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276" r:id="rId3"/>
    <p:sldId id="376" r:id="rId4"/>
    <p:sldId id="351" r:id="rId5"/>
    <p:sldId id="358" r:id="rId6"/>
    <p:sldId id="360" r:id="rId7"/>
    <p:sldId id="374" r:id="rId8"/>
    <p:sldId id="269" r:id="rId9"/>
    <p:sldId id="366" r:id="rId10"/>
    <p:sldId id="339" r:id="rId11"/>
    <p:sldId id="367" r:id="rId12"/>
    <p:sldId id="361" r:id="rId13"/>
    <p:sldId id="362" r:id="rId14"/>
    <p:sldId id="370" r:id="rId15"/>
    <p:sldId id="371" r:id="rId16"/>
    <p:sldId id="375" r:id="rId17"/>
    <p:sldId id="372" r:id="rId18"/>
    <p:sldId id="373" r:id="rId19"/>
    <p:sldId id="35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feanyi Nzegwu Edochie" userId="2f6cef23-e091-4b3f-a787-5c831fbb4361" providerId="ADAL" clId="{BFE26CCE-536D-4B65-A3A4-2FC86B145ACC}"/>
    <pc:docChg chg="modSld">
      <pc:chgData name="Ifeanyi Nzegwu Edochie" userId="2f6cef23-e091-4b3f-a787-5c831fbb4361" providerId="ADAL" clId="{BFE26CCE-536D-4B65-A3A4-2FC86B145ACC}" dt="2024-05-14T10:26:30.898" v="247" actId="20577"/>
      <pc:docMkLst>
        <pc:docMk/>
      </pc:docMkLst>
      <pc:sldChg chg="modSp mod">
        <pc:chgData name="Ifeanyi Nzegwu Edochie" userId="2f6cef23-e091-4b3f-a787-5c831fbb4361" providerId="ADAL" clId="{BFE26CCE-536D-4B65-A3A4-2FC86B145ACC}" dt="2024-05-14T10:26:30.898" v="247" actId="20577"/>
        <pc:sldMkLst>
          <pc:docMk/>
          <pc:sldMk cId="4255531966" sldId="367"/>
        </pc:sldMkLst>
        <pc:spChg chg="mod">
          <ac:chgData name="Ifeanyi Nzegwu Edochie" userId="2f6cef23-e091-4b3f-a787-5c831fbb4361" providerId="ADAL" clId="{BFE26CCE-536D-4B65-A3A4-2FC86B145ACC}" dt="2024-05-14T10:26:30.898" v="247" actId="20577"/>
          <ac:spMkLst>
            <pc:docMk/>
            <pc:sldMk cId="4255531966" sldId="367"/>
            <ac:spMk id="19" creationId="{01FB761D-AAC0-40D0-8241-B72FCFB297A3}"/>
          </ac:spMkLst>
        </pc:spChg>
      </pc:sldChg>
      <pc:sldChg chg="modSp mod">
        <pc:chgData name="Ifeanyi Nzegwu Edochie" userId="2f6cef23-e091-4b3f-a787-5c831fbb4361" providerId="ADAL" clId="{BFE26CCE-536D-4B65-A3A4-2FC86B145ACC}" dt="2024-05-14T10:24:42.287" v="5" actId="20577"/>
        <pc:sldMkLst>
          <pc:docMk/>
          <pc:sldMk cId="821727675" sldId="374"/>
        </pc:sldMkLst>
        <pc:spChg chg="mod">
          <ac:chgData name="Ifeanyi Nzegwu Edochie" userId="2f6cef23-e091-4b3f-a787-5c831fbb4361" providerId="ADAL" clId="{BFE26CCE-536D-4B65-A3A4-2FC86B145ACC}" dt="2024-05-14T10:24:42.287" v="5" actId="20577"/>
          <ac:spMkLst>
            <pc:docMk/>
            <pc:sldMk cId="821727675" sldId="374"/>
            <ac:spMk id="3" creationId="{00000000-0000-0000-0000-000000000000}"/>
          </ac:spMkLst>
        </pc:spChg>
      </pc:sldChg>
    </pc:docChg>
  </pc:docChgLst>
  <pc:docChgLst>
    <pc:chgData name="Ifeanyi Nzegwu Edochie" userId="2f6cef23-e091-4b3f-a787-5c831fbb4361" providerId="ADAL" clId="{ECD59CDE-CFA2-49E4-B7B3-1560DE5706CC}"/>
    <pc:docChg chg="custSel addSld delSld modSld">
      <pc:chgData name="Ifeanyi Nzegwu Edochie" userId="2f6cef23-e091-4b3f-a787-5c831fbb4361" providerId="ADAL" clId="{ECD59CDE-CFA2-49E4-B7B3-1560DE5706CC}" dt="2024-05-16T07:16:43.672" v="98" actId="47"/>
      <pc:docMkLst>
        <pc:docMk/>
      </pc:docMkLst>
      <pc:sldChg chg="modSp mod">
        <pc:chgData name="Ifeanyi Nzegwu Edochie" userId="2f6cef23-e091-4b3f-a787-5c831fbb4361" providerId="ADAL" clId="{ECD59CDE-CFA2-49E4-B7B3-1560DE5706CC}" dt="2024-05-16T07:06:34.546" v="96" actId="20577"/>
        <pc:sldMkLst>
          <pc:docMk/>
          <pc:sldMk cId="821727675" sldId="374"/>
        </pc:sldMkLst>
        <pc:spChg chg="mod">
          <ac:chgData name="Ifeanyi Nzegwu Edochie" userId="2f6cef23-e091-4b3f-a787-5c831fbb4361" providerId="ADAL" clId="{ECD59CDE-CFA2-49E4-B7B3-1560DE5706CC}" dt="2024-05-16T07:06:34.546" v="96" actId="20577"/>
          <ac:spMkLst>
            <pc:docMk/>
            <pc:sldMk cId="821727675" sldId="374"/>
            <ac:spMk id="3" creationId="{00000000-0000-0000-0000-000000000000}"/>
          </ac:spMkLst>
        </pc:spChg>
      </pc:sldChg>
      <pc:sldChg chg="new del">
        <pc:chgData name="Ifeanyi Nzegwu Edochie" userId="2f6cef23-e091-4b3f-a787-5c831fbb4361" providerId="ADAL" clId="{ECD59CDE-CFA2-49E4-B7B3-1560DE5706CC}" dt="2024-05-16T07:16:43.672" v="98" actId="47"/>
        <pc:sldMkLst>
          <pc:docMk/>
          <pc:sldMk cId="3009220331" sldId="3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21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9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7</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5/16/2024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5/16/2024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5/16/2024</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5/16/2024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5/16/2024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SA-Statistical-Team-Projects/PovMapTraineR"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SA-Statistical-Team-Projects/PovMapTraineR"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pcorralrodas/SAE-Stata-Package" TargetMode="External"/><Relationship Id="rId4" Type="http://schemas.openxmlformats.org/officeDocument/2006/relationships/hyperlink" Target="https://github.com/SSA-Statistical-Team-Projects/povma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461665"/>
          </a:xfrm>
          <a:prstGeom prst="rect">
            <a:avLst/>
          </a:prstGeom>
          <a:noFill/>
        </p:spPr>
        <p:txBody>
          <a:bodyPr wrap="square" rtlCol="0">
            <a:spAutoFit/>
          </a:bodyPr>
          <a:lstStyle/>
          <a:p>
            <a:r>
              <a:rPr lang="en-US" sz="2400" dirty="0">
                <a:latin typeface="Garamond" panose="02020404030301010803" pitchFamily="18" charset="0"/>
              </a:rPr>
              <a:t>Ifeanyi Edochie (iedochie@worldbank.org)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transformations beyond those listed here have been created in </a:t>
            </a:r>
            <a:r>
              <a:rPr lang="en-US" dirty="0" err="1">
                <a:latin typeface="Garamond" panose="02020404030301010803" pitchFamily="18" charset="0"/>
              </a:rPr>
              <a:t>povmap</a:t>
            </a:r>
            <a:r>
              <a:rPr lang="en-US" dirty="0">
                <a:latin typeface="Garamond" panose="02020404030301010803" pitchFamily="18" charset="0"/>
              </a:rPr>
              <a:t> R package to help create normal distributed </a:t>
            </a:r>
            <a:r>
              <a:rPr lang="en-US">
                <a:latin typeface="Garamond" panose="02020404030301010803" pitchFamily="18" charset="0"/>
              </a:rPr>
              <a:t>outcome variable</a:t>
            </a:r>
            <a:endParaRPr lang="en-US" dirty="0">
              <a:latin typeface="Garamond" panose="02020404030301010803" pitchFamily="18" charset="0"/>
            </a:endParaRP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my colleagues have several working papers coming soon!</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The bias and MSE are worse among poorer municipalities which may have considerable consequences for targeting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pic>
        <p:nvPicPr>
          <p:cNvPr id="7" name="Picture 6">
            <a:extLst>
              <a:ext uri="{FF2B5EF4-FFF2-40B4-BE49-F238E27FC236}">
                <a16:creationId xmlns:a16="http://schemas.microsoft.com/office/drawing/2014/main" id="{C7A9BEBC-9E1C-42D0-B7E1-0CDA8026E9E0}"/>
              </a:ext>
            </a:extLst>
          </p:cNvPr>
          <p:cNvPicPr>
            <a:picLocks noChangeAspect="1"/>
          </p:cNvPicPr>
          <p:nvPr/>
        </p:nvPicPr>
        <p:blipFill>
          <a:blip r:embed="rId3"/>
          <a:stretch>
            <a:fillRect/>
          </a:stretch>
        </p:blipFill>
        <p:spPr>
          <a:xfrm>
            <a:off x="1767574" y="1327287"/>
            <a:ext cx="8699383" cy="4893403"/>
          </a:xfrm>
          <a:prstGeom prst="rect">
            <a:avLst/>
          </a:prstGeom>
        </p:spPr>
      </p:pic>
    </p:spTree>
    <p:extLst>
      <p:ext uri="{BB962C8B-B14F-4D97-AF65-F5344CB8AC3E}">
        <p14:creationId xmlns:p14="http://schemas.microsoft.com/office/powerpoint/2010/main" val="21218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9" name="Picture 8">
            <a:extLst>
              <a:ext uri="{FF2B5EF4-FFF2-40B4-BE49-F238E27FC236}">
                <a16:creationId xmlns:a16="http://schemas.microsoft.com/office/drawing/2014/main" id="{A5783090-5616-4F51-B98D-3C5FA753EB50}"/>
              </a:ext>
            </a:extLst>
          </p:cNvPr>
          <p:cNvPicPr>
            <a:picLocks noChangeAspect="1"/>
          </p:cNvPicPr>
          <p:nvPr/>
        </p:nvPicPr>
        <p:blipFill>
          <a:blip r:embed="rId3"/>
          <a:stretch>
            <a:fillRect/>
          </a:stretch>
        </p:blipFill>
        <p:spPr>
          <a:xfrm>
            <a:off x="261257" y="1430064"/>
            <a:ext cx="6678468" cy="5342775"/>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R and create some poverty maps…</a:t>
            </a:r>
          </a:p>
        </p:txBody>
      </p:sp>
    </p:spTree>
    <p:extLst>
      <p:ext uri="{BB962C8B-B14F-4D97-AF65-F5344CB8AC3E}">
        <p14:creationId xmlns:p14="http://schemas.microsoft.com/office/powerpoint/2010/main" val="426749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3600" b="0" dirty="0">
                <a:latin typeface="Garamond" panose="02020404030301010803" pitchFamily="18" charset="0"/>
              </a:rPr>
              <a:t>Material available at:</a:t>
            </a:r>
            <a:br>
              <a:rPr lang="en-US" sz="3600" b="0" dirty="0">
                <a:latin typeface="Garamond" panose="02020404030301010803" pitchFamily="18" charset="0"/>
              </a:rPr>
            </a:br>
            <a:r>
              <a:rPr lang="en-US" sz="1600" dirty="0">
                <a:hlinkClick r:id="rId3"/>
              </a:rPr>
              <a:t>SSA-Statistical-Team-Projects/</a:t>
            </a:r>
            <a:r>
              <a:rPr lang="en-US" sz="1600" dirty="0" err="1">
                <a:hlinkClick r:id="rId3"/>
              </a:rPr>
              <a:t>PovMapTraineR</a:t>
            </a:r>
            <a:r>
              <a:rPr lang="en-US" sz="1600" dirty="0">
                <a:hlinkClick r:id="rId3"/>
              </a:rPr>
              <a:t>: A package for providing poverty mapping training in R (github.com)</a:t>
            </a:r>
            <a:endParaRPr lang="en-US" sz="36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19636" y="5086550"/>
            <a:ext cx="4248400" cy="831942"/>
          </a:xfrm>
        </p:spPr>
      </p:pic>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a:t>
            </a:r>
            <a:r>
              <a:rPr lang="en-US" sz="2400" dirty="0" err="1">
                <a:latin typeface="Garamond" panose="02020404030301010803" pitchFamily="18" charset="0"/>
              </a:rPr>
              <a:t>ZamStats</a:t>
            </a:r>
            <a:r>
              <a:rPr lang="en-US" sz="2400" dirty="0">
                <a:latin typeface="Garamond" panose="02020404030301010803" pitchFamily="18" charset="0"/>
              </a:rPr>
              <a:t> Office, May 2024</a:t>
            </a:r>
          </a:p>
          <a:p>
            <a:r>
              <a:rPr lang="en-US" sz="2400" dirty="0">
                <a:latin typeface="Garamond" panose="02020404030301010803" pitchFamily="18" charset="0"/>
              </a:rPr>
              <a:t>Ifeanyi Edochie</a:t>
            </a:r>
          </a:p>
        </p:txBody>
      </p:sp>
    </p:spTree>
    <p:extLst>
      <p:ext uri="{BB962C8B-B14F-4D97-AF65-F5344CB8AC3E}">
        <p14:creationId xmlns:p14="http://schemas.microsoft.com/office/powerpoint/2010/main" val="268453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You have R scripts in the shared repository</a:t>
            </a:r>
          </a:p>
          <a:p>
            <a:pPr lvl="4">
              <a:spcBef>
                <a:spcPts val="600"/>
              </a:spcBef>
            </a:pPr>
            <a:r>
              <a:rPr lang="en-US" dirty="0">
                <a:solidFill>
                  <a:schemeClr val="tx1"/>
                </a:solidFill>
                <a:latin typeface="Garamond" panose="02020404030301010803" pitchFamily="18" charset="0"/>
              </a:rPr>
              <a:t>Please make sure you’ve cloned the repository here: </a:t>
            </a:r>
            <a:r>
              <a:rPr lang="en-US" dirty="0">
                <a:hlinkClick r:id="rId3"/>
              </a:rPr>
              <a:t>SSA-Statistical-Team-Projects/</a:t>
            </a:r>
            <a:r>
              <a:rPr lang="en-US" dirty="0" err="1">
                <a:hlinkClick r:id="rId3"/>
              </a:rPr>
              <a:t>PovMapTraineR</a:t>
            </a:r>
            <a:r>
              <a:rPr lang="en-US" dirty="0">
                <a:hlinkClick r:id="rId3"/>
              </a:rPr>
              <a:t>: A package for providing poverty mapping training in R (github.com)</a:t>
            </a:r>
            <a:r>
              <a:rPr lang="en-US" dirty="0">
                <a:solidFill>
                  <a:schemeClr val="tx1"/>
                </a:solidFill>
                <a:latin typeface="Garamond" panose="02020404030301010803" pitchFamily="18" charset="0"/>
              </a:rPr>
              <a:t> </a:t>
            </a:r>
          </a:p>
          <a:p>
            <a:pPr lvl="4">
              <a:spcBef>
                <a:spcPts val="600"/>
              </a:spcBef>
            </a:pPr>
            <a:r>
              <a:rPr lang="en-US" dirty="0">
                <a:solidFill>
                  <a:schemeClr val="tx1"/>
                </a:solidFill>
                <a:latin typeface="Garamond" panose="02020404030301010803" pitchFamily="18" charset="0"/>
              </a:rPr>
              <a:t>Also make sure you have the </a:t>
            </a:r>
            <a:r>
              <a:rPr lang="en-US" dirty="0" err="1">
                <a:solidFill>
                  <a:schemeClr val="tx1"/>
                </a:solidFill>
                <a:latin typeface="Garamond" panose="02020404030301010803" pitchFamily="18" charset="0"/>
              </a:rPr>
              <a:t>povmap</a:t>
            </a:r>
            <a:r>
              <a:rPr lang="en-US" dirty="0">
                <a:solidFill>
                  <a:schemeClr val="tx1"/>
                </a:solidFill>
                <a:latin typeface="Garamond" panose="02020404030301010803" pitchFamily="18" charset="0"/>
              </a:rPr>
              <a:t> R package: </a:t>
            </a:r>
            <a:r>
              <a:rPr lang="en-US" dirty="0">
                <a:hlinkClick r:id="rId4"/>
              </a:rPr>
              <a:t>SSA-Statistical-Team-Projects/</a:t>
            </a:r>
            <a:r>
              <a:rPr lang="en-US" dirty="0" err="1">
                <a:hlinkClick r:id="rId4"/>
              </a:rPr>
              <a:t>povmap</a:t>
            </a:r>
            <a:r>
              <a:rPr lang="en-US" dirty="0">
                <a:hlinkClick r:id="rId4"/>
              </a:rPr>
              <a:t>: </a:t>
            </a:r>
            <a:r>
              <a:rPr lang="en-US" dirty="0" err="1">
                <a:hlinkClick r:id="rId4"/>
              </a:rPr>
              <a:t>povmap</a:t>
            </a:r>
            <a:r>
              <a:rPr lang="en-US" dirty="0">
                <a:hlinkClick r:id="rId4"/>
              </a:rPr>
              <a:t>: an extension to the </a:t>
            </a:r>
            <a:r>
              <a:rPr lang="en-US" dirty="0" err="1">
                <a:hlinkClick r:id="rId4"/>
              </a:rPr>
              <a:t>emdi</a:t>
            </a:r>
            <a:r>
              <a:rPr lang="en-US" dirty="0">
                <a:hlinkClick r:id="rId4"/>
              </a:rPr>
              <a:t> package (github.com)</a:t>
            </a:r>
            <a:endParaRPr lang="en-US" dirty="0"/>
          </a:p>
          <a:p>
            <a:pPr lvl="4">
              <a:spcBef>
                <a:spcPts val="600"/>
              </a:spcBef>
            </a:pPr>
            <a:r>
              <a:rPr lang="en-US" sz="2400" dirty="0">
                <a:solidFill>
                  <a:schemeClr val="tx1"/>
                </a:solidFill>
                <a:latin typeface="Garamond" panose="02020404030301010803" pitchFamily="18" charset="0"/>
              </a:rPr>
              <a:t>We will discuss a topics briefly and spend more coding in R here. </a:t>
            </a:r>
          </a:p>
          <a:p>
            <a:pPr lvl="4">
              <a:spcBef>
                <a:spcPts val="600"/>
              </a:spcBef>
            </a:pPr>
            <a:r>
              <a:rPr lang="en-US" sz="2400" dirty="0">
                <a:solidFill>
                  <a:schemeClr val="tx1"/>
                </a:solidFill>
                <a:latin typeface="Garamond" panose="02020404030301010803" pitchFamily="18" charset="0"/>
              </a:rPr>
              <a:t>If you would still prefer to work in STATA later, there is the </a:t>
            </a:r>
            <a:r>
              <a:rPr lang="en-US" sz="2400" dirty="0" err="1">
                <a:solidFill>
                  <a:schemeClr val="tx1"/>
                </a:solidFill>
                <a:latin typeface="Garamond" panose="02020404030301010803" pitchFamily="18" charset="0"/>
              </a:rPr>
              <a:t>sae</a:t>
            </a:r>
            <a:r>
              <a:rPr lang="en-US" sz="2400" dirty="0">
                <a:solidFill>
                  <a:schemeClr val="tx1"/>
                </a:solidFill>
                <a:latin typeface="Garamond" panose="02020404030301010803" pitchFamily="18" charset="0"/>
              </a:rPr>
              <a:t> STATA package which you can use </a:t>
            </a:r>
            <a:r>
              <a:rPr lang="en-US" sz="2400" dirty="0">
                <a:solidFill>
                  <a:schemeClr val="tx1"/>
                </a:solidFill>
                <a:latin typeface="Garamond" panose="02020404030301010803" pitchFamily="18" charset="0"/>
                <a:hlinkClick r:id="rId5"/>
              </a:rPr>
              <a:t>here</a:t>
            </a:r>
            <a:r>
              <a:rPr lang="en-US" sz="2400" dirty="0">
                <a:solidFill>
                  <a:schemeClr val="tx1"/>
                </a:solidFill>
                <a:latin typeface="Garamond" panose="02020404030301010803" pitchFamily="18" charset="0"/>
              </a:rPr>
              <a:t> (you will see the link when I push to github)</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may create a dedicated github branch. I will add you to the repo if you share your github handle.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7</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by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2804</TotalTime>
  <Words>2120</Words>
  <Application>Microsoft Office PowerPoint</Application>
  <PresentationFormat>Widescreen</PresentationFormat>
  <Paragraphs>205</Paragraphs>
  <Slides>18</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18</vt:i4>
      </vt:variant>
    </vt:vector>
  </HeadingPairs>
  <TitlesOfParts>
    <vt:vector size="32" baseType="lpstr">
      <vt:lpstr>Andes ExtraLight</vt:lpstr>
      <vt:lpstr>Arial</vt:lpstr>
      <vt:lpstr>Arial Bold</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Small Area Estimation</vt:lpstr>
      <vt:lpstr>Material available at: SSA-Statistical-Team-Projects/PovMapTraineR: A package for providing poverty mapping training in R (github.com)</vt:lpstr>
      <vt:lpstr>Main references for unit-level small area estimation</vt:lpstr>
      <vt:lpstr>Introduction</vt:lpstr>
      <vt:lpstr>Criticism and the publication from Molina and Rao’s EB method led the institution to update methods</vt:lpstr>
      <vt:lpstr>The Game Plan</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How do EB methods improve upon ELL methods?</vt:lpstr>
      <vt:lpstr>Molina and Rao (2010) through simulations show that EB methods are considerably less noisy than ELL. While Corral, Molina and Nguyen (2020) showed that ELL and the initial EB implementation in PovMap lag Molina and Rao’s EB method in terms of MSE</vt:lpstr>
      <vt:lpstr>What about machine learning approaches? A validation with real world data...</vt:lpstr>
      <vt:lpstr>What about machine learning approaches? A validation with real world data...</vt:lpstr>
      <vt:lpstr>The bias and MSE are worse among poorer municipalities which may have considerable consequences for targeting </vt:lpstr>
      <vt:lpstr>It all depends on the quality of the data!</vt:lpstr>
      <vt:lpstr>Does it matter for allocation of transfers?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Ifeanyi Nzegwu Edochie</cp:lastModifiedBy>
  <cp:revision>25</cp:revision>
  <dcterms:created xsi:type="dcterms:W3CDTF">2022-07-04T12:10:58Z</dcterms:created>
  <dcterms:modified xsi:type="dcterms:W3CDTF">2024-05-16T07:16:53Z</dcterms:modified>
</cp:coreProperties>
</file>