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B7D7D1-5382-47A9-8597-7F9EF312457C}">
  <a:tblStyle styleId="{EFB7D7D1-5382-47A9-8597-7F9EF3124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5c703b1c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75c703b1c8_0_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5c703b1c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75c703b1c8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5b8c840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75b8c8409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5c703b1c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75c703b1c8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75c703b1c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75c703b1c8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5c703b1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75c703b1c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5c703b1c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75c703b1c8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75c703b1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75c703b1c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5c703b1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75c703b1c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5d5d2f2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75d5d2f2c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75d5d2f2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75d5d2f2c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5d5d2f2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75d5d2f2c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75d5d2f2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75d5d2f2c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5d5d2f2c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75d5d2f2cf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5d5d2f2c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375d5d2f2cf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75d5d2f2c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75d5d2f2cf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75d5d2f2c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75d5d2f2cf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5b8c840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5b8c8409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75d5d2f2c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375d5d2f2cf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73889fa8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373889fa8f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75c703b1c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375c703b1c8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75d5d2f2c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375d5d2f2cf_1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75d5d2f2c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375d5d2f2cf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75d5d2f2c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375d5d2f2cf_1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75d5d2f2c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375d5d2f2cf_1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73889fa8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373889fa8f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75d5d2f2c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375d5d2f2cf_1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75dc43533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375dc43533d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5c703b1c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75c703b1c8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75c703b1c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375c703b1c8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75c703b1c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375c703b1c8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75dc43533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375dc43533d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73889fa8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373889fa8f7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73889fa8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373889fa8f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73889fa8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373889fa8f7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75b8c8409b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375b8c8409b_1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5c703b1c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75c703b1c8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5c703b1c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75c703b1c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5c703b1c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75c703b1c8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5c703b1c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75c703b1c8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5c703b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75c703b1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4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4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36.png"/><Relationship Id="rId7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44.png"/><Relationship Id="rId7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43.png"/><Relationship Id="rId7" Type="http://schemas.openxmlformats.org/officeDocument/2006/relationships/image" Target="../media/image6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45.png"/><Relationship Id="rId6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5" Type="http://schemas.openxmlformats.org/officeDocument/2006/relationships/image" Target="../media/image4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55.png"/><Relationship Id="rId7" Type="http://schemas.openxmlformats.org/officeDocument/2006/relationships/image" Target="../media/image6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hyperlink" Target="http://solved.ac" TargetMode="External"/><Relationship Id="rId6" Type="http://schemas.openxmlformats.org/officeDocument/2006/relationships/hyperlink" Target="https://solved.ac/search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hyperlink" Target="http://solved.ac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4.png"/><Relationship Id="rId7" Type="http://schemas.openxmlformats.org/officeDocument/2006/relationships/image" Target="../media/image6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4.png"/><Relationship Id="rId5" Type="http://schemas.openxmlformats.org/officeDocument/2006/relationships/image" Target="../media/image5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Relationship Id="rId5" Type="http://schemas.openxmlformats.org/officeDocument/2006/relationships/image" Target="../media/image4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787400"/>
            <a:ext cx="9652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222222"/>
                </a:solidFill>
              </a:rPr>
              <a:t>Seminar</a:t>
            </a:r>
            <a:endParaRPr/>
          </a:p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22222"/>
                </a:solidFill>
              </a:rPr>
              <a:t>shortest path</a:t>
            </a:r>
            <a:endParaRPr sz="7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369300"/>
            <a:ext cx="9918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500">
                <a:solidFill>
                  <a:srgbClr val="222222"/>
                </a:solidFill>
              </a:rPr>
              <a:t>Algorithm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22222"/>
                </a:solidFill>
              </a:rPr>
              <a:t>SSAFY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22222"/>
                </a:solidFill>
              </a:rPr>
              <a:t>송현우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22222"/>
                </a:solidFill>
              </a:rPr>
              <a:t>2025</a:t>
            </a:r>
            <a:r>
              <a:rPr b="0" i="0" lang="en-US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500">
                <a:solidFill>
                  <a:srgbClr val="222222"/>
                </a:solidFill>
              </a:rPr>
              <a:t>08</a:t>
            </a:r>
            <a:r>
              <a:rPr b="0" i="0" lang="en-US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500">
                <a:solidFill>
                  <a:srgbClr val="222222"/>
                </a:solidFill>
              </a:rPr>
              <a:t>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BFS 분석</a:t>
            </a:r>
            <a:endParaRPr sz="5000"/>
          </a:p>
        </p:txBody>
      </p:sp>
      <p:sp>
        <p:nvSpPr>
          <p:cNvPr id="230" name="Google Shape;230;p22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10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O(V+E)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9715500" y="3898900"/>
            <a:ext cx="78993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정점(vertex)의 개수 V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간선(edge)의 개수 E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방문한 노드를 재방문하지 않으므로 시간복잡도는 O(V+E)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5489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9715500" y="57742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Queue의 활용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9715500" y="6777500"/>
            <a:ext cx="78993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FIFO 성질을 갖는 queue를 활용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먼저 방문한 노드를 먼저 처리하기 위함!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간선의 가중치가 다르다면 먼저 방문한 노드가 최단 거리로 확정되지 않으므로 사용할 수 없다.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즉, 간선의 최소 개수를 측정하는 알고리즘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6">
            <a:alphaModFix/>
          </a:blip>
          <a:srcRect b="0" l="48242" r="0" t="0"/>
          <a:stretch/>
        </p:blipFill>
        <p:spPr>
          <a:xfrm>
            <a:off x="1582700" y="2918600"/>
            <a:ext cx="6756500" cy="64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1012025" y="9525000"/>
            <a:ext cx="8170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https://itwiki.kr/w/%EB%84%88%EB%B9%84_%EC%9A%B0%EC%84%A0_%ED%83%90%EC%83%89#google_vignette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935075" y="6562750"/>
            <a:ext cx="6443200" cy="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00" y="979265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5">
            <a:alphaModFix/>
          </a:blip>
          <a:srcRect b="5400980" l="0" r="0" t="-5400980"/>
          <a:stretch/>
        </p:blipFill>
        <p:spPr>
          <a:xfrm>
            <a:off x="1041400" y="3505075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16878300" y="177800"/>
            <a:ext cx="1130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11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1917650" y="27305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방문한 정점에 방문 체크</a:t>
            </a:r>
            <a:endParaRPr sz="400"/>
          </a:p>
        </p:txBody>
      </p:sp>
      <p:sp>
        <p:nvSpPr>
          <p:cNvPr id="250" name="Google Shape;250;p23"/>
          <p:cNvSpPr txBox="1"/>
          <p:nvPr/>
        </p:nvSpPr>
        <p:spPr>
          <a:xfrm>
            <a:off x="10185400" y="27305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방문할 정점에 방문 체크</a:t>
            </a:r>
            <a:endParaRPr sz="3000"/>
          </a:p>
        </p:txBody>
      </p:sp>
      <p:sp>
        <p:nvSpPr>
          <p:cNvPr id="251" name="Google Shape;251;p23"/>
          <p:cNvSpPr txBox="1"/>
          <p:nvPr/>
        </p:nvSpPr>
        <p:spPr>
          <a:xfrm>
            <a:off x="2088350" y="8253700"/>
            <a:ext cx="58689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시간 초과, 메모리 초과 발생!!</a:t>
            </a:r>
            <a:endParaRPr sz="1200"/>
          </a:p>
        </p:txBody>
      </p:sp>
      <p:sp>
        <p:nvSpPr>
          <p:cNvPr id="252" name="Google Shape;252;p23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방문’할’ </a:t>
            </a:r>
            <a:r>
              <a:rPr lang="en-US" sz="5000">
                <a:solidFill>
                  <a:srgbClr val="222222"/>
                </a:solidFill>
              </a:rPr>
              <a:t>정점</a:t>
            </a:r>
            <a:r>
              <a:rPr lang="en-US" sz="5000">
                <a:solidFill>
                  <a:srgbClr val="222222"/>
                </a:solidFill>
              </a:rPr>
              <a:t>에 방문 체크를 해야한다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7">
            <a:alphaModFix/>
          </a:blip>
          <a:srcRect b="0" l="6853" r="8011" t="0"/>
          <a:stretch/>
        </p:blipFill>
        <p:spPr>
          <a:xfrm>
            <a:off x="1874925" y="4133150"/>
            <a:ext cx="6295750" cy="41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56100" y="4064325"/>
            <a:ext cx="5868900" cy="425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방문’할’ 정점에 방문 체크를 해야한다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12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1349325" y="32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24"/>
          <p:cNvGraphicFramePr/>
          <p:nvPr/>
        </p:nvGraphicFramePr>
        <p:xfrm>
          <a:off x="5348925" y="32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24"/>
          <p:cNvGraphicFramePr/>
          <p:nvPr/>
        </p:nvGraphicFramePr>
        <p:xfrm>
          <a:off x="1349325" y="659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24"/>
          <p:cNvGraphicFramePr/>
          <p:nvPr/>
        </p:nvGraphicFramePr>
        <p:xfrm>
          <a:off x="5348925" y="659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8525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24"/>
          <p:cNvGraphicFramePr/>
          <p:nvPr/>
        </p:nvGraphicFramePr>
        <p:xfrm>
          <a:off x="9834250" y="32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13833850" y="32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9834250" y="659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13833850" y="659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24"/>
          <p:cNvSpPr txBox="1"/>
          <p:nvPr/>
        </p:nvSpPr>
        <p:spPr>
          <a:xfrm>
            <a:off x="1848450" y="21462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방문한 </a:t>
            </a:r>
            <a:r>
              <a:rPr lang="en-US" sz="1800">
                <a:solidFill>
                  <a:srgbClr val="222222"/>
                </a:solidFill>
              </a:rPr>
              <a:t>정점</a:t>
            </a:r>
            <a:r>
              <a:rPr lang="en-US" sz="1800">
                <a:solidFill>
                  <a:srgbClr val="222222"/>
                </a:solidFill>
              </a:rPr>
              <a:t>에 방문 체크</a:t>
            </a:r>
            <a:endParaRPr sz="100"/>
          </a:p>
        </p:txBody>
      </p:sp>
      <p:sp>
        <p:nvSpPr>
          <p:cNvPr id="275" name="Google Shape;275;p24"/>
          <p:cNvSpPr txBox="1"/>
          <p:nvPr/>
        </p:nvSpPr>
        <p:spPr>
          <a:xfrm>
            <a:off x="10116200" y="21462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방문할 </a:t>
            </a:r>
            <a:r>
              <a:rPr lang="en-US" sz="1800">
                <a:solidFill>
                  <a:srgbClr val="222222"/>
                </a:solidFill>
              </a:rPr>
              <a:t>정점</a:t>
            </a:r>
            <a:r>
              <a:rPr lang="en-US" sz="1800">
                <a:solidFill>
                  <a:srgbClr val="222222"/>
                </a:solidFill>
              </a:rPr>
              <a:t>에 방문 체크</a:t>
            </a:r>
            <a:endParaRPr sz="1800"/>
          </a:p>
        </p:txBody>
      </p:sp>
      <p:cxnSp>
        <p:nvCxnSpPr>
          <p:cNvPr id="276" name="Google Shape;276;p24"/>
          <p:cNvCxnSpPr/>
          <p:nvPr/>
        </p:nvCxnSpPr>
        <p:spPr>
          <a:xfrm>
            <a:off x="4566875" y="4451550"/>
            <a:ext cx="6342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4575075" y="7768463"/>
            <a:ext cx="6342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/>
          <p:nvPr/>
        </p:nvCxnSpPr>
        <p:spPr>
          <a:xfrm>
            <a:off x="13060000" y="4451538"/>
            <a:ext cx="6342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/>
          <p:nvPr/>
        </p:nvCxnSpPr>
        <p:spPr>
          <a:xfrm>
            <a:off x="13060000" y="7768463"/>
            <a:ext cx="6342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/>
          <p:nvPr/>
        </p:nvCxnSpPr>
        <p:spPr>
          <a:xfrm>
            <a:off x="1995125" y="35866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4"/>
          <p:cNvCxnSpPr/>
          <p:nvPr/>
        </p:nvCxnSpPr>
        <p:spPr>
          <a:xfrm flipH="1">
            <a:off x="1724950" y="3713250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4"/>
          <p:cNvCxnSpPr/>
          <p:nvPr/>
        </p:nvCxnSpPr>
        <p:spPr>
          <a:xfrm flipH="1">
            <a:off x="4533050" y="5795325"/>
            <a:ext cx="734400" cy="68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4"/>
          <p:cNvCxnSpPr/>
          <p:nvPr/>
        </p:nvCxnSpPr>
        <p:spPr>
          <a:xfrm flipH="1">
            <a:off x="13009900" y="5771463"/>
            <a:ext cx="734400" cy="68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4"/>
          <p:cNvCxnSpPr/>
          <p:nvPr/>
        </p:nvCxnSpPr>
        <p:spPr>
          <a:xfrm>
            <a:off x="5980475" y="41636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4"/>
          <p:cNvCxnSpPr/>
          <p:nvPr/>
        </p:nvCxnSpPr>
        <p:spPr>
          <a:xfrm flipH="1">
            <a:off x="5744725" y="4297350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4"/>
          <p:cNvCxnSpPr/>
          <p:nvPr/>
        </p:nvCxnSpPr>
        <p:spPr>
          <a:xfrm>
            <a:off x="2719425" y="690955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4"/>
          <p:cNvCxnSpPr/>
          <p:nvPr/>
        </p:nvCxnSpPr>
        <p:spPr>
          <a:xfrm flipH="1">
            <a:off x="2511725" y="7054775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4"/>
          <p:cNvSpPr txBox="1"/>
          <p:nvPr/>
        </p:nvSpPr>
        <p:spPr>
          <a:xfrm>
            <a:off x="2022975" y="6079050"/>
            <a:ext cx="1738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중복 발생!!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4"/>
          <p:cNvCxnSpPr/>
          <p:nvPr/>
        </p:nvCxnSpPr>
        <p:spPr>
          <a:xfrm>
            <a:off x="10459250" y="35866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4"/>
          <p:cNvCxnSpPr/>
          <p:nvPr/>
        </p:nvCxnSpPr>
        <p:spPr>
          <a:xfrm flipH="1">
            <a:off x="10228725" y="3713250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4"/>
          <p:cNvCxnSpPr/>
          <p:nvPr/>
        </p:nvCxnSpPr>
        <p:spPr>
          <a:xfrm flipH="1">
            <a:off x="14236475" y="4280688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4"/>
          <p:cNvCxnSpPr/>
          <p:nvPr/>
        </p:nvCxnSpPr>
        <p:spPr>
          <a:xfrm>
            <a:off x="14489675" y="41636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4"/>
          <p:cNvCxnSpPr/>
          <p:nvPr/>
        </p:nvCxnSpPr>
        <p:spPr>
          <a:xfrm>
            <a:off x="11204350" y="690955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/>
          <p:nvPr/>
        </p:nvCxnSpPr>
        <p:spPr>
          <a:xfrm>
            <a:off x="5928750" y="80920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/>
          <p:nvPr/>
        </p:nvCxnSpPr>
        <p:spPr>
          <a:xfrm>
            <a:off x="14489675" y="80920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4"/>
          <p:cNvCxnSpPr/>
          <p:nvPr/>
        </p:nvCxnSpPr>
        <p:spPr>
          <a:xfrm flipH="1">
            <a:off x="14236475" y="8243063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4"/>
          <p:cNvCxnSpPr/>
          <p:nvPr/>
        </p:nvCxnSpPr>
        <p:spPr>
          <a:xfrm flipH="1">
            <a:off x="5744725" y="8243063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경로 역추적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13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경로를 저장할 배열 혹은 해시맵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9715500" y="4017325"/>
            <a:ext cx="78993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방문 표시를 할 때, 현재 노드와 다음 노드를 기록해두면 최단 거리 경로를 역추적할 수 있다.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중복된 노드가 들어가지 않으므로, </a:t>
            </a:r>
            <a:r>
              <a:rPr b="1" lang="en-US" sz="2500">
                <a:solidFill>
                  <a:srgbClr val="222222"/>
                </a:solidFill>
              </a:rPr>
              <a:t>하나의 경로</a:t>
            </a:r>
            <a:r>
              <a:rPr lang="en-US" sz="2500">
                <a:solidFill>
                  <a:srgbClr val="222222"/>
                </a:solidFill>
              </a:rPr>
              <a:t>(가장 먼저 최단 거리에 도달한)가 복원된다.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경로 복원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9715500" y="7779875"/>
            <a:ext cx="7899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도착 지점부터, 출발 지점에 도달할 때까지 추적한다.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graphicFrame>
        <p:nvGraphicFramePr>
          <p:cNvPr id="313" name="Google Shape;313;p25"/>
          <p:cNvGraphicFramePr/>
          <p:nvPr/>
        </p:nvGraphicFramePr>
        <p:xfrm>
          <a:off x="1463625" y="32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25"/>
          <p:cNvGraphicFramePr/>
          <p:nvPr/>
        </p:nvGraphicFramePr>
        <p:xfrm>
          <a:off x="5463225" y="32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Google Shape;315;p25"/>
          <p:cNvGraphicFramePr/>
          <p:nvPr/>
        </p:nvGraphicFramePr>
        <p:xfrm>
          <a:off x="1463625" y="659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Google Shape;316;p25"/>
          <p:cNvGraphicFramePr/>
          <p:nvPr/>
        </p:nvGraphicFramePr>
        <p:xfrm>
          <a:off x="5463225" y="659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771525"/>
                <a:gridCol w="771525"/>
                <a:gridCol w="771525"/>
                <a:gridCol w="771525"/>
              </a:tblGrid>
              <a:tr h="6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7" name="Google Shape;317;p25"/>
          <p:cNvCxnSpPr/>
          <p:nvPr/>
        </p:nvCxnSpPr>
        <p:spPr>
          <a:xfrm>
            <a:off x="4689375" y="4451538"/>
            <a:ext cx="6342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5"/>
          <p:cNvCxnSpPr/>
          <p:nvPr/>
        </p:nvCxnSpPr>
        <p:spPr>
          <a:xfrm>
            <a:off x="4689375" y="7768463"/>
            <a:ext cx="6342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5"/>
          <p:cNvCxnSpPr/>
          <p:nvPr/>
        </p:nvCxnSpPr>
        <p:spPr>
          <a:xfrm flipH="1">
            <a:off x="4639275" y="5771463"/>
            <a:ext cx="734400" cy="68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5"/>
          <p:cNvCxnSpPr/>
          <p:nvPr/>
        </p:nvCxnSpPr>
        <p:spPr>
          <a:xfrm flipH="1">
            <a:off x="5865850" y="4280688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5"/>
          <p:cNvCxnSpPr/>
          <p:nvPr/>
        </p:nvCxnSpPr>
        <p:spPr>
          <a:xfrm>
            <a:off x="6119050" y="41636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2833725" y="690955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6119050" y="809200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5"/>
          <p:cNvCxnSpPr/>
          <p:nvPr/>
        </p:nvCxnSpPr>
        <p:spPr>
          <a:xfrm flipH="1">
            <a:off x="5865850" y="8243063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2075900" y="3556275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5"/>
          <p:cNvCxnSpPr/>
          <p:nvPr/>
        </p:nvCxnSpPr>
        <p:spPr>
          <a:xfrm flipH="1">
            <a:off x="1868075" y="3730038"/>
            <a:ext cx="2100" cy="31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7" name="Google Shape;3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7700" y="8562875"/>
            <a:ext cx="6184800" cy="1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상태공간 확장하기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14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정점에 좌표만 저장해야하는가?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9715500" y="3898900"/>
            <a:ext cx="75183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문제를 해결하기 위한 다양한 상태를 저장할 수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문제의 조건이 복잡해질 수록 정점이 보관해야할 정보가 늘어날 수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따라서, </a:t>
            </a:r>
            <a:r>
              <a:rPr b="1" lang="en-US" sz="2300">
                <a:solidFill>
                  <a:srgbClr val="222222"/>
                </a:solidFill>
              </a:rPr>
              <a:t>확장성을 갖는 구현이 필수적</a:t>
            </a:r>
            <a:r>
              <a:rPr lang="en-US" sz="2300">
                <a:solidFill>
                  <a:srgbClr val="222222"/>
                </a:solidFill>
              </a:rPr>
              <a:t>이다!!!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7282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 상태 확장하기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9728200" y="7353300"/>
            <a:ext cx="7467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벽을 부수지 않은 상태가 벽을 부순 상태를 능가할 수 있으므로, BFS가 최단 거리를 보장하지 못하게 됐다.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방문 상태를 2D로 확장한다면?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3D? 2D?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350" y="3160014"/>
            <a:ext cx="7899300" cy="59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/>
        </p:nvSpPr>
        <p:spPr>
          <a:xfrm>
            <a:off x="992200" y="9505150"/>
            <a:ext cx="8190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https://www.acmicpc.net/problem/14442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757654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3850" y="36322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8-Puzzle</a:t>
            </a:r>
            <a:endParaRPr sz="5000"/>
          </a:p>
        </p:txBody>
      </p:sp>
      <p:sp>
        <p:nvSpPr>
          <p:cNvPr id="352" name="Google Shape;352;p2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15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9518450" y="28575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2222"/>
                </a:solidFill>
              </a:rPr>
              <a:t>문제 설명</a:t>
            </a:r>
            <a:endParaRPr b="1"/>
          </a:p>
        </p:txBody>
      </p:sp>
      <p:sp>
        <p:nvSpPr>
          <p:cNvPr id="354" name="Google Shape;354;p27"/>
          <p:cNvSpPr txBox="1"/>
          <p:nvPr/>
        </p:nvSpPr>
        <p:spPr>
          <a:xfrm>
            <a:off x="9518450" y="4061150"/>
            <a:ext cx="74676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3×3 표에 다음과 같이 수가 채워져 있다. 오른쪽 아래 가장 끝 칸은 비어 있는 칸이다.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어떤 수와 인접해 있는 네 개의 칸 중에 하나가 비어 있으면, 수를 그 칸으로 이동시킬 수가 있다.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목표는 초기 상태가 주어졌을 때, 최소의 이동으로 위와 같은 정리된 상태를 만드는 것이다.</a:t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3850" y="78740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9518450" y="70993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2222"/>
                </a:solidFill>
              </a:rPr>
              <a:t>제한 조건</a:t>
            </a:r>
            <a:endParaRPr b="1"/>
          </a:p>
        </p:txBody>
      </p:sp>
      <p:sp>
        <p:nvSpPr>
          <p:cNvPr id="359" name="Google Shape;359;p27"/>
          <p:cNvSpPr txBox="1"/>
          <p:nvPr/>
        </p:nvSpPr>
        <p:spPr>
          <a:xfrm>
            <a:off x="9518450" y="8102600"/>
            <a:ext cx="7899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메모리 제한 : 32MB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시간 제한 : 1초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212" y="3429000"/>
            <a:ext cx="7265921" cy="56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/>
        </p:nvSpPr>
        <p:spPr>
          <a:xfrm>
            <a:off x="912675" y="9448800"/>
            <a:ext cx="7467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https://www.acmicpc.net/problem/1525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8-Puzzle</a:t>
            </a:r>
            <a:endParaRPr sz="5000"/>
          </a:p>
        </p:txBody>
      </p:sp>
      <p:sp>
        <p:nvSpPr>
          <p:cNvPr id="367" name="Google Shape;367;p2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16</a:t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8"/>
          <p:cNvCxnSpPr/>
          <p:nvPr/>
        </p:nvCxnSpPr>
        <p:spPr>
          <a:xfrm>
            <a:off x="11083828" y="5143508"/>
            <a:ext cx="83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8"/>
          <p:cNvCxnSpPr/>
          <p:nvPr/>
        </p:nvCxnSpPr>
        <p:spPr>
          <a:xfrm rot="10800000">
            <a:off x="6350375" y="5143506"/>
            <a:ext cx="853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8"/>
          <p:cNvCxnSpPr/>
          <p:nvPr/>
        </p:nvCxnSpPr>
        <p:spPr>
          <a:xfrm rot="10800000">
            <a:off x="9143999" y="3213438"/>
            <a:ext cx="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8"/>
          <p:cNvCxnSpPr/>
          <p:nvPr/>
        </p:nvCxnSpPr>
        <p:spPr>
          <a:xfrm flipH="1">
            <a:off x="9140849" y="6534175"/>
            <a:ext cx="6300" cy="453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4" name="Google Shape;3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5673" y="6844140"/>
            <a:ext cx="50101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8"/>
          <p:cNvSpPr txBox="1"/>
          <p:nvPr/>
        </p:nvSpPr>
        <p:spPr>
          <a:xfrm>
            <a:off x="12085675" y="9663550"/>
            <a:ext cx="501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https://play.google.com/store/apps/details?id=com.gsr.npuzzle&amp;hl=ko&amp;pli=1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7569225" y="38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1049850"/>
                <a:gridCol w="1049850"/>
                <a:gridCol w="1049850"/>
              </a:tblGrid>
              <a:tr h="8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28"/>
          <p:cNvGraphicFramePr/>
          <p:nvPr/>
        </p:nvGraphicFramePr>
        <p:xfrm>
          <a:off x="7569225" y="723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1049850"/>
                <a:gridCol w="1049850"/>
                <a:gridCol w="1049850"/>
              </a:tblGrid>
              <a:tr h="8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p28"/>
          <p:cNvGraphicFramePr/>
          <p:nvPr/>
        </p:nvGraphicFramePr>
        <p:xfrm>
          <a:off x="12285575" y="385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1049850"/>
                <a:gridCol w="1049850"/>
                <a:gridCol w="1049850"/>
              </a:tblGrid>
              <a:tr h="8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p28"/>
          <p:cNvGraphicFramePr/>
          <p:nvPr/>
        </p:nvGraphicFramePr>
        <p:xfrm>
          <a:off x="2765825" y="39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1049850"/>
                <a:gridCol w="1049850"/>
                <a:gridCol w="1049850"/>
              </a:tblGrid>
              <a:tr h="8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28"/>
          <p:cNvGraphicFramePr/>
          <p:nvPr/>
        </p:nvGraphicFramePr>
        <p:xfrm>
          <a:off x="7569225" y="40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1049850"/>
                <a:gridCol w="1049850"/>
                <a:gridCol w="1049850"/>
              </a:tblGrid>
              <a:tr h="8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8-Puzzle</a:t>
            </a:r>
            <a:endParaRPr sz="5000"/>
          </a:p>
        </p:txBody>
      </p:sp>
      <p:sp>
        <p:nvSpPr>
          <p:cNvPr id="386" name="Google Shape;386;p29"/>
          <p:cNvSpPr txBox="1"/>
          <p:nvPr/>
        </p:nvSpPr>
        <p:spPr>
          <a:xfrm>
            <a:off x="16891000" y="177800"/>
            <a:ext cx="1041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17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3586650" y="3022988"/>
            <a:ext cx="121740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각 상태는 정점, 다음 상태와 양방향 간선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정점의 개수 : 9! = 362880개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각 정점을 연결하는 간선은 첫 정점에서는 최대 4개, 이후 3개 이하</a:t>
            </a:r>
            <a:endParaRPr sz="2500">
              <a:solidFill>
                <a:srgbClr val="222222"/>
              </a:solidFill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1041400" y="3517900"/>
            <a:ext cx="157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2222"/>
                </a:solidFill>
              </a:rPr>
              <a:t>문제 분석</a:t>
            </a:r>
            <a:endParaRPr b="1"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919480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49911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3586650" y="5483500"/>
            <a:ext cx="123900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BFS의 시간복잡도는 O(V + E)지만, 모든 경우를 탐색하지 않으므로 다르게 계산해야한다.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평균 간선 개수 b = 2~3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최단 거리 d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O(b1^0 + b2^1 + b3^2 + … + bn^d) = </a:t>
            </a:r>
            <a:r>
              <a:rPr b="1" lang="en-US" sz="2500">
                <a:solidFill>
                  <a:srgbClr val="222222"/>
                </a:solidFill>
              </a:rPr>
              <a:t>O(b^d)</a:t>
            </a:r>
            <a:endParaRPr b="1" sz="2500">
              <a:solidFill>
                <a:srgbClr val="222222"/>
              </a:solidFill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1041400" y="6832600"/>
            <a:ext cx="219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2222"/>
                </a:solidFill>
              </a:rPr>
              <a:t>시간 복잡도</a:t>
            </a:r>
            <a:endParaRPr b="1"/>
          </a:p>
        </p:txBody>
      </p:sp>
      <p:sp>
        <p:nvSpPr>
          <p:cNvPr id="394" name="Google Shape;394;p2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827005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9400" y="827005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0"/>
          <p:cNvSpPr txBox="1"/>
          <p:nvPr/>
        </p:nvSpPr>
        <p:spPr>
          <a:xfrm>
            <a:off x="863600" y="7493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양방향 탐색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16700500" y="177800"/>
            <a:ext cx="1295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18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889000" y="772395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1. </a:t>
            </a:r>
            <a:r>
              <a:rPr lang="en-US" sz="2000">
                <a:solidFill>
                  <a:srgbClr val="222222"/>
                </a:solidFill>
              </a:rPr>
              <a:t>단방향 탐색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9169400" y="772395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2. </a:t>
            </a:r>
            <a:r>
              <a:rPr lang="en-US" sz="2000">
                <a:solidFill>
                  <a:srgbClr val="222222"/>
                </a:solidFill>
              </a:rPr>
              <a:t>양방향 탐색</a:t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573" y="2119850"/>
            <a:ext cx="5394849" cy="53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49338" y="1940050"/>
            <a:ext cx="5142824" cy="55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 txBox="1"/>
          <p:nvPr/>
        </p:nvSpPr>
        <p:spPr>
          <a:xfrm>
            <a:off x="863650" y="8586500"/>
            <a:ext cx="801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11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22222"/>
                </a:solidFill>
              </a:rPr>
              <a:t>약 4^6 = 8192</a:t>
            </a:r>
            <a:endParaRPr sz="2000">
              <a:solidFill>
                <a:srgbClr val="222222"/>
              </a:solidFill>
            </a:endParaRPr>
          </a:p>
          <a:p>
            <a:pPr indent="-3111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n-US" sz="2000">
                <a:solidFill>
                  <a:srgbClr val="222222"/>
                </a:solidFill>
              </a:rPr>
              <a:t>O(b^d)</a:t>
            </a:r>
            <a:endParaRPr b="1" sz="2000">
              <a:solidFill>
                <a:srgbClr val="222222"/>
              </a:solidFill>
            </a:endParaRPr>
          </a:p>
          <a:p>
            <a:pPr indent="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9213950" y="8586500"/>
            <a:ext cx="801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11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22222"/>
                </a:solidFill>
              </a:rPr>
              <a:t>약 4^3 * 2 = 128</a:t>
            </a:r>
            <a:endParaRPr sz="2000">
              <a:solidFill>
                <a:srgbClr val="222222"/>
              </a:solidFill>
            </a:endParaRPr>
          </a:p>
          <a:p>
            <a:pPr indent="-3111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n-US" sz="2000">
                <a:solidFill>
                  <a:srgbClr val="222222"/>
                </a:solidFill>
              </a:rPr>
              <a:t>O(b^(d/2))</a:t>
            </a:r>
            <a:endParaRPr b="1" sz="2000">
              <a:solidFill>
                <a:srgbClr val="222222"/>
              </a:solidFill>
            </a:endParaRPr>
          </a:p>
          <a:p>
            <a:pPr indent="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4288325" y="2244325"/>
            <a:ext cx="2838000" cy="457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13049225" y="1935075"/>
            <a:ext cx="1389900" cy="250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0"/>
          <p:cNvCxnSpPr/>
          <p:nvPr/>
        </p:nvCxnSpPr>
        <p:spPr>
          <a:xfrm rot="10800000">
            <a:off x="14645225" y="4829550"/>
            <a:ext cx="1295700" cy="214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0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59460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759460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1"/>
          <p:cNvSpPr txBox="1"/>
          <p:nvPr/>
        </p:nvSpPr>
        <p:spPr>
          <a:xfrm>
            <a:off x="863600" y="7493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양방향 탐색</a:t>
            </a:r>
            <a:endParaRPr sz="5000"/>
          </a:p>
        </p:txBody>
      </p:sp>
      <p:sp>
        <p:nvSpPr>
          <p:cNvPr id="422" name="Google Shape;422;p31"/>
          <p:cNvSpPr txBox="1"/>
          <p:nvPr/>
        </p:nvSpPr>
        <p:spPr>
          <a:xfrm>
            <a:off x="16700500" y="177800"/>
            <a:ext cx="1295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19</a:t>
            </a:r>
            <a:endParaRPr/>
          </a:p>
        </p:txBody>
      </p:sp>
      <p:sp>
        <p:nvSpPr>
          <p:cNvPr id="423" name="Google Shape;423;p31"/>
          <p:cNvSpPr txBox="1"/>
          <p:nvPr/>
        </p:nvSpPr>
        <p:spPr>
          <a:xfrm>
            <a:off x="863600" y="704850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1. </a:t>
            </a:r>
            <a:r>
              <a:rPr lang="en-US" sz="2000">
                <a:solidFill>
                  <a:srgbClr val="222222"/>
                </a:solidFill>
              </a:rPr>
              <a:t>단방향 탐색 시간 O(b^d)</a:t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9144000" y="704850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2. </a:t>
            </a:r>
            <a:r>
              <a:rPr lang="en-US" sz="2000">
                <a:solidFill>
                  <a:srgbClr val="222222"/>
                </a:solidFill>
              </a:rPr>
              <a:t>양방향 탐색 시간 O(b^(d/2))</a:t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977900" y="8077200"/>
            <a:ext cx="4317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8-puzzle</a:t>
            </a:r>
            <a:endParaRPr sz="40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worst-case</a:t>
            </a:r>
            <a:endParaRPr sz="4000">
              <a:solidFill>
                <a:srgbClr val="222222"/>
              </a:solidFill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5005550" y="8309350"/>
            <a:ext cx="121521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1" lang="en-US" sz="2500">
                <a:solidFill>
                  <a:srgbClr val="222222"/>
                </a:solidFill>
              </a:rPr>
              <a:t>단방향 탐색</a:t>
            </a:r>
            <a:r>
              <a:rPr lang="en-US" sz="2500">
                <a:solidFill>
                  <a:srgbClr val="222222"/>
                </a:solidFill>
              </a:rPr>
              <a:t>: 시작점에서 정답까지 한 방향으로 탐색하여, 시간이 오래 걸림 (7.2초)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1" lang="en-US" sz="2500">
                <a:solidFill>
                  <a:srgbClr val="222222"/>
                </a:solidFill>
              </a:rPr>
              <a:t>양방향 탐색</a:t>
            </a:r>
            <a:r>
              <a:rPr lang="en-US" sz="2500">
                <a:solidFill>
                  <a:srgbClr val="222222"/>
                </a:solidFill>
              </a:rPr>
              <a:t>: 시작점과 정답에서 동시에 탐색해 중간에서 만나므로, 탐색 시간을 크게 단축함 (0.5초)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27" name="Google Shape;427;p31"/>
          <p:cNvPicPr preferRelativeResize="0"/>
          <p:nvPr/>
        </p:nvPicPr>
        <p:blipFill rotWithShape="1">
          <a:blip r:embed="rId5">
            <a:alphaModFix/>
          </a:blip>
          <a:srcRect b="41314" l="0" r="45512" t="0"/>
          <a:stretch/>
        </p:blipFill>
        <p:spPr>
          <a:xfrm>
            <a:off x="838200" y="2372800"/>
            <a:ext cx="8013701" cy="45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1"/>
          <p:cNvPicPr preferRelativeResize="0"/>
          <p:nvPr/>
        </p:nvPicPr>
        <p:blipFill rotWithShape="1">
          <a:blip r:embed="rId6">
            <a:alphaModFix/>
          </a:blip>
          <a:srcRect b="38260" l="0" r="37764" t="0"/>
          <a:stretch/>
        </p:blipFill>
        <p:spPr>
          <a:xfrm>
            <a:off x="9144000" y="2372800"/>
            <a:ext cx="8102700" cy="45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516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57200" y="1346200"/>
            <a:ext cx="295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08000" y="3175000"/>
            <a:ext cx="2971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6900" y="4978400"/>
            <a:ext cx="28829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09600" y="6781800"/>
            <a:ext cx="28702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47700" y="8534400"/>
            <a:ext cx="283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8255000"/>
            <a:ext cx="5842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5626100" y="65786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04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597650" y="81978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Tips</a:t>
            </a:r>
            <a:endParaRPr sz="4500">
              <a:solidFill>
                <a:srgbClr val="222222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626100" y="83820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10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15379700" y="63500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33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5379700" y="8102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39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6597650" y="63944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Advanced Algorithm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597650" y="45910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rgbClr val="222222"/>
                </a:solidFill>
              </a:rPr>
              <a:t>Dijkstra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6597650" y="27876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rgbClr val="222222"/>
                </a:solidFill>
              </a:rPr>
              <a:t>BFS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6223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6597650" y="9842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rgbClr val="222222"/>
                </a:solidFill>
              </a:rPr>
              <a:t>Shortest Path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686550" y="6246650"/>
            <a:ext cx="492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0" y="872315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50" y="377015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2"/>
          <p:cNvSpPr txBox="1"/>
          <p:nvPr/>
        </p:nvSpPr>
        <p:spPr>
          <a:xfrm>
            <a:off x="16878300" y="177800"/>
            <a:ext cx="1130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20</a:t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1885950" y="286035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O(b^d)</a:t>
            </a:r>
            <a:endParaRPr/>
          </a:p>
        </p:txBody>
      </p:sp>
      <p:sp>
        <p:nvSpPr>
          <p:cNvPr id="440" name="Google Shape;440;p32"/>
          <p:cNvSpPr txBox="1"/>
          <p:nvPr/>
        </p:nvSpPr>
        <p:spPr>
          <a:xfrm>
            <a:off x="10191750" y="286035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O(b^(d/2))</a:t>
            </a:r>
            <a:endParaRPr/>
          </a:p>
        </p:txBody>
      </p:sp>
      <p:sp>
        <p:nvSpPr>
          <p:cNvPr id="441" name="Google Shape;441;p32"/>
          <p:cNvSpPr txBox="1"/>
          <p:nvPr/>
        </p:nvSpPr>
        <p:spPr>
          <a:xfrm>
            <a:off x="1936750" y="4697250"/>
            <a:ext cx="61848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평균 간선 개수를 2라고 가정해도, d가 31이면 20억이다(!!)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이는 모든 상태를 방문하기 충분하기 때문에, O(b^d)는 O(9! + 2*9!) = 약 100만에 수렴한다.</a:t>
            </a:r>
            <a:endParaRPr/>
          </a:p>
        </p:txBody>
      </p:sp>
      <p:sp>
        <p:nvSpPr>
          <p:cNvPr id="442" name="Google Shape;442;p32"/>
          <p:cNvSpPr txBox="1"/>
          <p:nvPr/>
        </p:nvSpPr>
        <p:spPr>
          <a:xfrm>
            <a:off x="10217150" y="4697250"/>
            <a:ext cx="61341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평균 간선 개수가 O(b^d)보다 클 수 있다(!!)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b=2.2, d=15이라 가정하면 약 13만</a:t>
            </a:r>
            <a:endParaRPr/>
          </a:p>
        </p:txBody>
      </p:sp>
      <p:sp>
        <p:nvSpPr>
          <p:cNvPr id="443" name="Google Shape;443;p3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양방향 탐색(추측)</a:t>
            </a:r>
            <a:endParaRPr sz="5000"/>
          </a:p>
        </p:txBody>
      </p:sp>
      <p:sp>
        <p:nvSpPr>
          <p:cNvPr id="444" name="Google Shape;444;p3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Dijkstra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450" name="Google Shape;450;p33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451" name="Google Shape;451;p33"/>
            <p:cNvSpPr/>
            <p:nvPr/>
          </p:nvSpPr>
          <p:spPr>
            <a:xfrm>
              <a:off x="0" y="0"/>
              <a:ext cx="4969807" cy="31608"/>
            </a:xfrm>
            <a:custGeom>
              <a:rect b="b" l="l" r="r" t="t"/>
              <a:pathLst>
                <a:path extrusionOk="0"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 cmpd="sng" w="19050">
              <a:solidFill>
                <a:srgbClr val="19191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Dijkstra 분석</a:t>
            </a:r>
            <a:endParaRPr sz="5000"/>
          </a:p>
        </p:txBody>
      </p:sp>
      <p:sp>
        <p:nvSpPr>
          <p:cNvPr id="460" name="Google Shape;460;p34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22</a:t>
            </a:r>
            <a:endParaRPr/>
          </a:p>
        </p:txBody>
      </p:sp>
      <p:sp>
        <p:nvSpPr>
          <p:cNvPr id="461" name="Google Shape;461;p34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우선순위 큐를 사용하는 BFS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9715500" y="3898900"/>
            <a:ext cx="7879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늦게 발견한 정점이라도 짧다면 먼저 방문할 수 있어야 한다.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그러기 위해선, 가중치가 작은 점을 먼저 접근할 수 있어야한다.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사용할 수 있는 자료구조는 많지만, 구현이 간단한 우선순위 큐를 가장 많이 사용한다.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463" name="Google Shape;4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72418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 txBox="1"/>
          <p:nvPr/>
        </p:nvSpPr>
        <p:spPr>
          <a:xfrm>
            <a:off x="9728200" y="64671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O(ElogV)</a:t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9728200" y="74704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간선은 한 번씩만 검사 = O(E)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우선순위 큐의 최대 크기 O(E)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우선순위 큐의 삽입/삭제를 모든 원소에 대해 수행 = O(ElogE) = O(ElogV)</a:t>
            </a:r>
            <a:endParaRPr sz="22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200">
                <a:solidFill>
                  <a:srgbClr val="222222"/>
                </a:solidFill>
              </a:rPr>
              <a:t>그래프에서 간선의 개수 E는 V^2보다 작기 때문이다</a:t>
            </a:r>
            <a:r>
              <a:rPr lang="en-US" sz="2400">
                <a:solidFill>
                  <a:srgbClr val="222222"/>
                </a:solidFill>
              </a:rPr>
              <a:t>.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68" name="Google Shape;46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763" y="4589600"/>
            <a:ext cx="7746476" cy="31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4"/>
          <p:cNvSpPr txBox="1"/>
          <p:nvPr/>
        </p:nvSpPr>
        <p:spPr>
          <a:xfrm>
            <a:off x="977963" y="9544125"/>
            <a:ext cx="8204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https://namu.wiki/w/%EB%8B%A4%EC%9D%B5%EC%8A%A4%ED%8A%B8%EB%9D%BC%20%EC%95%8C%EA%B3%A0%EB%A6%AC%EC%A6%98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625" y="2446525"/>
            <a:ext cx="6991445" cy="76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Dijkstra </a:t>
            </a:r>
            <a:r>
              <a:rPr lang="en-US" sz="5000">
                <a:solidFill>
                  <a:srgbClr val="222222"/>
                </a:solidFill>
              </a:rPr>
              <a:t>구현</a:t>
            </a:r>
            <a:endParaRPr sz="5000"/>
          </a:p>
        </p:txBody>
      </p:sp>
      <p:sp>
        <p:nvSpPr>
          <p:cNvPr id="477" name="Google Shape;477;p35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23</a:t>
            </a:r>
            <a:endParaRPr/>
          </a:p>
        </p:txBody>
      </p:sp>
      <p:sp>
        <p:nvSpPr>
          <p:cNvPr id="478" name="Google Shape;478;p35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동작 과정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9715500" y="3898900"/>
            <a:ext cx="6991500" cy="5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최단 거리 테이블 INT_MAX로 초기화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우선순위 큐에 (0, start)를 추가 &amp; dist[start] = 0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우선순위 큐에서 거리가 가장 작은 원소를 선택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b="1" lang="en-US" sz="2300">
                <a:solidFill>
                  <a:srgbClr val="222222"/>
                </a:solidFill>
              </a:rPr>
              <a:t>최단 거리 테이블의 값과 비교하여 이미 최솟값을 찾은 경우 continue</a:t>
            </a:r>
            <a:endParaRPr b="1"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이웃한 노드를 탐색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다음 노드의 거리 테이블보다 다음 가중치가 작다면 거리 테이블 갱신 및 우선순위 큐에 추가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480" name="Google Shape;48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82" name="Google Shape;48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6088" y="2540098"/>
            <a:ext cx="5524500" cy="7447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35"/>
          <p:cNvCxnSpPr/>
          <p:nvPr/>
        </p:nvCxnSpPr>
        <p:spPr>
          <a:xfrm flipH="1" rot="10800000">
            <a:off x="3309200" y="6245313"/>
            <a:ext cx="3289500" cy="9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9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if (dist[now] &lt; w) continue; 의 의미</a:t>
            </a:r>
            <a:endParaRPr sz="5000"/>
          </a:p>
        </p:txBody>
      </p:sp>
      <p:sp>
        <p:nvSpPr>
          <p:cNvPr id="491" name="Google Shape;491;p3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24</a:t>
            </a:r>
            <a:endParaRPr/>
          </a:p>
        </p:txBody>
      </p:sp>
      <p:sp>
        <p:nvSpPr>
          <p:cNvPr id="492" name="Google Shape;492;p3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(5, 4)를 처리하는 방법</a:t>
            </a:r>
            <a:endParaRPr/>
          </a:p>
        </p:txBody>
      </p:sp>
      <p:sp>
        <p:nvSpPr>
          <p:cNvPr id="493" name="Google Shape;493;p36"/>
          <p:cNvSpPr txBox="1"/>
          <p:nvPr/>
        </p:nvSpPr>
        <p:spPr>
          <a:xfrm>
            <a:off x="9715500" y="38989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</a:rPr>
              <a:t>1. 우선순위 큐에서 (4, 4)를 꺼낼 때, 정점이 4인 나머지 점들을 우선순위 큐에서 찾아서 삭제한다.</a:t>
            </a:r>
            <a:endParaRPr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</a:rPr>
              <a:t>2. 우선순위 큐에서 (5,4)를 꺼낼 때 </a:t>
            </a:r>
            <a:r>
              <a:rPr b="1" lang="en-US" sz="2300">
                <a:solidFill>
                  <a:srgbClr val="222222"/>
                </a:solidFill>
              </a:rPr>
              <a:t>무시한다</a:t>
            </a:r>
            <a:r>
              <a:rPr lang="en-US" sz="2300">
                <a:solidFill>
                  <a:srgbClr val="222222"/>
                </a:solidFill>
              </a:rPr>
              <a:t>.</a:t>
            </a:r>
            <a:endParaRPr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</a:rPr>
              <a:t>일반적으로 2번 방법이 사용된다.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494" name="Google Shape;49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6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먼저 꺼낸 정점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9740900" y="7861300"/>
            <a:ext cx="7467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사실, 방문처리를 한다면 대소비교를 하지 않아도 된다.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우선순위 큐에서 가장 먼저 꺼낸 정점이 최단거리이기 때문이다.</a:t>
            </a:r>
            <a:endParaRPr sz="1200"/>
          </a:p>
        </p:txBody>
      </p:sp>
      <p:sp>
        <p:nvSpPr>
          <p:cNvPr id="498" name="Google Shape;498;p3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99" name="Google Shape;499;p36" title="image.png"/>
          <p:cNvPicPr preferRelativeResize="0"/>
          <p:nvPr/>
        </p:nvPicPr>
        <p:blipFill rotWithShape="1">
          <a:blip r:embed="rId6">
            <a:alphaModFix/>
          </a:blip>
          <a:srcRect b="0" l="0" r="0" t="19756"/>
          <a:stretch/>
        </p:blipFill>
        <p:spPr>
          <a:xfrm>
            <a:off x="1627187" y="3110425"/>
            <a:ext cx="6905626" cy="31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6" title="image (1).png"/>
          <p:cNvPicPr preferRelativeResize="0"/>
          <p:nvPr/>
        </p:nvPicPr>
        <p:blipFill rotWithShape="1">
          <a:blip r:embed="rId7">
            <a:alphaModFix/>
          </a:blip>
          <a:srcRect b="0" l="0" r="0" t="20115"/>
          <a:stretch/>
        </p:blipFill>
        <p:spPr>
          <a:xfrm>
            <a:off x="1627185" y="6454225"/>
            <a:ext cx="6905622" cy="3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6"/>
          <p:cNvSpPr txBox="1"/>
          <p:nvPr/>
        </p:nvSpPr>
        <p:spPr>
          <a:xfrm>
            <a:off x="1001350" y="9784000"/>
            <a:ext cx="8157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https://blog.encrypted.gg/1037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388" y="2882900"/>
            <a:ext cx="6991449" cy="67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Dijkstra </a:t>
            </a:r>
            <a:r>
              <a:rPr lang="en-US" sz="5000">
                <a:solidFill>
                  <a:srgbClr val="222222"/>
                </a:solidFill>
              </a:rPr>
              <a:t>증명</a:t>
            </a:r>
            <a:endParaRPr sz="5000"/>
          </a:p>
        </p:txBody>
      </p:sp>
      <p:sp>
        <p:nvSpPr>
          <p:cNvPr id="509" name="Google Shape;509;p3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25</a:t>
            </a: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정당성의 증명 (귀류법)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9715500" y="3898900"/>
            <a:ext cx="7467600" cy="5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최단 거리를 계산하지 못하는 정점 U가 있다고 하자.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점선의 경로가 ‘진짜’ 최단 거리라고 하자.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Q까지의 최단 거리는 dist[P] + w(P,Q)이다.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그런데, P는 이미 방문한 상태이기 때문에, Q는 이미 우선순위 큐에 들어가 있었다.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두 정점 Q, U가 모두 우선순위 큐에 들어있었을 때, U가 먼저 꺼내졌다는 것은 dist[U] &lt;= dist[Q]임을 의미한다.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이는 Q를 지나서 U로 오는 경로가 dist[U]보다 짧다는 가정(진짜 최단거리)에 모순이다. (음수 간선이 없다면)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따라서, </a:t>
            </a:r>
            <a:r>
              <a:rPr b="1" lang="en-US" sz="2300">
                <a:solidFill>
                  <a:srgbClr val="222222"/>
                </a:solidFill>
              </a:rPr>
              <a:t>우선순위 큐에서 가장 먼저 꺼낸 정점은 항상 최단거리</a:t>
            </a:r>
            <a:r>
              <a:rPr lang="en-US" sz="2300">
                <a:solidFill>
                  <a:srgbClr val="222222"/>
                </a:solidFill>
              </a:rPr>
              <a:t>이다.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12" name="Google Shape;51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14" name="Google Shape;51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900" y="3470188"/>
            <a:ext cx="644842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388" y="2882900"/>
            <a:ext cx="6991449" cy="67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잘못 구현한 Dijkstra</a:t>
            </a:r>
            <a:endParaRPr sz="5000"/>
          </a:p>
        </p:txBody>
      </p:sp>
      <p:sp>
        <p:nvSpPr>
          <p:cNvPr id="522" name="Google Shape;522;p3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26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인위적인 데이터가 필요하다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9715500" y="3898900"/>
            <a:ext cx="7467600" cy="5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불충분한 INF값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모든 가중치를 크게 만들기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이미 방문한 정점을 다시 방문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간선을 아주 많이 만들기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25" name="Google Shape;52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27" name="Google Shape;52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6925" y="3161668"/>
            <a:ext cx="6016375" cy="6208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/>
        </p:nvSpPr>
        <p:spPr>
          <a:xfrm>
            <a:off x="1329363" y="9648675"/>
            <a:ext cx="6991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https://infossm.github.io/blog/2019/01/09/wrong-dijkstra/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5500" y="6033800"/>
            <a:ext cx="5628234" cy="3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경로 역추적</a:t>
            </a:r>
            <a:endParaRPr sz="5000"/>
          </a:p>
        </p:txBody>
      </p:sp>
      <p:sp>
        <p:nvSpPr>
          <p:cNvPr id="536" name="Google Shape;536;p3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537" name="Google Shape;537;p39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다익스트라는 BFS의 확장이다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9715500" y="3898900"/>
            <a:ext cx="74676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BFS와 동일하게 방문 표시를 할 때, 현재 노드와 다음 노드를 기록해두면 최단 거리 경로를 역추적할 수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중복된 노드가 들어가지 않으므로, 하나의 경로(가장 먼저 최단 거리에 도달한)가 복원된다.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41" name="Google Shape;5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82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9"/>
          <p:cNvSpPr txBox="1"/>
          <p:nvPr/>
        </p:nvSpPr>
        <p:spPr>
          <a:xfrm>
            <a:off x="97028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최단거리를 추적함을 보장하려면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9702800" y="7366000"/>
            <a:ext cx="74676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기존에 있던 (5, 4)를 무시해야한다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단순하게 생각하면, 기록하던 경로에 </a:t>
            </a:r>
            <a:r>
              <a:rPr b="1" lang="en-US" sz="2300">
                <a:solidFill>
                  <a:srgbClr val="222222"/>
                </a:solidFill>
              </a:rPr>
              <a:t>덮어씌우면 된다.</a:t>
            </a:r>
            <a:endParaRPr b="1"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22222"/>
                </a:solidFill>
              </a:rPr>
              <a:t>관련 문제 : https://www.acmicpc.net/problem/11779</a:t>
            </a:r>
            <a:endParaRPr sz="1900">
              <a:solidFill>
                <a:srgbClr val="222222"/>
              </a:solidFill>
            </a:endParaRPr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2857500"/>
            <a:ext cx="8204199" cy="69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9" title="image (1).png"/>
          <p:cNvPicPr preferRelativeResize="0"/>
          <p:nvPr/>
        </p:nvPicPr>
        <p:blipFill rotWithShape="1">
          <a:blip r:embed="rId6">
            <a:alphaModFix/>
          </a:blip>
          <a:srcRect b="0" l="0" r="0" t="20115"/>
          <a:stretch/>
        </p:blipFill>
        <p:spPr>
          <a:xfrm>
            <a:off x="1627198" y="3429413"/>
            <a:ext cx="6905622" cy="3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9"/>
          <p:cNvSpPr txBox="1"/>
          <p:nvPr/>
        </p:nvSpPr>
        <p:spPr>
          <a:xfrm>
            <a:off x="1001350" y="9784000"/>
            <a:ext cx="8157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https://blog.encrypted.gg/1037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7250" y="6898529"/>
            <a:ext cx="6685525" cy="2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400" y="2939125"/>
            <a:ext cx="7709267" cy="6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상태공간 확장하기</a:t>
            </a:r>
            <a:endParaRPr sz="5000"/>
          </a:p>
        </p:txBody>
      </p:sp>
      <p:sp>
        <p:nvSpPr>
          <p:cNvPr id="554" name="Google Shape;554;p4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28</a:t>
            </a:r>
            <a:endParaRPr/>
          </a:p>
        </p:txBody>
      </p:sp>
      <p:pic>
        <p:nvPicPr>
          <p:cNvPr id="555" name="Google Shape;55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0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57" name="Google Shape;55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363" y="3504251"/>
            <a:ext cx="7241341" cy="5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0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다익스트라는 BFS의 확장이다 2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60" name="Google Shape;560;p40"/>
          <p:cNvSpPr txBox="1"/>
          <p:nvPr/>
        </p:nvSpPr>
        <p:spPr>
          <a:xfrm>
            <a:off x="9715500" y="3898900"/>
            <a:ext cx="75183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문제를 해결하기 위한 다양한 상태를 저장할 수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문제의 조건이 복잡해질 수록 정점이 보관해야할 정보가 늘어날 수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따라서, 확장성을 갖는 구현이 필수적이다!!!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61" name="Google Shape;56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36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0"/>
          <p:cNvSpPr txBox="1"/>
          <p:nvPr/>
        </p:nvSpPr>
        <p:spPr>
          <a:xfrm>
            <a:off x="97282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 상태 확장하기</a:t>
            </a:r>
            <a:endParaRPr/>
          </a:p>
        </p:txBody>
      </p:sp>
      <p:sp>
        <p:nvSpPr>
          <p:cNvPr id="563" name="Google Shape;563;p40"/>
          <p:cNvSpPr txBox="1"/>
          <p:nvPr/>
        </p:nvSpPr>
        <p:spPr>
          <a:xfrm>
            <a:off x="9728200" y="7353300"/>
            <a:ext cx="74676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도로를 포장하지 않은 상태</a:t>
            </a:r>
            <a:r>
              <a:rPr lang="en-US" sz="2300">
                <a:solidFill>
                  <a:srgbClr val="222222"/>
                </a:solidFill>
              </a:rPr>
              <a:t>가 </a:t>
            </a:r>
            <a:r>
              <a:rPr lang="en-US" sz="2300">
                <a:solidFill>
                  <a:srgbClr val="222222"/>
                </a:solidFill>
              </a:rPr>
              <a:t>도로를 포장한</a:t>
            </a:r>
            <a:r>
              <a:rPr lang="en-US" sz="2300">
                <a:solidFill>
                  <a:srgbClr val="222222"/>
                </a:solidFill>
              </a:rPr>
              <a:t> 상태를 능가할 수 있으므로, BFS가 최단 거리를 보장하지 못하게 됐다.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방문 상태를 2D로 확장한다면?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3D? 2D?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564" name="Google Shape;564;p40"/>
          <p:cNvSpPr txBox="1"/>
          <p:nvPr/>
        </p:nvSpPr>
        <p:spPr>
          <a:xfrm>
            <a:off x="1327250" y="9415700"/>
            <a:ext cx="7709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https://www.acmicpc.net/problem/1162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400" y="2882900"/>
            <a:ext cx="6991426" cy="62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1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조건을 만족하면 탈출/무시하기</a:t>
            </a:r>
            <a:endParaRPr sz="5000"/>
          </a:p>
        </p:txBody>
      </p:sp>
      <p:sp>
        <p:nvSpPr>
          <p:cNvPr id="572" name="Google Shape;572;p41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29</a:t>
            </a:r>
            <a:endParaRPr/>
          </a:p>
        </p:txBody>
      </p:sp>
      <p:sp>
        <p:nvSpPr>
          <p:cNvPr id="573" name="Google Shape;573;p41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다익스트라에 조건을 추가하기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9715500" y="3898900"/>
            <a:ext cx="7905900" cy="5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다익스트라의 과정을 모두 반복하면 시간초과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특정 결과값을 도출하면 탈출하기 (SWEA Pro 11. 호텔방문)</a:t>
            </a:r>
            <a:endParaRPr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특정 조건에서 pq에 넣지 않고 무시하기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75" name="Google Shape;57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77" name="Google Shape;57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7738" y="2992725"/>
            <a:ext cx="6854750" cy="1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2754" y="5282150"/>
            <a:ext cx="5884725" cy="3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15500" y="6974738"/>
            <a:ext cx="55816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15500" y="4996625"/>
            <a:ext cx="79057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1"/>
          <p:cNvSpPr txBox="1"/>
          <p:nvPr/>
        </p:nvSpPr>
        <p:spPr>
          <a:xfrm>
            <a:off x="1357825" y="9281800"/>
            <a:ext cx="6854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https://www.acmicpc.net/problem/2325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Shortest Path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4969807" cy="31608"/>
            </a:xfrm>
            <a:custGeom>
              <a:rect b="b" l="l" r="r" t="t"/>
              <a:pathLst>
                <a:path extrusionOk="0"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 cmpd="sng" w="19050">
              <a:solidFill>
                <a:srgbClr val="19191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388" y="2882900"/>
            <a:ext cx="6991449" cy="67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역방향 Dijkstra</a:t>
            </a:r>
            <a:endParaRPr sz="5000"/>
          </a:p>
        </p:txBody>
      </p:sp>
      <p:sp>
        <p:nvSpPr>
          <p:cNvPr id="589" name="Google Shape;589;p42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30</a:t>
            </a:r>
            <a:endParaRPr/>
          </a:p>
        </p:txBody>
      </p:sp>
      <p:sp>
        <p:nvSpPr>
          <p:cNvPr id="590" name="Google Shape;590;p42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일반적인 풀이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9715500" y="3898900"/>
            <a:ext cx="7467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다익스트라를 N번 돌리기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Σ(x로부터 i까지의 거리 + i부터 x까지의 거리)의 최솟값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92" name="Google Shape;5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94" name="Google Shape;59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713" y="3485113"/>
            <a:ext cx="6674800" cy="556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6451963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2"/>
          <p:cNvSpPr txBox="1"/>
          <p:nvPr/>
        </p:nvSpPr>
        <p:spPr>
          <a:xfrm>
            <a:off x="9728200" y="5677263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최선일까?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9728200" y="6693295"/>
            <a:ext cx="7467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(x로부터 i까지의 거리 + i부터 x까지의 거리)</a:t>
            </a:r>
            <a:r>
              <a:rPr lang="en-US" sz="2300">
                <a:solidFill>
                  <a:srgbClr val="222222"/>
                </a:solidFill>
              </a:rPr>
              <a:t>만 필요하다는 걸 잘 생각해보자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x와 모든 정점간의 양방향 거리만 도출한다면?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간선을 저장할 때 역방향 간선을 저장하자!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1342875" y="9681150"/>
            <a:ext cx="6991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https://www.acmicpc.net/problem/1238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3172800"/>
            <a:ext cx="8103050" cy="62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3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다중 시작점 </a:t>
            </a:r>
            <a:r>
              <a:rPr lang="en-US" sz="5000">
                <a:solidFill>
                  <a:srgbClr val="222222"/>
                </a:solidFill>
              </a:rPr>
              <a:t>Dijkstra</a:t>
            </a:r>
            <a:endParaRPr sz="5000"/>
          </a:p>
        </p:txBody>
      </p:sp>
      <p:sp>
        <p:nvSpPr>
          <p:cNvPr id="606" name="Google Shape;606;p43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31</a:t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단일 시작점 해법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08" name="Google Shape;608;p43"/>
          <p:cNvSpPr txBox="1"/>
          <p:nvPr/>
        </p:nvSpPr>
        <p:spPr>
          <a:xfrm>
            <a:off x="9715500" y="3898900"/>
            <a:ext cx="7467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V 최대 1000개, 시간 제한 2초, 테스트 케이스 50개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일반적인 다익스트라로는 시간초과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최적화 필요!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소방서를 지난다면 탐색 종료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09" name="Google Shape;60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3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11" name="Google Shape;6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7085108"/>
            <a:ext cx="7467599" cy="1018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3"/>
          <p:cNvSpPr txBox="1"/>
          <p:nvPr/>
        </p:nvSpPr>
        <p:spPr>
          <a:xfrm>
            <a:off x="9728200" y="6463849"/>
            <a:ext cx="6184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다중 시작점 해법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13" name="Google Shape;613;p43"/>
          <p:cNvSpPr txBox="1"/>
          <p:nvPr/>
        </p:nvSpPr>
        <p:spPr>
          <a:xfrm>
            <a:off x="9728200" y="7278641"/>
            <a:ext cx="74676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모든 소방서를 가중치가 0인 간선으로 연결하는 임의의 시작 정점을 만든다.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시작 정점으로부터 다익스트라를 한 번만 호출한다면 모든 소방서에서 시작하는 것과 같은 효과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14" name="Google Shape;614;p43"/>
          <p:cNvSpPr txBox="1"/>
          <p:nvPr/>
        </p:nvSpPr>
        <p:spPr>
          <a:xfrm>
            <a:off x="863600" y="9465200"/>
            <a:ext cx="6991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https://algospot.com/judge/problem/read/FIRETRUCKS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4790" y="3871675"/>
            <a:ext cx="7680659" cy="4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Advanced Algorithm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621" name="Google Shape;621;p44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622" name="Google Shape;622;p44"/>
            <p:cNvSpPr/>
            <p:nvPr/>
          </p:nvSpPr>
          <p:spPr>
            <a:xfrm>
              <a:off x="0" y="0"/>
              <a:ext cx="4969807" cy="31608"/>
            </a:xfrm>
            <a:custGeom>
              <a:rect b="b" l="l" r="r" t="t"/>
              <a:pathLst>
                <a:path extrusionOk="0"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 cmpd="sng" w="19050">
              <a:solidFill>
                <a:srgbClr val="19191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4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0-1 BFS</a:t>
            </a:r>
            <a:endParaRPr sz="5000"/>
          </a:p>
        </p:txBody>
      </p:sp>
      <p:sp>
        <p:nvSpPr>
          <p:cNvPr id="631" name="Google Shape;631;p45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33</a:t>
            </a:r>
            <a:endParaRPr/>
          </a:p>
        </p:txBody>
      </p:sp>
      <p:sp>
        <p:nvSpPr>
          <p:cNvPr id="632" name="Google Shape;632;p45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Deque를 사용하는 BFS</a:t>
            </a:r>
            <a:endParaRPr/>
          </a:p>
        </p:txBody>
      </p:sp>
      <p:sp>
        <p:nvSpPr>
          <p:cNvPr id="633" name="Google Shape;633;p45"/>
          <p:cNvSpPr txBox="1"/>
          <p:nvPr/>
        </p:nvSpPr>
        <p:spPr>
          <a:xfrm>
            <a:off x="9715500" y="3898900"/>
            <a:ext cx="78993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덱의 front()에서 현재 노드를 꺼낸다.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인접 노드를 탐색한다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현재 가중치 + 간선의 가중치 &lt; dist[next]면 갱신한다.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만약 간선의 가중치가 0이면 front()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간선의 가중치가 1이면 back()에 삽입한다.</a:t>
            </a:r>
            <a:endParaRPr sz="2300">
              <a:solidFill>
                <a:srgbClr val="222222"/>
              </a:solidFill>
            </a:endParaRPr>
          </a:p>
          <a:p>
            <a:pPr indent="-37465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가중치는 압축할 수 있다.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34" name="Google Shape;63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7810075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5"/>
          <p:cNvSpPr txBox="1"/>
          <p:nvPr/>
        </p:nvSpPr>
        <p:spPr>
          <a:xfrm>
            <a:off x="9715500" y="7035375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O(V+E)</a:t>
            </a:r>
            <a:endParaRPr/>
          </a:p>
        </p:txBody>
      </p:sp>
      <p:sp>
        <p:nvSpPr>
          <p:cNvPr id="637" name="Google Shape;637;p45"/>
          <p:cNvSpPr txBox="1"/>
          <p:nvPr/>
        </p:nvSpPr>
        <p:spPr>
          <a:xfrm>
            <a:off x="9715500" y="8038675"/>
            <a:ext cx="7899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모든 간선을 1번씩 지나간다 = O(E)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덱의 최대 크기 = O(V)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38" name="Google Shape;638;p4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39" name="Google Shape;63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1038" y="3607013"/>
            <a:ext cx="7777931" cy="50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Bellman-Ford</a:t>
            </a:r>
            <a:endParaRPr sz="5000"/>
          </a:p>
        </p:txBody>
      </p:sp>
      <p:sp>
        <p:nvSpPr>
          <p:cNvPr id="647" name="Google Shape;647;p4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34</a:t>
            </a:r>
            <a:endParaRPr/>
          </a:p>
        </p:txBody>
      </p:sp>
      <p:sp>
        <p:nvSpPr>
          <p:cNvPr id="648" name="Google Shape;648;p4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간선을 처리하는 알고리즘</a:t>
            </a:r>
            <a:endParaRPr/>
          </a:p>
        </p:txBody>
      </p:sp>
      <p:sp>
        <p:nvSpPr>
          <p:cNvPr id="649" name="Google Shape;649;p46"/>
          <p:cNvSpPr txBox="1"/>
          <p:nvPr/>
        </p:nvSpPr>
        <p:spPr>
          <a:xfrm>
            <a:off x="9715500" y="38989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다음의 과정을 (V - 1)번 반복한다.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모든 간선 E개를 하나씩 확인한다. (1)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각 간선을 거쳐 다른 노드로 가는 비용을 계산하여 최단 거리 테이블을 갱신한다. (2)</a:t>
            </a:r>
            <a:endParaRPr sz="2300">
              <a:solidFill>
                <a:srgbClr val="222222"/>
              </a:solidFill>
            </a:endParaRPr>
          </a:p>
          <a:p>
            <a:pPr indent="-37465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O(VE)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50" name="Google Shape;65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사이클을 발견할 수 있다</a:t>
            </a:r>
            <a:endParaRPr/>
          </a:p>
        </p:txBody>
      </p:sp>
      <p:sp>
        <p:nvSpPr>
          <p:cNvPr id="653" name="Google Shape;653;p46"/>
          <p:cNvSpPr txBox="1"/>
          <p:nvPr/>
        </p:nvSpPr>
        <p:spPr>
          <a:xfrm>
            <a:off x="9740900" y="7861300"/>
            <a:ext cx="7467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(2)번 과정을 한 번 더 수행했을 때, 최단 거리 테이블이 갱신된다면 음수 사이클이 존재하는 것이다.</a:t>
            </a:r>
            <a:endParaRPr sz="1200"/>
          </a:p>
        </p:txBody>
      </p:sp>
      <p:sp>
        <p:nvSpPr>
          <p:cNvPr id="654" name="Google Shape;654;p4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55" name="Google Shape;65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63" y="3615136"/>
            <a:ext cx="7171469" cy="5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Floyd-Warshall</a:t>
            </a:r>
            <a:endParaRPr sz="5000"/>
          </a:p>
        </p:txBody>
      </p:sp>
      <p:sp>
        <p:nvSpPr>
          <p:cNvPr id="663" name="Google Shape;663;p4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35</a:t>
            </a:r>
            <a:endParaRPr/>
          </a:p>
        </p:txBody>
      </p:sp>
      <p:sp>
        <p:nvSpPr>
          <p:cNvPr id="664" name="Google Shape;664;p4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모든 쌍 알고리즘</a:t>
            </a:r>
            <a:endParaRPr/>
          </a:p>
        </p:txBody>
      </p:sp>
      <p:sp>
        <p:nvSpPr>
          <p:cNvPr id="665" name="Google Shape;665;p47"/>
          <p:cNvSpPr txBox="1"/>
          <p:nvPr/>
        </p:nvSpPr>
        <p:spPr>
          <a:xfrm>
            <a:off x="9715500" y="3898900"/>
            <a:ext cx="78993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모든 노드에서 다른 모든 노드까지의 최단 경로를 계산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단순하게 3중 반복문으로 구현할 수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O(V^3)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66" name="Google Shape;66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54795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9715500" y="5773250"/>
            <a:ext cx="724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중간 정점이 반복문의 최상위에 위치해야한다.</a:t>
            </a:r>
            <a:endParaRPr/>
          </a:p>
        </p:txBody>
      </p:sp>
      <p:sp>
        <p:nvSpPr>
          <p:cNvPr id="669" name="Google Shape;669;p47"/>
          <p:cNvSpPr txBox="1"/>
          <p:nvPr/>
        </p:nvSpPr>
        <p:spPr>
          <a:xfrm>
            <a:off x="9715500" y="6776550"/>
            <a:ext cx="78993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중간 정점이 최하단 루프임을 가정하자.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s=3, e=1 일 경우, s-&gt;4-&gt;2-&gt;1 이 최단 거리이지만, 아직 d[4][1]이 계산되지 않았으므로 갱신되지 않는다.</a:t>
            </a:r>
            <a:endParaRPr sz="2300">
              <a:solidFill>
                <a:srgbClr val="222222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중간 정점을 기준으로 반복문을 돌려야한다!!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71" name="Google Shape;67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5053" y="3296747"/>
            <a:ext cx="6989901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8597" y="5977325"/>
            <a:ext cx="5982800" cy="32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4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A* algorithm</a:t>
            </a:r>
            <a:endParaRPr sz="5000"/>
          </a:p>
        </p:txBody>
      </p:sp>
      <p:sp>
        <p:nvSpPr>
          <p:cNvPr id="680" name="Google Shape;680;p4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36</a:t>
            </a:r>
            <a:endParaRPr/>
          </a:p>
        </p:txBody>
      </p:sp>
      <p:sp>
        <p:nvSpPr>
          <p:cNvPr id="681" name="Google Shape;681;p48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16-puzzle</a:t>
            </a: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9715500" y="38989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최대 16!의 시간복잡도를 갖는 16-puzzle은 어떻게 계산할까?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A* 알고리즘은 경로 가중치 g(n)대신 f(n) = g(n) + h(n)을 사용하는 다익스트라이다.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휴리스틱 함수 h(n)은 어디서 찾을 수 있을까?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83" name="Google Shape;68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8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Well-Known</a:t>
            </a:r>
            <a:endParaRPr/>
          </a:p>
        </p:txBody>
      </p:sp>
      <p:sp>
        <p:nvSpPr>
          <p:cNvPr id="686" name="Google Shape;686;p48"/>
          <p:cNvSpPr txBox="1"/>
          <p:nvPr/>
        </p:nvSpPr>
        <p:spPr>
          <a:xfrm>
            <a:off x="9740900" y="7861300"/>
            <a:ext cx="74676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16-puzzle의 h(n)은 맨해튼 거리를 사용한다는 것이 널리 알려져 있다.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A*를 기반으로 한 알고리즘이 현대에도 널리 사용된다.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graphicFrame>
        <p:nvGraphicFramePr>
          <p:cNvPr id="688" name="Google Shape;688;p48"/>
          <p:cNvGraphicFramePr/>
          <p:nvPr/>
        </p:nvGraphicFramePr>
        <p:xfrm>
          <a:off x="2611900" y="377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{EFB7D7D1-5382-47A9-8597-7F9EF312457C}</a:tableStyleId>
              </a:tblPr>
              <a:tblGrid>
                <a:gridCol w="1234050"/>
                <a:gridCol w="1234050"/>
                <a:gridCol w="1234050"/>
                <a:gridCol w="1234050"/>
              </a:tblGrid>
              <a:tr h="12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9591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52578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75184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9"/>
          <p:cNvSpPr txBox="1"/>
          <p:nvPr/>
        </p:nvSpPr>
        <p:spPr>
          <a:xfrm>
            <a:off x="1651000" y="34290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SPFA (Shortest Path Faster Algorithm) : 벨만-포드의 발전된 알고리즘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1651000" y="57277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Dial’s Algorithm : 0-1 BFS를 일반화한 알고리즘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1651000" y="79883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-US" sz="3000"/>
              <a:t>Johnson's algorithm, Viterbi algorithm, …</a:t>
            </a:r>
            <a:endParaRPr sz="3000"/>
          </a:p>
        </p:txBody>
      </p:sp>
      <p:sp>
        <p:nvSpPr>
          <p:cNvPr id="700" name="Google Shape;700;p49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37</a:t>
            </a:r>
            <a:endParaRPr/>
          </a:p>
        </p:txBody>
      </p:sp>
      <p:sp>
        <p:nvSpPr>
          <p:cNvPr id="701" name="Google Shape;701;p4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Shortest Path Algorithm</a:t>
            </a:r>
            <a:endParaRPr sz="5000"/>
          </a:p>
        </p:txBody>
      </p:sp>
      <p:sp>
        <p:nvSpPr>
          <p:cNvPr id="702" name="Google Shape;702;p4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0"/>
          <p:cNvSpPr txBox="1"/>
          <p:nvPr/>
        </p:nvSpPr>
        <p:spPr>
          <a:xfrm>
            <a:off x="5709108" y="4635603"/>
            <a:ext cx="68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191919"/>
                </a:solidFill>
              </a:rPr>
              <a:t>Tips</a:t>
            </a:r>
            <a:endParaRPr sz="6514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50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709" name="Google Shape;709;p50"/>
            <p:cNvSpPr/>
            <p:nvPr/>
          </p:nvSpPr>
          <p:spPr>
            <a:xfrm>
              <a:off x="0" y="0"/>
              <a:ext cx="4969807" cy="31608"/>
            </a:xfrm>
            <a:custGeom>
              <a:rect b="b" l="l" r="r" t="t"/>
              <a:pathLst>
                <a:path extrusionOk="0"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 cmpd="sng" w="19050">
              <a:solidFill>
                <a:srgbClr val="19191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0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1"/>
          <p:cNvSpPr txBox="1"/>
          <p:nvPr/>
        </p:nvSpPr>
        <p:spPr>
          <a:xfrm>
            <a:off x="16891000" y="177800"/>
            <a:ext cx="1041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39</a:t>
            </a:r>
            <a:endParaRPr/>
          </a:p>
        </p:txBody>
      </p:sp>
      <p:sp>
        <p:nvSpPr>
          <p:cNvPr id="716" name="Google Shape;716;p51"/>
          <p:cNvSpPr txBox="1"/>
          <p:nvPr/>
        </p:nvSpPr>
        <p:spPr>
          <a:xfrm>
            <a:off x="3429000" y="2404150"/>
            <a:ext cx="123318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많이 푸는게 정답인 건 모두가 알지만, 시간이 부족하다.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알고리즘은 휘발성이 강하다.(매우매우)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공부하지 않으면 풀 수 없는 유형이 많다. 그리고 그것을 구분하기도 어렵다.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유형별로 접근하면 난이도가 하락한다.(정답을 알고 시작하는 것과 같다)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템플릿 코드를 활용하면 틀린그림 찾기가 되는 문제도 많다…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학습과 실전의 괴리</a:t>
            </a:r>
            <a:endParaRPr sz="2200">
              <a:solidFill>
                <a:srgbClr val="222222"/>
              </a:solidFill>
            </a:endParaRPr>
          </a:p>
        </p:txBody>
      </p:sp>
      <p:sp>
        <p:nvSpPr>
          <p:cNvPr id="717" name="Google Shape;717;p51"/>
          <p:cNvSpPr txBox="1"/>
          <p:nvPr/>
        </p:nvSpPr>
        <p:spPr>
          <a:xfrm>
            <a:off x="1041400" y="3670325"/>
            <a:ext cx="15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Problem</a:t>
            </a:r>
            <a:endParaRPr/>
          </a:p>
        </p:txBody>
      </p:sp>
      <p:pic>
        <p:nvPicPr>
          <p:cNvPr id="718" name="Google Shape;71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91948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55880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1"/>
          <p:cNvSpPr txBox="1"/>
          <p:nvPr/>
        </p:nvSpPr>
        <p:spPr>
          <a:xfrm>
            <a:off x="3429000" y="5933750"/>
            <a:ext cx="125475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많이 푸는 것보다 문제와 알고리즘을 분석하고 정리하는 시간이 필요하다. (특히, 시간복잡도)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코딩테스트를 위한 전략적인 접근이 필요하다.(강의, 책)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우선 유형별 학습이 필요하다.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그 후 랜덤한 문제 풀이도 필요하다.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반드시 구현은 직접 한다.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코딩테스트 기회를 놓치지 말 것 =&gt; 끝나면 문제 복원 및 복기 필수</a:t>
            </a:r>
            <a:endParaRPr sz="2200">
              <a:solidFill>
                <a:srgbClr val="222222"/>
              </a:solidFill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1093900" y="7131050"/>
            <a:ext cx="143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Solve</a:t>
            </a:r>
            <a:endParaRPr/>
          </a:p>
        </p:txBody>
      </p:sp>
      <p:sp>
        <p:nvSpPr>
          <p:cNvPr id="723" name="Google Shape;723;p51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알고리즘 학습 방향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724" name="Google Shape;724;p51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9591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52578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75184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1651000" y="34290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주어진 그래프에서 주어진 두 정점을 연결하는 가장 짧은 경로의 길이를 찾는 문제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651000" y="57277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●"/>
            </a:pPr>
            <a:r>
              <a:rPr lang="en-US" sz="2800">
                <a:solidFill>
                  <a:srgbClr val="222222"/>
                </a:solidFill>
              </a:rPr>
              <a:t>가중치에 따른 분류 : 가중치가 한가지인 경우 / 가중치가 여러가지인 경우 / 음수 가중치가 있는 경우</a:t>
            </a:r>
            <a:endParaRPr sz="2800">
              <a:solidFill>
                <a:srgbClr val="222222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651000" y="79883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-US" sz="3000"/>
              <a:t>탐색 노드에 따른 분류 : 단일 쌍 / 단일 시작점 / 단일 도착점 / 모든 쌍</a:t>
            </a:r>
            <a:endParaRPr sz="3000"/>
          </a:p>
        </p:txBody>
      </p:sp>
      <p:sp>
        <p:nvSpPr>
          <p:cNvPr id="144" name="Google Shape;144;p16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04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최단 경로 문제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5"/>
              </a:rPr>
              <a:t>solved.ac</a:t>
            </a:r>
            <a:r>
              <a:rPr lang="en-US" sz="5000">
                <a:solidFill>
                  <a:srgbClr val="222222"/>
                </a:solidFill>
              </a:rPr>
              <a:t> 활용법 - 검색 쿼리</a:t>
            </a:r>
            <a:endParaRPr sz="5000"/>
          </a:p>
        </p:txBody>
      </p:sp>
      <p:sp>
        <p:nvSpPr>
          <p:cNvPr id="732" name="Google Shape;732;p52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40</a:t>
            </a:r>
            <a:endParaRPr/>
          </a:p>
        </p:txBody>
      </p:sp>
      <p:sp>
        <p:nvSpPr>
          <p:cNvPr id="733" name="Google Shape;733;p52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문제 고급 검색</a:t>
            </a:r>
            <a:endParaRPr/>
          </a:p>
        </p:txBody>
      </p:sp>
      <p:sp>
        <p:nvSpPr>
          <p:cNvPr id="734" name="Google Shape;734;p52"/>
          <p:cNvSpPr txBox="1"/>
          <p:nvPr/>
        </p:nvSpPr>
        <p:spPr>
          <a:xfrm>
            <a:off x="9715500" y="3898900"/>
            <a:ext cx="78993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 u="sng">
                <a:solidFill>
                  <a:schemeClr val="hlink"/>
                </a:solidFill>
                <a:hlinkClick r:id="rId6"/>
              </a:rPr>
              <a:t>https://solved.ac/search</a:t>
            </a:r>
            <a:r>
              <a:rPr lang="en-US" sz="2500">
                <a:solidFill>
                  <a:srgbClr val="222222"/>
                </a:solidFill>
              </a:rPr>
              <a:t> 에서 확인할 수 있다.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-@$me : 본인이 풀 지 않은 문제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s…g : 실버부터 골드 난이도까지의 문제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s#500 : 500명 이상 해결한 문제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#dp : dp 유형 문제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수학, 애드 혹, 기하학 등 일반적인 코딩테스트에서 나오지 않는 유형을 제외하고 랜덤 문제를 풀 수 있다.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35" name="Google Shape;73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37" name="Google Shape;737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0350" y="3670638"/>
            <a:ext cx="7899300" cy="49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53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5"/>
              </a:rPr>
              <a:t>solved.ac</a:t>
            </a:r>
            <a:r>
              <a:rPr lang="en-US" sz="5000">
                <a:solidFill>
                  <a:srgbClr val="222222"/>
                </a:solidFill>
              </a:rPr>
              <a:t> 활용법 - </a:t>
            </a:r>
            <a:r>
              <a:rPr lang="en-US" sz="5000">
                <a:solidFill>
                  <a:srgbClr val="222222"/>
                </a:solidFill>
              </a:rPr>
              <a:t>난이도 기여</a:t>
            </a:r>
            <a:endParaRPr sz="5000"/>
          </a:p>
        </p:txBody>
      </p:sp>
      <p:sp>
        <p:nvSpPr>
          <p:cNvPr id="745" name="Google Shape;745;p53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41</a:t>
            </a:r>
            <a:endParaRPr/>
          </a:p>
        </p:txBody>
      </p:sp>
      <p:sp>
        <p:nvSpPr>
          <p:cNvPr id="746" name="Google Shape;746;p53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난이도 기여</a:t>
            </a:r>
            <a:endParaRPr/>
          </a:p>
        </p:txBody>
      </p:sp>
      <p:sp>
        <p:nvSpPr>
          <p:cNvPr id="747" name="Google Shape;747;p53"/>
          <p:cNvSpPr txBox="1"/>
          <p:nvPr/>
        </p:nvSpPr>
        <p:spPr>
          <a:xfrm>
            <a:off x="9715500" y="3898900"/>
            <a:ext cx="78993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해결한 문제 옆 말풍선을 클릭하면 해당 문제에 다른 사람이 기여한 내용을 확인할 수 있다.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기여는 플레티넘 티어부터 가능하다.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문제를 분석하는 과정과 난이도의 이유를 찾아볼 수 있다.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특히, 일반적인 풀이와 완전히 다른 인사이트를 주는 의견도 많으니 참고해보면 좋다.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48" name="Google Shape;748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3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50" name="Google Shape;75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8713" y="3149325"/>
            <a:ext cx="6482575" cy="60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9591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52578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75184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4"/>
          <p:cNvSpPr txBox="1"/>
          <p:nvPr/>
        </p:nvSpPr>
        <p:spPr>
          <a:xfrm>
            <a:off x="1651000" y="34290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08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500"/>
              <a:buChar char="●"/>
            </a:pPr>
            <a:r>
              <a:rPr lang="en-US" sz="3000">
                <a:solidFill>
                  <a:srgbClr val="222222"/>
                </a:solidFill>
              </a:rPr>
              <a:t>문제에 대한 분석(알고리즘, 시간복잡도, 공간복잡도)</a:t>
            </a:r>
            <a:endParaRPr sz="3500">
              <a:solidFill>
                <a:srgbClr val="222222"/>
              </a:solidFill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1651000" y="57277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원하는 힌트의 범위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1651000" y="79883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-US" sz="3000"/>
              <a:t>작성한 코드 및 문제 링크</a:t>
            </a:r>
            <a:endParaRPr sz="3000"/>
          </a:p>
        </p:txBody>
      </p:sp>
      <p:sp>
        <p:nvSpPr>
          <p:cNvPr id="762" name="Google Shape;762;p54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42</a:t>
            </a:r>
            <a:endParaRPr/>
          </a:p>
        </p:txBody>
      </p:sp>
      <p:sp>
        <p:nvSpPr>
          <p:cNvPr id="763" name="Google Shape;763;p54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학습부장 활용법(질문하기, 힌트 얻기)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764" name="Google Shape;764;p54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680200" y="6680200"/>
            <a:ext cx="492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00" y="91567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400" y="419100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5"/>
          <p:cNvSpPr txBox="1"/>
          <p:nvPr/>
        </p:nvSpPr>
        <p:spPr>
          <a:xfrm>
            <a:off x="16878300" y="177800"/>
            <a:ext cx="1130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43</a:t>
            </a:r>
            <a:endParaRPr/>
          </a:p>
        </p:txBody>
      </p:sp>
      <p:sp>
        <p:nvSpPr>
          <p:cNvPr id="774" name="Google Shape;774;p55"/>
          <p:cNvSpPr txBox="1"/>
          <p:nvPr/>
        </p:nvSpPr>
        <p:spPr>
          <a:xfrm>
            <a:off x="18796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A형</a:t>
            </a:r>
            <a:endParaRPr/>
          </a:p>
        </p:txBody>
      </p:sp>
      <p:sp>
        <p:nvSpPr>
          <p:cNvPr id="775" name="Google Shape;775;p55"/>
          <p:cNvSpPr txBox="1"/>
          <p:nvPr/>
        </p:nvSpPr>
        <p:spPr>
          <a:xfrm>
            <a:off x="101854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B형</a:t>
            </a:r>
            <a:endParaRPr/>
          </a:p>
        </p:txBody>
      </p:sp>
      <p:sp>
        <p:nvSpPr>
          <p:cNvPr id="776" name="Google Shape;776;p55"/>
          <p:cNvSpPr txBox="1"/>
          <p:nvPr/>
        </p:nvSpPr>
        <p:spPr>
          <a:xfrm>
            <a:off x="2110675" y="4949500"/>
            <a:ext cx="61848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배열 회전 필수!!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일정 부분 암기가 필요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BFS + 상태 확장하기 + 회전 + 경로 역추적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구현력 = 언어 숙련도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777" name="Google Shape;777;p5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SW 역량테스트</a:t>
            </a:r>
            <a:endParaRPr sz="5000"/>
          </a:p>
        </p:txBody>
      </p:sp>
      <p:sp>
        <p:nvSpPr>
          <p:cNvPr id="778" name="Google Shape;778;p5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79" name="Google Shape;779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5575" y="4997900"/>
            <a:ext cx="7938325" cy="30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5"/>
          <p:cNvSpPr/>
          <p:nvPr/>
        </p:nvSpPr>
        <p:spPr>
          <a:xfrm flipH="1" rot="10800000">
            <a:off x="7978600" y="6881299"/>
            <a:ext cx="10398900" cy="380100"/>
          </a:xfrm>
          <a:prstGeom prst="mathMinus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5"/>
          <p:cNvSpPr txBox="1"/>
          <p:nvPr/>
        </p:nvSpPr>
        <p:spPr>
          <a:xfrm>
            <a:off x="11777800" y="8349650"/>
            <a:ext cx="3025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전략적으로 접근하기!!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7179211" y="6255464"/>
            <a:ext cx="3967576" cy="1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00" y="8246925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400" y="427935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6"/>
          <p:cNvSpPr txBox="1"/>
          <p:nvPr/>
        </p:nvSpPr>
        <p:spPr>
          <a:xfrm>
            <a:off x="16878300" y="177800"/>
            <a:ext cx="1130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44</a:t>
            </a:r>
            <a:endParaRPr/>
          </a:p>
        </p:txBody>
      </p:sp>
      <p:sp>
        <p:nvSpPr>
          <p:cNvPr id="791" name="Google Shape;791;p56"/>
          <p:cNvSpPr txBox="1"/>
          <p:nvPr/>
        </p:nvSpPr>
        <p:spPr>
          <a:xfrm>
            <a:off x="18796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잘 모르는 주제</a:t>
            </a:r>
            <a:endParaRPr/>
          </a:p>
        </p:txBody>
      </p:sp>
      <p:sp>
        <p:nvSpPr>
          <p:cNvPr id="792" name="Google Shape;792;p56"/>
          <p:cNvSpPr txBox="1"/>
          <p:nvPr/>
        </p:nvSpPr>
        <p:spPr>
          <a:xfrm>
            <a:off x="101854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잘 아는 주제</a:t>
            </a:r>
            <a:endParaRPr/>
          </a:p>
        </p:txBody>
      </p:sp>
      <p:sp>
        <p:nvSpPr>
          <p:cNvPr id="793" name="Google Shape;793;p56"/>
          <p:cNvSpPr txBox="1"/>
          <p:nvPr/>
        </p:nvSpPr>
        <p:spPr>
          <a:xfrm>
            <a:off x="1930400" y="4470300"/>
            <a:ext cx="61848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소프트 스킬 기르기</a:t>
            </a:r>
            <a:endParaRPr sz="2500">
              <a:solidFill>
                <a:srgbClr val="222222"/>
              </a:solidFill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약점을 보완하는 기회로 삼기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쉬워 보여도 누군가에겐 생소할 수 있다</a:t>
            </a:r>
            <a:endParaRPr sz="2500">
              <a:solidFill>
                <a:srgbClr val="222222"/>
              </a:solidFill>
            </a:endParaRPr>
          </a:p>
        </p:txBody>
      </p:sp>
      <p:sp>
        <p:nvSpPr>
          <p:cNvPr id="794" name="Google Shape;794;p56"/>
          <p:cNvSpPr txBox="1"/>
          <p:nvPr/>
        </p:nvSpPr>
        <p:spPr>
          <a:xfrm>
            <a:off x="10210800" y="4470200"/>
            <a:ext cx="61341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청중의 입장에서 설명하도록 노력하기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한 번만 더 깊게 파보기</a:t>
            </a:r>
            <a:endParaRPr sz="2500">
              <a:solidFill>
                <a:srgbClr val="222222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어려워도 누군가에겐 인사이트가될 수 있다</a:t>
            </a:r>
            <a:endParaRPr sz="2500">
              <a:solidFill>
                <a:srgbClr val="222222"/>
              </a:solidFill>
            </a:endParaRPr>
          </a:p>
        </p:txBody>
      </p:sp>
      <p:sp>
        <p:nvSpPr>
          <p:cNvPr id="795" name="Google Shape;795;p5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세미나 주제 선정하기</a:t>
            </a:r>
            <a:endParaRPr sz="5000"/>
          </a:p>
        </p:txBody>
      </p:sp>
      <p:sp>
        <p:nvSpPr>
          <p:cNvPr id="796" name="Google Shape;796;p5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sp>
        <p:nvSpPr>
          <p:cNvPr id="797" name="Google Shape;797;p56"/>
          <p:cNvSpPr txBox="1"/>
          <p:nvPr/>
        </p:nvSpPr>
        <p:spPr>
          <a:xfrm>
            <a:off x="4222500" y="8597525"/>
            <a:ext cx="9843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모두를 만족시킬 수는 없다!!</a:t>
            </a:r>
            <a:endParaRPr sz="3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57" title="image(1)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375" y="1635250"/>
            <a:ext cx="8234675" cy="8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7"/>
          <p:cNvSpPr txBox="1"/>
          <p:nvPr/>
        </p:nvSpPr>
        <p:spPr>
          <a:xfrm>
            <a:off x="16891000" y="177800"/>
            <a:ext cx="1041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45</a:t>
            </a:r>
            <a:endParaRPr/>
          </a:p>
        </p:txBody>
      </p:sp>
      <p:pic>
        <p:nvPicPr>
          <p:cNvPr id="804" name="Google Shape;8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Well-Known</a:t>
            </a:r>
            <a:endParaRPr sz="5000"/>
          </a:p>
        </p:txBody>
      </p:sp>
      <p:sp>
        <p:nvSpPr>
          <p:cNvPr id="806" name="Google Shape;806;p5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807" name="Google Shape;80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225" y="3949700"/>
            <a:ext cx="5036825" cy="50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57"/>
          <p:cNvSpPr txBox="1"/>
          <p:nvPr/>
        </p:nvSpPr>
        <p:spPr>
          <a:xfrm>
            <a:off x="10701150" y="1635250"/>
            <a:ext cx="5360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BufferedReader(new InputStreamReader(System.in));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7"/>
          <p:cNvSpPr txBox="1"/>
          <p:nvPr/>
        </p:nvSpPr>
        <p:spPr>
          <a:xfrm>
            <a:off x="10701150" y="4093350"/>
            <a:ext cx="5360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StreamDecoder, BufferedInputStream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7"/>
          <p:cNvSpPr txBox="1"/>
          <p:nvPr/>
        </p:nvSpPr>
        <p:spPr>
          <a:xfrm>
            <a:off x="10563050" y="3061250"/>
            <a:ext cx="5360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InputStreamReader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7"/>
          <p:cNvSpPr txBox="1"/>
          <p:nvPr/>
        </p:nvSpPr>
        <p:spPr>
          <a:xfrm>
            <a:off x="10828750" y="5231100"/>
            <a:ext cx="3759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native I/O, DMA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7"/>
          <p:cNvSpPr txBox="1"/>
          <p:nvPr/>
        </p:nvSpPr>
        <p:spPr>
          <a:xfrm>
            <a:off x="10966700" y="6368850"/>
            <a:ext cx="3759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RX zero-copy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7"/>
          <p:cNvSpPr txBox="1"/>
          <p:nvPr/>
        </p:nvSpPr>
        <p:spPr>
          <a:xfrm>
            <a:off x="11469425" y="7506600"/>
            <a:ext cx="104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7"/>
          <p:cNvSpPr txBox="1"/>
          <p:nvPr/>
        </p:nvSpPr>
        <p:spPr>
          <a:xfrm>
            <a:off x="5081350" y="5484775"/>
            <a:ext cx="1784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널리 알려져 있음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8"/>
          <p:cNvSpPr txBox="1"/>
          <p:nvPr/>
        </p:nvSpPr>
        <p:spPr>
          <a:xfrm>
            <a:off x="5709108" y="4635603"/>
            <a:ext cx="68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191919"/>
                </a:solidFill>
              </a:rPr>
              <a:t>QnA</a:t>
            </a:r>
            <a:endParaRPr sz="6514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p58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821" name="Google Shape;821;p58"/>
            <p:cNvSpPr/>
            <p:nvPr/>
          </p:nvSpPr>
          <p:spPr>
            <a:xfrm>
              <a:off x="0" y="0"/>
              <a:ext cx="4969807" cy="31608"/>
            </a:xfrm>
            <a:custGeom>
              <a:rect b="b" l="l" r="r" t="t"/>
              <a:pathLst>
                <a:path extrusionOk="0"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 cmpd="sng" w="19050">
              <a:solidFill>
                <a:srgbClr val="19191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8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간선의 가중치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가중치는 다양하게 표현될 수 있다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9715500" y="3898900"/>
            <a:ext cx="7899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간선의 가중치는 거리, 시간, 비용, 에너지 등 다양한 형태로 문제에 등장한다.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b="1" lang="en-US" sz="2300">
                <a:solidFill>
                  <a:srgbClr val="222222"/>
                </a:solidFill>
              </a:rPr>
              <a:t>가중치는 압축이 가능하다</a:t>
            </a:r>
            <a:endParaRPr b="1" sz="2300">
              <a:solidFill>
                <a:srgbClr val="222222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5386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9715500" y="5763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가중치에 따른 알고리즘 분류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9715500" y="6653925"/>
            <a:ext cx="78993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모두 동일 : BFS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2가지 : 0-1 BFS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2가지 이상 : 다익스트라, 플로이드 워셜, A*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적은 경우 : Dial’s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음수 가중치 : 벨만-포드</a:t>
            </a:r>
            <a:endParaRPr sz="2200">
              <a:solidFill>
                <a:srgbClr val="222222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350" y="3893937"/>
            <a:ext cx="7899300" cy="451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977900" y="9448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출처 : https://en.wikipedia.org/wiki/Glossary_of_graph_theory#weighted_graph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음수 간선(Negative Edges)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06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사이클이 존재한다면…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9715500" y="3810550"/>
            <a:ext cx="7899300" cy="14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어떤 알고리즘으로도 해결할 수 없다.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음수 사이클의 존재 여부를 파악할 수는 있다.</a:t>
            </a:r>
            <a:endParaRPr sz="2200">
              <a:solidFill>
                <a:srgbClr val="222222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549475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9715500" y="5774775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간선을 가진 무방향 그래프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9715500" y="6778075"/>
            <a:ext cx="74931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무방향 음수 간선을 두개로 쪼개면 이 둘만으로 음수 사이클을 만들 수 있다.</a:t>
            </a:r>
            <a:endParaRPr sz="2200">
              <a:solidFill>
                <a:srgbClr val="222222"/>
              </a:solidFill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따라서, 반드시 음수 사이클을 갖는다(!!)</a:t>
            </a:r>
            <a:endParaRPr sz="1100"/>
          </a:p>
        </p:txBody>
      </p:sp>
      <p:sp>
        <p:nvSpPr>
          <p:cNvPr id="178" name="Google Shape;178;p1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000" y="4575738"/>
            <a:ext cx="8121999" cy="31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그래프 모델링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07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암시적 그래프 표현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9715500" y="3898900"/>
            <a:ext cx="7518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각 배열 = 정점 (상태 공간)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한 배열과 그 배열을 뒤집은 배열을 간선으로 연결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가중치는 모두 동일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양방향 그래프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6300" y="7024125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9740900" y="6249425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그래프 모델링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9740900" y="7252725"/>
            <a:ext cx="74676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경험이 답이다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조건을 추가/삭제하기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규칙에 따라 숫자를 가장 적게 사용해 </a:t>
            </a:r>
            <a:r>
              <a:rPr lang="en-US" sz="2300">
                <a:solidFill>
                  <a:srgbClr val="222222"/>
                </a:solidFill>
              </a:rPr>
              <a:t>숫자 </a:t>
            </a:r>
            <a:r>
              <a:rPr lang="en-US" sz="2300">
                <a:solidFill>
                  <a:srgbClr val="222222"/>
                </a:solidFill>
              </a:rPr>
              <a:t>찾아내기 (SPL 문제)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…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625" y="2920925"/>
            <a:ext cx="7988750" cy="37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977900" y="9448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</a:rPr>
              <a:t>출처 : https://algospot.com/judge/problem/read/SORTGAME</a:t>
            </a:r>
            <a:endParaRPr sz="100"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2634" y="7003663"/>
            <a:ext cx="7914741" cy="21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현실 세계에서의 응용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08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네트워크 라우팅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9715500" y="3898900"/>
            <a:ext cx="78993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Dynamic Routing Protocol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Link State : OSPF(Open Shortest Path Fist)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Distance Vector : Bellman-Ford</a:t>
            </a:r>
            <a:endParaRPr sz="2300">
              <a:solidFill>
                <a:srgbClr val="222222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…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97155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자율주행, 유닛 이동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9715500" y="7353300"/>
            <a:ext cx="789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A* 알고리즘이 주로 사용된다.</a:t>
            </a:r>
            <a:endParaRPr sz="2300">
              <a:solidFill>
                <a:srgbClr val="222222"/>
              </a:solidFill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휴리스틱 기법을 통해 더 효율적인 탐색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275" y="3555338"/>
            <a:ext cx="7793450" cy="5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977900" y="95386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출처 : https://sc2.inven.co.kr/dataninfo/guide/?idx=1756</a:t>
            </a:r>
            <a:endParaRPr sz="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BFS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0"/>
              <a:ext cx="4969807" cy="31608"/>
            </a:xfrm>
            <a:custGeom>
              <a:rect b="b" l="l" r="r" t="t"/>
              <a:pathLst>
                <a:path extrusionOk="0"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 cmpd="sng" w="19050">
              <a:solidFill>
                <a:srgbClr val="19191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