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3EAEAE-DFCD-4C80-92C2-575D40040E63}">
  <a:tblStyle styleId="{F33EAEAE-DFCD-4C80-92C2-575D40040E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75c703b1c8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375c703b1c8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75c703b1c8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375c703b1c8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75b8c8409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375b8c8409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75c703b1c8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75c703b1c8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75c703b1c8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375c703b1c8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75c703b1c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375c703b1c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75c703b1c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375c703b1c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75c703b1c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g375c703b1c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75c703b1c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g375c703b1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75d5d2f2c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g375d5d2f2c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75d5d2f2c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g375d5d2f2c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75d5d2f2c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375d5d2f2c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75d5d2f2c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g375d5d2f2c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75d5d2f2cf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g375d5d2f2cf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75d5d2f2cf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g375d5d2f2cf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75d5d2f2cf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g375d5d2f2cf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75d5d2f2cf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g375d5d2f2cf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5b8c8409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375b8c8409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75d5d2f2cf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g375d5d2f2cf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73889fa8f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g373889fa8f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375c703b1c8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g375c703b1c8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375d5d2f2cf_1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g375d5d2f2cf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75d5d2f2cf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g375d5d2f2cf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75d5d2f2cf_1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g375d5d2f2cf_1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75d5d2f2cf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g375d5d2f2cf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373889fa8f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g373889fa8f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75d5d2f2cf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g375d5d2f2cf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75dc43533d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g375dc43533d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5c703b1c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375c703b1c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375c703b1c8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g375c703b1c8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375c703b1c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g375c703b1c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75dc43533d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g375dc43533d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73889fa8f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g373889fa8f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373889fa8f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g373889fa8f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373889fa8f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g373889fa8f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375b8c8409b_1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g375b8c8409b_1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5c703b1c8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375c703b1c8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5c703b1c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375c703b1c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75c703b1c8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375c703b1c8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5c703b1c8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375c703b1c8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75c703b1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375c703b1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olved.ac/search" TargetMode="External"/><Relationship Id="rId5" Type="http://schemas.openxmlformats.org/officeDocument/2006/relationships/hyperlink" Target="http://solved.ac" TargetMode="Externa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://solved.ac" TargetMode="Externa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cmicpc.net/blog/view/45" TargetMode="External"/><Relationship Id="rId5" Type="http://schemas.openxmlformats.org/officeDocument/2006/relationships/hyperlink" Target="https://djm03178.tistory.com/37" TargetMode="Externa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46000" y="0"/>
            <a:ext cx="5842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03300" y="1803400"/>
            <a:ext cx="4584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16000" y="8382000"/>
            <a:ext cx="4584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16000" y="9512300"/>
            <a:ext cx="4584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6007100"/>
            <a:ext cx="174625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14400" y="787400"/>
            <a:ext cx="9652000" cy="3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rgbClr val="222222"/>
                </a:solidFill>
              </a:rPr>
              <a:t>Seminar</a:t>
            </a:r>
            <a:endParaRPr/>
          </a:p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222222"/>
                </a:solidFill>
              </a:rPr>
              <a:t>shortest path</a:t>
            </a:r>
            <a:endParaRPr sz="7200"/>
          </a:p>
        </p:txBody>
      </p:sp>
      <p:sp>
        <p:nvSpPr>
          <p:cNvPr id="90" name="Google Shape;90;p13"/>
          <p:cNvSpPr txBox="1"/>
          <p:nvPr/>
        </p:nvSpPr>
        <p:spPr>
          <a:xfrm>
            <a:off x="838200" y="8369300"/>
            <a:ext cx="99187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500">
                <a:solidFill>
                  <a:srgbClr val="222222"/>
                </a:solidFill>
              </a:rPr>
              <a:t>Algorithm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13690600" y="7581900"/>
            <a:ext cx="3898900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22222"/>
                </a:solidFill>
              </a:rPr>
              <a:t>SSAFY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13690600" y="8724900"/>
            <a:ext cx="3898900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22222"/>
                </a:solidFill>
              </a:rPr>
              <a:t>송현우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3690600" y="1016000"/>
            <a:ext cx="3898900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22222"/>
                </a:solidFill>
              </a:rPr>
              <a:t>2025</a:t>
            </a:r>
            <a:r>
              <a:rPr lang="en-US" sz="35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3500">
                <a:solidFill>
                  <a:srgbClr val="222222"/>
                </a:solidFill>
              </a:rPr>
              <a:t>08</a:t>
            </a:r>
            <a:r>
              <a:rPr lang="en-US" sz="35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3500">
                <a:solidFill>
                  <a:srgbClr val="222222"/>
                </a:solidFill>
              </a:rPr>
              <a:t>08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2857500"/>
            <a:ext cx="8204199" cy="6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2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BFS 분석</a:t>
            </a:r>
            <a:endParaRPr sz="5000"/>
          </a:p>
        </p:txBody>
      </p:sp>
      <p:sp>
        <p:nvSpPr>
          <p:cNvPr id="230" name="Google Shape;230;p22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10</a:t>
            </a:r>
            <a:endParaRPr/>
          </a:p>
        </p:txBody>
      </p:sp>
      <p:sp>
        <p:nvSpPr>
          <p:cNvPr id="231" name="Google Shape;231;p22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O(V+E)</a:t>
            </a:r>
            <a:endParaRPr/>
          </a:p>
        </p:txBody>
      </p:sp>
      <p:sp>
        <p:nvSpPr>
          <p:cNvPr id="232" name="Google Shape;232;p22"/>
          <p:cNvSpPr txBox="1"/>
          <p:nvPr/>
        </p:nvSpPr>
        <p:spPr>
          <a:xfrm>
            <a:off x="9715500" y="3898900"/>
            <a:ext cx="7899300" cy="18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정점(vertex)의 개수 V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간선(edge)의 개수 E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방문한 노드를 재방문하지 않으므로 시간복잡도는 O(V+E)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233" name="Google Shape;23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0900" y="6548900"/>
            <a:ext cx="74675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2"/>
          <p:cNvSpPr txBox="1"/>
          <p:nvPr/>
        </p:nvSpPr>
        <p:spPr>
          <a:xfrm>
            <a:off x="9715500" y="57742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Queue의 활용</a:t>
            </a:r>
            <a:endParaRPr/>
          </a:p>
        </p:txBody>
      </p:sp>
      <p:sp>
        <p:nvSpPr>
          <p:cNvPr id="236" name="Google Shape;236;p22"/>
          <p:cNvSpPr txBox="1"/>
          <p:nvPr/>
        </p:nvSpPr>
        <p:spPr>
          <a:xfrm>
            <a:off x="9715500" y="6777500"/>
            <a:ext cx="7899300" cy="26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FIFO 성질을 갖는 queue를 활용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먼저 방문한 노드를 먼저 처리하기 위함!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간선의 가중치가 다르다면 먼저 방문한 노드가 최단 거리로 확정되지 않으므로 사용할 수 없다.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즉, 간선의 최소 개수를 측정하는 알고리즘</a:t>
            </a:r>
            <a:endParaRPr sz="2300">
              <a:solidFill>
                <a:srgbClr val="222222"/>
              </a:solidFill>
            </a:endParaRPr>
          </a:p>
        </p:txBody>
      </p:sp>
      <p:sp>
        <p:nvSpPr>
          <p:cNvPr id="237" name="Google Shape;237;p22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BFS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238" name="Google Shape;238;p22"/>
          <p:cNvPicPr preferRelativeResize="0"/>
          <p:nvPr/>
        </p:nvPicPr>
        <p:blipFill rotWithShape="1">
          <a:blip r:embed="rId6">
            <a:alphaModFix/>
          </a:blip>
          <a:srcRect l="48242"/>
          <a:stretch/>
        </p:blipFill>
        <p:spPr>
          <a:xfrm>
            <a:off x="1582700" y="2918600"/>
            <a:ext cx="6756500" cy="646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2"/>
          <p:cNvSpPr txBox="1"/>
          <p:nvPr/>
        </p:nvSpPr>
        <p:spPr>
          <a:xfrm>
            <a:off x="1012025" y="9525000"/>
            <a:ext cx="81702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출처 : https://itwiki.kr/w/%EB%84%88%EB%B9%84_%EC%9A%B0%EC%84%A0_%ED%83%90%EC%83%89#google_vignette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935075" y="6562750"/>
            <a:ext cx="6443200" cy="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00" y="9792650"/>
            <a:ext cx="161924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 rotWithShape="1">
          <a:blip r:embed="rId5">
            <a:alphaModFix/>
          </a:blip>
          <a:srcRect t="-5400980" b="5400980"/>
          <a:stretch/>
        </p:blipFill>
        <p:spPr>
          <a:xfrm>
            <a:off x="1041400" y="3505075"/>
            <a:ext cx="161925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3"/>
          <p:cNvSpPr txBox="1"/>
          <p:nvPr/>
        </p:nvSpPr>
        <p:spPr>
          <a:xfrm>
            <a:off x="16878300" y="177800"/>
            <a:ext cx="11304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11</a:t>
            </a:r>
            <a:endParaRPr/>
          </a:p>
        </p:txBody>
      </p:sp>
      <p:sp>
        <p:nvSpPr>
          <p:cNvPr id="249" name="Google Shape;249;p23"/>
          <p:cNvSpPr txBox="1"/>
          <p:nvPr/>
        </p:nvSpPr>
        <p:spPr>
          <a:xfrm>
            <a:off x="1917650" y="2730500"/>
            <a:ext cx="62103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방문한 정점에 방문 체크</a:t>
            </a:r>
            <a:endParaRPr sz="400"/>
          </a:p>
        </p:txBody>
      </p:sp>
      <p:sp>
        <p:nvSpPr>
          <p:cNvPr id="250" name="Google Shape;250;p23"/>
          <p:cNvSpPr txBox="1"/>
          <p:nvPr/>
        </p:nvSpPr>
        <p:spPr>
          <a:xfrm>
            <a:off x="10185400" y="2730500"/>
            <a:ext cx="62103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방문할 정점에 방문 체크</a:t>
            </a:r>
            <a:endParaRPr sz="3000"/>
          </a:p>
        </p:txBody>
      </p:sp>
      <p:sp>
        <p:nvSpPr>
          <p:cNvPr id="251" name="Google Shape;251;p23"/>
          <p:cNvSpPr txBox="1"/>
          <p:nvPr/>
        </p:nvSpPr>
        <p:spPr>
          <a:xfrm>
            <a:off x="2088350" y="8253700"/>
            <a:ext cx="5868900" cy="10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330200" algn="ct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시간 초과, 메모리 초과 발생!!</a:t>
            </a:r>
            <a:endParaRPr sz="1200"/>
          </a:p>
        </p:txBody>
      </p:sp>
      <p:sp>
        <p:nvSpPr>
          <p:cNvPr id="252" name="Google Shape;252;p23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방문’할’ 정점에 방문 체크를 해야한다</a:t>
            </a:r>
            <a:endParaRPr sz="5000">
              <a:solidFill>
                <a:srgbClr val="222222"/>
              </a:solidFill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BFS</a:t>
            </a:r>
            <a:endParaRPr/>
          </a:p>
        </p:txBody>
      </p:sp>
      <p:pic>
        <p:nvPicPr>
          <p:cNvPr id="254" name="Google Shape;254;p23"/>
          <p:cNvPicPr preferRelativeResize="0"/>
          <p:nvPr/>
        </p:nvPicPr>
        <p:blipFill rotWithShape="1">
          <a:blip r:embed="rId7">
            <a:alphaModFix/>
          </a:blip>
          <a:srcRect l="6853" r="8011"/>
          <a:stretch/>
        </p:blipFill>
        <p:spPr>
          <a:xfrm>
            <a:off x="1874925" y="4133150"/>
            <a:ext cx="6295750" cy="412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56100" y="4064325"/>
            <a:ext cx="5868900" cy="4258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600" y="2857500"/>
            <a:ext cx="8204199" cy="65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4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방문’할’ 정점에 방문 체크를 해야한다</a:t>
            </a:r>
            <a:endParaRPr sz="5000">
              <a:solidFill>
                <a:srgbClr val="222222"/>
              </a:solidFill>
            </a:endParaRPr>
          </a:p>
        </p:txBody>
      </p:sp>
      <p:sp>
        <p:nvSpPr>
          <p:cNvPr id="262" name="Google Shape;262;p24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12</a:t>
            </a:r>
            <a:endParaRPr/>
          </a:p>
        </p:txBody>
      </p:sp>
      <p:pic>
        <p:nvPicPr>
          <p:cNvPr id="263" name="Google Shape;26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4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BFS</a:t>
            </a:r>
            <a:endParaRPr/>
          </a:p>
        </p:txBody>
      </p:sp>
      <p:graphicFrame>
        <p:nvGraphicFramePr>
          <p:cNvPr id="265" name="Google Shape;265;p24"/>
          <p:cNvGraphicFramePr/>
          <p:nvPr/>
        </p:nvGraphicFramePr>
        <p:xfrm>
          <a:off x="1349325" y="3261550"/>
          <a:ext cx="3086100" cy="2358075"/>
        </p:xfrm>
        <a:graphic>
          <a:graphicData uri="http://schemas.openxmlformats.org/drawingml/2006/table">
            <a:tbl>
              <a:tblPr>
                <a:noFill/>
                <a:tableStyleId>{F33EAEAE-DFCD-4C80-92C2-575D40040E63}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6" name="Google Shape;266;p24"/>
          <p:cNvGraphicFramePr/>
          <p:nvPr/>
        </p:nvGraphicFramePr>
        <p:xfrm>
          <a:off x="5348925" y="3261550"/>
          <a:ext cx="3086100" cy="2358075"/>
        </p:xfrm>
        <a:graphic>
          <a:graphicData uri="http://schemas.openxmlformats.org/drawingml/2006/table">
            <a:tbl>
              <a:tblPr>
                <a:noFill/>
                <a:tableStyleId>{F33EAEAE-DFCD-4C80-92C2-575D40040E63}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7" name="Google Shape;267;p24"/>
          <p:cNvGraphicFramePr/>
          <p:nvPr/>
        </p:nvGraphicFramePr>
        <p:xfrm>
          <a:off x="1349325" y="6595125"/>
          <a:ext cx="3086100" cy="2358075"/>
        </p:xfrm>
        <a:graphic>
          <a:graphicData uri="http://schemas.openxmlformats.org/drawingml/2006/table">
            <a:tbl>
              <a:tblPr>
                <a:noFill/>
                <a:tableStyleId>{F33EAEAE-DFCD-4C80-92C2-575D40040E63}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8" name="Google Shape;268;p24"/>
          <p:cNvGraphicFramePr/>
          <p:nvPr/>
        </p:nvGraphicFramePr>
        <p:xfrm>
          <a:off x="5348925" y="6595125"/>
          <a:ext cx="3086100" cy="2358075"/>
        </p:xfrm>
        <a:graphic>
          <a:graphicData uri="http://schemas.openxmlformats.org/drawingml/2006/table">
            <a:tbl>
              <a:tblPr>
                <a:noFill/>
                <a:tableStyleId>{F33EAEAE-DFCD-4C80-92C2-575D40040E63}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9" name="Google Shape;26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8525" y="2857500"/>
            <a:ext cx="8204199" cy="6591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0" name="Google Shape;270;p24"/>
          <p:cNvGraphicFramePr/>
          <p:nvPr/>
        </p:nvGraphicFramePr>
        <p:xfrm>
          <a:off x="9834250" y="3261550"/>
          <a:ext cx="3086100" cy="2358075"/>
        </p:xfrm>
        <a:graphic>
          <a:graphicData uri="http://schemas.openxmlformats.org/drawingml/2006/table">
            <a:tbl>
              <a:tblPr>
                <a:noFill/>
                <a:tableStyleId>{F33EAEAE-DFCD-4C80-92C2-575D40040E63}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1" name="Google Shape;271;p24"/>
          <p:cNvGraphicFramePr/>
          <p:nvPr/>
        </p:nvGraphicFramePr>
        <p:xfrm>
          <a:off x="13833850" y="3261550"/>
          <a:ext cx="3086100" cy="2358075"/>
        </p:xfrm>
        <a:graphic>
          <a:graphicData uri="http://schemas.openxmlformats.org/drawingml/2006/table">
            <a:tbl>
              <a:tblPr>
                <a:noFill/>
                <a:tableStyleId>{F33EAEAE-DFCD-4C80-92C2-575D40040E63}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2" name="Google Shape;272;p24"/>
          <p:cNvGraphicFramePr/>
          <p:nvPr/>
        </p:nvGraphicFramePr>
        <p:xfrm>
          <a:off x="9834250" y="6595125"/>
          <a:ext cx="3086100" cy="2358075"/>
        </p:xfrm>
        <a:graphic>
          <a:graphicData uri="http://schemas.openxmlformats.org/drawingml/2006/table">
            <a:tbl>
              <a:tblPr>
                <a:noFill/>
                <a:tableStyleId>{F33EAEAE-DFCD-4C80-92C2-575D40040E63}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" name="Google Shape;273;p24"/>
          <p:cNvGraphicFramePr/>
          <p:nvPr/>
        </p:nvGraphicFramePr>
        <p:xfrm>
          <a:off x="13833850" y="6595125"/>
          <a:ext cx="3086100" cy="2358075"/>
        </p:xfrm>
        <a:graphic>
          <a:graphicData uri="http://schemas.openxmlformats.org/drawingml/2006/table">
            <a:tbl>
              <a:tblPr>
                <a:noFill/>
                <a:tableStyleId>{F33EAEAE-DFCD-4C80-92C2-575D40040E63}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4" name="Google Shape;274;p24"/>
          <p:cNvSpPr txBox="1"/>
          <p:nvPr/>
        </p:nvSpPr>
        <p:spPr>
          <a:xfrm>
            <a:off x="1848450" y="2146200"/>
            <a:ext cx="62103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22222"/>
                </a:solidFill>
              </a:rPr>
              <a:t>방문한 정점에 방문 체크</a:t>
            </a:r>
            <a:endParaRPr sz="100"/>
          </a:p>
        </p:txBody>
      </p:sp>
      <p:sp>
        <p:nvSpPr>
          <p:cNvPr id="275" name="Google Shape;275;p24"/>
          <p:cNvSpPr txBox="1"/>
          <p:nvPr/>
        </p:nvSpPr>
        <p:spPr>
          <a:xfrm>
            <a:off x="10116200" y="2146200"/>
            <a:ext cx="62103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22222"/>
                </a:solidFill>
              </a:rPr>
              <a:t>방문할 정점에 방문 체크</a:t>
            </a:r>
            <a:endParaRPr sz="1800"/>
          </a:p>
        </p:txBody>
      </p:sp>
      <p:cxnSp>
        <p:nvCxnSpPr>
          <p:cNvPr id="276" name="Google Shape;276;p24"/>
          <p:cNvCxnSpPr/>
          <p:nvPr/>
        </p:nvCxnSpPr>
        <p:spPr>
          <a:xfrm>
            <a:off x="4566875" y="4451550"/>
            <a:ext cx="634200" cy="1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7" name="Google Shape;277;p24"/>
          <p:cNvCxnSpPr/>
          <p:nvPr/>
        </p:nvCxnSpPr>
        <p:spPr>
          <a:xfrm>
            <a:off x="4575075" y="7768463"/>
            <a:ext cx="634200" cy="1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" name="Google Shape;278;p24"/>
          <p:cNvCxnSpPr/>
          <p:nvPr/>
        </p:nvCxnSpPr>
        <p:spPr>
          <a:xfrm>
            <a:off x="13060000" y="4451538"/>
            <a:ext cx="634200" cy="1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" name="Google Shape;279;p24"/>
          <p:cNvCxnSpPr/>
          <p:nvPr/>
        </p:nvCxnSpPr>
        <p:spPr>
          <a:xfrm>
            <a:off x="13060000" y="7768463"/>
            <a:ext cx="634200" cy="1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" name="Google Shape;280;p24"/>
          <p:cNvCxnSpPr/>
          <p:nvPr/>
        </p:nvCxnSpPr>
        <p:spPr>
          <a:xfrm>
            <a:off x="1995125" y="3586600"/>
            <a:ext cx="3459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" name="Google Shape;281;p24"/>
          <p:cNvCxnSpPr/>
          <p:nvPr/>
        </p:nvCxnSpPr>
        <p:spPr>
          <a:xfrm flipH="1">
            <a:off x="1724950" y="3713250"/>
            <a:ext cx="2100" cy="319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24"/>
          <p:cNvCxnSpPr/>
          <p:nvPr/>
        </p:nvCxnSpPr>
        <p:spPr>
          <a:xfrm flipH="1">
            <a:off x="4533050" y="5795325"/>
            <a:ext cx="734400" cy="688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24"/>
          <p:cNvCxnSpPr/>
          <p:nvPr/>
        </p:nvCxnSpPr>
        <p:spPr>
          <a:xfrm flipH="1">
            <a:off x="13009900" y="5771463"/>
            <a:ext cx="734400" cy="688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24"/>
          <p:cNvCxnSpPr/>
          <p:nvPr/>
        </p:nvCxnSpPr>
        <p:spPr>
          <a:xfrm>
            <a:off x="5980475" y="4163600"/>
            <a:ext cx="3459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24"/>
          <p:cNvCxnSpPr/>
          <p:nvPr/>
        </p:nvCxnSpPr>
        <p:spPr>
          <a:xfrm flipH="1">
            <a:off x="5744725" y="4297350"/>
            <a:ext cx="2100" cy="319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p24"/>
          <p:cNvCxnSpPr/>
          <p:nvPr/>
        </p:nvCxnSpPr>
        <p:spPr>
          <a:xfrm>
            <a:off x="2719425" y="6909550"/>
            <a:ext cx="3459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" name="Google Shape;287;p24"/>
          <p:cNvCxnSpPr/>
          <p:nvPr/>
        </p:nvCxnSpPr>
        <p:spPr>
          <a:xfrm flipH="1">
            <a:off x="2511725" y="7054775"/>
            <a:ext cx="2100" cy="319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8" name="Google Shape;288;p24"/>
          <p:cNvSpPr txBox="1"/>
          <p:nvPr/>
        </p:nvSpPr>
        <p:spPr>
          <a:xfrm>
            <a:off x="2022975" y="6079050"/>
            <a:ext cx="173880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중복 발생!!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9" name="Google Shape;289;p24"/>
          <p:cNvCxnSpPr/>
          <p:nvPr/>
        </p:nvCxnSpPr>
        <p:spPr>
          <a:xfrm>
            <a:off x="10459250" y="3586600"/>
            <a:ext cx="3459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" name="Google Shape;290;p24"/>
          <p:cNvCxnSpPr/>
          <p:nvPr/>
        </p:nvCxnSpPr>
        <p:spPr>
          <a:xfrm flipH="1">
            <a:off x="10228725" y="3713250"/>
            <a:ext cx="2100" cy="319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" name="Google Shape;291;p24"/>
          <p:cNvCxnSpPr/>
          <p:nvPr/>
        </p:nvCxnSpPr>
        <p:spPr>
          <a:xfrm flipH="1">
            <a:off x="14236475" y="4280688"/>
            <a:ext cx="2100" cy="319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2" name="Google Shape;292;p24"/>
          <p:cNvCxnSpPr/>
          <p:nvPr/>
        </p:nvCxnSpPr>
        <p:spPr>
          <a:xfrm>
            <a:off x="14489675" y="4163600"/>
            <a:ext cx="3459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" name="Google Shape;293;p24"/>
          <p:cNvCxnSpPr/>
          <p:nvPr/>
        </p:nvCxnSpPr>
        <p:spPr>
          <a:xfrm>
            <a:off x="11204350" y="6909550"/>
            <a:ext cx="3459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" name="Google Shape;294;p24"/>
          <p:cNvCxnSpPr/>
          <p:nvPr/>
        </p:nvCxnSpPr>
        <p:spPr>
          <a:xfrm>
            <a:off x="5928750" y="8092000"/>
            <a:ext cx="3459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" name="Google Shape;295;p24"/>
          <p:cNvCxnSpPr/>
          <p:nvPr/>
        </p:nvCxnSpPr>
        <p:spPr>
          <a:xfrm>
            <a:off x="14489675" y="8092000"/>
            <a:ext cx="3459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" name="Google Shape;296;p24"/>
          <p:cNvCxnSpPr/>
          <p:nvPr/>
        </p:nvCxnSpPr>
        <p:spPr>
          <a:xfrm flipH="1">
            <a:off x="14236475" y="8243063"/>
            <a:ext cx="2100" cy="319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24"/>
          <p:cNvCxnSpPr/>
          <p:nvPr/>
        </p:nvCxnSpPr>
        <p:spPr>
          <a:xfrm flipH="1">
            <a:off x="5744725" y="8243063"/>
            <a:ext cx="2100" cy="319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2857500"/>
            <a:ext cx="8204199" cy="6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5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경로 역추적</a:t>
            </a:r>
            <a:endParaRPr sz="5000">
              <a:solidFill>
                <a:srgbClr val="222222"/>
              </a:solidFill>
            </a:endParaRPr>
          </a:p>
        </p:txBody>
      </p:sp>
      <p:sp>
        <p:nvSpPr>
          <p:cNvPr id="305" name="Google Shape;305;p25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13</a:t>
            </a:r>
            <a:endParaRPr/>
          </a:p>
        </p:txBody>
      </p:sp>
      <p:sp>
        <p:nvSpPr>
          <p:cNvPr id="306" name="Google Shape;306;p25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경로를 저장할 배열 혹은 해시맵</a:t>
            </a:r>
            <a:endParaRPr/>
          </a:p>
        </p:txBody>
      </p:sp>
      <p:sp>
        <p:nvSpPr>
          <p:cNvPr id="307" name="Google Shape;307;p25"/>
          <p:cNvSpPr txBox="1"/>
          <p:nvPr/>
        </p:nvSpPr>
        <p:spPr>
          <a:xfrm>
            <a:off x="9715500" y="4017325"/>
            <a:ext cx="7899300" cy="23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222222"/>
                </a:solidFill>
              </a:rPr>
              <a:t>방문 표시를 할 때, 현재 노드와 다음 노드를 기록해두면 최단 거리 경로를 역추적할 수 있다.</a:t>
            </a:r>
            <a:endParaRPr sz="2500">
              <a:solidFill>
                <a:srgbClr val="222222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중복된 노드가 들어가지 않으므로, </a:t>
            </a:r>
            <a:r>
              <a:rPr lang="en-US" sz="2500" b="1">
                <a:solidFill>
                  <a:srgbClr val="222222"/>
                </a:solidFill>
              </a:rPr>
              <a:t>하나의 경로</a:t>
            </a:r>
            <a:r>
              <a:rPr lang="en-US" sz="2500">
                <a:solidFill>
                  <a:srgbClr val="222222"/>
                </a:solidFill>
              </a:rPr>
              <a:t>(가장 먼저 최단 거리에 도달한)가 복원된다.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308" name="Google Shape;30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66300" y="7632700"/>
            <a:ext cx="74675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5"/>
          <p:cNvSpPr txBox="1"/>
          <p:nvPr/>
        </p:nvSpPr>
        <p:spPr>
          <a:xfrm>
            <a:off x="9740900" y="68580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경로 복원</a:t>
            </a:r>
            <a:endParaRPr/>
          </a:p>
        </p:txBody>
      </p:sp>
      <p:sp>
        <p:nvSpPr>
          <p:cNvPr id="311" name="Google Shape;311;p25"/>
          <p:cNvSpPr txBox="1"/>
          <p:nvPr/>
        </p:nvSpPr>
        <p:spPr>
          <a:xfrm>
            <a:off x="9715500" y="7779875"/>
            <a:ext cx="78993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222222"/>
                </a:solidFill>
              </a:rPr>
              <a:t>도착 지점부터, 출발 지점에 도달할 때까지 추적한다.</a:t>
            </a:r>
            <a:endParaRPr/>
          </a:p>
        </p:txBody>
      </p:sp>
      <p:sp>
        <p:nvSpPr>
          <p:cNvPr id="312" name="Google Shape;312;p25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BFS</a:t>
            </a:r>
            <a:endParaRPr/>
          </a:p>
        </p:txBody>
      </p:sp>
      <p:graphicFrame>
        <p:nvGraphicFramePr>
          <p:cNvPr id="313" name="Google Shape;313;p25"/>
          <p:cNvGraphicFramePr/>
          <p:nvPr/>
        </p:nvGraphicFramePr>
        <p:xfrm>
          <a:off x="1463625" y="3261550"/>
          <a:ext cx="3086100" cy="2358075"/>
        </p:xfrm>
        <a:graphic>
          <a:graphicData uri="http://schemas.openxmlformats.org/drawingml/2006/table">
            <a:tbl>
              <a:tblPr>
                <a:noFill/>
                <a:tableStyleId>{F33EAEAE-DFCD-4C80-92C2-575D40040E63}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4" name="Google Shape;314;p25"/>
          <p:cNvGraphicFramePr/>
          <p:nvPr/>
        </p:nvGraphicFramePr>
        <p:xfrm>
          <a:off x="5463225" y="3261550"/>
          <a:ext cx="3086100" cy="2358075"/>
        </p:xfrm>
        <a:graphic>
          <a:graphicData uri="http://schemas.openxmlformats.org/drawingml/2006/table">
            <a:tbl>
              <a:tblPr>
                <a:noFill/>
                <a:tableStyleId>{F33EAEAE-DFCD-4C80-92C2-575D40040E63}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5" name="Google Shape;315;p25"/>
          <p:cNvGraphicFramePr/>
          <p:nvPr/>
        </p:nvGraphicFramePr>
        <p:xfrm>
          <a:off x="1463625" y="6595125"/>
          <a:ext cx="3086100" cy="2358075"/>
        </p:xfrm>
        <a:graphic>
          <a:graphicData uri="http://schemas.openxmlformats.org/drawingml/2006/table">
            <a:tbl>
              <a:tblPr>
                <a:noFill/>
                <a:tableStyleId>{F33EAEAE-DFCD-4C80-92C2-575D40040E63}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6" name="Google Shape;316;p25"/>
          <p:cNvGraphicFramePr/>
          <p:nvPr/>
        </p:nvGraphicFramePr>
        <p:xfrm>
          <a:off x="5463225" y="6595125"/>
          <a:ext cx="3086100" cy="2358075"/>
        </p:xfrm>
        <a:graphic>
          <a:graphicData uri="http://schemas.openxmlformats.org/drawingml/2006/table">
            <a:tbl>
              <a:tblPr>
                <a:noFill/>
                <a:tableStyleId>{F33EAEAE-DFCD-4C80-92C2-575D40040E63}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9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17" name="Google Shape;317;p25"/>
          <p:cNvCxnSpPr/>
          <p:nvPr/>
        </p:nvCxnSpPr>
        <p:spPr>
          <a:xfrm>
            <a:off x="4689375" y="4451538"/>
            <a:ext cx="634200" cy="1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8" name="Google Shape;318;p25"/>
          <p:cNvCxnSpPr/>
          <p:nvPr/>
        </p:nvCxnSpPr>
        <p:spPr>
          <a:xfrm>
            <a:off x="4689375" y="7768463"/>
            <a:ext cx="634200" cy="1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" name="Google Shape;319;p25"/>
          <p:cNvCxnSpPr/>
          <p:nvPr/>
        </p:nvCxnSpPr>
        <p:spPr>
          <a:xfrm flipH="1">
            <a:off x="4639275" y="5771463"/>
            <a:ext cx="734400" cy="688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25"/>
          <p:cNvCxnSpPr/>
          <p:nvPr/>
        </p:nvCxnSpPr>
        <p:spPr>
          <a:xfrm flipH="1">
            <a:off x="5865850" y="4280688"/>
            <a:ext cx="2100" cy="319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" name="Google Shape;321;p25"/>
          <p:cNvCxnSpPr/>
          <p:nvPr/>
        </p:nvCxnSpPr>
        <p:spPr>
          <a:xfrm>
            <a:off x="6119050" y="4163600"/>
            <a:ext cx="3459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25"/>
          <p:cNvCxnSpPr/>
          <p:nvPr/>
        </p:nvCxnSpPr>
        <p:spPr>
          <a:xfrm>
            <a:off x="2833725" y="6909550"/>
            <a:ext cx="3459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" name="Google Shape;323;p25"/>
          <p:cNvCxnSpPr/>
          <p:nvPr/>
        </p:nvCxnSpPr>
        <p:spPr>
          <a:xfrm>
            <a:off x="6119050" y="8092000"/>
            <a:ext cx="3459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p25"/>
          <p:cNvCxnSpPr/>
          <p:nvPr/>
        </p:nvCxnSpPr>
        <p:spPr>
          <a:xfrm flipH="1">
            <a:off x="5865850" y="8243063"/>
            <a:ext cx="2100" cy="319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25"/>
          <p:cNvCxnSpPr/>
          <p:nvPr/>
        </p:nvCxnSpPr>
        <p:spPr>
          <a:xfrm>
            <a:off x="2075900" y="3556275"/>
            <a:ext cx="3459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25"/>
          <p:cNvCxnSpPr/>
          <p:nvPr/>
        </p:nvCxnSpPr>
        <p:spPr>
          <a:xfrm flipH="1">
            <a:off x="1868075" y="3730038"/>
            <a:ext cx="2100" cy="3198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27" name="Google Shape;32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07700" y="8562875"/>
            <a:ext cx="6184800" cy="15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2857500"/>
            <a:ext cx="8204199" cy="6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6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상태공간 확장하기</a:t>
            </a:r>
            <a:endParaRPr sz="5000">
              <a:solidFill>
                <a:srgbClr val="222222"/>
              </a:solidFill>
            </a:endParaRPr>
          </a:p>
        </p:txBody>
      </p:sp>
      <p:sp>
        <p:nvSpPr>
          <p:cNvPr id="335" name="Google Shape;335;p26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14</a:t>
            </a:r>
            <a:endParaRPr/>
          </a:p>
        </p:txBody>
      </p:sp>
      <p:sp>
        <p:nvSpPr>
          <p:cNvPr id="336" name="Google Shape;336;p26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정점에 좌표만 저장해야하는가?</a:t>
            </a:r>
            <a:endParaRPr/>
          </a:p>
        </p:txBody>
      </p:sp>
      <p:sp>
        <p:nvSpPr>
          <p:cNvPr id="337" name="Google Shape;337;p26"/>
          <p:cNvSpPr txBox="1"/>
          <p:nvPr/>
        </p:nvSpPr>
        <p:spPr>
          <a:xfrm>
            <a:off x="9715500" y="3898900"/>
            <a:ext cx="75183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문제를 해결하기 위한 다양한 상태를 저장할 수 있다.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문제의 조건이 복잡해질 수록 정점이 보관해야할 정보가 늘어날 수 있다.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따라서, </a:t>
            </a:r>
            <a:r>
              <a:rPr lang="en-US" sz="2300" b="1">
                <a:solidFill>
                  <a:srgbClr val="222222"/>
                </a:solidFill>
              </a:rPr>
              <a:t>확장성을 갖는 구현이 필수적</a:t>
            </a:r>
            <a:r>
              <a:rPr lang="en-US" sz="2300">
                <a:solidFill>
                  <a:srgbClr val="222222"/>
                </a:solidFill>
              </a:rPr>
              <a:t>이다!!!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338" name="Google Shape;33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53600" y="7124700"/>
            <a:ext cx="74675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6"/>
          <p:cNvSpPr txBox="1"/>
          <p:nvPr/>
        </p:nvSpPr>
        <p:spPr>
          <a:xfrm>
            <a:off x="9728200" y="63500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방문 상태 확장하기</a:t>
            </a:r>
            <a:endParaRPr/>
          </a:p>
        </p:txBody>
      </p:sp>
      <p:sp>
        <p:nvSpPr>
          <p:cNvPr id="341" name="Google Shape;341;p26"/>
          <p:cNvSpPr txBox="1"/>
          <p:nvPr/>
        </p:nvSpPr>
        <p:spPr>
          <a:xfrm>
            <a:off x="9728200" y="7353300"/>
            <a:ext cx="74676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벽을 부수지 않은 상태가 벽을 부순 상태를 능가할 수 있으므로, BFS가 최단 거리를 보장하지 못하게 됐다.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방문 상태를 2D로 확장한다면?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3D? 2D?</a:t>
            </a:r>
            <a:endParaRPr sz="2300">
              <a:solidFill>
                <a:srgbClr val="222222"/>
              </a:solidFill>
            </a:endParaRPr>
          </a:p>
        </p:txBody>
      </p:sp>
      <p:sp>
        <p:nvSpPr>
          <p:cNvPr id="342" name="Google Shape;342;p26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BFS</a:t>
            </a:r>
            <a:endParaRPr/>
          </a:p>
        </p:txBody>
      </p:sp>
      <p:pic>
        <p:nvPicPr>
          <p:cNvPr id="343" name="Google Shape;34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0350" y="3160014"/>
            <a:ext cx="7899300" cy="598627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6"/>
          <p:cNvSpPr txBox="1"/>
          <p:nvPr/>
        </p:nvSpPr>
        <p:spPr>
          <a:xfrm>
            <a:off x="992200" y="9505150"/>
            <a:ext cx="81900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출처 : https://www.acmicpc.net/problem/14442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2857500"/>
            <a:ext cx="7576549" cy="6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43850" y="36322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7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8-Puzzle</a:t>
            </a:r>
            <a:endParaRPr sz="5000"/>
          </a:p>
        </p:txBody>
      </p:sp>
      <p:sp>
        <p:nvSpPr>
          <p:cNvPr id="352" name="Google Shape;352;p27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15</a:t>
            </a:r>
            <a:endParaRPr/>
          </a:p>
        </p:txBody>
      </p:sp>
      <p:sp>
        <p:nvSpPr>
          <p:cNvPr id="353" name="Google Shape;353;p27"/>
          <p:cNvSpPr txBox="1"/>
          <p:nvPr/>
        </p:nvSpPr>
        <p:spPr>
          <a:xfrm>
            <a:off x="9518450" y="28575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22222"/>
                </a:solidFill>
              </a:rPr>
              <a:t>문제 설명</a:t>
            </a:r>
            <a:endParaRPr b="1"/>
          </a:p>
        </p:txBody>
      </p:sp>
      <p:sp>
        <p:nvSpPr>
          <p:cNvPr id="354" name="Google Shape;354;p27"/>
          <p:cNvSpPr txBox="1"/>
          <p:nvPr/>
        </p:nvSpPr>
        <p:spPr>
          <a:xfrm>
            <a:off x="9518450" y="4061150"/>
            <a:ext cx="7467600" cy="22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222222"/>
                </a:solidFill>
              </a:rPr>
              <a:t>3×3 표에 다음과 같이 수가 채워져 있다. 오른쪽 아래 가장 끝 칸은 비어 있는 칸이다.</a:t>
            </a:r>
            <a:endParaRPr sz="2500">
              <a:solidFill>
                <a:srgbClr val="222222"/>
              </a:solidFill>
            </a:endParaRPr>
          </a:p>
          <a:p>
            <a:pPr marL="342900" marR="0" lvl="0" indent="-34290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어떤 수와 인접해 있는 네 개의 칸 중에 하나가 비어 있으면, 수를 그 칸으로 이동시킬 수가 있다.</a:t>
            </a:r>
            <a:endParaRPr sz="2500">
              <a:solidFill>
                <a:srgbClr val="222222"/>
              </a:solidFill>
            </a:endParaRPr>
          </a:p>
          <a:p>
            <a:pPr marL="342900" marR="0" lvl="0" indent="-34290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222222"/>
                </a:solidFill>
              </a:rPr>
              <a:t>목표는 초기 상태가 주어졌을 때, 최소의 이동으로 위와 같은 정리된 상태를 만드는 것이다.</a:t>
            </a:r>
            <a:endParaRPr/>
          </a:p>
        </p:txBody>
      </p:sp>
      <p:sp>
        <p:nvSpPr>
          <p:cNvPr id="355" name="Google Shape;355;p27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BFS 심화</a:t>
            </a:r>
            <a:endParaRPr/>
          </a:p>
        </p:txBody>
      </p:sp>
      <p:pic>
        <p:nvPicPr>
          <p:cNvPr id="356" name="Google Shape;35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43850" y="7874000"/>
            <a:ext cx="74675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7"/>
          <p:cNvSpPr txBox="1"/>
          <p:nvPr/>
        </p:nvSpPr>
        <p:spPr>
          <a:xfrm>
            <a:off x="9518450" y="70993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22222"/>
                </a:solidFill>
              </a:rPr>
              <a:t>제한 조건</a:t>
            </a:r>
            <a:endParaRPr b="1"/>
          </a:p>
        </p:txBody>
      </p:sp>
      <p:sp>
        <p:nvSpPr>
          <p:cNvPr id="359" name="Google Shape;359;p27"/>
          <p:cNvSpPr txBox="1"/>
          <p:nvPr/>
        </p:nvSpPr>
        <p:spPr>
          <a:xfrm>
            <a:off x="9518450" y="8102600"/>
            <a:ext cx="78993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222222"/>
                </a:solidFill>
              </a:rPr>
              <a:t>메모리 제한 : 32MB</a:t>
            </a:r>
            <a:endParaRPr sz="2500">
              <a:solidFill>
                <a:srgbClr val="222222"/>
              </a:solidFill>
            </a:endParaRPr>
          </a:p>
          <a:p>
            <a:pPr marL="342900" marR="0" lvl="0" indent="-34290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시간 제한 : 1초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360" name="Google Shape;36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3212" y="3429000"/>
            <a:ext cx="7265921" cy="56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7"/>
          <p:cNvSpPr txBox="1"/>
          <p:nvPr/>
        </p:nvSpPr>
        <p:spPr>
          <a:xfrm>
            <a:off x="912675" y="9448800"/>
            <a:ext cx="74676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출처 : https://www.acmicpc.net/problem/1525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8-Puzzle</a:t>
            </a:r>
            <a:endParaRPr sz="5000"/>
          </a:p>
        </p:txBody>
      </p:sp>
      <p:sp>
        <p:nvSpPr>
          <p:cNvPr id="367" name="Google Shape;367;p28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16</a:t>
            </a:r>
            <a:endParaRPr/>
          </a:p>
        </p:txBody>
      </p:sp>
      <p:sp>
        <p:nvSpPr>
          <p:cNvPr id="368" name="Google Shape;368;p28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BFS 심화</a:t>
            </a:r>
            <a:endParaRPr/>
          </a:p>
        </p:txBody>
      </p:sp>
      <p:pic>
        <p:nvPicPr>
          <p:cNvPr id="369" name="Google Shape;36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0" name="Google Shape;370;p28"/>
          <p:cNvCxnSpPr/>
          <p:nvPr/>
        </p:nvCxnSpPr>
        <p:spPr>
          <a:xfrm>
            <a:off x="11083828" y="5143508"/>
            <a:ext cx="8367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1" name="Google Shape;371;p28"/>
          <p:cNvCxnSpPr/>
          <p:nvPr/>
        </p:nvCxnSpPr>
        <p:spPr>
          <a:xfrm rot="10800000">
            <a:off x="6350375" y="5143506"/>
            <a:ext cx="8538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2" name="Google Shape;372;p28"/>
          <p:cNvCxnSpPr/>
          <p:nvPr/>
        </p:nvCxnSpPr>
        <p:spPr>
          <a:xfrm rot="10800000">
            <a:off x="9143999" y="3213438"/>
            <a:ext cx="0" cy="431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28"/>
          <p:cNvCxnSpPr/>
          <p:nvPr/>
        </p:nvCxnSpPr>
        <p:spPr>
          <a:xfrm flipH="1">
            <a:off x="9140849" y="6534175"/>
            <a:ext cx="6300" cy="453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74" name="Google Shape;3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85673" y="6844140"/>
            <a:ext cx="501015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8"/>
          <p:cNvSpPr txBox="1"/>
          <p:nvPr/>
        </p:nvSpPr>
        <p:spPr>
          <a:xfrm>
            <a:off x="12085675" y="9663550"/>
            <a:ext cx="501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출처 : https://play.google.com/store/apps/details?id=com.gsr.npuzzle&amp;hl=ko&amp;pli=1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6" name="Google Shape;376;p28"/>
          <p:cNvGraphicFramePr/>
          <p:nvPr/>
        </p:nvGraphicFramePr>
        <p:xfrm>
          <a:off x="7569225" y="3856500"/>
          <a:ext cx="3149550" cy="2573975"/>
        </p:xfrm>
        <a:graphic>
          <a:graphicData uri="http://schemas.openxmlformats.org/drawingml/2006/table">
            <a:tbl>
              <a:tblPr>
                <a:noFill/>
                <a:tableStyleId>{F33EAEAE-DFCD-4C80-92C2-575D40040E63}</a:tableStyleId>
              </a:tblPr>
              <a:tblGrid>
                <a:gridCol w="10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7" name="Google Shape;377;p28"/>
          <p:cNvGraphicFramePr/>
          <p:nvPr/>
        </p:nvGraphicFramePr>
        <p:xfrm>
          <a:off x="7569225" y="7238225"/>
          <a:ext cx="3149550" cy="2573975"/>
        </p:xfrm>
        <a:graphic>
          <a:graphicData uri="http://schemas.openxmlformats.org/drawingml/2006/table">
            <a:tbl>
              <a:tblPr>
                <a:noFill/>
                <a:tableStyleId>{F33EAEAE-DFCD-4C80-92C2-575D40040E63}</a:tableStyleId>
              </a:tblPr>
              <a:tblGrid>
                <a:gridCol w="10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8" name="Google Shape;378;p28"/>
          <p:cNvGraphicFramePr/>
          <p:nvPr/>
        </p:nvGraphicFramePr>
        <p:xfrm>
          <a:off x="12285575" y="3856513"/>
          <a:ext cx="3149550" cy="2573975"/>
        </p:xfrm>
        <a:graphic>
          <a:graphicData uri="http://schemas.openxmlformats.org/drawingml/2006/table">
            <a:tbl>
              <a:tblPr>
                <a:noFill/>
                <a:tableStyleId>{F33EAEAE-DFCD-4C80-92C2-575D40040E63}</a:tableStyleId>
              </a:tblPr>
              <a:tblGrid>
                <a:gridCol w="10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9" name="Google Shape;379;p28"/>
          <p:cNvGraphicFramePr/>
          <p:nvPr/>
        </p:nvGraphicFramePr>
        <p:xfrm>
          <a:off x="2765825" y="3949700"/>
          <a:ext cx="3149550" cy="2573975"/>
        </p:xfrm>
        <a:graphic>
          <a:graphicData uri="http://schemas.openxmlformats.org/drawingml/2006/table">
            <a:tbl>
              <a:tblPr>
                <a:noFill/>
                <a:tableStyleId>{F33EAEAE-DFCD-4C80-92C2-575D40040E63}</a:tableStyleId>
              </a:tblPr>
              <a:tblGrid>
                <a:gridCol w="10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0" name="Google Shape;380;p28"/>
          <p:cNvGraphicFramePr/>
          <p:nvPr/>
        </p:nvGraphicFramePr>
        <p:xfrm>
          <a:off x="7569225" y="408638"/>
          <a:ext cx="3149550" cy="2573975"/>
        </p:xfrm>
        <a:graphic>
          <a:graphicData uri="http://schemas.openxmlformats.org/drawingml/2006/table">
            <a:tbl>
              <a:tblPr>
                <a:noFill/>
                <a:tableStyleId>{F33EAEAE-DFCD-4C80-92C2-575D40040E63}</a:tableStyleId>
              </a:tblPr>
              <a:tblGrid>
                <a:gridCol w="10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"/>
          <p:cNvSpPr txBox="1"/>
          <p:nvPr/>
        </p:nvSpPr>
        <p:spPr>
          <a:xfrm>
            <a:off x="863600" y="736600"/>
            <a:ext cx="15836900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8-Puzzle</a:t>
            </a:r>
            <a:endParaRPr sz="5000"/>
          </a:p>
        </p:txBody>
      </p:sp>
      <p:sp>
        <p:nvSpPr>
          <p:cNvPr id="386" name="Google Shape;386;p29"/>
          <p:cNvSpPr txBox="1"/>
          <p:nvPr/>
        </p:nvSpPr>
        <p:spPr>
          <a:xfrm>
            <a:off x="16891000" y="177800"/>
            <a:ext cx="10414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17</a:t>
            </a:r>
            <a:endParaRPr/>
          </a:p>
        </p:txBody>
      </p:sp>
      <p:sp>
        <p:nvSpPr>
          <p:cNvPr id="387" name="Google Shape;387;p29"/>
          <p:cNvSpPr txBox="1"/>
          <p:nvPr/>
        </p:nvSpPr>
        <p:spPr>
          <a:xfrm>
            <a:off x="3586650" y="3022988"/>
            <a:ext cx="12174000" cy="17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222222"/>
                </a:solidFill>
              </a:rPr>
              <a:t>각 상태는 정점, 다음 상태와 양방향 간선</a:t>
            </a:r>
            <a:endParaRPr sz="2500">
              <a:solidFill>
                <a:srgbClr val="222222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222222"/>
                </a:solidFill>
              </a:rPr>
              <a:t>정점의 개수 : 9! = 362880개</a:t>
            </a:r>
            <a:endParaRPr sz="2500">
              <a:solidFill>
                <a:srgbClr val="222222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각 정점을 연결하는 간선은 첫 정점에서는 최대 4개, 이후 3개 이하</a:t>
            </a:r>
            <a:endParaRPr sz="2500">
              <a:solidFill>
                <a:srgbClr val="222222"/>
              </a:solidFill>
            </a:endParaRPr>
          </a:p>
        </p:txBody>
      </p:sp>
      <p:sp>
        <p:nvSpPr>
          <p:cNvPr id="388" name="Google Shape;388;p29"/>
          <p:cNvSpPr txBox="1"/>
          <p:nvPr/>
        </p:nvSpPr>
        <p:spPr>
          <a:xfrm>
            <a:off x="1041400" y="3517900"/>
            <a:ext cx="157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22222"/>
                </a:solidFill>
              </a:rPr>
              <a:t>문제 분석</a:t>
            </a:r>
            <a:endParaRPr b="1"/>
          </a:p>
        </p:txBody>
      </p:sp>
      <p:pic>
        <p:nvPicPr>
          <p:cNvPr id="389" name="Google Shape;38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600" y="9194800"/>
            <a:ext cx="161925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9950" y="4991100"/>
            <a:ext cx="161924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9"/>
          <p:cNvSpPr txBox="1"/>
          <p:nvPr/>
        </p:nvSpPr>
        <p:spPr>
          <a:xfrm>
            <a:off x="3586650" y="5483500"/>
            <a:ext cx="12390000" cy="32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222222"/>
                </a:solidFill>
              </a:rPr>
              <a:t>BFS의 시간복잡도는 O(V + E)지만, 모든 경우를 탐색하지 않으므로 다르게 계산해야한다.</a:t>
            </a:r>
            <a:endParaRPr sz="2500">
              <a:solidFill>
                <a:srgbClr val="222222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222222"/>
                </a:solidFill>
              </a:rPr>
              <a:t>평균 간선 개수 b = 2~3</a:t>
            </a:r>
            <a:endParaRPr sz="2500">
              <a:solidFill>
                <a:srgbClr val="222222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최단 거리 d</a:t>
            </a:r>
            <a:endParaRPr sz="2500">
              <a:solidFill>
                <a:srgbClr val="222222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O(b1^0 + b2^1 + b3^2 + … + bn^d) = </a:t>
            </a:r>
            <a:r>
              <a:rPr lang="en-US" sz="2500" b="1">
                <a:solidFill>
                  <a:srgbClr val="222222"/>
                </a:solidFill>
              </a:rPr>
              <a:t>O(b^d)</a:t>
            </a:r>
            <a:endParaRPr sz="2500" b="1">
              <a:solidFill>
                <a:srgbClr val="222222"/>
              </a:solidFill>
            </a:endParaRPr>
          </a:p>
        </p:txBody>
      </p:sp>
      <p:sp>
        <p:nvSpPr>
          <p:cNvPr id="393" name="Google Shape;393;p29"/>
          <p:cNvSpPr txBox="1"/>
          <p:nvPr/>
        </p:nvSpPr>
        <p:spPr>
          <a:xfrm>
            <a:off x="1041400" y="6832600"/>
            <a:ext cx="2190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222222"/>
                </a:solidFill>
              </a:rPr>
              <a:t>시간 복잡도</a:t>
            </a:r>
            <a:endParaRPr b="1"/>
          </a:p>
        </p:txBody>
      </p:sp>
      <p:sp>
        <p:nvSpPr>
          <p:cNvPr id="394" name="Google Shape;394;p29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BFS 심화</a:t>
            </a:r>
            <a:endParaRPr sz="25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600" y="8270050"/>
            <a:ext cx="80136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9400" y="8270050"/>
            <a:ext cx="80136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0"/>
          <p:cNvSpPr txBox="1"/>
          <p:nvPr/>
        </p:nvSpPr>
        <p:spPr>
          <a:xfrm>
            <a:off x="863600" y="749300"/>
            <a:ext cx="15836900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양방향 탐색</a:t>
            </a:r>
            <a:endParaRPr sz="5000">
              <a:solidFill>
                <a:srgbClr val="222222"/>
              </a:solidFill>
            </a:endParaRPr>
          </a:p>
        </p:txBody>
      </p:sp>
      <p:sp>
        <p:nvSpPr>
          <p:cNvPr id="403" name="Google Shape;403;p30"/>
          <p:cNvSpPr txBox="1"/>
          <p:nvPr/>
        </p:nvSpPr>
        <p:spPr>
          <a:xfrm>
            <a:off x="16700500" y="177800"/>
            <a:ext cx="12954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18</a:t>
            </a:r>
            <a:endParaRPr/>
          </a:p>
        </p:txBody>
      </p:sp>
      <p:sp>
        <p:nvSpPr>
          <p:cNvPr id="404" name="Google Shape;404;p30"/>
          <p:cNvSpPr txBox="1"/>
          <p:nvPr/>
        </p:nvSpPr>
        <p:spPr>
          <a:xfrm>
            <a:off x="889000" y="7723950"/>
            <a:ext cx="81027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Photo 1. </a:t>
            </a:r>
            <a:r>
              <a:rPr lang="en-US" sz="2000">
                <a:solidFill>
                  <a:srgbClr val="222222"/>
                </a:solidFill>
              </a:rPr>
              <a:t>단방향 탐색</a:t>
            </a:r>
            <a:endParaRPr/>
          </a:p>
        </p:txBody>
      </p:sp>
      <p:sp>
        <p:nvSpPr>
          <p:cNvPr id="405" name="Google Shape;405;p30"/>
          <p:cNvSpPr txBox="1"/>
          <p:nvPr/>
        </p:nvSpPr>
        <p:spPr>
          <a:xfrm>
            <a:off x="9169400" y="7723950"/>
            <a:ext cx="81027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Photo 2. </a:t>
            </a:r>
            <a:r>
              <a:rPr lang="en-US" sz="2000">
                <a:solidFill>
                  <a:srgbClr val="222222"/>
                </a:solidFill>
              </a:rPr>
              <a:t>양방향 탐색</a:t>
            </a:r>
            <a:endParaRPr/>
          </a:p>
        </p:txBody>
      </p:sp>
      <p:pic>
        <p:nvPicPr>
          <p:cNvPr id="406" name="Google Shape;40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4573" y="2119850"/>
            <a:ext cx="5394849" cy="53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49338" y="1940050"/>
            <a:ext cx="5142824" cy="55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0"/>
          <p:cNvSpPr txBox="1"/>
          <p:nvPr/>
        </p:nvSpPr>
        <p:spPr>
          <a:xfrm>
            <a:off x="863650" y="8586500"/>
            <a:ext cx="80136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1115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22222"/>
                </a:solidFill>
              </a:rPr>
              <a:t>약 4^6 = 8192</a:t>
            </a:r>
            <a:endParaRPr sz="2000">
              <a:solidFill>
                <a:srgbClr val="222222"/>
              </a:solidFill>
            </a:endParaRPr>
          </a:p>
          <a:p>
            <a:pPr marL="342900" marR="0" lvl="0" indent="-31115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en-US" sz="2000" b="1">
                <a:solidFill>
                  <a:srgbClr val="222222"/>
                </a:solidFill>
              </a:rPr>
              <a:t>O(b^d)</a:t>
            </a:r>
            <a:endParaRPr sz="2000" b="1">
              <a:solidFill>
                <a:srgbClr val="222222"/>
              </a:solidFill>
            </a:endParaRPr>
          </a:p>
          <a:p>
            <a:pPr marL="45720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0"/>
          <p:cNvSpPr txBox="1"/>
          <p:nvPr/>
        </p:nvSpPr>
        <p:spPr>
          <a:xfrm>
            <a:off x="9213950" y="8586500"/>
            <a:ext cx="8013600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1115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22222"/>
                </a:solidFill>
              </a:rPr>
              <a:t>약 4^3 * 2 = 128</a:t>
            </a:r>
            <a:endParaRPr sz="2000">
              <a:solidFill>
                <a:srgbClr val="222222"/>
              </a:solidFill>
            </a:endParaRPr>
          </a:p>
          <a:p>
            <a:pPr marL="342900" marR="0" lvl="0" indent="-31115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●"/>
            </a:pPr>
            <a:r>
              <a:rPr lang="en-US" sz="2000" b="1">
                <a:solidFill>
                  <a:srgbClr val="222222"/>
                </a:solidFill>
              </a:rPr>
              <a:t>O(b^(d/2))</a:t>
            </a:r>
            <a:endParaRPr sz="2000" b="1">
              <a:solidFill>
                <a:srgbClr val="222222"/>
              </a:solidFill>
            </a:endParaRPr>
          </a:p>
          <a:p>
            <a:pPr marL="45720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0" name="Google Shape;410;p30"/>
          <p:cNvCxnSpPr/>
          <p:nvPr/>
        </p:nvCxnSpPr>
        <p:spPr>
          <a:xfrm>
            <a:off x="4288325" y="2244325"/>
            <a:ext cx="2838000" cy="4577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1" name="Google Shape;411;p30"/>
          <p:cNvCxnSpPr/>
          <p:nvPr/>
        </p:nvCxnSpPr>
        <p:spPr>
          <a:xfrm>
            <a:off x="13049225" y="1935075"/>
            <a:ext cx="1389900" cy="2501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2" name="Google Shape;412;p30"/>
          <p:cNvCxnSpPr/>
          <p:nvPr/>
        </p:nvCxnSpPr>
        <p:spPr>
          <a:xfrm rot="10800000">
            <a:off x="14645225" y="4829550"/>
            <a:ext cx="1295700" cy="2149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3" name="Google Shape;413;p30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BFS 심화</a:t>
            </a:r>
            <a:endParaRPr sz="25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7594600"/>
            <a:ext cx="80136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7594600"/>
            <a:ext cx="80136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1"/>
          <p:cNvSpPr txBox="1"/>
          <p:nvPr/>
        </p:nvSpPr>
        <p:spPr>
          <a:xfrm>
            <a:off x="863600" y="7493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양방향 탐색</a:t>
            </a:r>
            <a:endParaRPr sz="5000"/>
          </a:p>
        </p:txBody>
      </p:sp>
      <p:sp>
        <p:nvSpPr>
          <p:cNvPr id="422" name="Google Shape;422;p31"/>
          <p:cNvSpPr txBox="1"/>
          <p:nvPr/>
        </p:nvSpPr>
        <p:spPr>
          <a:xfrm>
            <a:off x="16700500" y="177800"/>
            <a:ext cx="12954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19</a:t>
            </a:r>
            <a:endParaRPr/>
          </a:p>
        </p:txBody>
      </p:sp>
      <p:sp>
        <p:nvSpPr>
          <p:cNvPr id="423" name="Google Shape;423;p31"/>
          <p:cNvSpPr txBox="1"/>
          <p:nvPr/>
        </p:nvSpPr>
        <p:spPr>
          <a:xfrm>
            <a:off x="863600" y="7048500"/>
            <a:ext cx="81027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Photo 1. </a:t>
            </a:r>
            <a:r>
              <a:rPr lang="en-US" sz="2000">
                <a:solidFill>
                  <a:srgbClr val="222222"/>
                </a:solidFill>
              </a:rPr>
              <a:t>단방향 탐색 시간 O(b^d)</a:t>
            </a:r>
            <a:endParaRPr/>
          </a:p>
        </p:txBody>
      </p:sp>
      <p:sp>
        <p:nvSpPr>
          <p:cNvPr id="424" name="Google Shape;424;p31"/>
          <p:cNvSpPr txBox="1"/>
          <p:nvPr/>
        </p:nvSpPr>
        <p:spPr>
          <a:xfrm>
            <a:off x="9144000" y="7048500"/>
            <a:ext cx="81027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Photo 2. </a:t>
            </a:r>
            <a:r>
              <a:rPr lang="en-US" sz="2000">
                <a:solidFill>
                  <a:srgbClr val="222222"/>
                </a:solidFill>
              </a:rPr>
              <a:t>양방향 탐색 시간 O(b^(d/2))</a:t>
            </a:r>
            <a:endParaRPr/>
          </a:p>
        </p:txBody>
      </p:sp>
      <p:sp>
        <p:nvSpPr>
          <p:cNvPr id="425" name="Google Shape;425;p31"/>
          <p:cNvSpPr txBox="1"/>
          <p:nvPr/>
        </p:nvSpPr>
        <p:spPr>
          <a:xfrm>
            <a:off x="977900" y="8077200"/>
            <a:ext cx="4317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22222"/>
                </a:solidFill>
              </a:rPr>
              <a:t>8-puzzle</a:t>
            </a:r>
            <a:endParaRPr sz="4000">
              <a:solidFill>
                <a:srgbClr val="222222"/>
              </a:solidFill>
            </a:endParaRPr>
          </a:p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22222"/>
                </a:solidFill>
              </a:rPr>
              <a:t>worst-case</a:t>
            </a:r>
            <a:endParaRPr sz="4000">
              <a:solidFill>
                <a:srgbClr val="222222"/>
              </a:solidFill>
            </a:endParaRPr>
          </a:p>
        </p:txBody>
      </p:sp>
      <p:sp>
        <p:nvSpPr>
          <p:cNvPr id="426" name="Google Shape;426;p31"/>
          <p:cNvSpPr txBox="1"/>
          <p:nvPr/>
        </p:nvSpPr>
        <p:spPr>
          <a:xfrm>
            <a:off x="5005550" y="8309350"/>
            <a:ext cx="12152100" cy="11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lang="en-US" sz="2500" b="1">
                <a:solidFill>
                  <a:srgbClr val="222222"/>
                </a:solidFill>
              </a:rPr>
              <a:t>단방향 탐색</a:t>
            </a:r>
            <a:r>
              <a:rPr lang="en-US" sz="2500">
                <a:solidFill>
                  <a:srgbClr val="222222"/>
                </a:solidFill>
              </a:rPr>
              <a:t>: 시작점에서 정답까지 한 방향으로 탐색하여, 시간이 오래 걸림 (7.2초)</a:t>
            </a:r>
            <a:endParaRPr sz="2500">
              <a:solidFill>
                <a:srgbClr val="222222"/>
              </a:solidFill>
            </a:endParaRPr>
          </a:p>
          <a:p>
            <a:pPr marL="342900" marR="0" lvl="0" indent="-34290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lang="en-US" sz="2500" b="1">
                <a:solidFill>
                  <a:srgbClr val="222222"/>
                </a:solidFill>
              </a:rPr>
              <a:t>양방향 탐색</a:t>
            </a:r>
            <a:r>
              <a:rPr lang="en-US" sz="2500">
                <a:solidFill>
                  <a:srgbClr val="222222"/>
                </a:solidFill>
              </a:rPr>
              <a:t>: 시작점과 정답에서 동시에 탐색해 중간에서 만나므로, 탐색 시간을 크게 단축함 (0.5초)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427" name="Google Shape;427;p31"/>
          <p:cNvPicPr preferRelativeResize="0"/>
          <p:nvPr/>
        </p:nvPicPr>
        <p:blipFill rotWithShape="1">
          <a:blip r:embed="rId5">
            <a:alphaModFix/>
          </a:blip>
          <a:srcRect r="45512" b="41314"/>
          <a:stretch/>
        </p:blipFill>
        <p:spPr>
          <a:xfrm>
            <a:off x="838200" y="2372800"/>
            <a:ext cx="8013701" cy="45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1"/>
          <p:cNvPicPr preferRelativeResize="0"/>
          <p:nvPr/>
        </p:nvPicPr>
        <p:blipFill rotWithShape="1">
          <a:blip r:embed="rId6">
            <a:alphaModFix/>
          </a:blip>
          <a:srcRect r="37764" b="38260"/>
          <a:stretch/>
        </p:blipFill>
        <p:spPr>
          <a:xfrm>
            <a:off x="9144000" y="2372800"/>
            <a:ext cx="8102700" cy="45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1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BFS 심화</a:t>
            </a:r>
            <a:endParaRPr sz="25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7200" y="10414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7200" y="28448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7200" y="46482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7200" y="64516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57200" y="1346200"/>
            <a:ext cx="2959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208000" y="3175000"/>
            <a:ext cx="29718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296900" y="4978400"/>
            <a:ext cx="28829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309600" y="6781800"/>
            <a:ext cx="28702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347700" y="8534400"/>
            <a:ext cx="2832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5400000">
            <a:off x="-1193800" y="5130800"/>
            <a:ext cx="106553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7200" y="8255000"/>
            <a:ext cx="5842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4"/>
          <p:cNvSpPr txBox="1"/>
          <p:nvPr/>
        </p:nvSpPr>
        <p:spPr>
          <a:xfrm>
            <a:off x="5626100" y="6578600"/>
            <a:ext cx="406400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15379700" y="901700"/>
            <a:ext cx="1828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04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6597650" y="8197850"/>
            <a:ext cx="8217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Tips</a:t>
            </a:r>
            <a:endParaRPr sz="4500">
              <a:solidFill>
                <a:srgbClr val="222222"/>
              </a:solidFill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626100" y="8382000"/>
            <a:ext cx="406400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15379700" y="4546600"/>
            <a:ext cx="1828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16421100" y="2743200"/>
            <a:ext cx="7874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10</a:t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15379700" y="6350000"/>
            <a:ext cx="1828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33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15379700" y="8102600"/>
            <a:ext cx="1828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39</a:t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5626100" y="4775200"/>
            <a:ext cx="406400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6597650" y="6394450"/>
            <a:ext cx="8217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Advanced Algorithm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5626100" y="2971800"/>
            <a:ext cx="406400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6597650" y="4591050"/>
            <a:ext cx="8217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500">
                <a:solidFill>
                  <a:srgbClr val="222222"/>
                </a:solidFill>
              </a:rPr>
              <a:t>Dijkstra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5626100" y="1168400"/>
            <a:ext cx="406400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6597650" y="2787650"/>
            <a:ext cx="8217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500">
                <a:solidFill>
                  <a:srgbClr val="222222"/>
                </a:solidFill>
              </a:rPr>
              <a:t>BFS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622300" y="1079500"/>
            <a:ext cx="3073400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6597650" y="984250"/>
            <a:ext cx="8217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500">
                <a:solidFill>
                  <a:srgbClr val="222222"/>
                </a:solidFill>
              </a:rPr>
              <a:t>Shortest Path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6686550" y="6246650"/>
            <a:ext cx="49275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750" y="8723150"/>
            <a:ext cx="161924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7750" y="3770150"/>
            <a:ext cx="161925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2"/>
          <p:cNvSpPr txBox="1"/>
          <p:nvPr/>
        </p:nvSpPr>
        <p:spPr>
          <a:xfrm>
            <a:off x="16878300" y="177800"/>
            <a:ext cx="11303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20</a:t>
            </a:r>
            <a:endParaRPr/>
          </a:p>
        </p:txBody>
      </p:sp>
      <p:sp>
        <p:nvSpPr>
          <p:cNvPr id="439" name="Google Shape;439;p32"/>
          <p:cNvSpPr txBox="1"/>
          <p:nvPr/>
        </p:nvSpPr>
        <p:spPr>
          <a:xfrm>
            <a:off x="1885950" y="2860350"/>
            <a:ext cx="62103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22222"/>
                </a:solidFill>
              </a:rPr>
              <a:t>O(b^d)</a:t>
            </a:r>
            <a:endParaRPr/>
          </a:p>
        </p:txBody>
      </p:sp>
      <p:sp>
        <p:nvSpPr>
          <p:cNvPr id="440" name="Google Shape;440;p32"/>
          <p:cNvSpPr txBox="1"/>
          <p:nvPr/>
        </p:nvSpPr>
        <p:spPr>
          <a:xfrm>
            <a:off x="10191750" y="2860350"/>
            <a:ext cx="62103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22222"/>
                </a:solidFill>
              </a:rPr>
              <a:t>O(b^(d/2))</a:t>
            </a:r>
            <a:endParaRPr/>
          </a:p>
        </p:txBody>
      </p:sp>
      <p:sp>
        <p:nvSpPr>
          <p:cNvPr id="441" name="Google Shape;441;p32"/>
          <p:cNvSpPr txBox="1"/>
          <p:nvPr/>
        </p:nvSpPr>
        <p:spPr>
          <a:xfrm>
            <a:off x="1936750" y="4697250"/>
            <a:ext cx="6184800" cy="29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222222"/>
                </a:solidFill>
              </a:rPr>
              <a:t>평균 간선 개수를 2라고 가정해도, d가 31이면 20억이다(!!)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222222"/>
                </a:solidFill>
              </a:rPr>
              <a:t>이는 모든 상태를 방문하기 충분하기 때문에, O(b^d)는 O(9! + 2*9!) = 약 100만에 수렴한다.</a:t>
            </a:r>
            <a:endParaRPr/>
          </a:p>
        </p:txBody>
      </p:sp>
      <p:sp>
        <p:nvSpPr>
          <p:cNvPr id="442" name="Google Shape;442;p32"/>
          <p:cNvSpPr txBox="1"/>
          <p:nvPr/>
        </p:nvSpPr>
        <p:spPr>
          <a:xfrm>
            <a:off x="10217150" y="4697250"/>
            <a:ext cx="6134100" cy="29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222222"/>
                </a:solidFill>
              </a:rPr>
              <a:t>평균 간선 개수가 O(b^d)보다 클 수 있다(!!)</a:t>
            </a:r>
            <a:endParaRPr sz="2500">
              <a:solidFill>
                <a:srgbClr val="222222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b=2.2, d=15이라 가정하면 약 13만</a:t>
            </a:r>
            <a:endParaRPr/>
          </a:p>
        </p:txBody>
      </p:sp>
      <p:sp>
        <p:nvSpPr>
          <p:cNvPr id="443" name="Google Shape;443;p32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양방향 탐색(추측)</a:t>
            </a:r>
            <a:endParaRPr sz="5000"/>
          </a:p>
        </p:txBody>
      </p:sp>
      <p:sp>
        <p:nvSpPr>
          <p:cNvPr id="444" name="Google Shape;444;p32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BFS 심화</a:t>
            </a:r>
            <a:endParaRPr sz="25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3"/>
          <p:cNvSpPr txBox="1"/>
          <p:nvPr/>
        </p:nvSpPr>
        <p:spPr>
          <a:xfrm>
            <a:off x="5065799" y="4446200"/>
            <a:ext cx="81564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14">
                <a:solidFill>
                  <a:srgbClr val="191919"/>
                </a:solidFill>
              </a:rPr>
              <a:t>Dijkstra</a:t>
            </a:r>
            <a:endParaRPr sz="6314">
              <a:solidFill>
                <a:srgbClr val="191919"/>
              </a:solidFill>
            </a:endParaRPr>
          </a:p>
        </p:txBody>
      </p:sp>
      <p:grpSp>
        <p:nvGrpSpPr>
          <p:cNvPr id="450" name="Google Shape;450;p33"/>
          <p:cNvGrpSpPr/>
          <p:nvPr/>
        </p:nvGrpSpPr>
        <p:grpSpPr>
          <a:xfrm>
            <a:off x="1" y="9881420"/>
            <a:ext cx="18287896" cy="300832"/>
            <a:chOff x="0" y="-47625"/>
            <a:chExt cx="4969807" cy="79233"/>
          </a:xfrm>
        </p:grpSpPr>
        <p:sp>
          <p:nvSpPr>
            <p:cNvPr id="451" name="Google Shape;451;p33"/>
            <p:cNvSpPr/>
            <p:nvPr/>
          </p:nvSpPr>
          <p:spPr>
            <a:xfrm>
              <a:off x="0" y="0"/>
              <a:ext cx="4969807" cy="31608"/>
            </a:xfrm>
            <a:custGeom>
              <a:avLst/>
              <a:gdLst/>
              <a:ahLst/>
              <a:cxnLst/>
              <a:rect l="l" t="t" r="r" b="b"/>
              <a:pathLst>
                <a:path w="4969807" h="31608" extrusionOk="0">
                  <a:moveTo>
                    <a:pt x="0" y="0"/>
                  </a:moveTo>
                  <a:lnTo>
                    <a:pt x="4969807" y="0"/>
                  </a:lnTo>
                  <a:lnTo>
                    <a:pt x="4969807" y="31608"/>
                  </a:lnTo>
                  <a:lnTo>
                    <a:pt x="0" y="31608"/>
                  </a:lnTo>
                  <a:close/>
                </a:path>
              </a:pathLst>
            </a:custGeom>
            <a:solidFill>
              <a:srgbClr val="191919"/>
            </a:solidFill>
            <a:ln w="19050" cap="sq" cmpd="sng">
              <a:solidFill>
                <a:srgbClr val="19191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3"/>
            <p:cNvSpPr txBox="1"/>
            <p:nvPr/>
          </p:nvSpPr>
          <p:spPr>
            <a:xfrm>
              <a:off x="0" y="-47625"/>
              <a:ext cx="4969800" cy="7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2857500"/>
            <a:ext cx="8204199" cy="6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4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Dijkstra 분석</a:t>
            </a:r>
            <a:endParaRPr sz="5000"/>
          </a:p>
        </p:txBody>
      </p:sp>
      <p:sp>
        <p:nvSpPr>
          <p:cNvPr id="460" name="Google Shape;460;p34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22</a:t>
            </a:r>
            <a:endParaRPr/>
          </a:p>
        </p:txBody>
      </p:sp>
      <p:sp>
        <p:nvSpPr>
          <p:cNvPr id="461" name="Google Shape;461;p34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우선순위 큐를 사용하는 BFS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462" name="Google Shape;462;p34"/>
          <p:cNvSpPr txBox="1"/>
          <p:nvPr/>
        </p:nvSpPr>
        <p:spPr>
          <a:xfrm>
            <a:off x="9715500" y="3898900"/>
            <a:ext cx="7879800" cy="20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 dirty="0" err="1">
                <a:solidFill>
                  <a:srgbClr val="222222"/>
                </a:solidFill>
              </a:rPr>
              <a:t>늦게</a:t>
            </a:r>
            <a:r>
              <a:rPr lang="en-US" sz="2300" dirty="0">
                <a:solidFill>
                  <a:srgbClr val="222222"/>
                </a:solidFill>
              </a:rPr>
              <a:t> </a:t>
            </a:r>
            <a:r>
              <a:rPr lang="en-US" sz="2300" dirty="0" err="1">
                <a:solidFill>
                  <a:srgbClr val="222222"/>
                </a:solidFill>
              </a:rPr>
              <a:t>발견한</a:t>
            </a:r>
            <a:r>
              <a:rPr lang="en-US" sz="2300" dirty="0">
                <a:solidFill>
                  <a:srgbClr val="222222"/>
                </a:solidFill>
              </a:rPr>
              <a:t> </a:t>
            </a:r>
            <a:r>
              <a:rPr lang="en-US" sz="2300" dirty="0" err="1">
                <a:solidFill>
                  <a:srgbClr val="222222"/>
                </a:solidFill>
              </a:rPr>
              <a:t>정점이라도</a:t>
            </a:r>
            <a:r>
              <a:rPr lang="en-US" sz="2300" dirty="0">
                <a:solidFill>
                  <a:srgbClr val="222222"/>
                </a:solidFill>
              </a:rPr>
              <a:t> </a:t>
            </a:r>
            <a:r>
              <a:rPr lang="en-US" sz="2300" dirty="0" err="1">
                <a:solidFill>
                  <a:srgbClr val="222222"/>
                </a:solidFill>
              </a:rPr>
              <a:t>짧다면</a:t>
            </a:r>
            <a:r>
              <a:rPr lang="en-US" sz="2300" dirty="0">
                <a:solidFill>
                  <a:srgbClr val="222222"/>
                </a:solidFill>
              </a:rPr>
              <a:t> </a:t>
            </a:r>
            <a:r>
              <a:rPr lang="en-US" sz="2300" dirty="0" err="1">
                <a:solidFill>
                  <a:srgbClr val="222222"/>
                </a:solidFill>
              </a:rPr>
              <a:t>먼저</a:t>
            </a:r>
            <a:r>
              <a:rPr lang="en-US" sz="2300" dirty="0">
                <a:solidFill>
                  <a:srgbClr val="222222"/>
                </a:solidFill>
              </a:rPr>
              <a:t> </a:t>
            </a:r>
            <a:r>
              <a:rPr lang="en-US" sz="2300" dirty="0" err="1">
                <a:solidFill>
                  <a:srgbClr val="222222"/>
                </a:solidFill>
              </a:rPr>
              <a:t>방문할</a:t>
            </a:r>
            <a:r>
              <a:rPr lang="en-US" sz="2300" dirty="0">
                <a:solidFill>
                  <a:srgbClr val="222222"/>
                </a:solidFill>
              </a:rPr>
              <a:t> 수 </a:t>
            </a:r>
            <a:r>
              <a:rPr lang="en-US" sz="2300" dirty="0" err="1">
                <a:solidFill>
                  <a:srgbClr val="222222"/>
                </a:solidFill>
              </a:rPr>
              <a:t>있어야</a:t>
            </a:r>
            <a:r>
              <a:rPr lang="en-US" sz="2300" dirty="0">
                <a:solidFill>
                  <a:srgbClr val="222222"/>
                </a:solidFill>
              </a:rPr>
              <a:t> </a:t>
            </a:r>
            <a:r>
              <a:rPr lang="en-US" sz="2300" dirty="0" err="1">
                <a:solidFill>
                  <a:srgbClr val="222222"/>
                </a:solidFill>
              </a:rPr>
              <a:t>한다</a:t>
            </a:r>
            <a:r>
              <a:rPr lang="en-US" sz="2300" dirty="0">
                <a:solidFill>
                  <a:srgbClr val="222222"/>
                </a:solidFill>
              </a:rPr>
              <a:t>.</a:t>
            </a:r>
            <a:endParaRPr sz="2300" dirty="0">
              <a:solidFill>
                <a:srgbClr val="222222"/>
              </a:solidFill>
            </a:endParaRPr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 dirty="0" err="1">
                <a:solidFill>
                  <a:srgbClr val="222222"/>
                </a:solidFill>
              </a:rPr>
              <a:t>그러기</a:t>
            </a:r>
            <a:r>
              <a:rPr lang="en-US" sz="2300" dirty="0">
                <a:solidFill>
                  <a:srgbClr val="222222"/>
                </a:solidFill>
              </a:rPr>
              <a:t> </a:t>
            </a:r>
            <a:r>
              <a:rPr lang="en-US" sz="2300" dirty="0" err="1">
                <a:solidFill>
                  <a:srgbClr val="222222"/>
                </a:solidFill>
              </a:rPr>
              <a:t>위해선</a:t>
            </a:r>
            <a:r>
              <a:rPr lang="en-US" sz="2300" dirty="0">
                <a:solidFill>
                  <a:srgbClr val="222222"/>
                </a:solidFill>
              </a:rPr>
              <a:t>, </a:t>
            </a:r>
            <a:r>
              <a:rPr lang="en-US" sz="2300" dirty="0" err="1">
                <a:solidFill>
                  <a:srgbClr val="222222"/>
                </a:solidFill>
              </a:rPr>
              <a:t>가중치가</a:t>
            </a:r>
            <a:r>
              <a:rPr lang="en-US" sz="2300" dirty="0">
                <a:solidFill>
                  <a:srgbClr val="222222"/>
                </a:solidFill>
              </a:rPr>
              <a:t> </a:t>
            </a:r>
            <a:r>
              <a:rPr lang="en-US" sz="2300" dirty="0" err="1">
                <a:solidFill>
                  <a:srgbClr val="222222"/>
                </a:solidFill>
              </a:rPr>
              <a:t>작은</a:t>
            </a:r>
            <a:r>
              <a:rPr lang="en-US" sz="2300" dirty="0">
                <a:solidFill>
                  <a:srgbClr val="222222"/>
                </a:solidFill>
              </a:rPr>
              <a:t> </a:t>
            </a:r>
            <a:r>
              <a:rPr lang="en-US" sz="2300" dirty="0" err="1">
                <a:solidFill>
                  <a:srgbClr val="222222"/>
                </a:solidFill>
              </a:rPr>
              <a:t>점을</a:t>
            </a:r>
            <a:r>
              <a:rPr lang="en-US" sz="2300" dirty="0">
                <a:solidFill>
                  <a:srgbClr val="222222"/>
                </a:solidFill>
              </a:rPr>
              <a:t> </a:t>
            </a:r>
            <a:r>
              <a:rPr lang="en-US" sz="2300" dirty="0" err="1">
                <a:solidFill>
                  <a:srgbClr val="222222"/>
                </a:solidFill>
              </a:rPr>
              <a:t>먼저</a:t>
            </a:r>
            <a:r>
              <a:rPr lang="en-US" sz="2300" dirty="0">
                <a:solidFill>
                  <a:srgbClr val="222222"/>
                </a:solidFill>
              </a:rPr>
              <a:t> </a:t>
            </a:r>
            <a:r>
              <a:rPr lang="en-US" sz="2300" dirty="0" err="1">
                <a:solidFill>
                  <a:srgbClr val="222222"/>
                </a:solidFill>
              </a:rPr>
              <a:t>접근할</a:t>
            </a:r>
            <a:r>
              <a:rPr lang="en-US" sz="2300" dirty="0">
                <a:solidFill>
                  <a:srgbClr val="222222"/>
                </a:solidFill>
              </a:rPr>
              <a:t> 수 </a:t>
            </a:r>
            <a:r>
              <a:rPr lang="en-US" sz="2300" dirty="0" err="1">
                <a:solidFill>
                  <a:srgbClr val="222222"/>
                </a:solidFill>
              </a:rPr>
              <a:t>있어야한다</a:t>
            </a:r>
            <a:r>
              <a:rPr lang="en-US" sz="2300" dirty="0">
                <a:solidFill>
                  <a:srgbClr val="222222"/>
                </a:solidFill>
              </a:rPr>
              <a:t>.</a:t>
            </a:r>
            <a:endParaRPr sz="2300" dirty="0">
              <a:solidFill>
                <a:srgbClr val="222222"/>
              </a:solidFill>
            </a:endParaRPr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 dirty="0" err="1">
                <a:solidFill>
                  <a:srgbClr val="222222"/>
                </a:solidFill>
              </a:rPr>
              <a:t>사용할</a:t>
            </a:r>
            <a:r>
              <a:rPr lang="en-US" sz="2300" dirty="0">
                <a:solidFill>
                  <a:srgbClr val="222222"/>
                </a:solidFill>
              </a:rPr>
              <a:t> 수 </a:t>
            </a:r>
            <a:r>
              <a:rPr lang="en-US" sz="2300" dirty="0" err="1">
                <a:solidFill>
                  <a:srgbClr val="222222"/>
                </a:solidFill>
              </a:rPr>
              <a:t>있는</a:t>
            </a:r>
            <a:r>
              <a:rPr lang="en-US" sz="2300" dirty="0">
                <a:solidFill>
                  <a:srgbClr val="222222"/>
                </a:solidFill>
              </a:rPr>
              <a:t> </a:t>
            </a:r>
            <a:r>
              <a:rPr lang="en-US" sz="2300" dirty="0" err="1">
                <a:solidFill>
                  <a:srgbClr val="222222"/>
                </a:solidFill>
              </a:rPr>
              <a:t>자료구조는</a:t>
            </a:r>
            <a:r>
              <a:rPr lang="en-US" sz="2300" dirty="0">
                <a:solidFill>
                  <a:srgbClr val="222222"/>
                </a:solidFill>
              </a:rPr>
              <a:t> </a:t>
            </a:r>
            <a:r>
              <a:rPr lang="en-US" sz="2300" dirty="0" err="1">
                <a:solidFill>
                  <a:srgbClr val="222222"/>
                </a:solidFill>
              </a:rPr>
              <a:t>많지만</a:t>
            </a:r>
            <a:r>
              <a:rPr lang="en-US" sz="2300" dirty="0">
                <a:solidFill>
                  <a:srgbClr val="222222"/>
                </a:solidFill>
              </a:rPr>
              <a:t>, </a:t>
            </a:r>
            <a:r>
              <a:rPr lang="en-US" sz="2300" dirty="0" err="1">
                <a:solidFill>
                  <a:srgbClr val="222222"/>
                </a:solidFill>
              </a:rPr>
              <a:t>구현이</a:t>
            </a:r>
            <a:r>
              <a:rPr lang="en-US" sz="2300" dirty="0">
                <a:solidFill>
                  <a:srgbClr val="222222"/>
                </a:solidFill>
              </a:rPr>
              <a:t> </a:t>
            </a:r>
            <a:r>
              <a:rPr lang="en-US" sz="2300" dirty="0" err="1">
                <a:solidFill>
                  <a:srgbClr val="222222"/>
                </a:solidFill>
              </a:rPr>
              <a:t>간단한</a:t>
            </a:r>
            <a:r>
              <a:rPr lang="en-US" sz="2300" dirty="0">
                <a:solidFill>
                  <a:srgbClr val="222222"/>
                </a:solidFill>
              </a:rPr>
              <a:t> </a:t>
            </a:r>
            <a:r>
              <a:rPr lang="en-US" sz="2300" dirty="0" err="1">
                <a:solidFill>
                  <a:srgbClr val="222222"/>
                </a:solidFill>
              </a:rPr>
              <a:t>우선순위</a:t>
            </a:r>
            <a:r>
              <a:rPr lang="en-US" sz="2300" dirty="0">
                <a:solidFill>
                  <a:srgbClr val="222222"/>
                </a:solidFill>
              </a:rPr>
              <a:t> </a:t>
            </a:r>
            <a:r>
              <a:rPr lang="en-US" sz="2300" dirty="0" err="1">
                <a:solidFill>
                  <a:srgbClr val="222222"/>
                </a:solidFill>
              </a:rPr>
              <a:t>큐를</a:t>
            </a:r>
            <a:r>
              <a:rPr lang="en-US" sz="2300" dirty="0">
                <a:solidFill>
                  <a:srgbClr val="222222"/>
                </a:solidFill>
              </a:rPr>
              <a:t> </a:t>
            </a:r>
            <a:r>
              <a:rPr lang="en-US" sz="2300" dirty="0" err="1">
                <a:solidFill>
                  <a:srgbClr val="222222"/>
                </a:solidFill>
              </a:rPr>
              <a:t>가장</a:t>
            </a:r>
            <a:r>
              <a:rPr lang="en-US" sz="2300" dirty="0">
                <a:solidFill>
                  <a:srgbClr val="222222"/>
                </a:solidFill>
              </a:rPr>
              <a:t> </a:t>
            </a:r>
            <a:r>
              <a:rPr lang="en-US" sz="2300" dirty="0" err="1">
                <a:solidFill>
                  <a:srgbClr val="222222"/>
                </a:solidFill>
              </a:rPr>
              <a:t>많이</a:t>
            </a:r>
            <a:r>
              <a:rPr lang="en-US" sz="2300" dirty="0">
                <a:solidFill>
                  <a:srgbClr val="222222"/>
                </a:solidFill>
              </a:rPr>
              <a:t> </a:t>
            </a:r>
            <a:r>
              <a:rPr lang="en-US" sz="2300" dirty="0" err="1">
                <a:solidFill>
                  <a:srgbClr val="222222"/>
                </a:solidFill>
              </a:rPr>
              <a:t>사용한다</a:t>
            </a:r>
            <a:r>
              <a:rPr lang="en-US" sz="2300" dirty="0">
                <a:solidFill>
                  <a:srgbClr val="222222"/>
                </a:solidFill>
              </a:rPr>
              <a:t>.</a:t>
            </a:r>
            <a:endParaRPr sz="2300" dirty="0">
              <a:solidFill>
                <a:srgbClr val="222222"/>
              </a:solidFill>
            </a:endParaRPr>
          </a:p>
        </p:txBody>
      </p:sp>
      <p:pic>
        <p:nvPicPr>
          <p:cNvPr id="463" name="Google Shape;463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53600" y="7241800"/>
            <a:ext cx="74675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34"/>
          <p:cNvSpPr txBox="1"/>
          <p:nvPr/>
        </p:nvSpPr>
        <p:spPr>
          <a:xfrm>
            <a:off x="9728200" y="64671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O(ElogV)</a:t>
            </a:r>
            <a:endParaRPr/>
          </a:p>
        </p:txBody>
      </p:sp>
      <p:sp>
        <p:nvSpPr>
          <p:cNvPr id="466" name="Google Shape;466;p34"/>
          <p:cNvSpPr txBox="1"/>
          <p:nvPr/>
        </p:nvSpPr>
        <p:spPr>
          <a:xfrm>
            <a:off x="9728200" y="7470400"/>
            <a:ext cx="74676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2385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222222"/>
                </a:solidFill>
              </a:rPr>
              <a:t>간선은 한 번씩만 검사 = O(E)</a:t>
            </a:r>
            <a:endParaRPr sz="2200">
              <a:solidFill>
                <a:srgbClr val="222222"/>
              </a:solidFill>
            </a:endParaRPr>
          </a:p>
          <a:p>
            <a:pPr marL="342900" marR="0" lvl="0" indent="-32385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US" sz="2200">
                <a:solidFill>
                  <a:srgbClr val="222222"/>
                </a:solidFill>
              </a:rPr>
              <a:t>우선순위 큐의 최대 크기 O(E)</a:t>
            </a:r>
            <a:endParaRPr sz="2200">
              <a:solidFill>
                <a:srgbClr val="222222"/>
              </a:solidFill>
            </a:endParaRPr>
          </a:p>
          <a:p>
            <a:pPr marL="342900" marR="0" lvl="0" indent="-32385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US" sz="2200">
                <a:solidFill>
                  <a:srgbClr val="222222"/>
                </a:solidFill>
              </a:rPr>
              <a:t>우선순위 큐의 삽입/삭제를 모든 원소에 대해 수행 = O(ElogE) = O(ElogV)</a:t>
            </a:r>
            <a:endParaRPr sz="2200">
              <a:solidFill>
                <a:srgbClr val="222222"/>
              </a:solidFill>
            </a:endParaRPr>
          </a:p>
          <a:p>
            <a:pPr marL="342900" marR="0" lvl="0" indent="-34290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200">
                <a:solidFill>
                  <a:srgbClr val="222222"/>
                </a:solidFill>
              </a:rPr>
              <a:t>그래프에서 간선의 개수 E는 V^2보다 작기 때문이다</a:t>
            </a:r>
            <a:r>
              <a:rPr lang="en-US" sz="2400">
                <a:solidFill>
                  <a:srgbClr val="222222"/>
                </a:solidFill>
              </a:rPr>
              <a:t>.</a:t>
            </a:r>
            <a:endParaRPr sz="2400">
              <a:solidFill>
                <a:srgbClr val="222222"/>
              </a:solidFill>
            </a:endParaRPr>
          </a:p>
        </p:txBody>
      </p:sp>
      <p:sp>
        <p:nvSpPr>
          <p:cNvPr id="467" name="Google Shape;467;p34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Dijkstra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468" name="Google Shape;46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6763" y="4589600"/>
            <a:ext cx="7746476" cy="31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4"/>
          <p:cNvSpPr txBox="1"/>
          <p:nvPr/>
        </p:nvSpPr>
        <p:spPr>
          <a:xfrm>
            <a:off x="977963" y="9544125"/>
            <a:ext cx="8204100" cy="1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출처 : https://namu.wiki/w/%EB%8B%A4%EC%9D%B5%EC%8A%A4%ED%8A%B8%EB%9D%BC%20%EC%95%8C%EA%B3%A0%EB%A6%AC%EC%A6%98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2625" y="2446525"/>
            <a:ext cx="6991445" cy="76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35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Dijkstra 구현</a:t>
            </a:r>
            <a:endParaRPr sz="5000"/>
          </a:p>
        </p:txBody>
      </p:sp>
      <p:sp>
        <p:nvSpPr>
          <p:cNvPr id="477" name="Google Shape;477;p35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23</a:t>
            </a:r>
            <a:endParaRPr/>
          </a:p>
        </p:txBody>
      </p:sp>
      <p:sp>
        <p:nvSpPr>
          <p:cNvPr id="478" name="Google Shape;478;p35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동작 과정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479" name="Google Shape;479;p35"/>
          <p:cNvSpPr txBox="1"/>
          <p:nvPr/>
        </p:nvSpPr>
        <p:spPr>
          <a:xfrm>
            <a:off x="9715500" y="3898900"/>
            <a:ext cx="6991500" cy="54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최단 거리 테이블 INT_MAX로 초기화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우선순위 큐에 (0, start)를 추가 &amp; dist[start] = 0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우선순위 큐에서 거리가 가장 작은 원소를 선택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 b="1">
                <a:solidFill>
                  <a:srgbClr val="222222"/>
                </a:solidFill>
              </a:rPr>
              <a:t>최단 거리 테이블의 값과 비교하여 이미 최솟값을 찾은 경우 continue</a:t>
            </a:r>
            <a:endParaRPr sz="2300" b="1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이웃한 노드를 탐색</a:t>
            </a:r>
            <a:endParaRPr sz="2300">
              <a:solidFill>
                <a:srgbClr val="222222"/>
              </a:solidFill>
            </a:endParaRPr>
          </a:p>
          <a:p>
            <a:pPr marL="914400" marR="0" lvl="1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○"/>
            </a:pPr>
            <a:r>
              <a:rPr lang="en-US" sz="2300">
                <a:solidFill>
                  <a:srgbClr val="222222"/>
                </a:solidFill>
              </a:rPr>
              <a:t>다음 노드의 거리 테이블보다 다음 가중치가 작다면 거리 테이블 갱신 및 우선순위 큐에 추가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480" name="Google Shape;480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5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Dijkstra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482" name="Google Shape;48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6088" y="2540098"/>
            <a:ext cx="5524500" cy="74470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3" name="Google Shape;483;p35"/>
          <p:cNvCxnSpPr/>
          <p:nvPr/>
        </p:nvCxnSpPr>
        <p:spPr>
          <a:xfrm rot="10800000" flipH="1">
            <a:off x="3309200" y="6245313"/>
            <a:ext cx="3289500" cy="99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2857500"/>
            <a:ext cx="8204199" cy="695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36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if (dist[now] &lt; w) continue; 의 의미</a:t>
            </a:r>
            <a:endParaRPr sz="5000"/>
          </a:p>
        </p:txBody>
      </p:sp>
      <p:sp>
        <p:nvSpPr>
          <p:cNvPr id="491" name="Google Shape;491;p36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24</a:t>
            </a:r>
            <a:endParaRPr/>
          </a:p>
        </p:txBody>
      </p:sp>
      <p:sp>
        <p:nvSpPr>
          <p:cNvPr id="492" name="Google Shape;492;p36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(5, 4)를 처리하는 방법</a:t>
            </a:r>
            <a:endParaRPr/>
          </a:p>
        </p:txBody>
      </p:sp>
      <p:sp>
        <p:nvSpPr>
          <p:cNvPr id="493" name="Google Shape;493;p36"/>
          <p:cNvSpPr txBox="1"/>
          <p:nvPr/>
        </p:nvSpPr>
        <p:spPr>
          <a:xfrm>
            <a:off x="9715500" y="3898900"/>
            <a:ext cx="74676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22222"/>
                </a:solidFill>
              </a:rPr>
              <a:t>1. 우선순위 큐에서 (4, 4)를 꺼낼 때, 정점이 4인 나머지 점들을 우선순위 큐에서 찾아서 삭제한다.</a:t>
            </a:r>
            <a:endParaRPr sz="2300">
              <a:solidFill>
                <a:srgbClr val="222222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22222"/>
                </a:solidFill>
              </a:rPr>
              <a:t>2. 우선순위 큐에서 (5,4)를 꺼낼 때 </a:t>
            </a:r>
            <a:r>
              <a:rPr lang="en-US" sz="2300" b="1">
                <a:solidFill>
                  <a:srgbClr val="222222"/>
                </a:solidFill>
              </a:rPr>
              <a:t>무시한다</a:t>
            </a:r>
            <a:r>
              <a:rPr lang="en-US" sz="2300">
                <a:solidFill>
                  <a:srgbClr val="222222"/>
                </a:solidFill>
              </a:rPr>
              <a:t>.</a:t>
            </a:r>
            <a:endParaRPr sz="2300">
              <a:solidFill>
                <a:srgbClr val="222222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rgbClr val="222222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222222"/>
                </a:solidFill>
              </a:rPr>
              <a:t>일반적으로 2번 방법이 사용된다.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494" name="Google Shape;494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66300" y="7632700"/>
            <a:ext cx="74675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6"/>
          <p:cNvSpPr txBox="1"/>
          <p:nvPr/>
        </p:nvSpPr>
        <p:spPr>
          <a:xfrm>
            <a:off x="9740900" y="68580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먼저 꺼낸 정점</a:t>
            </a:r>
            <a:endParaRPr/>
          </a:p>
        </p:txBody>
      </p:sp>
      <p:sp>
        <p:nvSpPr>
          <p:cNvPr id="497" name="Google Shape;497;p36"/>
          <p:cNvSpPr txBox="1"/>
          <p:nvPr/>
        </p:nvSpPr>
        <p:spPr>
          <a:xfrm>
            <a:off x="9740900" y="7861300"/>
            <a:ext cx="7467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사실, 방문처리를 한다면 대소비교를 하지 않아도 된다.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우선순위 큐에서 가장 먼저 꺼낸 정점이 최단거리이기 때문이다.</a:t>
            </a:r>
            <a:endParaRPr sz="1200"/>
          </a:p>
        </p:txBody>
      </p:sp>
      <p:sp>
        <p:nvSpPr>
          <p:cNvPr id="498" name="Google Shape;498;p36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Dijkstra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499" name="Google Shape;499;p36" title="image.png"/>
          <p:cNvPicPr preferRelativeResize="0"/>
          <p:nvPr/>
        </p:nvPicPr>
        <p:blipFill rotWithShape="1">
          <a:blip r:embed="rId6">
            <a:alphaModFix/>
          </a:blip>
          <a:srcRect t="19756"/>
          <a:stretch/>
        </p:blipFill>
        <p:spPr>
          <a:xfrm>
            <a:off x="1627187" y="3110425"/>
            <a:ext cx="6905626" cy="3116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6" title="image (1).png"/>
          <p:cNvPicPr preferRelativeResize="0"/>
          <p:nvPr/>
        </p:nvPicPr>
        <p:blipFill rotWithShape="1">
          <a:blip r:embed="rId7">
            <a:alphaModFix/>
          </a:blip>
          <a:srcRect t="20115"/>
          <a:stretch/>
        </p:blipFill>
        <p:spPr>
          <a:xfrm>
            <a:off x="1627185" y="6454225"/>
            <a:ext cx="6905622" cy="3102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6"/>
          <p:cNvSpPr txBox="1"/>
          <p:nvPr/>
        </p:nvSpPr>
        <p:spPr>
          <a:xfrm>
            <a:off x="1001350" y="9784000"/>
            <a:ext cx="81573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출처 : https://blog.encrypted.gg/1037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9388" y="2882900"/>
            <a:ext cx="6991449" cy="676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37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Dijkstra 증명</a:t>
            </a:r>
            <a:endParaRPr sz="5000"/>
          </a:p>
        </p:txBody>
      </p:sp>
      <p:sp>
        <p:nvSpPr>
          <p:cNvPr id="509" name="Google Shape;509;p37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25</a:t>
            </a:r>
            <a:endParaRPr/>
          </a:p>
        </p:txBody>
      </p:sp>
      <p:sp>
        <p:nvSpPr>
          <p:cNvPr id="510" name="Google Shape;510;p37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정당성의 증명 (귀류법)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511" name="Google Shape;511;p37"/>
          <p:cNvSpPr txBox="1"/>
          <p:nvPr/>
        </p:nvSpPr>
        <p:spPr>
          <a:xfrm>
            <a:off x="9715500" y="3898900"/>
            <a:ext cx="7467600" cy="54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최단 거리를 계산하지 못하는 정점 U가 있다고 하자.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점선의 경로가 ‘진짜’ 최단 거리라고 하자.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Q까지의 최단 거리는 dist[P] + w(P,Q)이다.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그런데, P는 이미 방문한 상태이기 때문에, Q는 이미 우선순위 큐에 들어가 있었다.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두 정점 Q, U가 모두 우선순위 큐에 들어있었을 때, U가 먼저 꺼내졌다는 것은 dist[U] &lt;= dist[Q]임을 의미한다.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이는 Q를 지나서 U로 오는 경로가 dist[U]보다 짧다는 가정(진짜 최단거리)에 모순이다. (음수 간선이 없다면)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따라서, </a:t>
            </a:r>
            <a:r>
              <a:rPr lang="en-US" sz="2300" b="1">
                <a:solidFill>
                  <a:srgbClr val="222222"/>
                </a:solidFill>
              </a:rPr>
              <a:t>우선순위 큐에서 가장 먼저 꺼낸 정점은 항상 최단거리</a:t>
            </a:r>
            <a:r>
              <a:rPr lang="en-US" sz="2300">
                <a:solidFill>
                  <a:srgbClr val="222222"/>
                </a:solidFill>
              </a:rPr>
              <a:t>이다.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512" name="Google Shape;512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37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Dijkstra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514" name="Google Shape;51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0900" y="3470188"/>
            <a:ext cx="6448425" cy="55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9388" y="2882900"/>
            <a:ext cx="6991449" cy="676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8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잘못 구현한 Dijkstra</a:t>
            </a:r>
            <a:endParaRPr sz="5000"/>
          </a:p>
        </p:txBody>
      </p:sp>
      <p:sp>
        <p:nvSpPr>
          <p:cNvPr id="522" name="Google Shape;522;p38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26</a:t>
            </a:r>
            <a:endParaRPr/>
          </a:p>
        </p:txBody>
      </p:sp>
      <p:sp>
        <p:nvSpPr>
          <p:cNvPr id="523" name="Google Shape;523;p38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인위적인 데이터가 필요하다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524" name="Google Shape;524;p38"/>
          <p:cNvSpPr txBox="1"/>
          <p:nvPr/>
        </p:nvSpPr>
        <p:spPr>
          <a:xfrm>
            <a:off x="9715500" y="3898900"/>
            <a:ext cx="7467600" cy="54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불충분한 INF값</a:t>
            </a:r>
            <a:endParaRPr sz="2300">
              <a:solidFill>
                <a:srgbClr val="222222"/>
              </a:solidFill>
            </a:endParaRPr>
          </a:p>
          <a:p>
            <a:pPr marL="914400" marR="0" lvl="1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○"/>
            </a:pPr>
            <a:r>
              <a:rPr lang="en-US" sz="2300">
                <a:solidFill>
                  <a:srgbClr val="222222"/>
                </a:solidFill>
              </a:rPr>
              <a:t>모든 가중치를 크게 만들기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이미 방문한 정점을 다시 방문</a:t>
            </a:r>
            <a:endParaRPr sz="2300">
              <a:solidFill>
                <a:srgbClr val="222222"/>
              </a:solidFill>
            </a:endParaRPr>
          </a:p>
          <a:p>
            <a:pPr marL="914400" marR="0" lvl="1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○"/>
            </a:pPr>
            <a:r>
              <a:rPr lang="en-US" sz="2300">
                <a:solidFill>
                  <a:srgbClr val="222222"/>
                </a:solidFill>
              </a:rPr>
              <a:t>간선을 아주 많이 만들기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525" name="Google Shape;525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38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Dijkstra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527" name="Google Shape;527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6925" y="3161668"/>
            <a:ext cx="6016375" cy="6208249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8"/>
          <p:cNvSpPr txBox="1"/>
          <p:nvPr/>
        </p:nvSpPr>
        <p:spPr>
          <a:xfrm>
            <a:off x="1329363" y="9648675"/>
            <a:ext cx="69915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출처 : https://infossm.github.io/blog/2019/01/09/wrong-dijkstra/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9" name="Google Shape;529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15500" y="6033800"/>
            <a:ext cx="5628234" cy="36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39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경로 역추적</a:t>
            </a:r>
            <a:endParaRPr sz="5000"/>
          </a:p>
        </p:txBody>
      </p:sp>
      <p:sp>
        <p:nvSpPr>
          <p:cNvPr id="536" name="Google Shape;536;p39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/>
          </a:p>
        </p:txBody>
      </p:sp>
      <p:sp>
        <p:nvSpPr>
          <p:cNvPr id="537" name="Google Shape;537;p39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다익스트라는 BFS의 확장이다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538" name="Google Shape;538;p39"/>
          <p:cNvSpPr txBox="1"/>
          <p:nvPr/>
        </p:nvSpPr>
        <p:spPr>
          <a:xfrm>
            <a:off x="9715500" y="3898900"/>
            <a:ext cx="7467600" cy="21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BFS와 동일하게 방문 표시를 할 때, 현재 노드와 다음 노드를 기록해두면 최단 거리 경로를 역추적할 수 있다.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중복된 노드가 들어가지 않으므로, 하나의 경로(가장 먼저 최단 거리에 도달한)가 복원된다.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539" name="Google Shape;539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9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Dijkstra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541" name="Google Shape;54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8200" y="71247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9"/>
          <p:cNvSpPr txBox="1"/>
          <p:nvPr/>
        </p:nvSpPr>
        <p:spPr>
          <a:xfrm>
            <a:off x="9702800" y="63500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최단거리를 추적함을 보장하려면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543" name="Google Shape;543;p39"/>
          <p:cNvSpPr txBox="1"/>
          <p:nvPr/>
        </p:nvSpPr>
        <p:spPr>
          <a:xfrm>
            <a:off x="9702800" y="7366000"/>
            <a:ext cx="7467600" cy="21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기존에 있던 (5, 4)를 무시해야한다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단순하게 생각하면, 기록하던 경로에 </a:t>
            </a:r>
            <a:r>
              <a:rPr lang="en-US" sz="2300" b="1">
                <a:solidFill>
                  <a:srgbClr val="222222"/>
                </a:solidFill>
              </a:rPr>
              <a:t>덮어씌우면 된다.</a:t>
            </a:r>
            <a:endParaRPr sz="2300" b="1">
              <a:solidFill>
                <a:srgbClr val="222222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rgbClr val="222222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22222"/>
                </a:solidFill>
              </a:rPr>
              <a:t>관련 문제 : https://www.acmicpc.net/problem/11779</a:t>
            </a:r>
            <a:endParaRPr sz="1900">
              <a:solidFill>
                <a:srgbClr val="222222"/>
              </a:solidFill>
            </a:endParaRPr>
          </a:p>
        </p:txBody>
      </p:sp>
      <p:pic>
        <p:nvPicPr>
          <p:cNvPr id="544" name="Google Shape;544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7900" y="2857500"/>
            <a:ext cx="8204199" cy="695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39" title="image (1).png"/>
          <p:cNvPicPr preferRelativeResize="0"/>
          <p:nvPr/>
        </p:nvPicPr>
        <p:blipFill rotWithShape="1">
          <a:blip r:embed="rId6">
            <a:alphaModFix/>
          </a:blip>
          <a:srcRect t="20115"/>
          <a:stretch/>
        </p:blipFill>
        <p:spPr>
          <a:xfrm>
            <a:off x="1627198" y="3429413"/>
            <a:ext cx="6905622" cy="310297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39"/>
          <p:cNvSpPr txBox="1"/>
          <p:nvPr/>
        </p:nvSpPr>
        <p:spPr>
          <a:xfrm>
            <a:off x="1001350" y="9784000"/>
            <a:ext cx="81573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출처 : https://blog.encrypted.gg/1037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7" name="Google Shape;547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37250" y="6898529"/>
            <a:ext cx="6685525" cy="25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Google Shape;55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9400" y="2939125"/>
            <a:ext cx="7709267" cy="64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40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상태공간 확장하기</a:t>
            </a:r>
            <a:endParaRPr sz="5000"/>
          </a:p>
        </p:txBody>
      </p:sp>
      <p:sp>
        <p:nvSpPr>
          <p:cNvPr id="554" name="Google Shape;554;p40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28</a:t>
            </a:r>
            <a:endParaRPr/>
          </a:p>
        </p:txBody>
      </p:sp>
      <p:pic>
        <p:nvPicPr>
          <p:cNvPr id="555" name="Google Shape;555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40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Dijkstra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557" name="Google Shape;55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3363" y="3504251"/>
            <a:ext cx="7241341" cy="527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40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다익스트라는 BFS의 확장이다 2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560" name="Google Shape;560;p40"/>
          <p:cNvSpPr txBox="1"/>
          <p:nvPr/>
        </p:nvSpPr>
        <p:spPr>
          <a:xfrm>
            <a:off x="9715500" y="3898900"/>
            <a:ext cx="75183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문제를 해결하기 위한 다양한 상태를 저장할 수 있다.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문제의 조건이 복잡해질 수록 정점이 보관해야할 정보가 늘어날 수 있다.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따라서, 확장성을 갖는 구현이 필수적이다!!!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561" name="Google Shape;561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53600" y="71247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40"/>
          <p:cNvSpPr txBox="1"/>
          <p:nvPr/>
        </p:nvSpPr>
        <p:spPr>
          <a:xfrm>
            <a:off x="9728200" y="63500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방문 상태 확장하기</a:t>
            </a:r>
            <a:endParaRPr/>
          </a:p>
        </p:txBody>
      </p:sp>
      <p:sp>
        <p:nvSpPr>
          <p:cNvPr id="563" name="Google Shape;563;p40"/>
          <p:cNvSpPr txBox="1"/>
          <p:nvPr/>
        </p:nvSpPr>
        <p:spPr>
          <a:xfrm>
            <a:off x="9728200" y="7353300"/>
            <a:ext cx="7467600" cy="17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도로를 포장하지 않은 상태가 도로를 포장한 상태를 능가할 수 있으므로, BFS가 최단 거리를 보장하지 못하게 됐다.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방문 상태를 2D로 확장한다면?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3D? 2D?</a:t>
            </a:r>
            <a:endParaRPr sz="2300">
              <a:solidFill>
                <a:srgbClr val="222222"/>
              </a:solidFill>
            </a:endParaRPr>
          </a:p>
        </p:txBody>
      </p:sp>
      <p:sp>
        <p:nvSpPr>
          <p:cNvPr id="564" name="Google Shape;564;p40"/>
          <p:cNvSpPr txBox="1"/>
          <p:nvPr/>
        </p:nvSpPr>
        <p:spPr>
          <a:xfrm>
            <a:off x="1327250" y="9415700"/>
            <a:ext cx="77094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출처 : https://www.acmicpc.net/problem/1162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9400" y="2882900"/>
            <a:ext cx="6991426" cy="629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41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조건을 만족하면 탈출/무시하기</a:t>
            </a:r>
            <a:endParaRPr sz="5000"/>
          </a:p>
        </p:txBody>
      </p:sp>
      <p:sp>
        <p:nvSpPr>
          <p:cNvPr id="572" name="Google Shape;572;p41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29</a:t>
            </a:r>
            <a:endParaRPr/>
          </a:p>
        </p:txBody>
      </p:sp>
      <p:sp>
        <p:nvSpPr>
          <p:cNvPr id="573" name="Google Shape;573;p41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다익스트라에 조건을 추가하기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574" name="Google Shape;574;p41"/>
          <p:cNvSpPr txBox="1"/>
          <p:nvPr/>
        </p:nvSpPr>
        <p:spPr>
          <a:xfrm>
            <a:off x="9715500" y="3898900"/>
            <a:ext cx="7905900" cy="54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 dirty="0" err="1">
                <a:solidFill>
                  <a:srgbClr val="222222"/>
                </a:solidFill>
              </a:rPr>
              <a:t>다익스트라의</a:t>
            </a:r>
            <a:r>
              <a:rPr lang="en-US" sz="2300" dirty="0">
                <a:solidFill>
                  <a:srgbClr val="222222"/>
                </a:solidFill>
              </a:rPr>
              <a:t> </a:t>
            </a:r>
            <a:r>
              <a:rPr lang="en-US" sz="2300" dirty="0" err="1">
                <a:solidFill>
                  <a:srgbClr val="222222"/>
                </a:solidFill>
              </a:rPr>
              <a:t>과정을</a:t>
            </a:r>
            <a:r>
              <a:rPr lang="en-US" sz="2300" dirty="0">
                <a:solidFill>
                  <a:srgbClr val="222222"/>
                </a:solidFill>
              </a:rPr>
              <a:t> </a:t>
            </a:r>
            <a:r>
              <a:rPr lang="en-US" sz="2300" dirty="0" err="1">
                <a:solidFill>
                  <a:srgbClr val="222222"/>
                </a:solidFill>
              </a:rPr>
              <a:t>모두</a:t>
            </a:r>
            <a:r>
              <a:rPr lang="en-US" sz="2300" dirty="0">
                <a:solidFill>
                  <a:srgbClr val="222222"/>
                </a:solidFill>
              </a:rPr>
              <a:t> </a:t>
            </a:r>
            <a:r>
              <a:rPr lang="en-US" sz="2300" dirty="0" err="1">
                <a:solidFill>
                  <a:srgbClr val="222222"/>
                </a:solidFill>
              </a:rPr>
              <a:t>반복하면</a:t>
            </a:r>
            <a:r>
              <a:rPr lang="en-US" sz="2300" dirty="0">
                <a:solidFill>
                  <a:srgbClr val="222222"/>
                </a:solidFill>
              </a:rPr>
              <a:t> </a:t>
            </a:r>
            <a:r>
              <a:rPr lang="en-US" sz="2300" dirty="0" err="1">
                <a:solidFill>
                  <a:srgbClr val="222222"/>
                </a:solidFill>
              </a:rPr>
              <a:t>시간초과</a:t>
            </a:r>
            <a:endParaRPr sz="2300" dirty="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 dirty="0" err="1">
                <a:solidFill>
                  <a:srgbClr val="222222"/>
                </a:solidFill>
              </a:rPr>
              <a:t>특정</a:t>
            </a:r>
            <a:r>
              <a:rPr lang="en-US" sz="2300" dirty="0">
                <a:solidFill>
                  <a:srgbClr val="222222"/>
                </a:solidFill>
              </a:rPr>
              <a:t> </a:t>
            </a:r>
            <a:r>
              <a:rPr lang="en-US" sz="2300" dirty="0" err="1">
                <a:solidFill>
                  <a:srgbClr val="222222"/>
                </a:solidFill>
              </a:rPr>
              <a:t>결과값을</a:t>
            </a:r>
            <a:r>
              <a:rPr lang="en-US" sz="2300" dirty="0">
                <a:solidFill>
                  <a:srgbClr val="222222"/>
                </a:solidFill>
              </a:rPr>
              <a:t> </a:t>
            </a:r>
            <a:r>
              <a:rPr lang="en-US" sz="2300" dirty="0" err="1">
                <a:solidFill>
                  <a:srgbClr val="222222"/>
                </a:solidFill>
              </a:rPr>
              <a:t>도출하면</a:t>
            </a:r>
            <a:r>
              <a:rPr lang="en-US" sz="2300" dirty="0">
                <a:solidFill>
                  <a:srgbClr val="222222"/>
                </a:solidFill>
              </a:rPr>
              <a:t> </a:t>
            </a:r>
            <a:r>
              <a:rPr lang="en-US" sz="2000" dirty="0" err="1">
                <a:solidFill>
                  <a:srgbClr val="222222"/>
                </a:solidFill>
              </a:rPr>
              <a:t>탈출하기</a:t>
            </a:r>
            <a:r>
              <a:rPr lang="en-US" sz="2000" dirty="0">
                <a:solidFill>
                  <a:srgbClr val="222222"/>
                </a:solidFill>
              </a:rPr>
              <a:t> (SWEA Pro 11. </a:t>
            </a:r>
            <a:r>
              <a:rPr lang="en-US" sz="2000" dirty="0" err="1">
                <a:solidFill>
                  <a:srgbClr val="222222"/>
                </a:solidFill>
              </a:rPr>
              <a:t>호텔방문</a:t>
            </a:r>
            <a:r>
              <a:rPr lang="en-US" sz="2000" dirty="0">
                <a:solidFill>
                  <a:srgbClr val="222222"/>
                </a:solidFill>
              </a:rPr>
              <a:t>)</a:t>
            </a:r>
            <a:endParaRPr sz="2000" dirty="0">
              <a:solidFill>
                <a:srgbClr val="222222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rgbClr val="222222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rgbClr val="222222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 dirty="0" err="1">
                <a:solidFill>
                  <a:srgbClr val="222222"/>
                </a:solidFill>
              </a:rPr>
              <a:t>특정</a:t>
            </a:r>
            <a:r>
              <a:rPr lang="en-US" sz="2300" dirty="0">
                <a:solidFill>
                  <a:srgbClr val="222222"/>
                </a:solidFill>
              </a:rPr>
              <a:t> </a:t>
            </a:r>
            <a:r>
              <a:rPr lang="en-US" sz="2300" dirty="0" err="1">
                <a:solidFill>
                  <a:srgbClr val="222222"/>
                </a:solidFill>
              </a:rPr>
              <a:t>조건에서</a:t>
            </a:r>
            <a:r>
              <a:rPr lang="en-US" sz="2300" dirty="0">
                <a:solidFill>
                  <a:srgbClr val="222222"/>
                </a:solidFill>
              </a:rPr>
              <a:t> </a:t>
            </a:r>
            <a:r>
              <a:rPr lang="en-US" sz="2300" dirty="0" err="1">
                <a:solidFill>
                  <a:srgbClr val="222222"/>
                </a:solidFill>
              </a:rPr>
              <a:t>pq에</a:t>
            </a:r>
            <a:r>
              <a:rPr lang="en-US" sz="2300" dirty="0">
                <a:solidFill>
                  <a:srgbClr val="222222"/>
                </a:solidFill>
              </a:rPr>
              <a:t> </a:t>
            </a:r>
            <a:r>
              <a:rPr lang="en-US" sz="2300" dirty="0" err="1">
                <a:solidFill>
                  <a:srgbClr val="222222"/>
                </a:solidFill>
              </a:rPr>
              <a:t>넣지</a:t>
            </a:r>
            <a:r>
              <a:rPr lang="en-US" sz="2300" dirty="0">
                <a:solidFill>
                  <a:srgbClr val="222222"/>
                </a:solidFill>
              </a:rPr>
              <a:t> </a:t>
            </a:r>
            <a:r>
              <a:rPr lang="en-US" sz="2300" dirty="0" err="1">
                <a:solidFill>
                  <a:srgbClr val="222222"/>
                </a:solidFill>
              </a:rPr>
              <a:t>않고</a:t>
            </a:r>
            <a:r>
              <a:rPr lang="en-US" sz="2300" dirty="0">
                <a:solidFill>
                  <a:srgbClr val="222222"/>
                </a:solidFill>
              </a:rPr>
              <a:t> </a:t>
            </a:r>
            <a:r>
              <a:rPr lang="en-US" sz="2300" dirty="0" err="1">
                <a:solidFill>
                  <a:srgbClr val="222222"/>
                </a:solidFill>
              </a:rPr>
              <a:t>무시하기</a:t>
            </a:r>
            <a:endParaRPr sz="2300" dirty="0">
              <a:solidFill>
                <a:srgbClr val="222222"/>
              </a:solidFill>
            </a:endParaRPr>
          </a:p>
        </p:txBody>
      </p:sp>
      <p:pic>
        <p:nvPicPr>
          <p:cNvPr id="575" name="Google Shape;575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1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Dijkstra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577" name="Google Shape;57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97738" y="2992725"/>
            <a:ext cx="6854750" cy="18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82754" y="5282150"/>
            <a:ext cx="5884725" cy="35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740900" y="7191389"/>
            <a:ext cx="558165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715500" y="5090928"/>
            <a:ext cx="790575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41"/>
          <p:cNvSpPr txBox="1"/>
          <p:nvPr/>
        </p:nvSpPr>
        <p:spPr>
          <a:xfrm>
            <a:off x="1357825" y="9281800"/>
            <a:ext cx="68547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출처 : https://www.acmicpc.net/problem/2325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/>
        </p:nvSpPr>
        <p:spPr>
          <a:xfrm>
            <a:off x="5065799" y="4446200"/>
            <a:ext cx="81564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14">
                <a:solidFill>
                  <a:srgbClr val="191919"/>
                </a:solidFill>
              </a:rPr>
              <a:t>Shortest Path</a:t>
            </a:r>
            <a:endParaRPr sz="6314">
              <a:solidFill>
                <a:srgbClr val="191919"/>
              </a:solidFill>
            </a:endParaRPr>
          </a:p>
        </p:txBody>
      </p:sp>
      <p:grpSp>
        <p:nvGrpSpPr>
          <p:cNvPr id="130" name="Google Shape;130;p15"/>
          <p:cNvGrpSpPr/>
          <p:nvPr/>
        </p:nvGrpSpPr>
        <p:grpSpPr>
          <a:xfrm>
            <a:off x="1" y="9881420"/>
            <a:ext cx="18287896" cy="300832"/>
            <a:chOff x="0" y="-47625"/>
            <a:chExt cx="4969807" cy="79233"/>
          </a:xfrm>
        </p:grpSpPr>
        <p:sp>
          <p:nvSpPr>
            <p:cNvPr id="131" name="Google Shape;131;p15"/>
            <p:cNvSpPr/>
            <p:nvPr/>
          </p:nvSpPr>
          <p:spPr>
            <a:xfrm>
              <a:off x="0" y="0"/>
              <a:ext cx="4969807" cy="31608"/>
            </a:xfrm>
            <a:custGeom>
              <a:avLst/>
              <a:gdLst/>
              <a:ahLst/>
              <a:cxnLst/>
              <a:rect l="l" t="t" r="r" b="b"/>
              <a:pathLst>
                <a:path w="4969807" h="31608" extrusionOk="0">
                  <a:moveTo>
                    <a:pt x="0" y="0"/>
                  </a:moveTo>
                  <a:lnTo>
                    <a:pt x="4969807" y="0"/>
                  </a:lnTo>
                  <a:lnTo>
                    <a:pt x="4969807" y="31608"/>
                  </a:lnTo>
                  <a:lnTo>
                    <a:pt x="0" y="31608"/>
                  </a:lnTo>
                  <a:close/>
                </a:path>
              </a:pathLst>
            </a:custGeom>
            <a:solidFill>
              <a:srgbClr val="191919"/>
            </a:solidFill>
            <a:ln w="19050" cap="sq" cmpd="sng">
              <a:solidFill>
                <a:srgbClr val="19191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0" y="-47625"/>
              <a:ext cx="4969800" cy="7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9388" y="2882900"/>
            <a:ext cx="6991449" cy="676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42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역방향 Dijkstra</a:t>
            </a:r>
            <a:endParaRPr sz="5000"/>
          </a:p>
        </p:txBody>
      </p:sp>
      <p:sp>
        <p:nvSpPr>
          <p:cNvPr id="589" name="Google Shape;589;p42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30</a:t>
            </a:r>
            <a:endParaRPr/>
          </a:p>
        </p:txBody>
      </p:sp>
      <p:sp>
        <p:nvSpPr>
          <p:cNvPr id="590" name="Google Shape;590;p42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일반적인 풀이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591" name="Google Shape;591;p42"/>
          <p:cNvSpPr txBox="1"/>
          <p:nvPr/>
        </p:nvSpPr>
        <p:spPr>
          <a:xfrm>
            <a:off x="9715500" y="3898900"/>
            <a:ext cx="7467600" cy="11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다익스트라를 N번 돌리기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Σ(x로부터 i까지의 거리 + i부터 x까지의 거리)의 최솟값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592" name="Google Shape;592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42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Dijkstra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594" name="Google Shape;594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7713" y="3485113"/>
            <a:ext cx="6674800" cy="556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53600" y="6451963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42"/>
          <p:cNvSpPr txBox="1"/>
          <p:nvPr/>
        </p:nvSpPr>
        <p:spPr>
          <a:xfrm>
            <a:off x="9728200" y="5677263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최선일까?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597" name="Google Shape;597;p42"/>
          <p:cNvSpPr txBox="1"/>
          <p:nvPr/>
        </p:nvSpPr>
        <p:spPr>
          <a:xfrm>
            <a:off x="9728200" y="6693295"/>
            <a:ext cx="74676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(x로부터 i까지의 거리 + i부터 x까지의 거리)만 필요하다는 걸 잘 생각해보자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x와 모든 정점간의 양방향 거리만 도출한다면?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간선을 저장할 때 역방향 간선을 저장하자!</a:t>
            </a:r>
            <a:endParaRPr sz="2300">
              <a:solidFill>
                <a:srgbClr val="222222"/>
              </a:solidFill>
            </a:endParaRPr>
          </a:p>
        </p:txBody>
      </p:sp>
      <p:sp>
        <p:nvSpPr>
          <p:cNvPr id="598" name="Google Shape;598;p42"/>
          <p:cNvSpPr txBox="1"/>
          <p:nvPr/>
        </p:nvSpPr>
        <p:spPr>
          <a:xfrm>
            <a:off x="1342875" y="9681150"/>
            <a:ext cx="69915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출처 : https://www.acmicpc.net/problem/1238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600" y="3172800"/>
            <a:ext cx="8103050" cy="621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3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다중 시작점 Dijkstra</a:t>
            </a:r>
            <a:endParaRPr sz="5000"/>
          </a:p>
        </p:txBody>
      </p:sp>
      <p:sp>
        <p:nvSpPr>
          <p:cNvPr id="606" name="Google Shape;606;p43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31</a:t>
            </a:r>
            <a:endParaRPr/>
          </a:p>
        </p:txBody>
      </p:sp>
      <p:sp>
        <p:nvSpPr>
          <p:cNvPr id="607" name="Google Shape;607;p43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단일 시작점 해법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608" name="Google Shape;608;p43"/>
          <p:cNvSpPr txBox="1"/>
          <p:nvPr/>
        </p:nvSpPr>
        <p:spPr>
          <a:xfrm>
            <a:off x="9715500" y="3898900"/>
            <a:ext cx="7467600" cy="11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V 최대 1000개, 시간 제한 2초, 테스트 케이스 50개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일반적인 다익스트라로는 시간초과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최적화 필요!</a:t>
            </a:r>
            <a:endParaRPr sz="2300">
              <a:solidFill>
                <a:srgbClr val="222222"/>
              </a:solidFill>
            </a:endParaRPr>
          </a:p>
          <a:p>
            <a:pPr marL="914400" marR="0" lvl="1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○"/>
            </a:pPr>
            <a:r>
              <a:rPr lang="en-US" sz="2300">
                <a:solidFill>
                  <a:srgbClr val="222222"/>
                </a:solidFill>
              </a:rPr>
              <a:t>소방서를 지난다면 탐색 종료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609" name="Google Shape;609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43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Dijkstra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611" name="Google Shape;611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53600" y="7085108"/>
            <a:ext cx="7467599" cy="10185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43"/>
          <p:cNvSpPr txBox="1"/>
          <p:nvPr/>
        </p:nvSpPr>
        <p:spPr>
          <a:xfrm>
            <a:off x="9728200" y="6463849"/>
            <a:ext cx="61848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다중 시작점 해법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613" name="Google Shape;613;p43"/>
          <p:cNvSpPr txBox="1"/>
          <p:nvPr/>
        </p:nvSpPr>
        <p:spPr>
          <a:xfrm>
            <a:off x="9728200" y="7278641"/>
            <a:ext cx="7467600" cy="2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모든 소방서를 가중치가 0인 간선으로 연결하는 임의의 시작 정점을 만든다.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시작 정점으로부터 다익스트라를 한 번만 호출한다면 모든 소방서에서 시작하는 것과 같은 효과</a:t>
            </a:r>
            <a:endParaRPr sz="2300">
              <a:solidFill>
                <a:srgbClr val="222222"/>
              </a:solidFill>
            </a:endParaRPr>
          </a:p>
        </p:txBody>
      </p:sp>
      <p:sp>
        <p:nvSpPr>
          <p:cNvPr id="614" name="Google Shape;614;p43"/>
          <p:cNvSpPr txBox="1"/>
          <p:nvPr/>
        </p:nvSpPr>
        <p:spPr>
          <a:xfrm>
            <a:off x="863600" y="9465200"/>
            <a:ext cx="69915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출처 : https://algospot.com/judge/problem/read/FIRETRUCKS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5" name="Google Shape;615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4790" y="3871675"/>
            <a:ext cx="7680659" cy="47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4"/>
          <p:cNvSpPr txBox="1"/>
          <p:nvPr/>
        </p:nvSpPr>
        <p:spPr>
          <a:xfrm>
            <a:off x="5065799" y="4446200"/>
            <a:ext cx="81564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14">
                <a:solidFill>
                  <a:srgbClr val="191919"/>
                </a:solidFill>
              </a:rPr>
              <a:t>Advanced Algorithm</a:t>
            </a:r>
            <a:endParaRPr sz="6314">
              <a:solidFill>
                <a:srgbClr val="191919"/>
              </a:solidFill>
            </a:endParaRPr>
          </a:p>
        </p:txBody>
      </p:sp>
      <p:grpSp>
        <p:nvGrpSpPr>
          <p:cNvPr id="621" name="Google Shape;621;p44"/>
          <p:cNvGrpSpPr/>
          <p:nvPr/>
        </p:nvGrpSpPr>
        <p:grpSpPr>
          <a:xfrm>
            <a:off x="1" y="9881420"/>
            <a:ext cx="18287896" cy="300832"/>
            <a:chOff x="0" y="-47625"/>
            <a:chExt cx="4969807" cy="79233"/>
          </a:xfrm>
        </p:grpSpPr>
        <p:sp>
          <p:nvSpPr>
            <p:cNvPr id="622" name="Google Shape;622;p44"/>
            <p:cNvSpPr/>
            <p:nvPr/>
          </p:nvSpPr>
          <p:spPr>
            <a:xfrm>
              <a:off x="0" y="0"/>
              <a:ext cx="4969807" cy="31608"/>
            </a:xfrm>
            <a:custGeom>
              <a:avLst/>
              <a:gdLst/>
              <a:ahLst/>
              <a:cxnLst/>
              <a:rect l="l" t="t" r="r" b="b"/>
              <a:pathLst>
                <a:path w="4969807" h="31608" extrusionOk="0">
                  <a:moveTo>
                    <a:pt x="0" y="0"/>
                  </a:moveTo>
                  <a:lnTo>
                    <a:pt x="4969807" y="0"/>
                  </a:lnTo>
                  <a:lnTo>
                    <a:pt x="4969807" y="31608"/>
                  </a:lnTo>
                  <a:lnTo>
                    <a:pt x="0" y="31608"/>
                  </a:lnTo>
                  <a:close/>
                </a:path>
              </a:pathLst>
            </a:custGeom>
            <a:solidFill>
              <a:srgbClr val="191919"/>
            </a:solidFill>
            <a:ln w="19050" cap="sq" cmpd="sng">
              <a:solidFill>
                <a:srgbClr val="19191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44"/>
            <p:cNvSpPr txBox="1"/>
            <p:nvPr/>
          </p:nvSpPr>
          <p:spPr>
            <a:xfrm>
              <a:off x="0" y="-47625"/>
              <a:ext cx="4969800" cy="7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62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2857500"/>
            <a:ext cx="8204199" cy="6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45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0-1 BFS</a:t>
            </a:r>
            <a:endParaRPr sz="5000"/>
          </a:p>
        </p:txBody>
      </p:sp>
      <p:sp>
        <p:nvSpPr>
          <p:cNvPr id="631" name="Google Shape;631;p45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33</a:t>
            </a:r>
            <a:endParaRPr/>
          </a:p>
        </p:txBody>
      </p:sp>
      <p:sp>
        <p:nvSpPr>
          <p:cNvPr id="632" name="Google Shape;632;p45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Deque를 사용하는 BFS</a:t>
            </a:r>
            <a:endParaRPr/>
          </a:p>
        </p:txBody>
      </p:sp>
      <p:sp>
        <p:nvSpPr>
          <p:cNvPr id="633" name="Google Shape;633;p45"/>
          <p:cNvSpPr txBox="1"/>
          <p:nvPr/>
        </p:nvSpPr>
        <p:spPr>
          <a:xfrm>
            <a:off x="9715500" y="3898900"/>
            <a:ext cx="7899300" cy="28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덱의 front()에서 현재 노드를 꺼낸다.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인접 노드를 탐색한다</a:t>
            </a:r>
            <a:endParaRPr sz="2300">
              <a:solidFill>
                <a:srgbClr val="222222"/>
              </a:solidFill>
            </a:endParaRPr>
          </a:p>
          <a:p>
            <a:pPr marL="914400" marR="0" lvl="1" indent="-37465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○"/>
            </a:pPr>
            <a:r>
              <a:rPr lang="en-US" sz="2300">
                <a:solidFill>
                  <a:srgbClr val="222222"/>
                </a:solidFill>
              </a:rPr>
              <a:t>현재 가중치 + 간선의 가중치 &lt; dist[next]면 갱신한다.</a:t>
            </a:r>
            <a:endParaRPr sz="2300">
              <a:solidFill>
                <a:srgbClr val="222222"/>
              </a:solidFill>
            </a:endParaRPr>
          </a:p>
          <a:p>
            <a:pPr marL="914400" marR="0" lvl="1" indent="-37465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○"/>
            </a:pPr>
            <a:r>
              <a:rPr lang="en-US" sz="2300">
                <a:solidFill>
                  <a:srgbClr val="222222"/>
                </a:solidFill>
              </a:rPr>
              <a:t>만약 간선의 가중치가 0이면 front()</a:t>
            </a:r>
            <a:endParaRPr sz="2300">
              <a:solidFill>
                <a:srgbClr val="222222"/>
              </a:solidFill>
            </a:endParaRPr>
          </a:p>
          <a:p>
            <a:pPr marL="914400" marR="0" lvl="1" indent="-37465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○"/>
            </a:pPr>
            <a:r>
              <a:rPr lang="en-US" sz="2300">
                <a:solidFill>
                  <a:srgbClr val="222222"/>
                </a:solidFill>
              </a:rPr>
              <a:t>간선의 가중치가 1이면 back()에 삽입한다.</a:t>
            </a:r>
            <a:endParaRPr sz="2300">
              <a:solidFill>
                <a:srgbClr val="222222"/>
              </a:solidFill>
            </a:endParaRPr>
          </a:p>
          <a:p>
            <a:pPr marL="457200" marR="0" lvl="0" indent="-37465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가중치는 압축할 수 있다.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634" name="Google Shape;63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0900" y="7810075"/>
            <a:ext cx="74675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45"/>
          <p:cNvSpPr txBox="1"/>
          <p:nvPr/>
        </p:nvSpPr>
        <p:spPr>
          <a:xfrm>
            <a:off x="9715500" y="7035375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O(V+E)</a:t>
            </a:r>
            <a:endParaRPr/>
          </a:p>
        </p:txBody>
      </p:sp>
      <p:sp>
        <p:nvSpPr>
          <p:cNvPr id="637" name="Google Shape;637;p45"/>
          <p:cNvSpPr txBox="1"/>
          <p:nvPr/>
        </p:nvSpPr>
        <p:spPr>
          <a:xfrm>
            <a:off x="9715500" y="8038675"/>
            <a:ext cx="78993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모든 간선을 1번씩 지나간다 = O(E)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덱의 최대 크기 = O(V)</a:t>
            </a:r>
            <a:endParaRPr sz="2300">
              <a:solidFill>
                <a:srgbClr val="222222"/>
              </a:solidFill>
            </a:endParaRPr>
          </a:p>
        </p:txBody>
      </p:sp>
      <p:sp>
        <p:nvSpPr>
          <p:cNvPr id="638" name="Google Shape;638;p45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Advanced Algorithm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639" name="Google Shape;639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1038" y="3607013"/>
            <a:ext cx="7777931" cy="50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Google Shape;64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2857500"/>
            <a:ext cx="8204199" cy="6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46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Bellman-Ford</a:t>
            </a:r>
            <a:endParaRPr sz="5000"/>
          </a:p>
        </p:txBody>
      </p:sp>
      <p:sp>
        <p:nvSpPr>
          <p:cNvPr id="647" name="Google Shape;647;p46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34</a:t>
            </a:r>
            <a:endParaRPr/>
          </a:p>
        </p:txBody>
      </p:sp>
      <p:sp>
        <p:nvSpPr>
          <p:cNvPr id="648" name="Google Shape;648;p46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음수 간선을 처리하는 알고리즘</a:t>
            </a:r>
            <a:endParaRPr/>
          </a:p>
        </p:txBody>
      </p:sp>
      <p:sp>
        <p:nvSpPr>
          <p:cNvPr id="649" name="Google Shape;649;p46"/>
          <p:cNvSpPr txBox="1"/>
          <p:nvPr/>
        </p:nvSpPr>
        <p:spPr>
          <a:xfrm>
            <a:off x="9715500" y="3898900"/>
            <a:ext cx="74676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다음의 과정을 (V - 1)번 반복한다.</a:t>
            </a:r>
            <a:endParaRPr sz="2300">
              <a:solidFill>
                <a:srgbClr val="222222"/>
              </a:solidFill>
            </a:endParaRPr>
          </a:p>
          <a:p>
            <a:pPr marL="914400" marR="0" lvl="1" indent="-37465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○"/>
            </a:pPr>
            <a:r>
              <a:rPr lang="en-US" sz="2300">
                <a:solidFill>
                  <a:srgbClr val="222222"/>
                </a:solidFill>
              </a:rPr>
              <a:t>모든 간선 E개를 하나씩 확인한다. (1)</a:t>
            </a:r>
            <a:endParaRPr sz="2300">
              <a:solidFill>
                <a:srgbClr val="222222"/>
              </a:solidFill>
            </a:endParaRPr>
          </a:p>
          <a:p>
            <a:pPr marL="914400" marR="0" lvl="1" indent="-37465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○"/>
            </a:pPr>
            <a:r>
              <a:rPr lang="en-US" sz="2300">
                <a:solidFill>
                  <a:srgbClr val="222222"/>
                </a:solidFill>
              </a:rPr>
              <a:t>각 간선을 거쳐 다른 노드로 가는 비용을 계산하여 최단 거리 테이블을 갱신한다. (2)</a:t>
            </a:r>
            <a:endParaRPr sz="2300">
              <a:solidFill>
                <a:srgbClr val="222222"/>
              </a:solidFill>
            </a:endParaRPr>
          </a:p>
          <a:p>
            <a:pPr marL="457200" marR="0" lvl="0" indent="-37465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O(VE)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650" name="Google Shape;650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66300" y="7632700"/>
            <a:ext cx="74675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46"/>
          <p:cNvSpPr txBox="1"/>
          <p:nvPr/>
        </p:nvSpPr>
        <p:spPr>
          <a:xfrm>
            <a:off x="9740900" y="68580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음수 사이클을 발견할 수 있다</a:t>
            </a:r>
            <a:endParaRPr/>
          </a:p>
        </p:txBody>
      </p:sp>
      <p:sp>
        <p:nvSpPr>
          <p:cNvPr id="653" name="Google Shape;653;p46"/>
          <p:cNvSpPr txBox="1"/>
          <p:nvPr/>
        </p:nvSpPr>
        <p:spPr>
          <a:xfrm>
            <a:off x="9740900" y="7861300"/>
            <a:ext cx="7467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(2)번 과정을 한 번 더 수행했을 때, 최단 거리 테이블이 갱신된다면 음수 사이클이 존재하는 것이다.</a:t>
            </a:r>
            <a:endParaRPr sz="1200"/>
          </a:p>
        </p:txBody>
      </p:sp>
      <p:sp>
        <p:nvSpPr>
          <p:cNvPr id="654" name="Google Shape;654;p46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Advanced Algorithm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655" name="Google Shape;655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4263" y="3615136"/>
            <a:ext cx="7171469" cy="50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2857500"/>
            <a:ext cx="8204199" cy="6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47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Floyd-Warshall</a:t>
            </a:r>
            <a:endParaRPr sz="5000"/>
          </a:p>
        </p:txBody>
      </p:sp>
      <p:sp>
        <p:nvSpPr>
          <p:cNvPr id="663" name="Google Shape;663;p47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35</a:t>
            </a:r>
            <a:endParaRPr/>
          </a:p>
        </p:txBody>
      </p:sp>
      <p:sp>
        <p:nvSpPr>
          <p:cNvPr id="664" name="Google Shape;664;p47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모든 쌍 알고리즘</a:t>
            </a:r>
            <a:endParaRPr/>
          </a:p>
        </p:txBody>
      </p:sp>
      <p:sp>
        <p:nvSpPr>
          <p:cNvPr id="665" name="Google Shape;665;p47"/>
          <p:cNvSpPr txBox="1"/>
          <p:nvPr/>
        </p:nvSpPr>
        <p:spPr>
          <a:xfrm>
            <a:off x="9715500" y="3898900"/>
            <a:ext cx="78993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모든 노드에서 다른 모든 노드까지의 최단 경로를 계산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단순하게 3중 반복문으로 구현할 수 있다.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O(V^3)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666" name="Google Shape;666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0900" y="6547950"/>
            <a:ext cx="74675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7"/>
          <p:cNvSpPr txBox="1"/>
          <p:nvPr/>
        </p:nvSpPr>
        <p:spPr>
          <a:xfrm>
            <a:off x="9715500" y="5773250"/>
            <a:ext cx="7246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222222"/>
                </a:solidFill>
              </a:rPr>
              <a:t>중간</a:t>
            </a:r>
            <a:r>
              <a:rPr lang="en-US" sz="2400" dirty="0">
                <a:solidFill>
                  <a:srgbClr val="222222"/>
                </a:solidFill>
              </a:rPr>
              <a:t> </a:t>
            </a:r>
            <a:r>
              <a:rPr lang="en-US" sz="2400" dirty="0" err="1">
                <a:solidFill>
                  <a:srgbClr val="222222"/>
                </a:solidFill>
              </a:rPr>
              <a:t>정점이</a:t>
            </a:r>
            <a:r>
              <a:rPr lang="en-US" sz="2400" dirty="0">
                <a:solidFill>
                  <a:srgbClr val="222222"/>
                </a:solidFill>
              </a:rPr>
              <a:t> </a:t>
            </a:r>
            <a:r>
              <a:rPr lang="en-US" sz="2400" dirty="0" err="1">
                <a:solidFill>
                  <a:srgbClr val="222222"/>
                </a:solidFill>
              </a:rPr>
              <a:t>반복문의</a:t>
            </a:r>
            <a:r>
              <a:rPr lang="en-US" sz="2400" dirty="0">
                <a:solidFill>
                  <a:srgbClr val="222222"/>
                </a:solidFill>
              </a:rPr>
              <a:t> </a:t>
            </a:r>
            <a:r>
              <a:rPr lang="en-US" sz="2400" dirty="0" err="1">
                <a:solidFill>
                  <a:srgbClr val="222222"/>
                </a:solidFill>
              </a:rPr>
              <a:t>최상위에</a:t>
            </a:r>
            <a:r>
              <a:rPr lang="en-US" sz="2400" dirty="0">
                <a:solidFill>
                  <a:srgbClr val="222222"/>
                </a:solidFill>
              </a:rPr>
              <a:t> </a:t>
            </a:r>
            <a:r>
              <a:rPr lang="en-US" sz="2400" dirty="0" err="1">
                <a:solidFill>
                  <a:srgbClr val="222222"/>
                </a:solidFill>
              </a:rPr>
              <a:t>위치해야한다</a:t>
            </a:r>
            <a:r>
              <a:rPr lang="en-US" sz="2400" dirty="0">
                <a:solidFill>
                  <a:srgbClr val="222222"/>
                </a:solidFill>
              </a:rPr>
              <a:t>.</a:t>
            </a:r>
            <a:endParaRPr sz="1100" dirty="0"/>
          </a:p>
        </p:txBody>
      </p:sp>
      <p:sp>
        <p:nvSpPr>
          <p:cNvPr id="669" name="Google Shape;669;p47"/>
          <p:cNvSpPr txBox="1"/>
          <p:nvPr/>
        </p:nvSpPr>
        <p:spPr>
          <a:xfrm>
            <a:off x="9715500" y="6776550"/>
            <a:ext cx="7899300" cy="20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중간 정점이 최하단 루프임을 가정하자.</a:t>
            </a:r>
            <a:endParaRPr sz="2300">
              <a:solidFill>
                <a:srgbClr val="222222"/>
              </a:solidFill>
            </a:endParaRPr>
          </a:p>
          <a:p>
            <a:pPr marL="914400" marR="0" lvl="1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○"/>
            </a:pPr>
            <a:r>
              <a:rPr lang="en-US" sz="2300">
                <a:solidFill>
                  <a:srgbClr val="222222"/>
                </a:solidFill>
              </a:rPr>
              <a:t>s=3, e=1 일 경우, s-&gt;4-&gt;2-&gt;1 이 최단 거리이지만, 아직 d[4][1]이 계산되지 않았으므로 갱신되지 않는다.</a:t>
            </a:r>
            <a:endParaRPr sz="2300">
              <a:solidFill>
                <a:srgbClr val="222222"/>
              </a:solidFill>
            </a:endParaRPr>
          </a:p>
          <a:p>
            <a:pPr marL="457200" marR="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중간 정점을 기준으로 반복문을 돌려야한다!!</a:t>
            </a:r>
            <a:endParaRPr sz="2300">
              <a:solidFill>
                <a:srgbClr val="222222"/>
              </a:solidFill>
            </a:endParaRPr>
          </a:p>
        </p:txBody>
      </p:sp>
      <p:sp>
        <p:nvSpPr>
          <p:cNvPr id="670" name="Google Shape;670;p47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Advanced Algorithm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671" name="Google Shape;671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5053" y="3296747"/>
            <a:ext cx="6989901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88597" y="5977325"/>
            <a:ext cx="5982800" cy="32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" name="Google Shape;677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2857500"/>
            <a:ext cx="8204199" cy="6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48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A* algorithm</a:t>
            </a:r>
            <a:endParaRPr sz="5000"/>
          </a:p>
        </p:txBody>
      </p:sp>
      <p:sp>
        <p:nvSpPr>
          <p:cNvPr id="680" name="Google Shape;680;p48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36</a:t>
            </a:r>
            <a:endParaRPr/>
          </a:p>
        </p:txBody>
      </p:sp>
      <p:sp>
        <p:nvSpPr>
          <p:cNvPr id="681" name="Google Shape;681;p48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16-puzzle</a:t>
            </a:r>
            <a:endParaRPr/>
          </a:p>
        </p:txBody>
      </p:sp>
      <p:sp>
        <p:nvSpPr>
          <p:cNvPr id="682" name="Google Shape;682;p48"/>
          <p:cNvSpPr txBox="1"/>
          <p:nvPr/>
        </p:nvSpPr>
        <p:spPr>
          <a:xfrm>
            <a:off x="9715500" y="3898900"/>
            <a:ext cx="74676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최대 16!의 시간복잡도를 갖는 16-puzzle은 어떻게 계산할까?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A* 알고리즘은 경로 가중치 g(n)대신 f(n) = g(n) + h(n)을 사용하는 다익스트라이다.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휴리스틱 함수 h(n)은 어디서 찾을 수 있을까?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683" name="Google Shape;683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66300" y="7632700"/>
            <a:ext cx="74675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48"/>
          <p:cNvSpPr txBox="1"/>
          <p:nvPr/>
        </p:nvSpPr>
        <p:spPr>
          <a:xfrm>
            <a:off x="9740900" y="68580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Well-Known</a:t>
            </a:r>
            <a:endParaRPr/>
          </a:p>
        </p:txBody>
      </p:sp>
      <p:sp>
        <p:nvSpPr>
          <p:cNvPr id="686" name="Google Shape;686;p48"/>
          <p:cNvSpPr txBox="1"/>
          <p:nvPr/>
        </p:nvSpPr>
        <p:spPr>
          <a:xfrm>
            <a:off x="9740900" y="7861300"/>
            <a:ext cx="7467600" cy="1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16-puzzle의 h(n)은 맨해튼 거리를 사용한다는 것이 널리 알려져 있다.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A*를 기반으로 한 알고리즘이 현대에도 널리 사용된다.</a:t>
            </a:r>
            <a:endParaRPr sz="2300">
              <a:solidFill>
                <a:srgbClr val="222222"/>
              </a:solidFill>
            </a:endParaRPr>
          </a:p>
        </p:txBody>
      </p:sp>
      <p:sp>
        <p:nvSpPr>
          <p:cNvPr id="687" name="Google Shape;687;p48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Advanced Algorithm</a:t>
            </a:r>
            <a:endParaRPr sz="2500">
              <a:solidFill>
                <a:srgbClr val="222222"/>
              </a:solidFill>
            </a:endParaRPr>
          </a:p>
        </p:txBody>
      </p:sp>
      <p:graphicFrame>
        <p:nvGraphicFramePr>
          <p:cNvPr id="688" name="Google Shape;688;p48"/>
          <p:cNvGraphicFramePr/>
          <p:nvPr/>
        </p:nvGraphicFramePr>
        <p:xfrm>
          <a:off x="2611900" y="3770738"/>
          <a:ext cx="4936200" cy="4764825"/>
        </p:xfrm>
        <a:graphic>
          <a:graphicData uri="http://schemas.openxmlformats.org/drawingml/2006/table">
            <a:tbl>
              <a:tblPr>
                <a:noFill/>
                <a:tableStyleId>{F33EAEAE-DFCD-4C80-92C2-575D40040E63}</a:tableStyleId>
              </a:tblPr>
              <a:tblGrid>
                <a:gridCol w="123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6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9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25" marR="91425" marT="91425" marB="91425" anchor="ctr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" name="Google Shape;693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2959100"/>
            <a:ext cx="163957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5257800"/>
            <a:ext cx="163957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7518400"/>
            <a:ext cx="163957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49"/>
          <p:cNvSpPr txBox="1"/>
          <p:nvPr/>
        </p:nvSpPr>
        <p:spPr>
          <a:xfrm>
            <a:off x="1651000" y="3429000"/>
            <a:ext cx="14947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Char char="●"/>
            </a:pPr>
            <a:r>
              <a:rPr lang="en-US" sz="3000">
                <a:solidFill>
                  <a:srgbClr val="222222"/>
                </a:solidFill>
              </a:rPr>
              <a:t>SPFA (Shortest Path Faster Algorithm) : 벨만-포드의 발전된 알고리즘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698" name="Google Shape;698;p49"/>
          <p:cNvSpPr txBox="1"/>
          <p:nvPr/>
        </p:nvSpPr>
        <p:spPr>
          <a:xfrm>
            <a:off x="1651000" y="5727700"/>
            <a:ext cx="14947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Char char="●"/>
            </a:pPr>
            <a:r>
              <a:rPr lang="en-US" sz="3000">
                <a:solidFill>
                  <a:srgbClr val="222222"/>
                </a:solidFill>
              </a:rPr>
              <a:t>Dial’s Algorithm : 0-1 BFS를 일반화한 알고리즘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699" name="Google Shape;699;p49"/>
          <p:cNvSpPr txBox="1"/>
          <p:nvPr/>
        </p:nvSpPr>
        <p:spPr>
          <a:xfrm>
            <a:off x="1651000" y="7988300"/>
            <a:ext cx="14947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Arial"/>
              <a:buChar char="●"/>
            </a:pPr>
            <a:r>
              <a:rPr lang="en-US" sz="3000"/>
              <a:t>Johnson's algorithm, Viterbi algorithm, …</a:t>
            </a:r>
            <a:endParaRPr sz="3000"/>
          </a:p>
        </p:txBody>
      </p:sp>
      <p:sp>
        <p:nvSpPr>
          <p:cNvPr id="700" name="Google Shape;700;p49"/>
          <p:cNvSpPr txBox="1"/>
          <p:nvPr/>
        </p:nvSpPr>
        <p:spPr>
          <a:xfrm>
            <a:off x="16548100" y="177800"/>
            <a:ext cx="1447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37</a:t>
            </a:r>
            <a:endParaRPr/>
          </a:p>
        </p:txBody>
      </p:sp>
      <p:sp>
        <p:nvSpPr>
          <p:cNvPr id="701" name="Google Shape;701;p49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Shortest Path Algorithm</a:t>
            </a:r>
            <a:endParaRPr sz="5000"/>
          </a:p>
        </p:txBody>
      </p:sp>
      <p:sp>
        <p:nvSpPr>
          <p:cNvPr id="702" name="Google Shape;702;p49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Advanced Algorithm</a:t>
            </a:r>
            <a:endParaRPr sz="25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0"/>
          <p:cNvSpPr txBox="1"/>
          <p:nvPr/>
        </p:nvSpPr>
        <p:spPr>
          <a:xfrm>
            <a:off x="5709108" y="4635603"/>
            <a:ext cx="6869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35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191919"/>
                </a:solidFill>
              </a:rPr>
              <a:t>Tips</a:t>
            </a:r>
            <a:endParaRPr sz="6514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8" name="Google Shape;708;p50"/>
          <p:cNvGrpSpPr/>
          <p:nvPr/>
        </p:nvGrpSpPr>
        <p:grpSpPr>
          <a:xfrm>
            <a:off x="1" y="9881420"/>
            <a:ext cx="18287896" cy="300832"/>
            <a:chOff x="0" y="-47625"/>
            <a:chExt cx="4969807" cy="79233"/>
          </a:xfrm>
        </p:grpSpPr>
        <p:sp>
          <p:nvSpPr>
            <p:cNvPr id="709" name="Google Shape;709;p50"/>
            <p:cNvSpPr/>
            <p:nvPr/>
          </p:nvSpPr>
          <p:spPr>
            <a:xfrm>
              <a:off x="0" y="0"/>
              <a:ext cx="4969807" cy="31608"/>
            </a:xfrm>
            <a:custGeom>
              <a:avLst/>
              <a:gdLst/>
              <a:ahLst/>
              <a:cxnLst/>
              <a:rect l="l" t="t" r="r" b="b"/>
              <a:pathLst>
                <a:path w="4969807" h="31608" extrusionOk="0">
                  <a:moveTo>
                    <a:pt x="0" y="0"/>
                  </a:moveTo>
                  <a:lnTo>
                    <a:pt x="4969807" y="0"/>
                  </a:lnTo>
                  <a:lnTo>
                    <a:pt x="4969807" y="31608"/>
                  </a:lnTo>
                  <a:lnTo>
                    <a:pt x="0" y="31608"/>
                  </a:lnTo>
                  <a:close/>
                </a:path>
              </a:pathLst>
            </a:custGeom>
            <a:solidFill>
              <a:srgbClr val="191919"/>
            </a:solidFill>
            <a:ln w="19050" cap="sq" cmpd="sng">
              <a:solidFill>
                <a:srgbClr val="19191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50"/>
            <p:cNvSpPr txBox="1"/>
            <p:nvPr/>
          </p:nvSpPr>
          <p:spPr>
            <a:xfrm>
              <a:off x="0" y="-47625"/>
              <a:ext cx="4969800" cy="7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1"/>
          <p:cNvSpPr txBox="1"/>
          <p:nvPr/>
        </p:nvSpPr>
        <p:spPr>
          <a:xfrm>
            <a:off x="16891000" y="177800"/>
            <a:ext cx="10413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39</a:t>
            </a:r>
            <a:endParaRPr/>
          </a:p>
        </p:txBody>
      </p:sp>
      <p:sp>
        <p:nvSpPr>
          <p:cNvPr id="716" name="Google Shape;716;p51"/>
          <p:cNvSpPr txBox="1"/>
          <p:nvPr/>
        </p:nvSpPr>
        <p:spPr>
          <a:xfrm>
            <a:off x="3429000" y="2404150"/>
            <a:ext cx="12331800" cy="29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222222"/>
                </a:solidFill>
              </a:rPr>
              <a:t>많이 푸는게 정답인 건 모두가 알지만, 시간이 부족하다.</a:t>
            </a:r>
            <a:endParaRPr sz="2200">
              <a:solidFill>
                <a:srgbClr val="222222"/>
              </a:solidFill>
            </a:endParaRPr>
          </a:p>
          <a:p>
            <a:pPr marL="3429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US" sz="2200">
                <a:solidFill>
                  <a:srgbClr val="222222"/>
                </a:solidFill>
              </a:rPr>
              <a:t>알고리즘은 휘발성이 강하다.(매우매우)</a:t>
            </a:r>
            <a:endParaRPr sz="2200">
              <a:solidFill>
                <a:srgbClr val="222222"/>
              </a:solidFill>
            </a:endParaRPr>
          </a:p>
          <a:p>
            <a:pPr marL="3429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US" sz="2200">
                <a:solidFill>
                  <a:srgbClr val="222222"/>
                </a:solidFill>
              </a:rPr>
              <a:t>공부하지 않으면 풀 수 없는 유형이 많다. 그리고 그것을 구분하기도 어렵다.</a:t>
            </a:r>
            <a:endParaRPr sz="2200">
              <a:solidFill>
                <a:srgbClr val="222222"/>
              </a:solidFill>
            </a:endParaRPr>
          </a:p>
          <a:p>
            <a:pPr marL="3429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US" sz="2200">
                <a:solidFill>
                  <a:srgbClr val="222222"/>
                </a:solidFill>
              </a:rPr>
              <a:t>유형별로 접근하면 난이도가 하락한다.(정답을 알고 시작하는 것과 같다)</a:t>
            </a:r>
            <a:endParaRPr sz="2200">
              <a:solidFill>
                <a:srgbClr val="222222"/>
              </a:solidFill>
            </a:endParaRPr>
          </a:p>
          <a:p>
            <a:pPr marL="3429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US" sz="2200">
                <a:solidFill>
                  <a:srgbClr val="222222"/>
                </a:solidFill>
              </a:rPr>
              <a:t>템플릿 코드를 활용하면 틀린그림 찾기가 되는 문제도 많다…</a:t>
            </a:r>
            <a:endParaRPr sz="2200">
              <a:solidFill>
                <a:srgbClr val="222222"/>
              </a:solidFill>
            </a:endParaRPr>
          </a:p>
          <a:p>
            <a:pPr marL="3429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US" sz="2200">
                <a:solidFill>
                  <a:srgbClr val="222222"/>
                </a:solidFill>
              </a:rPr>
              <a:t>학습과 실전의 괴리</a:t>
            </a:r>
            <a:endParaRPr sz="2200">
              <a:solidFill>
                <a:srgbClr val="222222"/>
              </a:solidFill>
            </a:endParaRPr>
          </a:p>
        </p:txBody>
      </p:sp>
      <p:sp>
        <p:nvSpPr>
          <p:cNvPr id="717" name="Google Shape;717;p51"/>
          <p:cNvSpPr txBox="1"/>
          <p:nvPr/>
        </p:nvSpPr>
        <p:spPr>
          <a:xfrm>
            <a:off x="1041400" y="3670325"/>
            <a:ext cx="1540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Problem</a:t>
            </a:r>
            <a:endParaRPr/>
          </a:p>
        </p:txBody>
      </p:sp>
      <p:pic>
        <p:nvPicPr>
          <p:cNvPr id="718" name="Google Shape;718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600" y="9194800"/>
            <a:ext cx="161924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5588000"/>
            <a:ext cx="161924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51"/>
          <p:cNvSpPr txBox="1"/>
          <p:nvPr/>
        </p:nvSpPr>
        <p:spPr>
          <a:xfrm>
            <a:off x="3429000" y="5933750"/>
            <a:ext cx="12547500" cy="29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222222"/>
                </a:solidFill>
              </a:rPr>
              <a:t>많이 푸는 것보다 문제와 알고리즘을 분석하고 정리하는 시간이 필요하다. (특히, 시간복잡도)</a:t>
            </a:r>
            <a:endParaRPr sz="2200">
              <a:solidFill>
                <a:srgbClr val="222222"/>
              </a:solidFill>
            </a:endParaRPr>
          </a:p>
          <a:p>
            <a:pPr marL="3429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222222"/>
                </a:solidFill>
              </a:rPr>
              <a:t>코딩테스트를 위한 전략적인 접근이 필요하다.(강의, 책)</a:t>
            </a:r>
            <a:endParaRPr sz="2200">
              <a:solidFill>
                <a:srgbClr val="222222"/>
              </a:solidFill>
            </a:endParaRPr>
          </a:p>
          <a:p>
            <a:pPr marL="3429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US" sz="2200">
                <a:solidFill>
                  <a:srgbClr val="222222"/>
                </a:solidFill>
              </a:rPr>
              <a:t>우선 유형별 학습이 필요하다.</a:t>
            </a:r>
            <a:endParaRPr sz="2200">
              <a:solidFill>
                <a:srgbClr val="222222"/>
              </a:solidFill>
            </a:endParaRPr>
          </a:p>
          <a:p>
            <a:pPr marL="3429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US" sz="2200">
                <a:solidFill>
                  <a:srgbClr val="222222"/>
                </a:solidFill>
              </a:rPr>
              <a:t>그 후 랜덤한 문제 풀이도 필요하다.</a:t>
            </a:r>
            <a:endParaRPr sz="2200">
              <a:solidFill>
                <a:srgbClr val="222222"/>
              </a:solidFill>
            </a:endParaRPr>
          </a:p>
          <a:p>
            <a:pPr marL="3429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US" sz="2200">
                <a:solidFill>
                  <a:srgbClr val="222222"/>
                </a:solidFill>
              </a:rPr>
              <a:t>반드시 구현은 직접 한다.</a:t>
            </a:r>
            <a:endParaRPr sz="2200">
              <a:solidFill>
                <a:srgbClr val="222222"/>
              </a:solidFill>
            </a:endParaRPr>
          </a:p>
          <a:p>
            <a:pPr marL="3429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US" sz="2200">
                <a:solidFill>
                  <a:srgbClr val="222222"/>
                </a:solidFill>
              </a:rPr>
              <a:t>코딩테스트 기회를 놓치지 말 것 =&gt; 끝나면 문제 복원 및 복기 필수</a:t>
            </a:r>
            <a:endParaRPr sz="2200">
              <a:solidFill>
                <a:srgbClr val="222222"/>
              </a:solidFill>
            </a:endParaRPr>
          </a:p>
        </p:txBody>
      </p:sp>
      <p:sp>
        <p:nvSpPr>
          <p:cNvPr id="722" name="Google Shape;722;p51"/>
          <p:cNvSpPr txBox="1"/>
          <p:nvPr/>
        </p:nvSpPr>
        <p:spPr>
          <a:xfrm>
            <a:off x="1093900" y="7131050"/>
            <a:ext cx="143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Solve</a:t>
            </a:r>
            <a:endParaRPr/>
          </a:p>
        </p:txBody>
      </p:sp>
      <p:sp>
        <p:nvSpPr>
          <p:cNvPr id="723" name="Google Shape;723;p51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알고리즘 학습 방향</a:t>
            </a:r>
            <a:endParaRPr sz="5000">
              <a:solidFill>
                <a:srgbClr val="222222"/>
              </a:solidFill>
            </a:endParaRPr>
          </a:p>
        </p:txBody>
      </p:sp>
      <p:sp>
        <p:nvSpPr>
          <p:cNvPr id="724" name="Google Shape;724;p51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Tips</a:t>
            </a:r>
            <a:endParaRPr sz="25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2959100"/>
            <a:ext cx="163957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5257800"/>
            <a:ext cx="163957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7518400"/>
            <a:ext cx="163957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 txBox="1"/>
          <p:nvPr/>
        </p:nvSpPr>
        <p:spPr>
          <a:xfrm>
            <a:off x="1651000" y="3429000"/>
            <a:ext cx="14947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Char char="●"/>
            </a:pPr>
            <a:r>
              <a:rPr lang="en-US" sz="3000">
                <a:solidFill>
                  <a:srgbClr val="222222"/>
                </a:solidFill>
              </a:rPr>
              <a:t>주어진 그래프에서 주어진 두 정점을 연결하는 가장 짧은 경로의 길이를 찾는 문제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1651000" y="5727700"/>
            <a:ext cx="14947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3020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Char char="●"/>
            </a:pPr>
            <a:r>
              <a:rPr lang="en-US" sz="2800">
                <a:solidFill>
                  <a:srgbClr val="222222"/>
                </a:solidFill>
              </a:rPr>
              <a:t>가중치에 따른 분류 : 가중치가 한가지인 경우 / 가중치가 여러가지인 경우 / 음수 가중치가 있는 경우</a:t>
            </a:r>
            <a:endParaRPr sz="2800">
              <a:solidFill>
                <a:srgbClr val="222222"/>
              </a:solidFill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1651000" y="7988300"/>
            <a:ext cx="14947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Arial"/>
              <a:buChar char="●"/>
            </a:pPr>
            <a:r>
              <a:rPr lang="en-US" sz="3000"/>
              <a:t>탐색 노드에 따른 분류 : 단일 쌍 / 단일 시작점 / 단일 도착점 / 모든 쌍</a:t>
            </a:r>
            <a:endParaRPr sz="3000"/>
          </a:p>
        </p:txBody>
      </p:sp>
      <p:sp>
        <p:nvSpPr>
          <p:cNvPr id="144" name="Google Shape;144;p16"/>
          <p:cNvSpPr txBox="1"/>
          <p:nvPr/>
        </p:nvSpPr>
        <p:spPr>
          <a:xfrm>
            <a:off x="16548100" y="177800"/>
            <a:ext cx="1447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04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최단 경로 문제</a:t>
            </a:r>
            <a:endParaRPr sz="5000">
              <a:solidFill>
                <a:srgbClr val="222222"/>
              </a:solidFill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Shortest Path</a:t>
            </a:r>
            <a:endParaRPr sz="25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Google Shape;729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2857500"/>
            <a:ext cx="8204199" cy="6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52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u="sng">
                <a:solidFill>
                  <a:schemeClr val="hlink"/>
                </a:solidFill>
                <a:hlinkClick r:id="rId5"/>
              </a:rPr>
              <a:t>solved.ac</a:t>
            </a:r>
            <a:r>
              <a:rPr lang="en-US" sz="5000">
                <a:solidFill>
                  <a:srgbClr val="222222"/>
                </a:solidFill>
              </a:rPr>
              <a:t> 활용법 - 검색 쿼리</a:t>
            </a:r>
            <a:endParaRPr sz="5000"/>
          </a:p>
        </p:txBody>
      </p:sp>
      <p:sp>
        <p:nvSpPr>
          <p:cNvPr id="732" name="Google Shape;732;p52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40</a:t>
            </a:r>
            <a:endParaRPr/>
          </a:p>
        </p:txBody>
      </p:sp>
      <p:sp>
        <p:nvSpPr>
          <p:cNvPr id="733" name="Google Shape;733;p52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문제 고급 검색</a:t>
            </a:r>
            <a:endParaRPr/>
          </a:p>
        </p:txBody>
      </p:sp>
      <p:sp>
        <p:nvSpPr>
          <p:cNvPr id="734" name="Google Shape;734;p52"/>
          <p:cNvSpPr txBox="1"/>
          <p:nvPr/>
        </p:nvSpPr>
        <p:spPr>
          <a:xfrm>
            <a:off x="9715500" y="3898900"/>
            <a:ext cx="7899300" cy="55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lang="en-US" sz="2500" u="sng">
                <a:solidFill>
                  <a:schemeClr val="hlink"/>
                </a:solidFill>
                <a:hlinkClick r:id="rId6"/>
              </a:rPr>
              <a:t>https://solved.ac/search</a:t>
            </a:r>
            <a:r>
              <a:rPr lang="en-US" sz="2500">
                <a:solidFill>
                  <a:srgbClr val="222222"/>
                </a:solidFill>
              </a:rPr>
              <a:t> 에서 확인할 수 있다.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222222"/>
                </a:solidFill>
              </a:rPr>
              <a:t>-@$me : 본인이 풀 지 않은 문제</a:t>
            </a:r>
            <a:endParaRPr sz="2500">
              <a:solidFill>
                <a:srgbClr val="222222"/>
              </a:solidFill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s…g : 실버부터 골드 난이도까지의 문제</a:t>
            </a:r>
            <a:endParaRPr sz="2500">
              <a:solidFill>
                <a:srgbClr val="222222"/>
              </a:solidFill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s#500 : 500명 이상 해결한 문제</a:t>
            </a:r>
            <a:endParaRPr sz="2500">
              <a:solidFill>
                <a:srgbClr val="222222"/>
              </a:solidFill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#dp : dp 유형 문제</a:t>
            </a:r>
            <a:endParaRPr sz="2500">
              <a:solidFill>
                <a:srgbClr val="222222"/>
              </a:solidFill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수학, 애드 혹, 기하학 등 일반적인 코딩테스트에서 나오지 않는 유형을 제외하고 랜덤 문제를 풀 수 있다.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735" name="Google Shape;735;p5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52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Tips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737" name="Google Shape;737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30350" y="3670638"/>
            <a:ext cx="7899300" cy="4965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Google Shape;742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2857500"/>
            <a:ext cx="8204199" cy="6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53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u="sng">
                <a:solidFill>
                  <a:schemeClr val="hlink"/>
                </a:solidFill>
                <a:hlinkClick r:id="rId5"/>
              </a:rPr>
              <a:t>solved.ac</a:t>
            </a:r>
            <a:r>
              <a:rPr lang="en-US" sz="5000">
                <a:solidFill>
                  <a:srgbClr val="222222"/>
                </a:solidFill>
              </a:rPr>
              <a:t> 활용법 - 난이도 기여</a:t>
            </a:r>
            <a:endParaRPr sz="5000"/>
          </a:p>
        </p:txBody>
      </p:sp>
      <p:sp>
        <p:nvSpPr>
          <p:cNvPr id="745" name="Google Shape;745;p53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41</a:t>
            </a:r>
            <a:endParaRPr/>
          </a:p>
        </p:txBody>
      </p:sp>
      <p:sp>
        <p:nvSpPr>
          <p:cNvPr id="746" name="Google Shape;746;p53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난이도 기여</a:t>
            </a:r>
            <a:endParaRPr/>
          </a:p>
        </p:txBody>
      </p:sp>
      <p:sp>
        <p:nvSpPr>
          <p:cNvPr id="747" name="Google Shape;747;p53"/>
          <p:cNvSpPr txBox="1"/>
          <p:nvPr/>
        </p:nvSpPr>
        <p:spPr>
          <a:xfrm>
            <a:off x="9715500" y="3898900"/>
            <a:ext cx="7899300" cy="47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해결한 문제 옆 말풍선을 클릭하면 해당 문제에 다른 사람이 기여한 내용을 확인할 수 있다.</a:t>
            </a:r>
            <a:endParaRPr sz="2500">
              <a:solidFill>
                <a:srgbClr val="222222"/>
              </a:solidFill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기여는 플레티넘 티어부터 가능하다.</a:t>
            </a:r>
            <a:endParaRPr sz="2500">
              <a:solidFill>
                <a:srgbClr val="222222"/>
              </a:solidFill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문제를 분석하는 과정과 난이도의 이유를 찾아볼 수 있다.</a:t>
            </a:r>
            <a:endParaRPr sz="2500">
              <a:solidFill>
                <a:srgbClr val="222222"/>
              </a:solidFill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>
                <a:solidFill>
                  <a:srgbClr val="222222"/>
                </a:solidFill>
              </a:rPr>
              <a:t>특히, 일반적인 풀이와 완전히 다른 인사이트를 주는 의견도 많으니 참고해보면 좋다.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748" name="Google Shape;748;p5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53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Tips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750" name="Google Shape;750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38713" y="3149325"/>
            <a:ext cx="6482575" cy="600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Google Shape;755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2959100"/>
            <a:ext cx="163957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5257800"/>
            <a:ext cx="163957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7518400"/>
            <a:ext cx="1639570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54"/>
          <p:cNvSpPr txBox="1"/>
          <p:nvPr/>
        </p:nvSpPr>
        <p:spPr>
          <a:xfrm>
            <a:off x="1651000" y="3429000"/>
            <a:ext cx="14947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45085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500"/>
              <a:buChar char="●"/>
            </a:pPr>
            <a:r>
              <a:rPr lang="en-US" sz="3000">
                <a:solidFill>
                  <a:srgbClr val="222222"/>
                </a:solidFill>
              </a:rPr>
              <a:t>문제에 대한 분석(알고리즘, 시간복잡도, 공간복잡도)</a:t>
            </a:r>
            <a:endParaRPr sz="3500">
              <a:solidFill>
                <a:srgbClr val="222222"/>
              </a:solidFill>
            </a:endParaRPr>
          </a:p>
        </p:txBody>
      </p:sp>
      <p:sp>
        <p:nvSpPr>
          <p:cNvPr id="760" name="Google Shape;760;p54"/>
          <p:cNvSpPr txBox="1"/>
          <p:nvPr/>
        </p:nvSpPr>
        <p:spPr>
          <a:xfrm>
            <a:off x="1651000" y="5727700"/>
            <a:ext cx="14947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41910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작성한 코드 및 문제 링크</a:t>
            </a:r>
            <a:endParaRPr sz="3000">
              <a:solidFill>
                <a:srgbClr val="222222"/>
              </a:solidFill>
            </a:endParaRPr>
          </a:p>
        </p:txBody>
      </p:sp>
      <p:sp>
        <p:nvSpPr>
          <p:cNvPr id="761" name="Google Shape;761;p54"/>
          <p:cNvSpPr txBox="1"/>
          <p:nvPr/>
        </p:nvSpPr>
        <p:spPr>
          <a:xfrm>
            <a:off x="1651000" y="7988300"/>
            <a:ext cx="15424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000"/>
              <a:buFont typeface="Arial"/>
              <a:buChar char="●"/>
            </a:pPr>
            <a:r>
              <a:rPr lang="en-US" sz="3000"/>
              <a:t>좋은 질문을 하는 법 </a:t>
            </a:r>
            <a:r>
              <a:rPr lang="en-US" sz="1800"/>
              <a:t>(</a:t>
            </a:r>
            <a:r>
              <a:rPr lang="en-US" sz="1800" u="sng">
                <a:solidFill>
                  <a:schemeClr val="hlink"/>
                </a:solidFill>
                <a:hlinkClick r:id="rId5"/>
              </a:rPr>
              <a:t>https://djm03178.tistory.com/37</a:t>
            </a:r>
            <a:r>
              <a:rPr lang="en-US" sz="1800"/>
              <a:t> , </a:t>
            </a:r>
            <a:r>
              <a:rPr lang="en-US" sz="1800" u="sng">
                <a:solidFill>
                  <a:schemeClr val="hlink"/>
                </a:solidFill>
                <a:hlinkClick r:id="rId6"/>
              </a:rPr>
              <a:t>https://www.acmicpc.net/blog/view/45</a:t>
            </a:r>
            <a:r>
              <a:rPr lang="en-US" sz="1800"/>
              <a:t>)</a:t>
            </a:r>
            <a:endParaRPr sz="1800"/>
          </a:p>
        </p:txBody>
      </p:sp>
      <p:sp>
        <p:nvSpPr>
          <p:cNvPr id="762" name="Google Shape;762;p54"/>
          <p:cNvSpPr txBox="1"/>
          <p:nvPr/>
        </p:nvSpPr>
        <p:spPr>
          <a:xfrm>
            <a:off x="16548100" y="177800"/>
            <a:ext cx="1447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42</a:t>
            </a:r>
            <a:endParaRPr/>
          </a:p>
        </p:txBody>
      </p:sp>
      <p:sp>
        <p:nvSpPr>
          <p:cNvPr id="763" name="Google Shape;763;p54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학습부장 활용법(질문하기, 힌트 얻기)</a:t>
            </a:r>
            <a:endParaRPr sz="5000">
              <a:solidFill>
                <a:srgbClr val="222222"/>
              </a:solidFill>
            </a:endParaRPr>
          </a:p>
        </p:txBody>
      </p:sp>
      <p:sp>
        <p:nvSpPr>
          <p:cNvPr id="764" name="Google Shape;764;p54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Tips</a:t>
            </a:r>
            <a:endParaRPr sz="25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Google Shape;769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6680200" y="6680200"/>
            <a:ext cx="49275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1400" y="9156700"/>
            <a:ext cx="161924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1400" y="4191000"/>
            <a:ext cx="161925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55"/>
          <p:cNvSpPr txBox="1"/>
          <p:nvPr/>
        </p:nvSpPr>
        <p:spPr>
          <a:xfrm>
            <a:off x="16878300" y="177800"/>
            <a:ext cx="11304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43</a:t>
            </a:r>
            <a:endParaRPr/>
          </a:p>
        </p:txBody>
      </p:sp>
      <p:sp>
        <p:nvSpPr>
          <p:cNvPr id="774" name="Google Shape;774;p55"/>
          <p:cNvSpPr txBox="1"/>
          <p:nvPr/>
        </p:nvSpPr>
        <p:spPr>
          <a:xfrm>
            <a:off x="1879600" y="3213100"/>
            <a:ext cx="62103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22222"/>
                </a:solidFill>
              </a:rPr>
              <a:t>A형</a:t>
            </a:r>
            <a:endParaRPr/>
          </a:p>
        </p:txBody>
      </p:sp>
      <p:sp>
        <p:nvSpPr>
          <p:cNvPr id="775" name="Google Shape;775;p55"/>
          <p:cNvSpPr txBox="1"/>
          <p:nvPr/>
        </p:nvSpPr>
        <p:spPr>
          <a:xfrm>
            <a:off x="10185400" y="3213100"/>
            <a:ext cx="62103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22222"/>
                </a:solidFill>
              </a:rPr>
              <a:t>B형</a:t>
            </a:r>
            <a:endParaRPr/>
          </a:p>
        </p:txBody>
      </p:sp>
      <p:sp>
        <p:nvSpPr>
          <p:cNvPr id="776" name="Google Shape;776;p55"/>
          <p:cNvSpPr txBox="1"/>
          <p:nvPr/>
        </p:nvSpPr>
        <p:spPr>
          <a:xfrm>
            <a:off x="2110675" y="4949500"/>
            <a:ext cx="6184800" cy="3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배열 회전 필수!!</a:t>
            </a:r>
            <a:endParaRPr sz="2300">
              <a:solidFill>
                <a:srgbClr val="222222"/>
              </a:solidFill>
            </a:endParaRPr>
          </a:p>
          <a:p>
            <a:pPr marL="914400" marR="0" lvl="1" indent="-374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○"/>
            </a:pPr>
            <a:r>
              <a:rPr lang="en-US" sz="2300">
                <a:solidFill>
                  <a:srgbClr val="222222"/>
                </a:solidFill>
              </a:rPr>
              <a:t>일정 부분 암기가 필요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BFS + 상태 확장하기 + 회전 + 경로 역추적</a:t>
            </a:r>
            <a:endParaRPr sz="2300">
              <a:solidFill>
                <a:srgbClr val="222222"/>
              </a:solidFill>
            </a:endParaRPr>
          </a:p>
          <a:p>
            <a:pPr marL="914400" marR="0" lvl="1" indent="-3746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○"/>
            </a:pPr>
            <a:r>
              <a:rPr lang="en-US" sz="2300">
                <a:solidFill>
                  <a:srgbClr val="222222"/>
                </a:solidFill>
              </a:rPr>
              <a:t>구현력 = 언어 숙련도</a:t>
            </a:r>
            <a:endParaRPr sz="2300">
              <a:solidFill>
                <a:srgbClr val="222222"/>
              </a:solidFill>
            </a:endParaRPr>
          </a:p>
        </p:txBody>
      </p:sp>
      <p:sp>
        <p:nvSpPr>
          <p:cNvPr id="777" name="Google Shape;777;p55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SW 역량테스트</a:t>
            </a:r>
            <a:endParaRPr sz="5000"/>
          </a:p>
        </p:txBody>
      </p:sp>
      <p:sp>
        <p:nvSpPr>
          <p:cNvPr id="778" name="Google Shape;778;p55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solidFill>
                  <a:srgbClr val="222222"/>
                </a:solidFill>
              </a:rPr>
              <a:t>Tips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779" name="Google Shape;779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5575" y="4997900"/>
            <a:ext cx="7938325" cy="30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55"/>
          <p:cNvSpPr/>
          <p:nvPr/>
        </p:nvSpPr>
        <p:spPr>
          <a:xfrm rot="10800000" flipH="1">
            <a:off x="7978600" y="6881299"/>
            <a:ext cx="10398900" cy="380100"/>
          </a:xfrm>
          <a:prstGeom prst="mathMinus">
            <a:avLst>
              <a:gd name="adj1" fmla="val 2352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55"/>
          <p:cNvSpPr txBox="1"/>
          <p:nvPr/>
        </p:nvSpPr>
        <p:spPr>
          <a:xfrm>
            <a:off x="11577646" y="8349650"/>
            <a:ext cx="3425807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전략적으로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접근하기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" name="Google Shape;786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 flipH="1">
            <a:off x="7179211" y="6255464"/>
            <a:ext cx="3967576" cy="15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1400" y="8246925"/>
            <a:ext cx="161924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1400" y="4279350"/>
            <a:ext cx="161925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5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56"/>
          <p:cNvSpPr txBox="1"/>
          <p:nvPr/>
        </p:nvSpPr>
        <p:spPr>
          <a:xfrm>
            <a:off x="16878300" y="177800"/>
            <a:ext cx="11304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44</a:t>
            </a:r>
            <a:endParaRPr/>
          </a:p>
        </p:txBody>
      </p:sp>
      <p:sp>
        <p:nvSpPr>
          <p:cNvPr id="791" name="Google Shape;791;p56"/>
          <p:cNvSpPr txBox="1"/>
          <p:nvPr/>
        </p:nvSpPr>
        <p:spPr>
          <a:xfrm>
            <a:off x="1879600" y="3213100"/>
            <a:ext cx="62103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22222"/>
                </a:solidFill>
              </a:rPr>
              <a:t>잘 모르는 주제</a:t>
            </a:r>
            <a:endParaRPr/>
          </a:p>
        </p:txBody>
      </p:sp>
      <p:sp>
        <p:nvSpPr>
          <p:cNvPr id="792" name="Google Shape;792;p56"/>
          <p:cNvSpPr txBox="1"/>
          <p:nvPr/>
        </p:nvSpPr>
        <p:spPr>
          <a:xfrm>
            <a:off x="10185400" y="3213100"/>
            <a:ext cx="62103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22222"/>
                </a:solidFill>
              </a:rPr>
              <a:t>잘 아는 주제</a:t>
            </a:r>
            <a:endParaRPr/>
          </a:p>
        </p:txBody>
      </p:sp>
      <p:sp>
        <p:nvSpPr>
          <p:cNvPr id="793" name="Google Shape;793;p56"/>
          <p:cNvSpPr txBox="1"/>
          <p:nvPr/>
        </p:nvSpPr>
        <p:spPr>
          <a:xfrm>
            <a:off x="1930400" y="4470300"/>
            <a:ext cx="6184800" cy="3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marR="0" lvl="0" indent="-3873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 dirty="0" err="1">
                <a:solidFill>
                  <a:srgbClr val="222222"/>
                </a:solidFill>
              </a:rPr>
              <a:t>소프트</a:t>
            </a:r>
            <a:r>
              <a:rPr lang="en-US" sz="2500" dirty="0">
                <a:solidFill>
                  <a:srgbClr val="222222"/>
                </a:solidFill>
              </a:rPr>
              <a:t> </a:t>
            </a:r>
            <a:r>
              <a:rPr lang="en-US" sz="2500" dirty="0" err="1">
                <a:solidFill>
                  <a:srgbClr val="222222"/>
                </a:solidFill>
              </a:rPr>
              <a:t>스킬</a:t>
            </a:r>
            <a:r>
              <a:rPr lang="en-US" sz="2500" dirty="0">
                <a:solidFill>
                  <a:srgbClr val="222222"/>
                </a:solidFill>
              </a:rPr>
              <a:t> </a:t>
            </a:r>
            <a:r>
              <a:rPr lang="en-US" sz="2500" dirty="0" err="1">
                <a:solidFill>
                  <a:srgbClr val="222222"/>
                </a:solidFill>
              </a:rPr>
              <a:t>기르기</a:t>
            </a:r>
            <a:endParaRPr sz="2500" dirty="0">
              <a:solidFill>
                <a:srgbClr val="222222"/>
              </a:solidFill>
            </a:endParaRPr>
          </a:p>
          <a:p>
            <a:pPr marL="457200" marR="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 dirty="0" err="1">
                <a:solidFill>
                  <a:srgbClr val="222222"/>
                </a:solidFill>
              </a:rPr>
              <a:t>약점을</a:t>
            </a:r>
            <a:r>
              <a:rPr lang="en-US" sz="2500" dirty="0">
                <a:solidFill>
                  <a:srgbClr val="222222"/>
                </a:solidFill>
              </a:rPr>
              <a:t> </a:t>
            </a:r>
            <a:r>
              <a:rPr lang="en-US" sz="2500" dirty="0" err="1">
                <a:solidFill>
                  <a:srgbClr val="222222"/>
                </a:solidFill>
              </a:rPr>
              <a:t>보완하는</a:t>
            </a:r>
            <a:r>
              <a:rPr lang="en-US" sz="2500" dirty="0">
                <a:solidFill>
                  <a:srgbClr val="222222"/>
                </a:solidFill>
              </a:rPr>
              <a:t> </a:t>
            </a:r>
            <a:r>
              <a:rPr lang="en-US" sz="2500" dirty="0" err="1">
                <a:solidFill>
                  <a:srgbClr val="222222"/>
                </a:solidFill>
              </a:rPr>
              <a:t>기회로</a:t>
            </a:r>
            <a:r>
              <a:rPr lang="en-US" sz="2500" dirty="0">
                <a:solidFill>
                  <a:srgbClr val="222222"/>
                </a:solidFill>
              </a:rPr>
              <a:t> </a:t>
            </a:r>
            <a:r>
              <a:rPr lang="en-US" sz="2500" dirty="0" err="1">
                <a:solidFill>
                  <a:srgbClr val="222222"/>
                </a:solidFill>
              </a:rPr>
              <a:t>삼기</a:t>
            </a:r>
            <a:endParaRPr sz="2500" dirty="0">
              <a:solidFill>
                <a:srgbClr val="222222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 dirty="0" err="1">
                <a:solidFill>
                  <a:srgbClr val="222222"/>
                </a:solidFill>
              </a:rPr>
              <a:t>쉬워</a:t>
            </a:r>
            <a:r>
              <a:rPr lang="en-US" sz="2500" dirty="0">
                <a:solidFill>
                  <a:srgbClr val="222222"/>
                </a:solidFill>
              </a:rPr>
              <a:t> </a:t>
            </a:r>
            <a:r>
              <a:rPr lang="en-US" sz="2500" dirty="0" err="1">
                <a:solidFill>
                  <a:srgbClr val="222222"/>
                </a:solidFill>
              </a:rPr>
              <a:t>보여도</a:t>
            </a:r>
            <a:r>
              <a:rPr lang="en-US" sz="2500" dirty="0">
                <a:solidFill>
                  <a:srgbClr val="222222"/>
                </a:solidFill>
              </a:rPr>
              <a:t> </a:t>
            </a:r>
            <a:r>
              <a:rPr lang="en-US" sz="2500" dirty="0" err="1">
                <a:solidFill>
                  <a:srgbClr val="222222"/>
                </a:solidFill>
              </a:rPr>
              <a:t>누군가에겐</a:t>
            </a:r>
            <a:r>
              <a:rPr lang="en-US" sz="2500" dirty="0">
                <a:solidFill>
                  <a:srgbClr val="222222"/>
                </a:solidFill>
              </a:rPr>
              <a:t> </a:t>
            </a:r>
            <a:r>
              <a:rPr lang="en-US" sz="2500" dirty="0" err="1">
                <a:solidFill>
                  <a:srgbClr val="222222"/>
                </a:solidFill>
              </a:rPr>
              <a:t>생소할</a:t>
            </a:r>
            <a:r>
              <a:rPr lang="en-US" sz="2500" dirty="0">
                <a:solidFill>
                  <a:srgbClr val="222222"/>
                </a:solidFill>
              </a:rPr>
              <a:t> 수 </a:t>
            </a:r>
            <a:r>
              <a:rPr lang="en-US" sz="2500" dirty="0" err="1">
                <a:solidFill>
                  <a:srgbClr val="222222"/>
                </a:solidFill>
              </a:rPr>
              <a:t>있다</a:t>
            </a:r>
            <a:endParaRPr sz="2500" dirty="0">
              <a:solidFill>
                <a:srgbClr val="222222"/>
              </a:solidFill>
            </a:endParaRPr>
          </a:p>
        </p:txBody>
      </p:sp>
      <p:sp>
        <p:nvSpPr>
          <p:cNvPr id="794" name="Google Shape;794;p56"/>
          <p:cNvSpPr txBox="1"/>
          <p:nvPr/>
        </p:nvSpPr>
        <p:spPr>
          <a:xfrm>
            <a:off x="10210800" y="4470200"/>
            <a:ext cx="6489800" cy="3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lang="en-US" sz="2500" dirty="0" err="1">
                <a:solidFill>
                  <a:srgbClr val="222222"/>
                </a:solidFill>
              </a:rPr>
              <a:t>청중의</a:t>
            </a:r>
            <a:r>
              <a:rPr lang="en-US" sz="2500" dirty="0">
                <a:solidFill>
                  <a:srgbClr val="222222"/>
                </a:solidFill>
              </a:rPr>
              <a:t> </a:t>
            </a:r>
            <a:r>
              <a:rPr lang="en-US" sz="2500" dirty="0" err="1">
                <a:solidFill>
                  <a:srgbClr val="222222"/>
                </a:solidFill>
              </a:rPr>
              <a:t>입장에서</a:t>
            </a:r>
            <a:r>
              <a:rPr lang="en-US" sz="2500" dirty="0">
                <a:solidFill>
                  <a:srgbClr val="222222"/>
                </a:solidFill>
              </a:rPr>
              <a:t> </a:t>
            </a:r>
            <a:r>
              <a:rPr lang="en-US" sz="2500" dirty="0" err="1">
                <a:solidFill>
                  <a:srgbClr val="222222"/>
                </a:solidFill>
              </a:rPr>
              <a:t>설명하도록</a:t>
            </a:r>
            <a:r>
              <a:rPr lang="en-US" sz="2500" dirty="0">
                <a:solidFill>
                  <a:srgbClr val="222222"/>
                </a:solidFill>
              </a:rPr>
              <a:t> </a:t>
            </a:r>
            <a:r>
              <a:rPr lang="en-US" sz="2500" dirty="0" err="1">
                <a:solidFill>
                  <a:srgbClr val="222222"/>
                </a:solidFill>
              </a:rPr>
              <a:t>노력하기</a:t>
            </a:r>
            <a:endParaRPr sz="2500" dirty="0">
              <a:solidFill>
                <a:srgbClr val="222222"/>
              </a:solidFill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 dirty="0">
                <a:solidFill>
                  <a:srgbClr val="222222"/>
                </a:solidFill>
              </a:rPr>
              <a:t>한 </a:t>
            </a:r>
            <a:r>
              <a:rPr lang="en-US" sz="2500" dirty="0" err="1">
                <a:solidFill>
                  <a:srgbClr val="222222"/>
                </a:solidFill>
              </a:rPr>
              <a:t>번만</a:t>
            </a:r>
            <a:r>
              <a:rPr lang="en-US" sz="2500" dirty="0">
                <a:solidFill>
                  <a:srgbClr val="222222"/>
                </a:solidFill>
              </a:rPr>
              <a:t> 더 </a:t>
            </a:r>
            <a:r>
              <a:rPr lang="en-US" sz="2500" dirty="0" err="1">
                <a:solidFill>
                  <a:srgbClr val="222222"/>
                </a:solidFill>
              </a:rPr>
              <a:t>깊게</a:t>
            </a:r>
            <a:r>
              <a:rPr lang="en-US" sz="2500" dirty="0">
                <a:solidFill>
                  <a:srgbClr val="222222"/>
                </a:solidFill>
              </a:rPr>
              <a:t> </a:t>
            </a:r>
            <a:r>
              <a:rPr lang="en-US" sz="2500" dirty="0" err="1">
                <a:solidFill>
                  <a:srgbClr val="222222"/>
                </a:solidFill>
              </a:rPr>
              <a:t>파보기</a:t>
            </a:r>
            <a:endParaRPr sz="2500" dirty="0">
              <a:solidFill>
                <a:srgbClr val="222222"/>
              </a:solidFill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Char char="●"/>
            </a:pPr>
            <a:r>
              <a:rPr lang="en-US" sz="2500" dirty="0" err="1">
                <a:solidFill>
                  <a:srgbClr val="222222"/>
                </a:solidFill>
              </a:rPr>
              <a:t>어려워도</a:t>
            </a:r>
            <a:r>
              <a:rPr lang="en-US" sz="2500" dirty="0">
                <a:solidFill>
                  <a:srgbClr val="222222"/>
                </a:solidFill>
              </a:rPr>
              <a:t> </a:t>
            </a:r>
            <a:r>
              <a:rPr lang="en-US" sz="2500" dirty="0" err="1">
                <a:solidFill>
                  <a:srgbClr val="222222"/>
                </a:solidFill>
              </a:rPr>
              <a:t>누군가에겐</a:t>
            </a:r>
            <a:r>
              <a:rPr lang="en-US" sz="2500" dirty="0">
                <a:solidFill>
                  <a:srgbClr val="222222"/>
                </a:solidFill>
              </a:rPr>
              <a:t> </a:t>
            </a:r>
            <a:r>
              <a:rPr lang="en-US" sz="2500" dirty="0" err="1">
                <a:solidFill>
                  <a:srgbClr val="222222"/>
                </a:solidFill>
              </a:rPr>
              <a:t>인사이트가될</a:t>
            </a:r>
            <a:r>
              <a:rPr lang="en-US" sz="2500" dirty="0">
                <a:solidFill>
                  <a:srgbClr val="222222"/>
                </a:solidFill>
              </a:rPr>
              <a:t> 수 </a:t>
            </a:r>
            <a:r>
              <a:rPr lang="en-US" sz="2500" dirty="0" err="1">
                <a:solidFill>
                  <a:srgbClr val="222222"/>
                </a:solidFill>
              </a:rPr>
              <a:t>있다</a:t>
            </a:r>
            <a:endParaRPr sz="2500" dirty="0">
              <a:solidFill>
                <a:srgbClr val="222222"/>
              </a:solidFill>
            </a:endParaRPr>
          </a:p>
        </p:txBody>
      </p:sp>
      <p:sp>
        <p:nvSpPr>
          <p:cNvPr id="795" name="Google Shape;795;p56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세미나 주제 선정하기</a:t>
            </a:r>
            <a:endParaRPr sz="5000"/>
          </a:p>
        </p:txBody>
      </p:sp>
      <p:sp>
        <p:nvSpPr>
          <p:cNvPr id="796" name="Google Shape;796;p56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Tips</a:t>
            </a:r>
            <a:endParaRPr sz="2500">
              <a:solidFill>
                <a:srgbClr val="222222"/>
              </a:solidFill>
            </a:endParaRPr>
          </a:p>
        </p:txBody>
      </p:sp>
      <p:sp>
        <p:nvSpPr>
          <p:cNvPr id="797" name="Google Shape;797;p56"/>
          <p:cNvSpPr txBox="1"/>
          <p:nvPr/>
        </p:nvSpPr>
        <p:spPr>
          <a:xfrm>
            <a:off x="4222500" y="8597525"/>
            <a:ext cx="98430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모두를 만족시킬 수는 없다!!</a:t>
            </a:r>
            <a:endParaRPr sz="30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2" name="Google Shape;802;p57" title="image(1)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0375" y="1635250"/>
            <a:ext cx="8234675" cy="8234675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57"/>
          <p:cNvSpPr txBox="1"/>
          <p:nvPr/>
        </p:nvSpPr>
        <p:spPr>
          <a:xfrm>
            <a:off x="16891000" y="177800"/>
            <a:ext cx="10413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45</a:t>
            </a:r>
            <a:endParaRPr/>
          </a:p>
        </p:txBody>
      </p:sp>
      <p:pic>
        <p:nvPicPr>
          <p:cNvPr id="804" name="Google Shape;804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57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Well-Known</a:t>
            </a:r>
            <a:endParaRPr sz="5000"/>
          </a:p>
        </p:txBody>
      </p:sp>
      <p:sp>
        <p:nvSpPr>
          <p:cNvPr id="806" name="Google Shape;806;p57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Tips</a:t>
            </a:r>
            <a:endParaRPr sz="2500">
              <a:solidFill>
                <a:srgbClr val="222222"/>
              </a:solidFill>
            </a:endParaRPr>
          </a:p>
        </p:txBody>
      </p:sp>
      <p:pic>
        <p:nvPicPr>
          <p:cNvPr id="807" name="Google Shape;807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9225" y="3949700"/>
            <a:ext cx="5036825" cy="50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57"/>
          <p:cNvSpPr txBox="1"/>
          <p:nvPr/>
        </p:nvSpPr>
        <p:spPr>
          <a:xfrm>
            <a:off x="10701150" y="1635250"/>
            <a:ext cx="5360100" cy="8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BufferedReader(new InputStreamReader(System.in));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57"/>
          <p:cNvSpPr txBox="1"/>
          <p:nvPr/>
        </p:nvSpPr>
        <p:spPr>
          <a:xfrm>
            <a:off x="10701150" y="4093350"/>
            <a:ext cx="53601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StreamDecoder, BufferedInputStream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57"/>
          <p:cNvSpPr txBox="1"/>
          <p:nvPr/>
        </p:nvSpPr>
        <p:spPr>
          <a:xfrm>
            <a:off x="10563050" y="3061250"/>
            <a:ext cx="53601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InputStreamReader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57"/>
          <p:cNvSpPr txBox="1"/>
          <p:nvPr/>
        </p:nvSpPr>
        <p:spPr>
          <a:xfrm>
            <a:off x="10828750" y="5231100"/>
            <a:ext cx="3759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native I/O, DMA</a:t>
            </a:r>
            <a:endParaRPr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57"/>
          <p:cNvSpPr txBox="1"/>
          <p:nvPr/>
        </p:nvSpPr>
        <p:spPr>
          <a:xfrm>
            <a:off x="10966700" y="6368850"/>
            <a:ext cx="3759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RX zero-copy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57"/>
          <p:cNvSpPr txBox="1"/>
          <p:nvPr/>
        </p:nvSpPr>
        <p:spPr>
          <a:xfrm>
            <a:off x="11469425" y="7506600"/>
            <a:ext cx="10413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???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57"/>
          <p:cNvSpPr txBox="1"/>
          <p:nvPr/>
        </p:nvSpPr>
        <p:spPr>
          <a:xfrm>
            <a:off x="5081350" y="5484775"/>
            <a:ext cx="17847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널리 알려져 있음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8"/>
          <p:cNvSpPr txBox="1"/>
          <p:nvPr/>
        </p:nvSpPr>
        <p:spPr>
          <a:xfrm>
            <a:off x="5709108" y="4635603"/>
            <a:ext cx="6869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35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191919"/>
                </a:solidFill>
              </a:rPr>
              <a:t>QnA</a:t>
            </a:r>
            <a:endParaRPr sz="6514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0" name="Google Shape;820;p58"/>
          <p:cNvGrpSpPr/>
          <p:nvPr/>
        </p:nvGrpSpPr>
        <p:grpSpPr>
          <a:xfrm>
            <a:off x="1" y="9881420"/>
            <a:ext cx="18287896" cy="300832"/>
            <a:chOff x="0" y="-47625"/>
            <a:chExt cx="4969807" cy="79233"/>
          </a:xfrm>
        </p:grpSpPr>
        <p:sp>
          <p:nvSpPr>
            <p:cNvPr id="821" name="Google Shape;821;p58"/>
            <p:cNvSpPr/>
            <p:nvPr/>
          </p:nvSpPr>
          <p:spPr>
            <a:xfrm>
              <a:off x="0" y="0"/>
              <a:ext cx="4969807" cy="31608"/>
            </a:xfrm>
            <a:custGeom>
              <a:avLst/>
              <a:gdLst/>
              <a:ahLst/>
              <a:cxnLst/>
              <a:rect l="l" t="t" r="r" b="b"/>
              <a:pathLst>
                <a:path w="4969807" h="31608" extrusionOk="0">
                  <a:moveTo>
                    <a:pt x="0" y="0"/>
                  </a:moveTo>
                  <a:lnTo>
                    <a:pt x="4969807" y="0"/>
                  </a:lnTo>
                  <a:lnTo>
                    <a:pt x="4969807" y="31608"/>
                  </a:lnTo>
                  <a:lnTo>
                    <a:pt x="0" y="31608"/>
                  </a:lnTo>
                  <a:close/>
                </a:path>
              </a:pathLst>
            </a:custGeom>
            <a:solidFill>
              <a:srgbClr val="191919"/>
            </a:solidFill>
            <a:ln w="19050" cap="sq" cmpd="sng">
              <a:solidFill>
                <a:srgbClr val="19191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58"/>
            <p:cNvSpPr txBox="1"/>
            <p:nvPr/>
          </p:nvSpPr>
          <p:spPr>
            <a:xfrm>
              <a:off x="0" y="-47625"/>
              <a:ext cx="4969800" cy="7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2857500"/>
            <a:ext cx="8204199" cy="6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간선의 가중치</a:t>
            </a:r>
            <a:endParaRPr sz="5000">
              <a:solidFill>
                <a:srgbClr val="222222"/>
              </a:solidFill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가중치는 다양하게 표현될 수 있다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9715500" y="3898900"/>
            <a:ext cx="7899300" cy="1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간선의 가중치는 거리, 시간, 비용, 에너지 등 다양한 형태로 문제에 등장한다.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 b="1">
                <a:solidFill>
                  <a:srgbClr val="222222"/>
                </a:solidFill>
              </a:rPr>
              <a:t>가중치는 압축이 가능하다</a:t>
            </a:r>
            <a:endParaRPr sz="2300" b="1">
              <a:solidFill>
                <a:srgbClr val="222222"/>
              </a:solidFill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0900" y="6538600"/>
            <a:ext cx="74675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9715500" y="5763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가중치에 따른 알고리즘 분류</a:t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9715500" y="6653925"/>
            <a:ext cx="7899300" cy="30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222222"/>
                </a:solidFill>
              </a:rPr>
              <a:t>가중치가 모두 동일 : BFS</a:t>
            </a:r>
            <a:endParaRPr sz="2200">
              <a:solidFill>
                <a:srgbClr val="222222"/>
              </a:solidFill>
            </a:endParaRPr>
          </a:p>
          <a:p>
            <a:pPr marL="3429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US" sz="2200">
                <a:solidFill>
                  <a:srgbClr val="222222"/>
                </a:solidFill>
              </a:rPr>
              <a:t>가중치가 2가지 : 0-1 BFS</a:t>
            </a:r>
            <a:endParaRPr sz="2200">
              <a:solidFill>
                <a:srgbClr val="222222"/>
              </a:solidFill>
            </a:endParaRPr>
          </a:p>
          <a:p>
            <a:pPr marL="3429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US" sz="2200">
                <a:solidFill>
                  <a:srgbClr val="222222"/>
                </a:solidFill>
              </a:rPr>
              <a:t>가중치가 2가지 이상 : 다익스트라, 플로이드 워셜, A*</a:t>
            </a:r>
            <a:endParaRPr sz="2200">
              <a:solidFill>
                <a:srgbClr val="222222"/>
              </a:solidFill>
            </a:endParaRPr>
          </a:p>
          <a:p>
            <a:pPr marL="3429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US" sz="2200">
                <a:solidFill>
                  <a:srgbClr val="222222"/>
                </a:solidFill>
              </a:rPr>
              <a:t>가중치가 적은 경우 : Dial’s</a:t>
            </a:r>
            <a:endParaRPr sz="2200">
              <a:solidFill>
                <a:srgbClr val="222222"/>
              </a:solidFill>
            </a:endParaRPr>
          </a:p>
          <a:p>
            <a:pPr marL="3429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US" sz="2200">
                <a:solidFill>
                  <a:srgbClr val="222222"/>
                </a:solidFill>
              </a:rPr>
              <a:t>음수 가중치 : 벨만-포드</a:t>
            </a:r>
            <a:endParaRPr sz="2200">
              <a:solidFill>
                <a:srgbClr val="222222"/>
              </a:solidFill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Shortest Path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0350" y="3893937"/>
            <a:ext cx="7899300" cy="451841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/>
        </p:nvSpPr>
        <p:spPr>
          <a:xfrm>
            <a:off x="977900" y="94488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22222"/>
                </a:solidFill>
              </a:rPr>
              <a:t>출처 : https://en.wikipedia.org/wiki/Glossary_of_graph_theory#weighted_graph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2857500"/>
            <a:ext cx="8204199" cy="6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음수 간선(Negative Edges)</a:t>
            </a:r>
            <a:endParaRPr sz="5000">
              <a:solidFill>
                <a:srgbClr val="222222"/>
              </a:solidFill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06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음수 사이클이 존재한다면…</a:t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9715500" y="3810550"/>
            <a:ext cx="7899300" cy="1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429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222222"/>
                </a:solidFill>
              </a:rPr>
              <a:t>어떤 알고리즘으로도 해결할 수 없다.</a:t>
            </a:r>
            <a:endParaRPr sz="2200">
              <a:solidFill>
                <a:srgbClr val="222222"/>
              </a:solidFill>
            </a:endParaRPr>
          </a:p>
          <a:p>
            <a:pPr marL="3429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●"/>
            </a:pPr>
            <a:r>
              <a:rPr lang="en-US" sz="2200">
                <a:solidFill>
                  <a:srgbClr val="222222"/>
                </a:solidFill>
              </a:rPr>
              <a:t>음수 사이클의 존재 여부를 파악할 수는 있다.</a:t>
            </a:r>
            <a:endParaRPr sz="2200">
              <a:solidFill>
                <a:srgbClr val="222222"/>
              </a:solidFill>
            </a:endParaRPr>
          </a:p>
        </p:txBody>
      </p:sp>
      <p:pic>
        <p:nvPicPr>
          <p:cNvPr id="174" name="Google Shape;17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0900" y="6549475"/>
            <a:ext cx="74675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/>
        </p:nvSpPr>
        <p:spPr>
          <a:xfrm>
            <a:off x="9715500" y="5774775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음수 간선을 가진 무방향 그래프</a:t>
            </a:r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9715500" y="6778075"/>
            <a:ext cx="7493100" cy="24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222222"/>
                </a:solidFill>
              </a:rPr>
              <a:t>무방향 음수 간선을 두개로 쪼개면 이 둘만으로 음수 사이클을 만들 수 있다.</a:t>
            </a:r>
            <a:endParaRPr sz="2200">
              <a:solidFill>
                <a:srgbClr val="222222"/>
              </a:solidFill>
            </a:endParaRPr>
          </a:p>
          <a:p>
            <a:pPr marL="3429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222222"/>
                </a:solidFill>
              </a:rPr>
              <a:t>따라서, 반드시 음수 사이클을 갖는다(!!)</a:t>
            </a:r>
            <a:endParaRPr sz="1100"/>
          </a:p>
        </p:txBody>
      </p:sp>
      <p:sp>
        <p:nvSpPr>
          <p:cNvPr id="178" name="Google Shape;178;p18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Shortest Path</a:t>
            </a:r>
            <a:endParaRPr/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9000" y="4575738"/>
            <a:ext cx="8121999" cy="31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2857500"/>
            <a:ext cx="8204199" cy="6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그래프 모델링</a:t>
            </a:r>
            <a:endParaRPr sz="5000">
              <a:solidFill>
                <a:srgbClr val="222222"/>
              </a:solidFill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07</a:t>
            </a: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암시적 그래프 표현</a:t>
            </a:r>
            <a:endParaRPr/>
          </a:p>
        </p:txBody>
      </p:sp>
      <p:sp>
        <p:nvSpPr>
          <p:cNvPr id="189" name="Google Shape;189;p19"/>
          <p:cNvSpPr txBox="1"/>
          <p:nvPr/>
        </p:nvSpPr>
        <p:spPr>
          <a:xfrm>
            <a:off x="9715500" y="3898900"/>
            <a:ext cx="7518300" cy="2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각 배열 = 정점 (상태 공간)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한 배열과 그 배열을 뒤집은 배열을 간선으로 연결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가중치는 모두 동일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양방향 그래프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190" name="Google Shape;190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66300" y="7024125"/>
            <a:ext cx="74675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 txBox="1"/>
          <p:nvPr/>
        </p:nvSpPr>
        <p:spPr>
          <a:xfrm>
            <a:off x="9740900" y="6249425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그래프 모델링</a:t>
            </a:r>
            <a:endParaRPr/>
          </a:p>
        </p:txBody>
      </p:sp>
      <p:sp>
        <p:nvSpPr>
          <p:cNvPr id="193" name="Google Shape;193;p19"/>
          <p:cNvSpPr txBox="1"/>
          <p:nvPr/>
        </p:nvSpPr>
        <p:spPr>
          <a:xfrm>
            <a:off x="9740900" y="7252725"/>
            <a:ext cx="7467600" cy="21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경험이 답이다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조건을 추가/삭제하기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규칙에 따라 숫자를 가장 적게 사용해 숫자 찾아내기 (SPL 문제)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…</a:t>
            </a:r>
            <a:endParaRPr sz="2300">
              <a:solidFill>
                <a:srgbClr val="222222"/>
              </a:solidFill>
            </a:endParaRPr>
          </a:p>
        </p:txBody>
      </p:sp>
      <p:sp>
        <p:nvSpPr>
          <p:cNvPr id="194" name="Google Shape;194;p19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Shortest Path</a:t>
            </a:r>
            <a:endParaRPr/>
          </a:p>
        </p:txBody>
      </p:sp>
      <p:pic>
        <p:nvPicPr>
          <p:cNvPr id="195" name="Google Shape;19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5625" y="2920925"/>
            <a:ext cx="7988750" cy="378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 txBox="1"/>
          <p:nvPr/>
        </p:nvSpPr>
        <p:spPr>
          <a:xfrm>
            <a:off x="977900" y="94488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22222"/>
                </a:solidFill>
              </a:rPr>
              <a:t>출처 : https://algospot.com/judge/problem/read/SORTGAME</a:t>
            </a:r>
            <a:endParaRPr sz="100"/>
          </a:p>
        </p:txBody>
      </p:sp>
      <p:pic>
        <p:nvPicPr>
          <p:cNvPr id="197" name="Google Shape;19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2634" y="7003663"/>
            <a:ext cx="7914741" cy="21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900" y="2857500"/>
            <a:ext cx="8204199" cy="6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0"/>
          <p:cNvSpPr txBox="1"/>
          <p:nvPr/>
        </p:nvSpPr>
        <p:spPr>
          <a:xfrm>
            <a:off x="863600" y="736600"/>
            <a:ext cx="158370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222222"/>
                </a:solidFill>
              </a:rPr>
              <a:t>현실 세계에서의 응용</a:t>
            </a:r>
            <a:endParaRPr sz="5000">
              <a:solidFill>
                <a:srgbClr val="222222"/>
              </a:solidFill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16802100" y="177800"/>
            <a:ext cx="12066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222222"/>
                </a:solidFill>
              </a:rPr>
              <a:t>08</a:t>
            </a:r>
            <a:endParaRPr/>
          </a:p>
        </p:txBody>
      </p:sp>
      <p:sp>
        <p:nvSpPr>
          <p:cNvPr id="206" name="Google Shape;206;p20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네트워크 라우팅</a:t>
            </a:r>
            <a:endParaRPr/>
          </a:p>
        </p:txBody>
      </p:sp>
      <p:sp>
        <p:nvSpPr>
          <p:cNvPr id="207" name="Google Shape;207;p20"/>
          <p:cNvSpPr txBox="1"/>
          <p:nvPr/>
        </p:nvSpPr>
        <p:spPr>
          <a:xfrm>
            <a:off x="9715500" y="3898900"/>
            <a:ext cx="78993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Dynamic Routing Protocol</a:t>
            </a:r>
            <a:endParaRPr sz="2300">
              <a:solidFill>
                <a:srgbClr val="222222"/>
              </a:solidFill>
            </a:endParaRPr>
          </a:p>
          <a:p>
            <a:pPr marL="914400" marR="0" lvl="1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○"/>
            </a:pPr>
            <a:r>
              <a:rPr lang="en-US" sz="2300">
                <a:solidFill>
                  <a:srgbClr val="222222"/>
                </a:solidFill>
              </a:rPr>
              <a:t>Link State : OSPF(Open Shortest Path Fist)</a:t>
            </a:r>
            <a:endParaRPr sz="2300">
              <a:solidFill>
                <a:srgbClr val="222222"/>
              </a:solidFill>
            </a:endParaRPr>
          </a:p>
          <a:p>
            <a:pPr marL="914400" marR="0" lvl="1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○"/>
            </a:pPr>
            <a:r>
              <a:rPr lang="en-US" sz="2300">
                <a:solidFill>
                  <a:srgbClr val="222222"/>
                </a:solidFill>
              </a:rPr>
              <a:t>Distance Vector : Bellman-Ford</a:t>
            </a:r>
            <a:endParaRPr sz="2300">
              <a:solidFill>
                <a:srgbClr val="222222"/>
              </a:solidFill>
            </a:endParaRPr>
          </a:p>
          <a:p>
            <a:pPr marL="914400" marR="0" lvl="1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○"/>
            </a:pPr>
            <a:r>
              <a:rPr lang="en-US" sz="2300">
                <a:solidFill>
                  <a:srgbClr val="222222"/>
                </a:solidFill>
              </a:rPr>
              <a:t>…</a:t>
            </a:r>
            <a:endParaRPr sz="2300">
              <a:solidFill>
                <a:srgbClr val="222222"/>
              </a:solidFill>
            </a:endParaRPr>
          </a:p>
        </p:txBody>
      </p:sp>
      <p:pic>
        <p:nvPicPr>
          <p:cNvPr id="208" name="Google Shape;20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0900" y="7124700"/>
            <a:ext cx="7467599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0"/>
          <p:cNvSpPr txBox="1"/>
          <p:nvPr/>
        </p:nvSpPr>
        <p:spPr>
          <a:xfrm>
            <a:off x="9715500" y="63500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22222"/>
                </a:solidFill>
              </a:rPr>
              <a:t>자율주행, 유닛 이동</a:t>
            </a: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9715500" y="7353300"/>
            <a:ext cx="7899300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rgbClr val="222222"/>
                </a:solidFill>
              </a:rPr>
              <a:t>A* 알고리즘이 주로 사용된다.</a:t>
            </a:r>
            <a:endParaRPr sz="2300">
              <a:solidFill>
                <a:srgbClr val="222222"/>
              </a:solidFill>
            </a:endParaRPr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00"/>
              <a:buChar char="●"/>
            </a:pPr>
            <a:r>
              <a:rPr lang="en-US" sz="2300">
                <a:solidFill>
                  <a:srgbClr val="222222"/>
                </a:solidFill>
              </a:rPr>
              <a:t>휴리스틱 기법을 통해 더 효율적인 탐색</a:t>
            </a:r>
            <a:endParaRPr sz="2300">
              <a:solidFill>
                <a:srgbClr val="222222"/>
              </a:solidFill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912675" y="1841450"/>
            <a:ext cx="55245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Shortest Path</a:t>
            </a:r>
            <a:endParaRPr/>
          </a:p>
        </p:txBody>
      </p:sp>
      <p:pic>
        <p:nvPicPr>
          <p:cNvPr id="213" name="Google Shape;21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3275" y="3555338"/>
            <a:ext cx="7793450" cy="51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0"/>
          <p:cNvSpPr txBox="1"/>
          <p:nvPr/>
        </p:nvSpPr>
        <p:spPr>
          <a:xfrm>
            <a:off x="977900" y="95386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22222"/>
                </a:solidFill>
              </a:rPr>
              <a:t>출처 : https://sc2.inven.co.kr/dataninfo/guide/?idx=1756</a:t>
            </a:r>
            <a:endParaRPr sz="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/>
        </p:nvSpPr>
        <p:spPr>
          <a:xfrm>
            <a:off x="5065799" y="4446200"/>
            <a:ext cx="81564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14">
                <a:solidFill>
                  <a:srgbClr val="191919"/>
                </a:solidFill>
              </a:rPr>
              <a:t>BFS</a:t>
            </a:r>
            <a:endParaRPr sz="6314">
              <a:solidFill>
                <a:srgbClr val="191919"/>
              </a:solidFill>
            </a:endParaRPr>
          </a:p>
        </p:txBody>
      </p:sp>
      <p:grpSp>
        <p:nvGrpSpPr>
          <p:cNvPr id="220" name="Google Shape;220;p21"/>
          <p:cNvGrpSpPr/>
          <p:nvPr/>
        </p:nvGrpSpPr>
        <p:grpSpPr>
          <a:xfrm>
            <a:off x="1" y="9881420"/>
            <a:ext cx="18287896" cy="300832"/>
            <a:chOff x="0" y="-47625"/>
            <a:chExt cx="4969807" cy="79233"/>
          </a:xfrm>
        </p:grpSpPr>
        <p:sp>
          <p:nvSpPr>
            <p:cNvPr id="221" name="Google Shape;221;p21"/>
            <p:cNvSpPr/>
            <p:nvPr/>
          </p:nvSpPr>
          <p:spPr>
            <a:xfrm>
              <a:off x="0" y="0"/>
              <a:ext cx="4969807" cy="31608"/>
            </a:xfrm>
            <a:custGeom>
              <a:avLst/>
              <a:gdLst/>
              <a:ahLst/>
              <a:cxnLst/>
              <a:rect l="l" t="t" r="r" b="b"/>
              <a:pathLst>
                <a:path w="4969807" h="31608" extrusionOk="0">
                  <a:moveTo>
                    <a:pt x="0" y="0"/>
                  </a:moveTo>
                  <a:lnTo>
                    <a:pt x="4969807" y="0"/>
                  </a:lnTo>
                  <a:lnTo>
                    <a:pt x="4969807" y="31608"/>
                  </a:lnTo>
                  <a:lnTo>
                    <a:pt x="0" y="31608"/>
                  </a:lnTo>
                  <a:close/>
                </a:path>
              </a:pathLst>
            </a:custGeom>
            <a:solidFill>
              <a:srgbClr val="191919"/>
            </a:solidFill>
            <a:ln w="19050" cap="sq" cmpd="sng">
              <a:solidFill>
                <a:srgbClr val="19191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1"/>
            <p:cNvSpPr txBox="1"/>
            <p:nvPr/>
          </p:nvSpPr>
          <p:spPr>
            <a:xfrm>
              <a:off x="0" y="-47625"/>
              <a:ext cx="4969800" cy="7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2891</Words>
  <Application>Microsoft Office PowerPoint</Application>
  <PresentationFormat>사용자 지정</PresentationFormat>
  <Paragraphs>671</Paragraphs>
  <Slides>46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SSAFY</cp:lastModifiedBy>
  <cp:revision>1</cp:revision>
  <dcterms:modified xsi:type="dcterms:W3CDTF">2025-08-08T07:58:34Z</dcterms:modified>
</cp:coreProperties>
</file>