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d82c545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d82c545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기본적으로 브라우저가 제공하는 요청 API 들은 별도의 옵션 없이 브라우저의 쿠키와 같은 인증과 관련된 데이터를 함부로 요청 데이터에 담지 않도록 되어있다.이때 요청에 인증과 관련된 정보를 담을 수 있게 해주는 옵션이 바로 </a:t>
            </a:r>
            <a:r>
              <a:rPr lang="ko" strike="sngStrike">
                <a:solidFill>
                  <a:schemeClr val="dk1"/>
                </a:solidFill>
              </a:rPr>
              <a:t>credentials</a:t>
            </a:r>
            <a:r>
              <a:rPr lang="ko">
                <a:solidFill>
                  <a:schemeClr val="dk1"/>
                </a:solidFill>
              </a:rPr>
              <a:t> 옵션이다. 이 옵션에는 3가지의 값을 사용할 수 있으며, 각 값들이 가지는 의미는보시는 것 과 같습니다.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이러한 별도의 설정을 해주지 않으면 쿠키 등의 인증 정보는 절대로 자동으로 서버에게 전송되지 않는다.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서버에 인증된 요청을 보내는 방법으로는 fetch 메서드를 사용하거나 axios, jQuery 라이브리리 등 다양하다. 어떤 메서드를 사용하느냐에 따라 약간 </a:t>
            </a:r>
            <a:r>
              <a:rPr lang="ko" strike="sngStrike">
                <a:solidFill>
                  <a:schemeClr val="dk1"/>
                </a:solidFill>
              </a:rPr>
              <a:t>credentials</a:t>
            </a:r>
            <a:r>
              <a:rPr lang="ko">
                <a:solidFill>
                  <a:schemeClr val="dk1"/>
                </a:solidFill>
              </a:rPr>
              <a:t> 옵션을 지정하는 문법이 조금씩 다르다고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73a04f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73a04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 출처에 대해서 설명을 드리겠습니다. </a:t>
            </a:r>
            <a:r>
              <a:rPr lang="ko">
                <a:solidFill>
                  <a:schemeClr val="dk1"/>
                </a:solidFill>
              </a:rPr>
              <a:t>출처(Origin) 라는 것은 Protolcol 과 Host 그리고 Port 까지 모두 합친 URL을 말합니다.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세가지가 정확히 일치해야 동일출처로 간주하고, 하나라도 다르면 다른출처로 간주됩니다.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d7896533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d7896533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SOP 정책은 단어 그대로 </a:t>
            </a:r>
            <a:r>
              <a:rPr b="1" lang="ko">
                <a:solidFill>
                  <a:schemeClr val="dk1"/>
                </a:solidFill>
              </a:rPr>
              <a:t>동일한 출처에 대한 정책</a:t>
            </a:r>
            <a:r>
              <a:rPr lang="ko">
                <a:solidFill>
                  <a:schemeClr val="dk1"/>
                </a:solidFill>
              </a:rPr>
              <a:t>을 말합니다. 그리고 이 SOP 정책은 </a:t>
            </a:r>
            <a:r>
              <a:rPr lang="ko">
                <a:solidFill>
                  <a:srgbClr val="009A87"/>
                </a:solidFill>
              </a:rPr>
              <a:t>'동일한 출처에서만 리소스를 공유할 수 있다.'</a:t>
            </a:r>
            <a:r>
              <a:rPr lang="ko">
                <a:solidFill>
                  <a:schemeClr val="dk1"/>
                </a:solidFill>
              </a:rPr>
              <a:t>라는 법률을 가지고 있습니다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SOP의 작동 방식: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기본적으로 차단:</a:t>
            </a:r>
            <a:r>
              <a:rPr lang="ko">
                <a:solidFill>
                  <a:schemeClr val="dk1"/>
                </a:solidFill>
              </a:rPr>
              <a:t> 스크립트(예: JavaScript의 </a:t>
            </a:r>
            <a:r>
              <a:rPr lang="k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fetch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XMLHttpRequest</a:t>
            </a:r>
            <a:r>
              <a:rPr lang="ko">
                <a:solidFill>
                  <a:schemeClr val="dk1"/>
                </a:solidFill>
              </a:rPr>
              <a:t>)를 통해 다른 출처의 리소스를 요청하면, 브라우저는 요청은 보내지만 서버의 응답을 스크립트가 읽지 못하도록 차단합니다. 개발자 도구의 네트워크 탭에서는 요청이 성공한 것처럼 보여도, 실제로는 데이터에 접근할 수 없어 에러가 발생합니다.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그렇다면 이런 정책은 왜 있는걸까요? 사실 출처가 다른 두 어플리케이션이 자유로이 소통할 수 있는 환경은 꽤 위험한 환경이라고 합니다. 만일 제약이 없다면, 해커가 CSRF(Cross-Site Request Forgery)나 XSS(Cross-Site Scripting) 등의 방법을 이용해서 우리의 개인 정보를 가로챌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위에는 SOP 정책이 없는 상황에서 악의적인 홈페이지에 접속하는 상황을 가정 한 것입니다.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d7896533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d7896533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하지만 웹페이지에서 다른 출처에 있는 리소스를 가져와 사용하는 일은 매우 흔한 일이라 무턱대고 막을 수는 없는 일입니다.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그래서 몇 가지 예외 조항을 두고 다른 출처의 리소스 요청이라도 이 조항에 해당할 경우에는 허용하기로 했는데요, 그중 하나가 CORS정책 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CORS</a:t>
            </a:r>
            <a:r>
              <a:rPr lang="ko"/>
              <a:t>란 단어 그대로 다른 출처의 리소스 공유에 대한 허용/비허용 정책입니다.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d7896533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d7896533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CORS</a:t>
            </a:r>
            <a:r>
              <a:rPr lang="ko"/>
              <a:t>의 기본 동작 과정을 살펴보겠습니다.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먼저, 클라이언트는 HTTP요청 헤더에 Origin필드에 출처를 담아 전송합니다.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이후 서버는 응답헤더에 </a:t>
            </a:r>
            <a:r>
              <a:rPr lang="ko" strike="sngStrike">
                <a:solidFill>
                  <a:schemeClr val="dk1"/>
                </a:solidFill>
              </a:rPr>
              <a:t>Access-Control-Allow-Origin</a:t>
            </a:r>
            <a:r>
              <a:rPr lang="ko">
                <a:solidFill>
                  <a:schemeClr val="dk1"/>
                </a:solidFill>
              </a:rPr>
              <a:t>이라는 필드를 추가하고 값으로</a:t>
            </a:r>
            <a:r>
              <a:rPr lang="ko">
                <a:solidFill>
                  <a:srgbClr val="009A87"/>
                </a:solidFill>
              </a:rPr>
              <a:t> '이 리소스를 접근하는 것이 허용된 출처 url'</a:t>
            </a:r>
            <a:r>
              <a:rPr lang="ko">
                <a:solidFill>
                  <a:schemeClr val="dk1"/>
                </a:solidFill>
              </a:rPr>
              <a:t>을 내려보냅니다.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그다음 클라이언트에서 Origin과 서버가 보내준 저 값을 비교한 후 차단여부를 결정하는 방식으로 동작합니다.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d7896533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d7896533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근데   실제로는 몇가지 시나리오에 따라 작동방식이 변경되는데요, 첫번째로 예비요청 방식에 대해서 설명하겠습니다.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사실 브라우저는 요청을 보낼때 한번에 바로 보내지않고, 먼저 </a:t>
            </a:r>
            <a:r>
              <a:rPr b="1" lang="ko">
                <a:solidFill>
                  <a:schemeClr val="dk1"/>
                </a:solidFill>
              </a:rPr>
              <a:t>예비 요청</a:t>
            </a:r>
            <a:r>
              <a:rPr lang="ko">
                <a:solidFill>
                  <a:schemeClr val="dk1"/>
                </a:solidFill>
              </a:rPr>
              <a:t>을 보내 서버와 잘 통신되는지 확인한 후 </a:t>
            </a:r>
            <a:r>
              <a:rPr b="1" lang="ko">
                <a:solidFill>
                  <a:schemeClr val="dk1"/>
                </a:solidFill>
              </a:rPr>
              <a:t>본 요청</a:t>
            </a:r>
            <a:r>
              <a:rPr lang="ko">
                <a:solidFill>
                  <a:schemeClr val="dk1"/>
                </a:solidFill>
              </a:rPr>
              <a:t>을 보냅니다.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즉, 예비 요청의 역할은 본 요청을 보내기 전에 브라우저 스스로 안전한 요청인지 미리 확인하는 것이라고 할 수 있는데요,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이때 브라우저가 예비요청을 보내는 것을</a:t>
            </a:r>
            <a:r>
              <a:rPr lang="ko">
                <a:solidFill>
                  <a:srgbClr val="006DD7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Preflight</a:t>
            </a:r>
            <a:r>
              <a:rPr lang="ko">
                <a:solidFill>
                  <a:schemeClr val="dk1"/>
                </a:solidFill>
              </a:rPr>
              <a:t>라고 부르며, 이 예비요청의 HTTP 메소드를 GET이나 POST가 아닌 </a:t>
            </a:r>
            <a:r>
              <a:rPr lang="ko">
                <a:solidFill>
                  <a:srgbClr val="006DD7"/>
                </a:solidFill>
              </a:rPr>
              <a:t>OPTIONS</a:t>
            </a:r>
            <a:r>
              <a:rPr lang="ko">
                <a:solidFill>
                  <a:schemeClr val="dk1"/>
                </a:solidFill>
              </a:rPr>
              <a:t>가 사용됩니다.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예시를 살펴보면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자바스크립트의 </a:t>
            </a:r>
            <a:r>
              <a:rPr lang="ko" strike="sngStrike">
                <a:solidFill>
                  <a:schemeClr val="dk1"/>
                </a:solidFill>
              </a:rPr>
              <a:t>fetch()</a:t>
            </a:r>
            <a:r>
              <a:rPr lang="ko">
                <a:solidFill>
                  <a:schemeClr val="dk1"/>
                </a:solidFill>
              </a:rPr>
              <a:t> 메서드를 통해 리소스를 받아오려고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브라우저는 서버로 HTTP OPTIONS 메소드로 예비 요청(Preflight)을 먼저 보냅니다.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Origin 헤더에 자신의 출처를 넣고, 밑에 각각의 헤더에 실제 요청에 사용할 메소드와 헤더들을 설정합니다.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서버는 이 예비 요청에 대한 응답으로 어떤 것을 허용하고 어떤것을 금지하고 있는지에 대한 헤더 정보를 담아서 브라우저로 보내줍니다.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Access-Control-Allow-Origin 헤더에 허용되는 Origin들의 목록을 설정한다.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Access-Control-Allow-Methods 헤더에 허용되는 메소드들의 목록을 설정한다.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Access-Control-Allow-Headers 헤더에 허용되는 헤더들의 목록을 설정한다.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>
                <a:solidFill>
                  <a:schemeClr val="dk1"/>
                </a:solidFill>
              </a:rPr>
              <a:t>Access-Control-Max-Age 헤더에 해당 예비 요청이 브라우저에 캐시 될 수 있는 시간을 초 단위로 설정한다.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이후 브라우저는 보낸 요청과 서버가 응답해준 정책을 비교하여, 해당 요청이 안전한지 확인하고 본 요청을 보내게 됩니니다.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서버가 본 요청에 대한 응답을 하면 최종적으로 이 응답 데이터를 js로 넘겨줍니다.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예비요청의 단점은 결국 실제 요청에 걸리는 시간이 늘어나게 되어 성능이 저하된다는 것인데요, 이 경우는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chemeClr val="dk1"/>
                </a:solidFill>
              </a:rPr>
              <a:t>헤더에 캐시될 시간을 명시해 주면, 이 Preflight 요청을 캐싱 시켜 최적화를 시켜줄 수 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d78965332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d78965332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단순 요청은 말그대로 </a:t>
            </a:r>
            <a:r>
              <a:rPr b="1" lang="ko">
                <a:solidFill>
                  <a:schemeClr val="dk1"/>
                </a:solidFill>
              </a:rPr>
              <a:t>예비 요청(Prefilght)을 생략하고</a:t>
            </a:r>
            <a:r>
              <a:rPr lang="ko">
                <a:solidFill>
                  <a:schemeClr val="dk1"/>
                </a:solidFill>
              </a:rPr>
              <a:t> </a:t>
            </a:r>
            <a:r>
              <a:rPr b="1" lang="ko">
                <a:solidFill>
                  <a:schemeClr val="dk1"/>
                </a:solidFill>
              </a:rPr>
              <a:t>바로 서버에 직행으로 본 요청</a:t>
            </a:r>
            <a:r>
              <a:rPr lang="ko">
                <a:solidFill>
                  <a:schemeClr val="dk1"/>
                </a:solidFill>
              </a:rPr>
              <a:t>을 보낸 후, 서버가 이에 대한 응답의 헤더에 Access-Control-Allow-Origin 헤더를 보내주면 브라우저가 CORS정책 위반 여부를 검사하는 방식입니니다.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심플하지만 특정 조건을 만족하는 경우에만 가능한데, 까다로운 조건들이 많이 포함되어 있다고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ko">
                <a:solidFill>
                  <a:schemeClr val="dk1"/>
                </a:solidFill>
              </a:rPr>
              <a:t>따라서 대부분의 API요청은 예비 요청으로 이루어진다고 볼 수 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d7896533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d7896533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인증된 요청은 클라이언트에서 서버에게 </a:t>
            </a:r>
            <a:r>
              <a:rPr b="1" lang="ko">
                <a:solidFill>
                  <a:srgbClr val="EE2323"/>
                </a:solidFill>
              </a:rPr>
              <a:t>자격 인증 정보(Credential)</a:t>
            </a:r>
            <a:r>
              <a:rPr lang="ko">
                <a:solidFill>
                  <a:schemeClr val="dk1"/>
                </a:solidFill>
              </a:rPr>
              <a:t>를 실어 요청할때 사용되는 요청입니다.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여기서 말하는 </a:t>
            </a:r>
            <a:r>
              <a:rPr b="1" lang="ko">
                <a:solidFill>
                  <a:schemeClr val="dk1"/>
                </a:solidFill>
              </a:rPr>
              <a:t>자격 인증 정보</a:t>
            </a:r>
            <a:r>
              <a:rPr lang="ko">
                <a:solidFill>
                  <a:schemeClr val="dk1"/>
                </a:solidFill>
              </a:rPr>
              <a:t>란 세션 ID가 저장되어있는 </a:t>
            </a:r>
            <a:r>
              <a:rPr lang="ko">
                <a:solidFill>
                  <a:srgbClr val="EE2323"/>
                </a:solidFill>
              </a:rPr>
              <a:t>쿠키(Cookie)</a:t>
            </a:r>
            <a:r>
              <a:rPr lang="ko">
                <a:solidFill>
                  <a:schemeClr val="dk1"/>
                </a:solidFill>
              </a:rPr>
              <a:t> 혹은 </a:t>
            </a:r>
            <a:r>
              <a:rPr lang="ko">
                <a:solidFill>
                  <a:srgbClr val="EE2323"/>
                </a:solidFill>
              </a:rPr>
              <a:t>Authorization 헤더</a:t>
            </a:r>
            <a:r>
              <a:rPr lang="ko">
                <a:solidFill>
                  <a:schemeClr val="dk1"/>
                </a:solidFill>
              </a:rPr>
              <a:t>에 설정하는 </a:t>
            </a:r>
            <a:r>
              <a:rPr lang="ko">
                <a:solidFill>
                  <a:srgbClr val="EE2323"/>
                </a:solidFill>
              </a:rPr>
              <a:t>토큰</a:t>
            </a:r>
            <a:r>
              <a:rPr lang="ko">
                <a:solidFill>
                  <a:schemeClr val="dk1"/>
                </a:solidFill>
              </a:rPr>
              <a:t> 값 등을 일컫는데요. 이는 기존의 단순 요청이나 예비 요청과는 살짝 다른 인증 형태로 통신하게 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G">
  <p:cSld name="TITLE_AND_BODY_2_1_1_1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>
            <p:ph idx="2" type="pic"/>
          </p:nvPr>
        </p:nvSpPr>
        <p:spPr>
          <a:xfrm>
            <a:off x="507438" y="1534500"/>
            <a:ext cx="30906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54182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J">
  <p:cSld name="TITLE_AND_BODY_2_1_1_1_1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>
            <p:ph idx="2" type="pic"/>
          </p:nvPr>
        </p:nvSpPr>
        <p:spPr>
          <a:xfrm>
            <a:off x="457200" y="1519300"/>
            <a:ext cx="3090600" cy="3090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54182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  <p15:guide id="2" orient="horz" pos="288">
          <p15:clr>
            <a:srgbClr val="E46962"/>
          </p15:clr>
        </p15:guide>
        <p15:guide id="3" orient="horz" pos="288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E">
  <p:cSld name="TITLE_AND_BODY_2_1_1_1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45700" y="226400"/>
            <a:ext cx="36519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145700" y="1598500"/>
            <a:ext cx="3651900" cy="3318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204047" y="226350"/>
            <a:ext cx="4690800" cy="469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uckchoiboi.github.io/cors-tutoria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600"/>
              <a:t>                   </a:t>
            </a:r>
            <a:r>
              <a:rPr lang="ko" sz="4600"/>
              <a:t>SOP&amp;CORS</a:t>
            </a:r>
            <a:endParaRPr sz="4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39128" y="16183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338950" y="1932075"/>
            <a:ext cx="5805000" cy="22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88" y="235000"/>
            <a:ext cx="5805125" cy="215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276" y="2386074"/>
            <a:ext cx="5880350" cy="20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/>
        </p:nvSpPr>
        <p:spPr>
          <a:xfrm>
            <a:off x="969000" y="2767575"/>
            <a:ext cx="7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https://chuckchoiboi.github.io/cors-tutorial/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1141500" y="913825"/>
            <a:ext cx="7033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CORS테스트 해보기</a:t>
            </a:r>
            <a:endParaRPr sz="5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           감사합니다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 </a:t>
            </a:r>
            <a:r>
              <a:rPr lang="ko"/>
              <a:t>출처(Origin)란?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85" y="2149725"/>
            <a:ext cx="6180625" cy="23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471925" y="315050"/>
            <a:ext cx="8222100" cy="96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SOP(Same-Origin Policy)</a:t>
            </a:r>
            <a:r>
              <a:rPr lang="ko"/>
              <a:t>란?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3700" y="1919075"/>
            <a:ext cx="558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88" y="1714500"/>
            <a:ext cx="7629525" cy="33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85200" y="2228400"/>
            <a:ext cx="2808000" cy="68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   왜 필요할까?</a:t>
            </a:r>
            <a:endParaRPr sz="30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8875" y="3293675"/>
            <a:ext cx="5805125" cy="1849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875" y="201650"/>
            <a:ext cx="5805124" cy="29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71900" y="462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CORS(Cross-Origin Resource Sharing)</a:t>
            </a:r>
            <a:r>
              <a:rPr lang="ko"/>
              <a:t>란?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2108650" y="1919075"/>
            <a:ext cx="6585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ㅎ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30" y="1948500"/>
            <a:ext cx="6858339" cy="26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71900" y="413850"/>
            <a:ext cx="82221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CORS </a:t>
            </a:r>
            <a:r>
              <a:rPr lang="ko"/>
              <a:t>기본 동작과정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659375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ㄹ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2"/>
            <a:ext cx="4143600" cy="22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050" y="2093225"/>
            <a:ext cx="4305951" cy="22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35928" y="16183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</a:t>
            </a:r>
            <a:r>
              <a:rPr lang="ko"/>
              <a:t>예비 요청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(Preflight Request)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7578" l="0" r="0" t="0"/>
          <a:stretch/>
        </p:blipFill>
        <p:spPr>
          <a:xfrm>
            <a:off x="3294850" y="756000"/>
            <a:ext cx="5849149" cy="33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6550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</a:t>
            </a:r>
            <a:r>
              <a:rPr lang="ko"/>
              <a:t>단순 요청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(Simple Request)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6699" l="0" r="0" t="0"/>
          <a:stretch/>
        </p:blipFill>
        <p:spPr>
          <a:xfrm>
            <a:off x="3473625" y="808000"/>
            <a:ext cx="5670376" cy="32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53800" y="2095050"/>
            <a:ext cx="3081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</a:t>
            </a:r>
            <a:r>
              <a:rPr lang="ko"/>
              <a:t>인증된 요청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(Credential Request)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375" y="923600"/>
            <a:ext cx="5604399" cy="329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