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5" r:id="rId9"/>
    <p:sldId id="267" r:id="rId10"/>
    <p:sldId id="264" r:id="rId11"/>
    <p:sldId id="266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6" autoAdjust="0"/>
    <p:restoredTop sz="94660"/>
  </p:normalViewPr>
  <p:slideViewPr>
    <p:cSldViewPr snapToGrid="0">
      <p:cViewPr varScale="1">
        <p:scale>
          <a:sx n="93" d="100"/>
          <a:sy n="93" d="100"/>
        </p:scale>
        <p:origin x="2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6A7B5-AA55-439C-8DEA-E5CBDFADA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47E786F-B305-4F85-9AF8-15C4AE70FC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608DEF-DC5B-4265-BFD5-A17194EA6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453914-84CB-4B7D-ABC0-EF2FD3212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D2FBCB6-66F9-4C0B-9775-326B3EF37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4255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313252-6E89-4028-B2ED-1B1FE3B3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8B0E950-A482-4146-A1DA-770A79D28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55E825-726D-41D2-B484-AC9879E14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FAD7C8-8BA3-466E-AF48-FADCC1A96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CEED5E-5106-4921-BA34-1740DFDB7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0260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64BA75-8C0E-411E-A632-D2307302A9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13F1BC-6A0F-4D4B-B139-E6194DB8C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3E2C1-5394-4584-8F51-2F4EAA61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057B39-A25D-4510-AC82-5CB331AF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6F7B0A2-8128-4105-86B2-893CD2C37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04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DB268-E560-4D32-A249-F85C0FEE6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CC870D-9BAA-465B-9238-69877698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E920C6-3A81-41C8-9928-44466F20F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4AF725-D7D4-41CA-A7FC-649C3EDFC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3C9668-2A2A-422D-BAA1-607052707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72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AB9C5C-DECC-44E5-AFCE-FCB983977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BF9854-ECFC-4C08-8C0F-F264A378A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05857E-13C9-4B3E-95A9-31FC7B8D6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BD58DE-78AF-479F-AD77-E4E48C8BA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3DC2F0-083C-4B12-9D76-3726E254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953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479D6B-8941-4884-A325-21BED4C8C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73DA72-496B-47AA-BC0F-5C90570663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3F6933-4B10-4A60-8727-73208503A2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1686057-8FA0-4762-AEB2-68C1715A7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51BBAE5-C37E-4041-AF9A-7C4C6702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6368079-9126-4DA9-ADE3-974CBF0D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6323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A9EC04-9D19-43A4-81FD-A7F7539D9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8F1490-D894-4B73-ADC9-5B64E0F30D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A168B8D-E8C1-4686-A6D0-9D1EAE5380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EB2BCC-C66F-4490-B8F5-377D70EAAD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F87565F-7ED5-4711-A65E-23BF765884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D5F7DAB-F226-4D8C-8B8E-7DC7E5387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76E2708-AE78-4D2B-8310-4B9E0FA69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D69074C-BA38-4453-A645-7B5DD509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9099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A864F8-2104-4F45-BD17-C976D7E1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402BA86-093D-4459-8382-C9FF99226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30C18CA-B1DB-48A4-9BD8-F24BA83DA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8E211CC-0413-4055-AACD-AB935E76D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2308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80626C-2BD0-4D67-9D9E-D85258497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8832AF8-7587-4B0E-88BC-F884B8E7E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0973AA-2994-47D6-B7B0-2D92C823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6219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A99104-4413-4B16-8D8E-DB380ED72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38DCFA-7BF5-43CD-84E0-529497155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6A2938-3E53-482E-8A0B-9D6B215F6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883F9B7-6B71-44F4-A31C-4DF2A7096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84D3D89-FF7F-4A25-BAC3-0CF137E0E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DC8039-9A94-4A58-A76F-2F5AB508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840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6242F4-4B23-42F4-A885-0903AEF8A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5A5739-9368-4997-99AB-69863B2B17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77FE3C-965F-45E6-87CB-6990F3DC7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B74271-7AA8-432A-A8A0-96FDDF698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66CF98-33C9-461E-B0BB-5E75DB144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10A1D7-3EC7-405D-AF3C-740A24B56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85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E15224A-4ECC-44BC-A5DD-E5060460E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AB482C-C0C7-437E-BF34-CC164B745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D18371-C6C6-4D7D-BF47-1FD2017EFC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0E46BC-AD85-4BA3-BECE-633E500AD171}" type="datetimeFigureOut">
              <a:rPr lang="ko-KR" altLang="en-US" smtClean="0"/>
              <a:t>2025-08-14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F8E4DA-1696-4488-A5D8-FF78A2089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3F84C-9A11-454D-A624-6FCA67CA5C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8A476-9AF4-4A7D-B3CD-C751ADDE0D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8096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jhtop93.tistory.com/40" TargetMode="External"/><Relationship Id="rId2" Type="http://schemas.openxmlformats.org/officeDocument/2006/relationships/hyperlink" Target="https://dar0m.tistory.com/233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velog.io/@threeone/%ED%94%84%EB%A1%9C%EC%84%B8%EC%8A%A4-%EA%B0%84-%ED%86%B5%EC%8B%A0-%EB%B0%A9%EB%B2%95Inter-Process-Communication-IPC" TargetMode="External"/><Relationship Id="rId2" Type="http://schemas.openxmlformats.org/officeDocument/2006/relationships/hyperlink" Target="https://inpa.tistory.com/entry/%F0%9F%91%A9%E2%80%8D%F0%9F%92%BB-%ED%94%84%EB%A1%9C%EC%84%B8%EC%8A%A4-%E2%9A%94%EF%B8%8F-%EC%93%B0%EB%A0%88%EB%93%9C-%EC%B0%A8%EC%9D%B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B84B0E-C763-43D7-8200-E8F28AAEA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프로세스 </a:t>
            </a:r>
            <a:r>
              <a:rPr lang="en-US" altLang="ko-KR" dirty="0"/>
              <a:t>vs</a:t>
            </a:r>
            <a:r>
              <a:rPr lang="ko-KR" altLang="en-US" dirty="0"/>
              <a:t> 스레드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9393E0-0D77-41D1-9986-BBA079973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2307" y="3734240"/>
            <a:ext cx="2394333" cy="330984"/>
          </a:xfrm>
        </p:spPr>
        <p:txBody>
          <a:bodyPr>
            <a:normAutofit fontScale="92500" lnSpcReduction="20000"/>
          </a:bodyPr>
          <a:lstStyle/>
          <a:p>
            <a:r>
              <a:rPr lang="en-US" altLang="ko-KR" dirty="0"/>
              <a:t>25.08.14 </a:t>
            </a:r>
            <a:r>
              <a:rPr lang="ko-KR" altLang="en-US" dirty="0" err="1"/>
              <a:t>안효성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52021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CBEDDD-EB72-4584-B4BE-2CD2A0570F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66501" y="649743"/>
            <a:ext cx="2551846" cy="973576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기술면접 질문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6C2FAAD-FDB4-48C8-9566-CA9AF799FCD4}"/>
              </a:ext>
            </a:extLst>
          </p:cNvPr>
          <p:cNvSpPr txBox="1">
            <a:spLocks/>
          </p:cNvSpPr>
          <p:nvPr/>
        </p:nvSpPr>
        <p:spPr>
          <a:xfrm>
            <a:off x="1379517" y="1623319"/>
            <a:ext cx="7106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500" dirty="0"/>
              <a:t>1. </a:t>
            </a:r>
            <a:r>
              <a:rPr lang="ko-KR" altLang="en-US" sz="2500" dirty="0"/>
              <a:t>프로세스간 통신 방식</a:t>
            </a:r>
            <a:r>
              <a:rPr lang="en-US" altLang="ko-KR" sz="2500" dirty="0"/>
              <a:t>(IPC)</a:t>
            </a:r>
            <a:r>
              <a:rPr lang="ko-KR" altLang="en-US" sz="2500" dirty="0"/>
              <a:t>이 </a:t>
            </a:r>
            <a:r>
              <a:rPr lang="ko-KR" altLang="en-US" sz="2500" dirty="0" err="1"/>
              <a:t>뭔지</a:t>
            </a:r>
            <a:r>
              <a:rPr lang="ko-KR" altLang="en-US" sz="2500" dirty="0"/>
              <a:t> 설명해 주세요</a:t>
            </a:r>
            <a:r>
              <a:rPr lang="en-US" altLang="ko-KR" sz="2500" dirty="0"/>
              <a:t>.</a:t>
            </a:r>
          </a:p>
          <a:p>
            <a:br>
              <a:rPr lang="en-US" altLang="ko-KR" sz="2500" dirty="0"/>
            </a:br>
            <a:br>
              <a:rPr lang="en-US" altLang="ko-KR" sz="2500" dirty="0"/>
            </a:br>
            <a:r>
              <a:rPr lang="en-US" altLang="ko-KR" sz="2500" dirty="0"/>
              <a:t>2. </a:t>
            </a:r>
            <a:r>
              <a:rPr lang="ko-KR" altLang="en-US" sz="2500" dirty="0"/>
              <a:t>스레드 동기화 방식은 무엇일까요</a:t>
            </a:r>
            <a:r>
              <a:rPr lang="en-US" altLang="ko-KR" sz="2500" dirty="0"/>
              <a:t>? </a:t>
            </a:r>
            <a:endParaRPr lang="ko-KR" altLang="en-US" sz="25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BE83D-54DE-4327-88C6-E4D28993CA83}"/>
              </a:ext>
            </a:extLst>
          </p:cNvPr>
          <p:cNvSpPr txBox="1"/>
          <p:nvPr/>
        </p:nvSpPr>
        <p:spPr>
          <a:xfrm>
            <a:off x="1744038" y="2003729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https://dar0m.tistory.com/233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E68E528-1688-4B6D-A1D5-FCCAE0B98B71}"/>
              </a:ext>
            </a:extLst>
          </p:cNvPr>
          <p:cNvSpPr txBox="1"/>
          <p:nvPr/>
        </p:nvSpPr>
        <p:spPr>
          <a:xfrm>
            <a:off x="1744038" y="2969629"/>
            <a:ext cx="60977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https://jhtop93.tistory.com/40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AA8DF8-9963-42E7-8D8E-E2063B8893F0}"/>
              </a:ext>
            </a:extLst>
          </p:cNvPr>
          <p:cNvSpPr txBox="1"/>
          <p:nvPr/>
        </p:nvSpPr>
        <p:spPr>
          <a:xfrm>
            <a:off x="1465549" y="5670886"/>
            <a:ext cx="31567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0" i="0" dirty="0">
                <a:solidFill>
                  <a:srgbClr val="222222"/>
                </a:solidFill>
                <a:effectLst/>
                <a:latin typeface="-apple-system"/>
              </a:rPr>
              <a:t>Mutex / Semaphore / Monitor</a:t>
            </a:r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12950A11-7171-4E3B-8235-53E8E3C3349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58827"/>
          <a:stretch/>
        </p:blipFill>
        <p:spPr>
          <a:xfrm>
            <a:off x="1465549" y="3615960"/>
            <a:ext cx="7020905" cy="1757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049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232F279-133B-436E-8836-3EEE2959ED18}"/>
              </a:ext>
            </a:extLst>
          </p:cNvPr>
          <p:cNvSpPr txBox="1"/>
          <p:nvPr/>
        </p:nvSpPr>
        <p:spPr>
          <a:xfrm>
            <a:off x="130994" y="1938493"/>
            <a:ext cx="4317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프로세스 </a:t>
            </a:r>
            <a:r>
              <a:rPr lang="en-US" altLang="ko-KR" dirty="0"/>
              <a:t>vs </a:t>
            </a:r>
            <a:r>
              <a:rPr lang="ko-KR" altLang="en-US" dirty="0"/>
              <a:t>스레드 </a:t>
            </a:r>
            <a:r>
              <a:rPr lang="ko-KR" altLang="en-US" dirty="0" err="1"/>
              <a:t>모든것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D158E8-F9E1-4DDF-A42B-BA12F8FA7C9A}"/>
              </a:ext>
            </a:extLst>
          </p:cNvPr>
          <p:cNvSpPr txBox="1"/>
          <p:nvPr/>
        </p:nvSpPr>
        <p:spPr>
          <a:xfrm>
            <a:off x="130994" y="2307825"/>
            <a:ext cx="87561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https://inpa.tistory.com/entry/%F0%9F%91%A9%E2%80%8D%F0%9F%92%BB-%ED%94%84%EB%A1%9C%EC%84%B8%EC%8A%A4-%E2%9A%94%EF%B8%8F-%EC%93%B0%EB%A0%88%EB%93%9C-%EC%B0%A8%EC%9D%B4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601C996-4AF8-4C3E-9A57-70A0C92ADDBE}"/>
              </a:ext>
            </a:extLst>
          </p:cNvPr>
          <p:cNvSpPr txBox="1"/>
          <p:nvPr/>
        </p:nvSpPr>
        <p:spPr>
          <a:xfrm>
            <a:off x="130994" y="3766756"/>
            <a:ext cx="838628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 dirty="0">
              <a:hlinkClick r:id="rId3"/>
            </a:endParaRPr>
          </a:p>
          <a:p>
            <a:r>
              <a:rPr lang="ko-KR" altLang="en-US" dirty="0">
                <a:hlinkClick r:id="rId3"/>
              </a:rPr>
              <a:t>https://velog.io/@threeone/%ED%94%84%EB%A1%9C%EC%84%B8%EC%8A%A4-%EA%B0%84-%ED%86%B5%EC%8B%A0-%EB%B0%A9%EB%B2%95Inter-Process-Communication-IPC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ADC99A-6D41-405B-9524-6D7424B9C9AE}"/>
              </a:ext>
            </a:extLst>
          </p:cNvPr>
          <p:cNvSpPr txBox="1"/>
          <p:nvPr/>
        </p:nvSpPr>
        <p:spPr>
          <a:xfrm>
            <a:off x="3048856" y="3246902"/>
            <a:ext cx="60977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 </a:t>
            </a:r>
          </a:p>
        </p:txBody>
      </p:sp>
      <p:sp>
        <p:nvSpPr>
          <p:cNvPr id="26" name="제목 1">
            <a:extLst>
              <a:ext uri="{FF2B5EF4-FFF2-40B4-BE49-F238E27FC236}">
                <a16:creationId xmlns:a16="http://schemas.microsoft.com/office/drawing/2014/main" id="{EFD8619A-0EB2-4909-A726-BC4DDA8AF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596" y="3508154"/>
            <a:ext cx="1425329" cy="594868"/>
          </a:xfrm>
        </p:spPr>
        <p:txBody>
          <a:bodyPr>
            <a:noAutofit/>
          </a:bodyPr>
          <a:lstStyle/>
          <a:p>
            <a:r>
              <a:rPr lang="en-US" altLang="ko-KR" sz="2000" dirty="0"/>
              <a:t>IPC </a:t>
            </a:r>
            <a:r>
              <a:rPr lang="ko-KR" altLang="en-US" sz="2000" dirty="0"/>
              <a:t>종류</a:t>
            </a:r>
          </a:p>
        </p:txBody>
      </p:sp>
    </p:spTree>
    <p:extLst>
      <p:ext uri="{BB962C8B-B14F-4D97-AF65-F5344CB8AC3E}">
        <p14:creationId xmlns:p14="http://schemas.microsoft.com/office/powerpoint/2010/main" val="2863638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DD665-F2C9-44B1-9901-F920A9C09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915328" cy="1325563"/>
          </a:xfrm>
        </p:spPr>
        <p:txBody>
          <a:bodyPr/>
          <a:lstStyle/>
          <a:p>
            <a:r>
              <a:rPr lang="ko-KR" altLang="en-US" dirty="0"/>
              <a:t>프로세스</a:t>
            </a:r>
            <a:r>
              <a:rPr lang="en-US" altLang="ko-KR" dirty="0"/>
              <a:t>(Process)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BF27BA-64BB-4ADA-8B0C-C05B2F958068}"/>
              </a:ext>
            </a:extLst>
          </p:cNvPr>
          <p:cNvSpPr txBox="1"/>
          <p:nvPr/>
        </p:nvSpPr>
        <p:spPr>
          <a:xfrm>
            <a:off x="330475" y="1582340"/>
            <a:ext cx="542305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프로세스는 </a:t>
            </a:r>
            <a:r>
              <a:rPr lang="ko-KR" altLang="en-US" b="1" i="0" dirty="0">
                <a:solidFill>
                  <a:srgbClr val="EF6F53"/>
                </a:solidFill>
                <a:effectLst/>
                <a:latin typeface="Noto Sans" panose="020B0502040204020203" pitchFamily="34" charset="0"/>
              </a:rPr>
              <a:t>실행 중인 프로그램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을 의미한다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프로세스는 운영체제에 의해 관리되며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,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독립적으로 실행되고 자원을 할당 받을 수 있는 단위이다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. </a:t>
            </a:r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운영체제는 프로세스들에게 적절히 자원들을 분배하여 여러가지 작업을 수행할 수 있게 한다</a:t>
            </a:r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.</a:t>
            </a:r>
          </a:p>
          <a:p>
            <a:pPr algn="l"/>
            <a:r>
              <a:rPr lang="en-US" altLang="ko-KR" b="0" i="0" dirty="0">
                <a:solidFill>
                  <a:srgbClr val="666666"/>
                </a:solidFill>
                <a:effectLst/>
                <a:latin typeface="Noto Sans" panose="020B0502040204020203" pitchFamily="34" charset="0"/>
              </a:rPr>
              <a:t> 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" panose="020B0502040204020203" pitchFamily="34" charset="0"/>
              </a:rPr>
              <a:t>메모리에 올려진 데이터를 프로세스라고 함</a:t>
            </a:r>
            <a:endParaRPr lang="en-US" altLang="ko-KR" b="0" i="0" dirty="0">
              <a:solidFill>
                <a:srgbClr val="666666"/>
              </a:solidFill>
              <a:effectLst/>
              <a:latin typeface="Noto Sans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C750D6-B7AB-4191-A714-83C554CC98FF}"/>
              </a:ext>
            </a:extLst>
          </p:cNvPr>
          <p:cNvSpPr txBox="1"/>
          <p:nvPr/>
        </p:nvSpPr>
        <p:spPr>
          <a:xfrm>
            <a:off x="5753528" y="1582340"/>
            <a:ext cx="63117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프로세스 안에서 실제로 명령을 실행하는 실행 단위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프로세스가 ‘</a:t>
            </a:r>
            <a:r>
              <a:rPr lang="ko-KR" altLang="en-US" dirty="0" err="1"/>
              <a:t>집’이라면</a:t>
            </a:r>
            <a:r>
              <a:rPr lang="en-US" altLang="ko-KR" dirty="0"/>
              <a:t>, </a:t>
            </a:r>
            <a:r>
              <a:rPr lang="ko-KR" altLang="en-US" dirty="0"/>
              <a:t>스레드는 그 집 안에서 ‘일하는 사람’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하나의 프로세스는 최소 </a:t>
            </a:r>
            <a:r>
              <a:rPr lang="en-US" altLang="ko-KR" dirty="0"/>
              <a:t>1</a:t>
            </a:r>
            <a:r>
              <a:rPr lang="ko-KR" altLang="en-US" dirty="0"/>
              <a:t>개의 스레드를 가지며</a:t>
            </a:r>
            <a:r>
              <a:rPr lang="en-US" altLang="ko-KR" dirty="0"/>
              <a:t>(= </a:t>
            </a:r>
            <a:r>
              <a:rPr lang="ko-KR" altLang="en-US" dirty="0"/>
              <a:t>메인 스레드</a:t>
            </a:r>
            <a:r>
              <a:rPr lang="en-US" altLang="ko-KR" dirty="0"/>
              <a:t>), </a:t>
            </a:r>
            <a:r>
              <a:rPr lang="ko-KR" altLang="en-US" dirty="0"/>
              <a:t>여러 스레드를 만들어 동시에 여러 작업을 병렬적으로 처리할 수 있음</a:t>
            </a:r>
            <a:r>
              <a:rPr lang="en-US" altLang="ko-KR" dirty="0"/>
              <a:t>.</a:t>
            </a: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82634C69-3F64-4C6D-AD31-0A9210276382}"/>
              </a:ext>
            </a:extLst>
          </p:cNvPr>
          <p:cNvSpPr txBox="1">
            <a:spLocks/>
          </p:cNvSpPr>
          <p:nvPr/>
        </p:nvSpPr>
        <p:spPr>
          <a:xfrm>
            <a:off x="6857144" y="389490"/>
            <a:ext cx="491532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/>
              <a:t>스레드</a:t>
            </a:r>
            <a:r>
              <a:rPr lang="en-US" altLang="ko-KR" dirty="0"/>
              <a:t>(Thread)</a:t>
            </a:r>
            <a:endParaRPr lang="ko-KR" altLang="en-US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72F660E-764C-4CBE-BACC-CC9BE8C5EB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79" y="3619166"/>
            <a:ext cx="4715533" cy="1333686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3EF8D59F-FC52-494D-8629-317D42AC7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216" y="3059668"/>
            <a:ext cx="6791784" cy="350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7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894E7CC-0C13-458B-877A-08A4349560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666" y="1308267"/>
            <a:ext cx="3115110" cy="4067743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8DC0CF16-982C-45CC-9355-2B9A6A90F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9030"/>
            <a:ext cx="10515600" cy="1325563"/>
          </a:xfrm>
        </p:spPr>
        <p:txBody>
          <a:bodyPr/>
          <a:lstStyle/>
          <a:p>
            <a:r>
              <a:rPr lang="ko-KR" altLang="en-US" dirty="0"/>
              <a:t>프로세스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C0D611-EBBD-4011-9F5A-126E247A5C58}"/>
              </a:ext>
            </a:extLst>
          </p:cNvPr>
          <p:cNvSpPr txBox="1"/>
          <p:nvPr/>
        </p:nvSpPr>
        <p:spPr>
          <a:xfrm>
            <a:off x="4707355" y="807145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프로세스마다 고유한 가상 메모리 공간을 제공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1DEE83-3AB6-435C-A868-198719D13E27}"/>
              </a:ext>
            </a:extLst>
          </p:cNvPr>
          <p:cNvSpPr txBox="1"/>
          <p:nvPr/>
        </p:nvSpPr>
        <p:spPr>
          <a:xfrm>
            <a:off x="4117808" y="4784376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내가 작성한 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코드가 저장되는 공간</a:t>
            </a:r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93C1B3E-1E5C-4B46-9FE2-B5342B21ADB9}"/>
              </a:ext>
            </a:extLst>
          </p:cNvPr>
          <p:cNvSpPr txBox="1"/>
          <p:nvPr/>
        </p:nvSpPr>
        <p:spPr>
          <a:xfrm>
            <a:off x="4117808" y="4121594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전역 변수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정적 변수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상수 등을 저장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AD4C81-0FCA-4FC5-B0B3-9DB90A928FE9}"/>
              </a:ext>
            </a:extLst>
          </p:cNvPr>
          <p:cNvSpPr txBox="1"/>
          <p:nvPr/>
        </p:nvSpPr>
        <p:spPr>
          <a:xfrm>
            <a:off x="4117808" y="1616652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지역변수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매개변수</a:t>
            </a:r>
            <a:r>
              <a:rPr lang="en-US" altLang="ko-KR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, return </a:t>
            </a:r>
            <a:r>
              <a:rPr lang="ko-KR" altLang="en-US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주소들을 저장</a:t>
            </a:r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1A26C33-D2A1-45AE-B99B-10344196B42A}"/>
              </a:ext>
            </a:extLst>
          </p:cNvPr>
          <p:cNvSpPr txBox="1"/>
          <p:nvPr/>
        </p:nvSpPr>
        <p:spPr>
          <a:xfrm>
            <a:off x="4117808" y="3530977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동적으로 생성되는 데이터 구조나 객체들을 저장</a:t>
            </a:r>
            <a:endParaRPr lang="ko-KR" altLang="en-US" dirty="0"/>
          </a:p>
        </p:txBody>
      </p:sp>
      <p:pic>
        <p:nvPicPr>
          <p:cNvPr id="17" name="내용 개체 틀 4">
            <a:extLst>
              <a:ext uri="{FF2B5EF4-FFF2-40B4-BE49-F238E27FC236}">
                <a16:creationId xmlns:a16="http://schemas.microsoft.com/office/drawing/2014/main" id="{1190F519-2EEF-4A8C-9341-73CC288BB3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066" y="2498303"/>
            <a:ext cx="5344271" cy="88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43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434326-F1F7-42CC-94E5-FA5501E9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PCB(Process Control Block)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C69F1E-C0DD-4A9C-8DF4-26AA2CC63B7F}"/>
              </a:ext>
            </a:extLst>
          </p:cNvPr>
          <p:cNvSpPr txBox="1"/>
          <p:nvPr/>
        </p:nvSpPr>
        <p:spPr>
          <a:xfrm>
            <a:off x="544428" y="1506022"/>
            <a:ext cx="70835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006DD7"/>
                </a:solidFill>
                <a:effectLst/>
                <a:latin typeface="Noto Sans" panose="020B0502040504020204" pitchFamily="34" charset="0"/>
              </a:rPr>
              <a:t>운영체제가 프로세스를 관리하기 위해 사용하는 데이터 구조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1D6677-FAD0-4A1E-B1B3-AF1734ED9A97}"/>
              </a:ext>
            </a:extLst>
          </p:cNvPr>
          <p:cNvSpPr txBox="1"/>
          <p:nvPr/>
        </p:nvSpPr>
        <p:spPr>
          <a:xfrm>
            <a:off x="660734" y="2462253"/>
            <a:ext cx="4067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프로세스들의 정보를 저장하는 공간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63EB8-E5EF-4FAB-81D1-FD5A409F6895}"/>
              </a:ext>
            </a:extLst>
          </p:cNvPr>
          <p:cNvSpPr txBox="1"/>
          <p:nvPr/>
        </p:nvSpPr>
        <p:spPr>
          <a:xfrm>
            <a:off x="4884444" y="2462253"/>
            <a:ext cx="40676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운영체제 커널의 데이터 영역에 생김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36CC9-7D05-439E-9234-CCA152AD8F0E}"/>
              </a:ext>
            </a:extLst>
          </p:cNvPr>
          <p:cNvSpPr txBox="1"/>
          <p:nvPr/>
        </p:nvSpPr>
        <p:spPr>
          <a:xfrm>
            <a:off x="4967539" y="2941430"/>
            <a:ext cx="609399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운영체제의 커널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(Kernel)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또한 하나의 프로그램이므로 프로세스와 같이 정보를 저장할 수 있는 공간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(stack, data, heap ...)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이 생긴다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.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이때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커널의 데이터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(Data)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영역에서는 각 프로세스의 상태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, CPU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사용의 정보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,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메모리 사용 정보 등 각종 자원을 관리하기 위해서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PCB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라는 공간을 둔다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.</a:t>
            </a:r>
            <a:endParaRPr lang="ko-KR" alt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8B74E3-B7CF-4DB2-A540-171D0FEE61C8}"/>
              </a:ext>
            </a:extLst>
          </p:cNvPr>
          <p:cNvSpPr txBox="1"/>
          <p:nvPr/>
        </p:nvSpPr>
        <p:spPr>
          <a:xfrm>
            <a:off x="4489283" y="2423230"/>
            <a:ext cx="4782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→</a:t>
            </a:r>
            <a:endParaRPr lang="ko-KR" altLang="en-US" dirty="0"/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B80EBE2B-18F2-44F5-B6C4-B25DF805FA91}"/>
              </a:ext>
            </a:extLst>
          </p:cNvPr>
          <p:cNvSpPr/>
          <p:nvPr/>
        </p:nvSpPr>
        <p:spPr>
          <a:xfrm>
            <a:off x="5816906" y="2335576"/>
            <a:ext cx="650028" cy="529472"/>
          </a:xfrm>
          <a:custGeom>
            <a:avLst/>
            <a:gdLst>
              <a:gd name="connsiteX0" fmla="*/ 572877 w 650028"/>
              <a:gd name="connsiteY0" fmla="*/ 528810 h 529472"/>
              <a:gd name="connsiteX1" fmla="*/ 165253 w 650028"/>
              <a:gd name="connsiteY1" fmla="*/ 451691 h 529472"/>
              <a:gd name="connsiteX2" fmla="*/ 33051 w 650028"/>
              <a:gd name="connsiteY2" fmla="*/ 319489 h 529472"/>
              <a:gd name="connsiteX3" fmla="*/ 0 w 650028"/>
              <a:gd name="connsiteY3" fmla="*/ 198304 h 529472"/>
              <a:gd name="connsiteX4" fmla="*/ 33051 w 650028"/>
              <a:gd name="connsiteY4" fmla="*/ 88135 h 529472"/>
              <a:gd name="connsiteX5" fmla="*/ 220337 w 650028"/>
              <a:gd name="connsiteY5" fmla="*/ 0 h 529472"/>
              <a:gd name="connsiteX6" fmla="*/ 418641 w 650028"/>
              <a:gd name="connsiteY6" fmla="*/ 33051 h 529472"/>
              <a:gd name="connsiteX7" fmla="*/ 473725 w 650028"/>
              <a:gd name="connsiteY7" fmla="*/ 77118 h 529472"/>
              <a:gd name="connsiteX8" fmla="*/ 550843 w 650028"/>
              <a:gd name="connsiteY8" fmla="*/ 110169 h 529472"/>
              <a:gd name="connsiteX9" fmla="*/ 638978 w 650028"/>
              <a:gd name="connsiteY9" fmla="*/ 242371 h 529472"/>
              <a:gd name="connsiteX10" fmla="*/ 649995 w 650028"/>
              <a:gd name="connsiteY10" fmla="*/ 308472 h 529472"/>
              <a:gd name="connsiteX11" fmla="*/ 616945 w 650028"/>
              <a:gd name="connsiteY11" fmla="*/ 484742 h 529472"/>
              <a:gd name="connsiteX12" fmla="*/ 528810 w 650028"/>
              <a:gd name="connsiteY12" fmla="*/ 528810 h 529472"/>
              <a:gd name="connsiteX13" fmla="*/ 517793 w 650028"/>
              <a:gd name="connsiteY13" fmla="*/ 528810 h 529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50028" h="529472">
                <a:moveTo>
                  <a:pt x="572877" y="528810"/>
                </a:moveTo>
                <a:cubicBezTo>
                  <a:pt x="437911" y="513814"/>
                  <a:pt x="288043" y="523920"/>
                  <a:pt x="165253" y="451691"/>
                </a:cubicBezTo>
                <a:cubicBezTo>
                  <a:pt x="109828" y="419088"/>
                  <a:pt x="72985" y="367410"/>
                  <a:pt x="33051" y="319489"/>
                </a:cubicBezTo>
                <a:cubicBezTo>
                  <a:pt x="22034" y="279094"/>
                  <a:pt x="0" y="240174"/>
                  <a:pt x="0" y="198304"/>
                </a:cubicBezTo>
                <a:cubicBezTo>
                  <a:pt x="0" y="159964"/>
                  <a:pt x="7684" y="116884"/>
                  <a:pt x="33051" y="88135"/>
                </a:cubicBezTo>
                <a:cubicBezTo>
                  <a:pt x="93991" y="19070"/>
                  <a:pt x="147319" y="14604"/>
                  <a:pt x="220337" y="0"/>
                </a:cubicBezTo>
                <a:cubicBezTo>
                  <a:pt x="275866" y="5048"/>
                  <a:pt x="363345" y="5403"/>
                  <a:pt x="418641" y="33051"/>
                </a:cubicBezTo>
                <a:cubicBezTo>
                  <a:pt x="439673" y="43567"/>
                  <a:pt x="453414" y="65270"/>
                  <a:pt x="473725" y="77118"/>
                </a:cubicBezTo>
                <a:cubicBezTo>
                  <a:pt x="497883" y="91210"/>
                  <a:pt x="525137" y="99152"/>
                  <a:pt x="550843" y="110169"/>
                </a:cubicBezTo>
                <a:cubicBezTo>
                  <a:pt x="592025" y="159587"/>
                  <a:pt x="618588" y="181199"/>
                  <a:pt x="638978" y="242371"/>
                </a:cubicBezTo>
                <a:cubicBezTo>
                  <a:pt x="646042" y="263562"/>
                  <a:pt x="646323" y="286438"/>
                  <a:pt x="649995" y="308472"/>
                </a:cubicBezTo>
                <a:cubicBezTo>
                  <a:pt x="649676" y="312296"/>
                  <a:pt x="654274" y="454879"/>
                  <a:pt x="616945" y="484742"/>
                </a:cubicBezTo>
                <a:cubicBezTo>
                  <a:pt x="591297" y="505261"/>
                  <a:pt x="558825" y="515470"/>
                  <a:pt x="528810" y="528810"/>
                </a:cubicBezTo>
                <a:cubicBezTo>
                  <a:pt x="525454" y="530301"/>
                  <a:pt x="521465" y="528810"/>
                  <a:pt x="517793" y="52881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852F942-01A3-45EA-AE4E-731B9AB3BB59}"/>
              </a:ext>
            </a:extLst>
          </p:cNvPr>
          <p:cNvCxnSpPr>
            <a:stCxn id="13" idx="7"/>
          </p:cNvCxnSpPr>
          <p:nvPr/>
        </p:nvCxnSpPr>
        <p:spPr>
          <a:xfrm flipV="1">
            <a:off x="6290631" y="2170323"/>
            <a:ext cx="771181" cy="242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08063BA-7335-430F-8A26-5DE3FF037A1B}"/>
              </a:ext>
            </a:extLst>
          </p:cNvPr>
          <p:cNvSpPr txBox="1"/>
          <p:nvPr/>
        </p:nvSpPr>
        <p:spPr>
          <a:xfrm>
            <a:off x="6808508" y="1630476"/>
            <a:ext cx="5344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하드웨어와 소프트웨어의 접점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(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인터페이스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)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대표적으로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Linux.</a:t>
            </a:r>
            <a:b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</a:b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운영체제에서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Text </a:t>
            </a:r>
            <a:r>
              <a:rPr lang="en-US" altLang="ko-KR" sz="1400" b="0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editer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같은 </a:t>
            </a:r>
            <a:r>
              <a:rPr lang="en-US" altLang="ko-KR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user application </a:t>
            </a:r>
            <a:r>
              <a:rPr lang="ko-KR" altLang="en-US" sz="1400" b="0" i="0" dirty="0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빼면 </a:t>
            </a:r>
            <a:r>
              <a:rPr lang="ko-KR" altLang="en-US" sz="1400" b="0" i="0" dirty="0" err="1">
                <a:solidFill>
                  <a:srgbClr val="666666"/>
                </a:solidFill>
                <a:effectLst/>
                <a:latin typeface="Noto Sans" panose="020B0502040504020204" pitchFamily="34" charset="0"/>
              </a:rPr>
              <a:t>커널이라함</a:t>
            </a:r>
            <a:endParaRPr lang="ko-KR" altLang="en-US" sz="14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B33029AA-B206-4745-82AF-E67877E2FE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3771" b="60263"/>
          <a:stretch/>
        </p:blipFill>
        <p:spPr>
          <a:xfrm>
            <a:off x="642415" y="3888722"/>
            <a:ext cx="7415516" cy="242630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208F5DA-3530-4BF4-B0C9-8BDE489BB0C1}"/>
              </a:ext>
            </a:extLst>
          </p:cNvPr>
          <p:cNvSpPr txBox="1"/>
          <p:nvPr/>
        </p:nvSpPr>
        <p:spPr>
          <a:xfrm>
            <a:off x="1039427" y="6315025"/>
            <a:ext cx="103143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프로세스들의 정보가 다 담겨있음</a:t>
            </a:r>
            <a:r>
              <a:rPr lang="en-US" altLang="ko-KR" dirty="0"/>
              <a:t>=&gt;</a:t>
            </a:r>
            <a:r>
              <a:rPr lang="ko-KR" altLang="en-US" dirty="0"/>
              <a:t>스케줄링</a:t>
            </a:r>
            <a:r>
              <a:rPr lang="en-US" altLang="ko-KR" dirty="0"/>
              <a:t>, </a:t>
            </a:r>
            <a:r>
              <a:rPr lang="ko-KR" altLang="en-US" dirty="0"/>
              <a:t>문맥 교환</a:t>
            </a:r>
            <a:r>
              <a:rPr lang="en-US" altLang="ko-KR" dirty="0"/>
              <a:t>, </a:t>
            </a:r>
            <a:r>
              <a:rPr lang="ko-KR" altLang="en-US" dirty="0"/>
              <a:t>자원 관리</a:t>
            </a:r>
            <a:r>
              <a:rPr lang="en-US" altLang="ko-KR" dirty="0"/>
              <a:t>, </a:t>
            </a:r>
            <a:r>
              <a:rPr lang="ko-KR" altLang="en-US" dirty="0"/>
              <a:t>상태 전이 모두 </a:t>
            </a:r>
            <a:r>
              <a:rPr lang="en-US" altLang="ko-KR" dirty="0"/>
              <a:t>PCB</a:t>
            </a:r>
            <a:r>
              <a:rPr lang="ko-KR" altLang="en-US" dirty="0"/>
              <a:t>에 의존</a:t>
            </a:r>
          </a:p>
        </p:txBody>
      </p:sp>
    </p:spTree>
    <p:extLst>
      <p:ext uri="{BB962C8B-B14F-4D97-AF65-F5344CB8AC3E}">
        <p14:creationId xmlns:p14="http://schemas.microsoft.com/office/powerpoint/2010/main" val="26842873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D8B7A5-707B-4DC3-A91A-6E6D057E6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Thread</a:t>
            </a:r>
            <a:r>
              <a:rPr lang="ko-KR" altLang="en-US" dirty="0"/>
              <a:t>는</a:t>
            </a:r>
            <a:r>
              <a:rPr lang="en-US" altLang="ko-KR" dirty="0"/>
              <a:t>??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834D9A-BC61-4EE8-9E10-9414B30DF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66" y="1432246"/>
            <a:ext cx="5085708" cy="516883"/>
          </a:xfrm>
        </p:spPr>
        <p:txBody>
          <a:bodyPr>
            <a:normAutofit fontScale="92500"/>
          </a:bodyPr>
          <a:lstStyle/>
          <a:p>
            <a:pPr marL="457200" lvl="1" indent="0">
              <a:buNone/>
            </a:pPr>
            <a:r>
              <a:rPr lang="ko-KR" altLang="en-US" sz="1800" dirty="0"/>
              <a:t>별도의 </a:t>
            </a:r>
            <a:r>
              <a:rPr lang="en-US" altLang="ko-KR" sz="1800" dirty="0"/>
              <a:t>PCB</a:t>
            </a:r>
            <a:r>
              <a:rPr lang="ko-KR" altLang="en-US" sz="1800" dirty="0"/>
              <a:t>를 가지진 않음 대신 </a:t>
            </a:r>
            <a:r>
              <a:rPr lang="en-US" altLang="ko-KR" sz="1800" dirty="0"/>
              <a:t>TCB</a:t>
            </a:r>
            <a:r>
              <a:rPr lang="ko-KR" altLang="en-US" sz="1800" dirty="0"/>
              <a:t>를 가짐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2E7EF40-7B5E-4858-8F01-49E1BEE5C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66" y="2147969"/>
            <a:ext cx="4954226" cy="35285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59E006C-878A-4207-A030-363572766D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316" y="2147968"/>
            <a:ext cx="5786204" cy="3528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014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75EE0D-A90B-4458-AE94-BCCAA6D2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380" y="149367"/>
            <a:ext cx="2346789" cy="960241"/>
          </a:xfrm>
        </p:spPr>
        <p:txBody>
          <a:bodyPr>
            <a:normAutofit/>
          </a:bodyPr>
          <a:lstStyle/>
          <a:p>
            <a:r>
              <a:rPr lang="ko-KR" altLang="en-US" sz="3000" dirty="0"/>
              <a:t>스레드 종류</a:t>
            </a: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D478870-636C-4828-825C-09A5A26F6BD1}"/>
              </a:ext>
            </a:extLst>
          </p:cNvPr>
          <p:cNvSpPr txBox="1">
            <a:spLocks/>
          </p:cNvSpPr>
          <p:nvPr/>
        </p:nvSpPr>
        <p:spPr>
          <a:xfrm>
            <a:off x="2428982" y="346947"/>
            <a:ext cx="2040277" cy="5650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14350" indent="-514350">
              <a:buAutoNum type="arabicPeriod"/>
            </a:pPr>
            <a:r>
              <a:rPr lang="ko-KR" altLang="en-US" sz="1400" dirty="0"/>
              <a:t>사용자 스레드</a:t>
            </a:r>
            <a:endParaRPr lang="en-US" altLang="ko-KR" sz="1400" dirty="0"/>
          </a:p>
          <a:p>
            <a:pPr marL="514350" indent="-514350">
              <a:buAutoNum type="arabicPeriod"/>
            </a:pPr>
            <a:r>
              <a:rPr lang="ko-KR" altLang="en-US" sz="1400" dirty="0"/>
              <a:t>커널 스레드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9421B4-8D5F-47FA-BAB7-57030CA4C1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80" y="1307188"/>
            <a:ext cx="6320813" cy="506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8525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F900C2-348D-48CF-B9CB-2E7B13B2E5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5732"/>
            <a:ext cx="6068272" cy="670653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E8C98C9-462E-4420-A315-B1910A029D9A}"/>
              </a:ext>
            </a:extLst>
          </p:cNvPr>
          <p:cNvSpPr txBox="1"/>
          <p:nvPr/>
        </p:nvSpPr>
        <p:spPr>
          <a:xfrm>
            <a:off x="6390839" y="3318437"/>
            <a:ext cx="361619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예시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  <a:t>)</a:t>
            </a:r>
            <a:b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</a:b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유튜브 영상은 </a:t>
            </a:r>
            <a:r>
              <a:rPr lang="ko-KR" altLang="en-US" sz="1400" b="1" i="0" dirty="0" err="1">
                <a:solidFill>
                  <a:srgbClr val="555555"/>
                </a:solidFill>
                <a:effectLst/>
                <a:latin typeface="Spoqa Han Sans"/>
              </a:rPr>
              <a:t>버퍼링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 걸려도 채팅은 칠 수 </a:t>
            </a:r>
            <a:r>
              <a:rPr lang="ko-KR" altLang="en-US" sz="1400" b="1" i="0" dirty="0" err="1">
                <a:solidFill>
                  <a:srgbClr val="555555"/>
                </a:solidFill>
                <a:effectLst/>
                <a:latin typeface="Spoqa Han Sans"/>
              </a:rPr>
              <a:t>있는거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 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87390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078ED7E-EE82-4A99-AEEE-38E606393E69}"/>
              </a:ext>
            </a:extLst>
          </p:cNvPr>
          <p:cNvSpPr txBox="1"/>
          <p:nvPr/>
        </p:nvSpPr>
        <p:spPr>
          <a:xfrm>
            <a:off x="1064858" y="1218751"/>
            <a:ext cx="150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다대일 모델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139BB3-0B6E-43FF-8906-4ACC9C7A0800}"/>
              </a:ext>
            </a:extLst>
          </p:cNvPr>
          <p:cNvSpPr txBox="1"/>
          <p:nvPr/>
        </p:nvSpPr>
        <p:spPr>
          <a:xfrm>
            <a:off x="4751568" y="1218751"/>
            <a:ext cx="150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일대일 모델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B7BBD1-A40D-4A5B-9EDA-B583DDE4A950}"/>
              </a:ext>
            </a:extLst>
          </p:cNvPr>
          <p:cNvSpPr txBox="1"/>
          <p:nvPr/>
        </p:nvSpPr>
        <p:spPr>
          <a:xfrm>
            <a:off x="8438278" y="1218751"/>
            <a:ext cx="1503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다대다 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4B50A06-08A6-40E6-8759-215C8D92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895" y="1823812"/>
            <a:ext cx="1906800" cy="160518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0442293-E819-4502-9961-9F9F9BFFB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0009" y="1823812"/>
            <a:ext cx="1906800" cy="1605188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4E547C9-5D20-45F6-8A44-96C04C534E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733" y="1823812"/>
            <a:ext cx="1716590" cy="1605188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BA5E783-530E-4C12-9E86-F74C3ACE0D5B}"/>
              </a:ext>
            </a:extLst>
          </p:cNvPr>
          <p:cNvSpPr txBox="1"/>
          <p:nvPr/>
        </p:nvSpPr>
        <p:spPr>
          <a:xfrm>
            <a:off x="3678148" y="4184416"/>
            <a:ext cx="3390472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하나의 스레드가 봉쇄되어도 다른 스레드가 실행될 수 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다중 처리기에서 다중 스레드가 병렬로 수행되는 것을 허용하지만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사용자 수준 스레드를 생성할 때 그에 따른 커널 스레드를 생성해야 하기 때문에 그에 따른 오버헤드가 발생한다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→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시스템에 의해 지원되는 스레드의 수를 제한</a:t>
            </a:r>
            <a:endParaRPr lang="en-US" altLang="ko-KR" sz="14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8B6DA3-AFC6-468D-82D3-ED8EC9E915BC}"/>
              </a:ext>
            </a:extLst>
          </p:cNvPr>
          <p:cNvSpPr txBox="1"/>
          <p:nvPr/>
        </p:nvSpPr>
        <p:spPr>
          <a:xfrm>
            <a:off x="183536" y="3658089"/>
            <a:ext cx="3616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많은 사용자 스레드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  <a:t>- 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하나의 커널 스레드</a:t>
            </a:r>
            <a:endParaRPr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D70C04-51ED-4C2C-B14C-2D83C596321A}"/>
              </a:ext>
            </a:extLst>
          </p:cNvPr>
          <p:cNvSpPr txBox="1"/>
          <p:nvPr/>
        </p:nvSpPr>
        <p:spPr>
          <a:xfrm>
            <a:off x="3596268" y="3664729"/>
            <a:ext cx="36161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하나의 사용자 스레드 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  <a:t>- 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하나의 커널 스레드</a:t>
            </a:r>
            <a:endParaRPr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CE07B09-5BB9-4F05-9F8F-D282D3213168}"/>
              </a:ext>
            </a:extLst>
          </p:cNvPr>
          <p:cNvSpPr txBox="1"/>
          <p:nvPr/>
        </p:nvSpPr>
        <p:spPr>
          <a:xfrm>
            <a:off x="7393933" y="3664729"/>
            <a:ext cx="4688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여러 사용자 스레드 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  <a:t>- 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그보다 작거나 같은 수의 커널 스레드</a:t>
            </a:r>
            <a:endParaRPr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7CA5E0-8C41-4BB6-86A2-21A5EFF6E91E}"/>
              </a:ext>
            </a:extLst>
          </p:cNvPr>
          <p:cNvSpPr txBox="1"/>
          <p:nvPr/>
        </p:nvSpPr>
        <p:spPr>
          <a:xfrm>
            <a:off x="7506792" y="4184415"/>
            <a:ext cx="424684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다대다 모델은 다대일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일대일 모델의 단점을 해결해준다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다대다 모델은 필요한 만큼 사용자 스레드를 생성할 수 있으며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,</a:t>
            </a:r>
          </a:p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그의 개수에 상응하는 커널 스레드가 다중 처리기에서 병렬로 수행될 수 있다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따라서 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한 스레드가 봉쇄형 시스템 호출을 발생시켜 대기 상태로 들어갔을 경우 커널이 다른 스레드의 수행을 스케줄 할 수 있다</a:t>
            </a:r>
            <a:r>
              <a:rPr lang="en-US" altLang="ko-KR" sz="1400" b="1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  <a:endParaRPr lang="ko-KR" altLang="en-US" sz="14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endParaRPr lang="en-US" altLang="ko-KR" sz="1400" b="0" i="0" dirty="0">
              <a:solidFill>
                <a:srgbClr val="555555"/>
              </a:solidFill>
              <a:effectLst/>
              <a:latin typeface="Spoqa Han San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E636DC7-F192-42C0-A125-E4EBC54AC9D5}"/>
              </a:ext>
            </a:extLst>
          </p:cNvPr>
          <p:cNvSpPr txBox="1"/>
          <p:nvPr/>
        </p:nvSpPr>
        <p:spPr>
          <a:xfrm>
            <a:off x="183536" y="4190786"/>
            <a:ext cx="339047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개발자가 원하는 만큼의 사용자 스레드를 생성할 수 있지만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,</a:t>
            </a:r>
          </a:p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스레드의 관리가 사용자 공간에서 일어나기 때문에 하나의 스레드가 봉쇄된다면 전체 프로세스가 봉쇄된다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 </a:t>
            </a:r>
          </a:p>
          <a:p>
            <a:pPr algn="l"/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또한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한번에 하나의 스레드만이 커널에 접근할 수 있어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,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다중 스레드가 다중 코어 시스템에서 </a:t>
            </a:r>
            <a:r>
              <a:rPr lang="ko-KR" altLang="en-US" sz="1400" b="1" i="0" dirty="0">
                <a:solidFill>
                  <a:srgbClr val="555555"/>
                </a:solidFill>
                <a:effectLst/>
                <a:latin typeface="Spoqa Han Sans"/>
              </a:rPr>
              <a:t>병렬로 실행될 수가 없다</a:t>
            </a:r>
            <a:r>
              <a:rPr lang="en-US" altLang="ko-KR" sz="1400" b="1" dirty="0">
                <a:solidFill>
                  <a:srgbClr val="555555"/>
                </a:solidFill>
                <a:latin typeface="Spoqa Han Sans"/>
              </a:rPr>
              <a:t>.</a:t>
            </a:r>
          </a:p>
          <a:p>
            <a:pPr algn="l"/>
            <a:endParaRPr lang="en-US" altLang="ko-KR" sz="1400" b="0" i="0" dirty="0">
              <a:solidFill>
                <a:srgbClr val="555555"/>
              </a:solidFill>
              <a:effectLst/>
              <a:latin typeface="Spoqa Han Sans"/>
            </a:endParaRPr>
          </a:p>
          <a:p>
            <a:pPr algn="l"/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→ </a:t>
            </a:r>
            <a:r>
              <a:rPr lang="ko-KR" altLang="en-US" sz="1400" b="0" i="0" dirty="0">
                <a:solidFill>
                  <a:srgbClr val="555555"/>
                </a:solidFill>
                <a:effectLst/>
                <a:latin typeface="Spoqa Han Sans"/>
              </a:rPr>
              <a:t>다대일 모델을 사용하는 시스템은 거의 없다</a:t>
            </a:r>
            <a:r>
              <a:rPr lang="en-US" altLang="ko-KR" sz="1400" b="0" i="0" dirty="0">
                <a:solidFill>
                  <a:srgbClr val="555555"/>
                </a:solidFill>
                <a:effectLst/>
                <a:latin typeface="Spoqa Han Sans"/>
              </a:rPr>
              <a:t>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232F279-133B-436E-8836-3EEE2959ED18}"/>
              </a:ext>
            </a:extLst>
          </p:cNvPr>
          <p:cNvSpPr txBox="1"/>
          <p:nvPr/>
        </p:nvSpPr>
        <p:spPr>
          <a:xfrm>
            <a:off x="245182" y="282091"/>
            <a:ext cx="12137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혼합방식</a:t>
            </a:r>
          </a:p>
        </p:txBody>
      </p:sp>
    </p:spTree>
    <p:extLst>
      <p:ext uri="{BB962C8B-B14F-4D97-AF65-F5344CB8AC3E}">
        <p14:creationId xmlns:p14="http://schemas.microsoft.com/office/powerpoint/2010/main" val="637541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1232F279-133B-436E-8836-3EEE2959ED18}"/>
              </a:ext>
            </a:extLst>
          </p:cNvPr>
          <p:cNvSpPr txBox="1"/>
          <p:nvPr/>
        </p:nvSpPr>
        <p:spPr>
          <a:xfrm>
            <a:off x="214360" y="282091"/>
            <a:ext cx="21692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멀티 프로세스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45241B-76E8-47AE-A021-7F4275148D36}"/>
              </a:ext>
            </a:extLst>
          </p:cNvPr>
          <p:cNvSpPr txBox="1"/>
          <p:nvPr/>
        </p:nvSpPr>
        <p:spPr>
          <a:xfrm>
            <a:off x="2383604" y="282091"/>
            <a:ext cx="80563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Ex) </a:t>
            </a:r>
            <a:r>
              <a:rPr lang="ko-KR" altLang="en-US" dirty="0"/>
              <a:t>크롬이 부모 프로세스라면 여러 탭 </a:t>
            </a:r>
            <a:r>
              <a:rPr lang="ko-KR" altLang="en-US" dirty="0" err="1"/>
              <a:t>키는건</a:t>
            </a:r>
            <a:r>
              <a:rPr lang="ko-KR" altLang="en-US" dirty="0"/>
              <a:t> 자식 프로세스를 생성하는 것</a:t>
            </a:r>
            <a:r>
              <a:rPr lang="en-US" altLang="ko-KR" dirty="0"/>
              <a:t>!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04D9F4-CFA4-4032-8630-EE02134991C4}"/>
              </a:ext>
            </a:extLst>
          </p:cNvPr>
          <p:cNvSpPr txBox="1"/>
          <p:nvPr/>
        </p:nvSpPr>
        <p:spPr>
          <a:xfrm>
            <a:off x="214360" y="1013534"/>
            <a:ext cx="104193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프로세스들은 별도의 메모리공간에서 실행되는데 프로세스간 정보를 주고 받을 순 없을까</a:t>
            </a:r>
            <a:r>
              <a:rPr lang="en-US" altLang="ko-KR" dirty="0"/>
              <a:t>?-&gt;IPC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70BC96-B897-4265-BB28-C5126E20D6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696" y="1529219"/>
            <a:ext cx="6049219" cy="60968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C40474-5068-4757-B90D-F59D8AF077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6175" y="2138904"/>
            <a:ext cx="4023051" cy="3296480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8A1D1836-1AE3-4485-A171-32F44790634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113" r="1497"/>
          <a:stretch/>
        </p:blipFill>
        <p:spPr>
          <a:xfrm>
            <a:off x="6264975" y="1382866"/>
            <a:ext cx="5320849" cy="5487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076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665</Words>
  <Application>Microsoft Office PowerPoint</Application>
  <PresentationFormat>와이드스크린</PresentationFormat>
  <Paragraphs>68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-apple-system</vt:lpstr>
      <vt:lpstr>Spoqa Han Sans</vt:lpstr>
      <vt:lpstr>맑은 고딕</vt:lpstr>
      <vt:lpstr>Arial</vt:lpstr>
      <vt:lpstr>Noto Sans</vt:lpstr>
      <vt:lpstr>Office 테마</vt:lpstr>
      <vt:lpstr>프로세스 vs 스레드</vt:lpstr>
      <vt:lpstr>프로세스(Process)</vt:lpstr>
      <vt:lpstr>프로세스 구조</vt:lpstr>
      <vt:lpstr>PCB(Process Control Block)</vt:lpstr>
      <vt:lpstr>Thread는??</vt:lpstr>
      <vt:lpstr>스레드 종류</vt:lpstr>
      <vt:lpstr>PowerPoint 프레젠테이션</vt:lpstr>
      <vt:lpstr>PowerPoint 프레젠테이션</vt:lpstr>
      <vt:lpstr>PowerPoint 프레젠테이션</vt:lpstr>
      <vt:lpstr>기술면접 질문</vt:lpstr>
      <vt:lpstr>IPC 종류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프로세스 vs 스레드</dc:title>
  <dc:creator>SSAFY</dc:creator>
  <cp:lastModifiedBy>SSAFY</cp:lastModifiedBy>
  <cp:revision>22</cp:revision>
  <dcterms:created xsi:type="dcterms:W3CDTF">2025-08-14T00:16:37Z</dcterms:created>
  <dcterms:modified xsi:type="dcterms:W3CDTF">2025-08-14T05:57:48Z</dcterms:modified>
</cp:coreProperties>
</file>