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Mon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Mono-bold.fntdata"/><Relationship Id="rId10" Type="http://schemas.openxmlformats.org/officeDocument/2006/relationships/slide" Target="slides/slide5.xml"/><Relationship Id="rId21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24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openjdk.org/jeps/444" TargetMode="External"/><Relationship Id="rId3" Type="http://schemas.openxmlformats.org/officeDocument/2006/relationships/hyperlink" Target="https://openjdk.org/jeps/444" TargetMode="External"/><Relationship Id="rId4" Type="http://schemas.openxmlformats.org/officeDocument/2006/relationships/hyperlink" Target="https://openjdk.org/jeps/444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안녕하세요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컨텍스트 스위칭에 발표할 박창희입니다.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우선 간단하게 바로 발표하기전에 어떤 내용을 발표할지 목차 부터 보자면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Context Swithcing이 뭔지 어떤건지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Context Swithcing의 동작방식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Context Swithcing 도중에 발생한 오버헤드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Process 에서 발생한 Context Swithcing 이랑  Thread 에서 발생한 Context Swithcing 은 어떤 차이가 있는지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그리고 이건 좀 번외지만 그래도 알면 좋겠다 싶어서 가지고 온 조금 더 깊은 Thread 에서의 Context Swithcing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마지막으로 내용 다시 정리와 QnA 순으로 진행하겟습니다.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page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Context Switching이 뭐냐고 하면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먼저, Context Switching이란 운영체제가 CPU 자원을 효율적으로 관리하기 위해 현재 실행 중인 프로세스의 상태를 저장하고, 다른 프로세스로 전환하는 과정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그렇다면 왜 이런 과정이 필요할까요?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첫째, CPU를 효율적으로 사용하기 위함입니다. 하나의 프로세스만 CPU를 독점하는 게 아니라, 여러 프로세스가 돌아가면서 CPU를 활용해야 전체 시스템 자원이 낭비되지 않겠죠.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둘째, 우리가 흔히 사용하는 멀티태스킹을 가능하게 합니다. 예를 들어, 음악을 들으면서 동시에 문서를 작성하고 인터넷을 할 수 있는 것도 Context Switching 덕분입니다.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셋째, 여러 프로세스 간 공정성을 보장합니다. 특정 프로세스만 계속 CPU를 쓰는 것이 아니라, 일정 시간마다 다른 프로세스에도 기회를 주어야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마지막으로, I/O 작업처럼 CPU가 놀고 있는 동안 다른 프로세스가 실행되도록 해서 전체 대기 시간을 줄이는 효과가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그럼 이제 Context Switching 개념과 왜 필요한지 알았으니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다음은 Context Switching이 일어날 때의 구체적인 동작 방식을 단계별로 살펴보겠습니다.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page2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“이 그림은 Context Switching이 진행되는 전체 과정을 단계별로 단순화한 것입니다.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현재 실행 중인 프로세스의 상태를 저장하고, 다음 프로세스의 상태를 불러와 실행하는 순서로 동작한다는 걸 한눈에 보여주죠.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그런데 여기서 중요한 점은, 프로세스의 상태를 어디에 저장하고 다시 불러오는가입니다.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 부분을 이해하기 위해서는 PCB(Process Control Block) 라는 개념이 필요합니다.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page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“Context Switching에서 핵심이 되는 개념이 바로 PCB, Process Control Block입니다.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운영체제는 실행 중인 프로세스의 중요한 상태를 모두 PCB에 저장해 둡니다.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여기에 어떤 정보가 들어가냐면,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우선 프로세스의 현재 상태입니다. 예를 들어 Ready, Running, Waiting 같은 상태가 기록됩니다.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또 Program Counter, 즉 다음에 실행할 명령어의 주소도 저장됩니다.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아울러 CPU 레지스터 값과 스택 포인터 같은 CPU 관련 정보도 들어갑니다.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 외에도 메모리 관리 정보나, 프로세스를 구분하기 위한 PID 같은 식별자도 함께 기록됩니다.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이렇게 필요한 정보를 PCB에 저장해 두면, 나중에 Context Switching이 발생했을 때 운영체제가 정확히 이전 상태로 되돌릴 수 있는 겁니다.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또한 프로세스는 실행 도중 Running → Ready, Ready → Running, 또는 Running → Waiting 같은 상태 변화가 일어나는데, 이런 변화 역시 PCB를 통해 관리됩니다.”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page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“지금까지 PCB에 대해 살펴봤으니, 이제 다시 Context Switching의 구체적인 동작 과정을 단계별로 정리해보겠습니다.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1단계, 먼저 프로세스 P1이 Running 상태로 CPU를 사용하고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2단계, 이때 인터럽트나 시스템 콜이 발생하면 Context Switching이 시작됩니다.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3단계, 운영체제는 P1의 현재 상태, 즉 Program Counter, 레지스터 값, 스택 포인터 같은 정보를 PCB에 저장합니다.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4단계, 이렇게 저장된 뒤 P1은 Ready 상태나 Waiting 상태로 전환됩니다.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 다음은 새 프로세스를 선택하는 과정입니다.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5단계, 스케줄러가 P2를 선택하고,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6단계, P2의 PCB에 있던 정보를 CPU 레지스터로 복원합니다.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마지막 7단계, 이제 P2가 Running 상태로 실행을 이어가게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즉, Context Switching은 기존 프로세스의 상태 저장 → 새로운 프로세스 상태 복원이라는 두 가지 핵심 동작으로 이루어진다고 보시면 됩니다.”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page5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 그림은 Context Switching 과정에서 오버헤드가 발생하는 지점을 보여줍니다.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특히 빨간색으로 표시된 부분이 바로 성능 손실이 일어나는 구간인데요.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즉, 단순히 프로세스의 상태를 저장하고 복원하는 순간에도 비용이 들고,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 과정에서 CPU 내부적으로 추가적인 손실이 함께 발생합니다.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 페이지에서는 이 오버헤드가 왜 큰 비용을 만드는지,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하드웨어 관점에서 좀 더 구체적으로 살펴보겠습니다.”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page 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“Context Switching의 비용은 단순히 PCB에 레지스터를 저장하고 복원하는 데서 끝나지 않습니다.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실제로는 CPU 하드웨어 차원에서도 추가적인 손실이 발생하기 때문에 성능에 큰 영향을 줍니다.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먼저, TLB입니다. 프로세스가 바뀌면 주소 공간도 바뀌기 때문에 TLB가 무효화되고 다시 채워야 해서 메모리 접근이 느려집니다. 일부 CPU는 ASID 같은 기능으로 이를 완화하기도 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다음은 **캐시(Cache)**입니다. 프로세스가 바뀌면 새로운 데이터가 들어오면서 기존 캐시가 밀려나 버려 캐시 미스가 늘어나고, 심하면 캐시 스래싱이 발생합니다. 특히 다른 코어로 옮겨지면 L1, L2 캐시를 다시 채워야 하는 추가 비용까지 생깁니다.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마지막으로 파이프라인과 분기 예측기입니다. Context Switching 시 파이프라인이 플러시되고, 분기 예측기가 초기화되면서 CPU 효율이 떨어집니다.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결국 Context Switching은 단순히 소프트웨어적으로 상태를 저장·복원하는 게 아니라, TLB, 캐시, 파이프라인 손실까지 겹쳐져 CPU 효율을 크게 저하시킨다는 점이 핵심입니다.”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page 7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지금까지는 Context Switching 자체를 봤는데, 이제 프로세스 전환과 스레드 전환이 어떻게 다른지 보겠습니다.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프로세스 전환은 PCB를 교환해야 하므로 주소 공간, 메모리 매핑 정보까지 바뀝니다. 그래서 TLB 무효화나 캐시 손실 같은 오버헤드가 크게 발생합니다.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반면 스레드 전환은 같은 프로세스 안에서 TCB만 교환하면 됩니다. 즉, 레지스터나 스택 포인터 정도만 바뀌고, 메모리 공간은 그대로 공유하기 때문에 전환 비용이 훨씬 적습니다.”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page 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“스레드 전환 방식도 Context Switching 비용에 큰 차이를 만듭니다.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먼저 Green Thread는 사용자 공간에서 스케줄러가 직접 스택과 레지스터만 교체하기 때문에 커널을 거치지 않습니다.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즉, Context Switching이 단순한 메모리 교체 수준이라 비용이 매우 저렴합니다. 하지만 단점은, 블로킹 시스템 콜이 발생하면 전체 Green Thread가 같이 멈춘다는 점입니다.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Native Thread, 즉 운영체제 스레드는 Context Switching 시 커널에 진입해야 하고 PCB 교환뿐 아니라 캐시와 TLB, 파이프라인에도 영향이 가기 때문에 전환 비용이 상대적으로 큽니다. 대신 OS가 직접 스케줄링하기 때문에 진짜 선점형 멀티태스킹이 가능하고, 블로킹도 해당 스레드만 영향을 받습니다.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 한계를 보완한 것이 Java Virtual Thread입니다. Virtual Thread는 OS 스레드 위에서 동작하지만, 사용자 레벨에서 수백만 개 스레드를 경량으로 관리할 수 있어서 Context Switching 비용을 Green Thread처럼 낮게 유지하면서도 실제 블로킹을 OS 수준에서 격리시킬 수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즉, Context Switching 관점에서 보면 Green Thread는 저렴하지만 제한적, Native Thread는 비용이 크지만 안정적, Virtual Thread는 그 중간에서 비용 효율성과 안정성 모두 확보한 형태로 볼 수 있습니다.”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page 9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그렇다면 실제로 차이가 얼마나 날까요?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같은 조건에서 Virtual Thread와 Platform Thread를 비교해 보았습니다.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2만 개의 블로킹 작업을 실행했을 때, Virtual Thread는 0.1초대에 모든 작업을 처리한 반면, Platform Thread는 200초 가까이 걸렸습니다.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즉, Context Switching 비용 차이가 실제 성능으로 직결된다는 것을 확인할 수 있습니다.”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page 10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“여기서 한 가지 헷갈리기 쉬운 점을 짚고 넘어가겠습니다.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인터럽트는 컨텍스트 스위칭의 한 종류일까요?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정답은 ‘아니오’입니다.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인터럽트는 단순히 이벤트입니다.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즉, 하드웨어나 소프트웨어가 CPU에게 ‘지금 처리할 일이 생겼다’고 알려주는 신호에 불과합니다.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반면, Context Switching은 작업입니다.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운영체제 커널이 이 신호를 계기로 현재 프로세스의 상태를 PCB에 저장하고, 다른 프로세스를 불러와 실행하는 실제 전환 과정을 담당합니다.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주체도 다릅니다.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Interrupt의 주체는 CPU 내부의 Interrupt Controller,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Context Switching의 주체는 운영체제 커널입니다.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정리하면, 인터럽트는 **트리거(계기)**이고, Context Switching은 그에 따라 실행되는 실제 동작이라고 이해하시면 됩니다.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page 11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여기서 또 하나 자주 나오는 질문이 있습니다.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시스템 콜은 컨텍스트 스위칭일까요?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정답은 아닙니다.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시스템 콜은 단순히 User Mode와 Kernel Mode 사이를 전환하는 동작일 뿐입니다.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즉, 같은 프로세스가 실행을 이어가는데 단지 실행 모드, 권한 레벨만 달라진 것이죠.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 과정에서는 PCB 교체가 없으므로, 컨텍스트 스위칭이라고 부르지 않습니다.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그런데 왜 헷갈릴까요?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시스템 콜이나 인터럽트를 처리하는 도중에 커널 스케줄러가 개입해서 다른 프로세스로 교체되는 경우가 있기 때문입니다.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이럴 때는 User ↔ Kernel 모드 전환과 Context Switching이 동시에 일어난 것처럼 보이기 때문에 혼동이 생깁니다.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정리하면,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모드 전환만 있으면 시스템 콜,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PCB까지 교체되면 컨텍스트 스위칭이라고 이해하시면 됩니다.”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/>
              <a:t>---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7b486c755d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7b486c755d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OS Thread는 문맥 전환 시 운영체제 커널 레벨에서 개입하기 때문에 상대적으로 무겁다.</a:t>
            </a:r>
            <a:endParaRPr sz="1350">
              <a:solidFill>
                <a:srgbClr val="2125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12529"/>
                </a:solidFill>
                <a:latin typeface="Malgun Gothic"/>
                <a:ea typeface="Malgun Gothic"/>
                <a:cs typeface="Malgun Gothic"/>
                <a:sym typeface="Malgun Gothic"/>
              </a:rPr>
              <a:t>Green Thread는 런타임 수준에서 처리되므로 문맥 전환 비용이 낮다</a:t>
            </a:r>
            <a:endParaRPr sz="1350">
              <a:solidFill>
                <a:srgbClr val="2125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최근 morden 언어들이 다시금 green Thread model을 도입</a:t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 u="sng">
                <a:solidFill>
                  <a:srgbClr val="12B886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JDK 21부터, </a:t>
            </a:r>
            <a:r>
              <a:rPr lang="ko" sz="1150" u="sng">
                <a:solidFill>
                  <a:srgbClr val="12B886"/>
                </a:solidFill>
                <a:highlight>
                  <a:srgbClr val="E9ECEF"/>
                </a:highlight>
                <a:latin typeface="Consolas"/>
                <a:ea typeface="Consolas"/>
                <a:cs typeface="Consolas"/>
                <a:sym typeface="Consola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Virtual Thread</a:t>
            </a:r>
            <a:r>
              <a:rPr lang="ko" sz="1350" u="sng">
                <a:solidFill>
                  <a:srgbClr val="12B886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라는 기능으로 업그레이드 되었다</a:t>
            </a: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기존 </a:t>
            </a:r>
            <a:r>
              <a:rPr lang="ko" sz="1150">
                <a:solidFill>
                  <a:srgbClr val="212529"/>
                </a:solidFill>
                <a:highlight>
                  <a:srgbClr val="E9ECEF"/>
                </a:highlight>
                <a:latin typeface="Consolas"/>
                <a:ea typeface="Consolas"/>
                <a:cs typeface="Consolas"/>
                <a:sym typeface="Consolas"/>
              </a:rPr>
              <a:t>Green Thread</a:t>
            </a: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r>
              <a:rPr lang="ko" sz="1150">
                <a:solidFill>
                  <a:srgbClr val="212529"/>
                </a:solidFill>
                <a:highlight>
                  <a:srgbClr val="E9ECEF"/>
                </a:highlight>
                <a:latin typeface="Consolas"/>
                <a:ea typeface="Consolas"/>
                <a:cs typeface="Consolas"/>
                <a:sym typeface="Consolas"/>
              </a:rPr>
              <a:t>Native Thread</a:t>
            </a: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 1개와 유저가 지정한 태스크 N개였다면,</a:t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50">
                <a:solidFill>
                  <a:srgbClr val="212529"/>
                </a:solidFill>
                <a:highlight>
                  <a:srgbClr val="E9ECEF"/>
                </a:highlight>
                <a:latin typeface="Consolas"/>
                <a:ea typeface="Consolas"/>
                <a:cs typeface="Consolas"/>
                <a:sym typeface="Consolas"/>
              </a:rPr>
              <a:t>Virtual Thread</a:t>
            </a: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는 </a:t>
            </a:r>
            <a:r>
              <a:rPr lang="ko" sz="1150">
                <a:solidFill>
                  <a:srgbClr val="212529"/>
                </a:solidFill>
                <a:highlight>
                  <a:srgbClr val="E9ECEF"/>
                </a:highlight>
                <a:latin typeface="Consolas"/>
                <a:ea typeface="Consolas"/>
                <a:cs typeface="Consolas"/>
                <a:sym typeface="Consolas"/>
              </a:rPr>
              <a:t>Native Thread</a:t>
            </a:r>
            <a:r>
              <a:rPr lang="ko" sz="1350">
                <a:solidFill>
                  <a:srgbClr val="212529"/>
                </a:solidFill>
                <a:highlight>
                  <a:srgbClr val="F8F9FA"/>
                </a:highlight>
                <a:latin typeface="Malgun Gothic"/>
                <a:ea typeface="Malgun Gothic"/>
                <a:cs typeface="Malgun Gothic"/>
                <a:sym typeface="Malgun Gothic"/>
              </a:rPr>
              <a:t> M개와 유저가 지정한 태스크 N개의 차이가 있다.</a:t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Green Thread는 가볍고 효율적이며, 동시성 프로그래밍에서 특히 유용하다.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그러나 실제적인 연산이 동원되는 CPU Bound 작업에서는 성능 한계가 있으므로, 활용 시 장단점을 고려해야 한다.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350"/>
              <a:buFont typeface="Malgun Gothic"/>
              <a:buChar char="●"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현대 언어와 프레임워크는 Green Thread 또는 유사한 개념을 지원하며, 이를 잘 활용하면 애플리케이션 개발에서 큰 이점을 얻을 수 있다.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Green Thread는 개념적 용어이고, 언어마다 다른 이름으로 불립니다. Java에서는 이를 </a:t>
            </a:r>
            <a:r>
              <a:rPr b="1" lang="ko">
                <a:solidFill>
                  <a:schemeClr val="dk1"/>
                </a:solidFill>
              </a:rPr>
              <a:t>Virtual Thread</a:t>
            </a:r>
            <a:r>
              <a:rPr lang="ko">
                <a:solidFill>
                  <a:schemeClr val="dk1"/>
                </a:solidFill>
              </a:rPr>
              <a:t>라 하고, Go에서는 </a:t>
            </a:r>
            <a:r>
              <a:rPr b="1" lang="ko">
                <a:solidFill>
                  <a:schemeClr val="dk1"/>
                </a:solidFill>
              </a:rPr>
              <a:t>Goroutine</a:t>
            </a:r>
            <a:r>
              <a:rPr lang="ko">
                <a:solidFill>
                  <a:schemeClr val="dk1"/>
                </a:solidFill>
              </a:rPr>
              <a:t>, Erlang에서는 </a:t>
            </a:r>
            <a:r>
              <a:rPr b="1" lang="ko">
                <a:solidFill>
                  <a:schemeClr val="dk1"/>
                </a:solidFill>
              </a:rPr>
              <a:t>Process</a:t>
            </a:r>
            <a:r>
              <a:rPr lang="ko">
                <a:solidFill>
                  <a:schemeClr val="dk1"/>
                </a:solidFill>
              </a:rPr>
              <a:t>, Kotlin에서는 </a:t>
            </a:r>
            <a:r>
              <a:rPr b="1" lang="ko">
                <a:solidFill>
                  <a:schemeClr val="dk1"/>
                </a:solidFill>
              </a:rPr>
              <a:t>Coroutine</a:t>
            </a:r>
            <a:r>
              <a:rPr lang="ko">
                <a:solidFill>
                  <a:schemeClr val="dk1"/>
                </a:solidFill>
              </a:rPr>
              <a:t>이라 부릅니다.옛날 Green Thread는 블로킹 문제가 있었지만, 현대 언어 런타임들은 이를 해결해서 수백만 개 동시 실행이 가능하게 만들었습니다."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ko" sz="135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참고 내용 : https://techblog.woowahan.com/15398/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212529"/>
              </a:solidFill>
              <a:highlight>
                <a:srgbClr val="F8F9FA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b774d3f3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7b774d3f3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좌측(VIRTUAL)</a:t>
            </a:r>
            <a:br>
              <a:rPr b="1" lang="ko">
                <a:solidFill>
                  <a:schemeClr val="dk1"/>
                </a:solidFill>
              </a:rPr>
            </a:br>
            <a:r>
              <a:rPr lang="ko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Mode=both, Tasks=20000, Block=100ms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Wall-clock: </a:t>
            </a:r>
            <a:r>
              <a:rPr b="1" lang="ko">
                <a:solidFill>
                  <a:schemeClr val="dk1"/>
                </a:solidFill>
              </a:rPr>
              <a:t>0.142 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Throughput: </a:t>
            </a:r>
            <a:r>
              <a:rPr b="1" lang="ko">
                <a:solidFill>
                  <a:schemeClr val="dk1"/>
                </a:solidFill>
              </a:rPr>
              <a:t>140,845 tasks/s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→ Virtual Thread는 20,000개의 블로킹 작업을 동시에 처리하면서도 실제 걸린 시간은 </a:t>
            </a:r>
            <a:r>
              <a:rPr b="1" lang="ko">
                <a:solidFill>
                  <a:schemeClr val="dk1"/>
                </a:solidFill>
              </a:rPr>
              <a:t>0.1초 + α 수준</a:t>
            </a:r>
            <a:r>
              <a:rPr lang="ko">
                <a:solidFill>
                  <a:schemeClr val="dk1"/>
                </a:solidFill>
              </a:rPr>
              <a:t>으로 끝남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우측(PLATFORM, 그냥 Thread = OS Thread)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Platform pool size: 11 (코어 수 기반 풀)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Wall-clock: </a:t>
            </a:r>
            <a:r>
              <a:rPr b="1" lang="ko">
                <a:solidFill>
                  <a:schemeClr val="dk1"/>
                </a:solidFill>
              </a:rPr>
              <a:t>189.092 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Throughput: </a:t>
            </a:r>
            <a:r>
              <a:rPr b="1" lang="ko">
                <a:solidFill>
                  <a:schemeClr val="dk1"/>
                </a:solidFill>
              </a:rPr>
              <a:t>~105 tasks/s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→ Platform Thread는 풀 크기(11개)에 제한되어, 20,000개의 블로킹 작업을 순차적으로 분배하느라 </a:t>
            </a:r>
            <a:r>
              <a:rPr b="1" lang="ko">
                <a:solidFill>
                  <a:schemeClr val="dk1"/>
                </a:solidFill>
              </a:rPr>
              <a:t>200초 가까이</a:t>
            </a:r>
            <a:r>
              <a:rPr lang="ko">
                <a:solidFill>
                  <a:schemeClr val="dk1"/>
                </a:solidFill>
              </a:rPr>
              <a:t> 걸림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b486c755d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b486c755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인터럽트는 이벤트</a:t>
            </a:r>
            <a:r>
              <a:rPr lang="ko">
                <a:solidFill>
                  <a:schemeClr val="dk1"/>
                </a:solidFill>
              </a:rPr>
              <a:t>: 하드웨어나 소프트웨어가 CPU에 ‘지금 처리할 일이 생겼다’고 알려주는 신호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Context Switching은 작업</a:t>
            </a:r>
            <a:r>
              <a:rPr lang="ko">
                <a:solidFill>
                  <a:schemeClr val="dk1"/>
                </a:solidFill>
              </a:rPr>
              <a:t>: 운영체제 커널이 인터럽트 신호를 계기로, 프로세스 상태를 PCB에 저장하고 다른 프로세스를 불러와 실행하는 과정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b486c755d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b486c755d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. </a:t>
            </a:r>
            <a:r>
              <a:rPr b="1" lang="ko">
                <a:solidFill>
                  <a:schemeClr val="dk1"/>
                </a:solidFill>
              </a:rPr>
              <a:t>Kernel Mode ↔ User Mode 전환은 컨텍스트 스위칭이 아니다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 컨텍스트 스위칭</a:t>
            </a:r>
            <a:r>
              <a:rPr lang="ko">
                <a:solidFill>
                  <a:schemeClr val="dk1"/>
                </a:solidFill>
              </a:rPr>
              <a:t>은 </a:t>
            </a:r>
            <a:r>
              <a:rPr b="1" lang="ko">
                <a:solidFill>
                  <a:schemeClr val="dk1"/>
                </a:solidFill>
              </a:rPr>
              <a:t>프로세스(또는 스레드)</a:t>
            </a:r>
            <a:r>
              <a:rPr lang="ko">
                <a:solidFill>
                  <a:schemeClr val="dk1"/>
                </a:solidFill>
              </a:rPr>
              <a:t> 자체를 바꾸는 동작.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User Mode ↔ Kernel Mode 전환</a:t>
            </a:r>
            <a:r>
              <a:rPr lang="ko">
                <a:solidFill>
                  <a:schemeClr val="dk1"/>
                </a:solidFill>
              </a:rPr>
              <a:t>은 같은 프로세스가 실행을 이어가는 상황.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실행 모드(권한 레벨)만 바뀌는 것.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PCB 교체 없음.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BUT</a:t>
            </a:r>
            <a:r>
              <a:rPr b="1" lang="ko" sz="1300">
                <a:solidFill>
                  <a:schemeClr val="dk1"/>
                </a:solidFill>
              </a:rPr>
              <a:t>, 전환 과정에서 컨텍스트 스위칭이 </a:t>
            </a:r>
            <a:r>
              <a:rPr b="1" i="1" lang="ko" sz="1300">
                <a:solidFill>
                  <a:schemeClr val="dk1"/>
                </a:solidFill>
              </a:rPr>
              <a:t>발생할 수도 있다</a:t>
            </a:r>
            <a:endParaRPr b="1" i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ko" sz="1300">
                <a:solidFill>
                  <a:schemeClr val="dk1"/>
                </a:solidFill>
              </a:rPr>
              <a:t>이유 </a:t>
            </a:r>
            <a:r>
              <a:rPr lang="ko">
                <a:solidFill>
                  <a:schemeClr val="dk1"/>
                </a:solidFill>
              </a:rPr>
              <a:t>시스템 콜이나 인터럽트 때문에 커널 스케줄러가 실행되면 → 다른 프로세스로 교체될 수 있음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이 경우 </a:t>
            </a:r>
            <a:r>
              <a:rPr b="1" lang="ko">
                <a:solidFill>
                  <a:schemeClr val="dk1"/>
                </a:solidFill>
              </a:rPr>
              <a:t>User ↔ Kernel 모드 전환 + 컨텍스트 스위칭</a:t>
            </a:r>
            <a:r>
              <a:rPr lang="ko">
                <a:solidFill>
                  <a:schemeClr val="dk1"/>
                </a:solidFill>
              </a:rPr>
              <a:t>이 동시에 일어난 것처럼 보임.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b59fa97f1_4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b59fa97f1_4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Context Switching이 왜 비용이 큰가요?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PCB 저장/복원 자체도 비용이지만,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하드웨어 레벨에서 </a:t>
            </a:r>
            <a:r>
              <a:rPr b="1" lang="ko">
                <a:solidFill>
                  <a:schemeClr val="dk1"/>
                </a:solidFill>
              </a:rPr>
              <a:t>캐시 미스 증가, 파이프라인 flush, TLB 무효화</a:t>
            </a:r>
            <a:r>
              <a:rPr lang="ko">
                <a:solidFill>
                  <a:schemeClr val="dk1"/>
                </a:solidFill>
              </a:rPr>
              <a:t>가 발생해 CPU 효율이 떨어지기 때문.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Context Switching은 어떻게 동작하나요?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현재 프로세스 상태(PC, 레지스터, 스택포인터 등)를 </a:t>
            </a:r>
            <a:r>
              <a:rPr b="1" lang="ko">
                <a:solidFill>
                  <a:schemeClr val="dk1"/>
                </a:solidFill>
              </a:rPr>
              <a:t>PCB에 저장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스케줄러가 새 프로세스 선택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선택된 프로세스의 </a:t>
            </a:r>
            <a:r>
              <a:rPr b="1" lang="ko">
                <a:solidFill>
                  <a:schemeClr val="dk1"/>
                </a:solidFill>
              </a:rPr>
              <a:t>PCB에서 상태 복원</a:t>
            </a:r>
            <a:r>
              <a:rPr lang="ko">
                <a:solidFill>
                  <a:schemeClr val="dk1"/>
                </a:solidFill>
              </a:rPr>
              <a:t> → 실행 재개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TLB와 캐시 관점에서 Context Switching이 어떤 영향을 주나요?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TLB</a:t>
            </a:r>
            <a:r>
              <a:rPr lang="ko">
                <a:solidFill>
                  <a:schemeClr val="dk1"/>
                </a:solidFill>
              </a:rPr>
              <a:t>: 주소 공간이 바뀌면 기존 매핑이 무효화 → 새로 채워야 해서 메모리 접근 느려짐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캐시</a:t>
            </a:r>
            <a:r>
              <a:rPr lang="ko">
                <a:solidFill>
                  <a:schemeClr val="dk1"/>
                </a:solidFill>
              </a:rPr>
              <a:t>: 작업 집합이 바뀌며 캐시 라인이 밀려나 </a:t>
            </a:r>
            <a:r>
              <a:rPr b="1" lang="ko">
                <a:solidFill>
                  <a:schemeClr val="dk1"/>
                </a:solidFill>
              </a:rPr>
              <a:t>캐시 미스 증가</a:t>
            </a:r>
            <a:r>
              <a:rPr lang="ko">
                <a:solidFill>
                  <a:schemeClr val="dk1"/>
                </a:solidFill>
              </a:rPr>
              <a:t> (특히 코어 migration 시 L1/L2 캐시 손실 심함)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프로세스 Context Switching과 스레드 Context Switching 차이는 무엇인가요?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프로세스: </a:t>
            </a:r>
            <a:r>
              <a:rPr b="1" lang="ko">
                <a:solidFill>
                  <a:schemeClr val="dk1"/>
                </a:solidFill>
              </a:rPr>
              <a:t>PCB 교체</a:t>
            </a:r>
            <a:r>
              <a:rPr lang="ko">
                <a:solidFill>
                  <a:schemeClr val="dk1"/>
                </a:solidFill>
              </a:rPr>
              <a:t> → 주소 공간까지 바뀌어 TLB flush/캐시 영향 큼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스레드: 같은 프로세스 내에서 </a:t>
            </a:r>
            <a:r>
              <a:rPr b="1" lang="ko">
                <a:solidFill>
                  <a:schemeClr val="dk1"/>
                </a:solidFill>
              </a:rPr>
              <a:t>TCB 교체</a:t>
            </a:r>
            <a:r>
              <a:rPr lang="ko">
                <a:solidFill>
                  <a:schemeClr val="dk1"/>
                </a:solidFill>
              </a:rPr>
              <a:t>만 → 레지스터·스택만 바뀌어 훨씬 저렴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인터럽트와 Context Switching의 관계는 무엇인가요?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인터럽트는 </a:t>
            </a:r>
            <a:r>
              <a:rPr b="1" lang="ko">
                <a:solidFill>
                  <a:schemeClr val="dk1"/>
                </a:solidFill>
              </a:rPr>
              <a:t>트리거(이벤트)</a:t>
            </a:r>
            <a:r>
              <a:rPr lang="ko">
                <a:solidFill>
                  <a:schemeClr val="dk1"/>
                </a:solidFill>
              </a:rPr>
              <a:t>, Context Switching은 </a:t>
            </a:r>
            <a:r>
              <a:rPr b="1" lang="ko">
                <a:solidFill>
                  <a:schemeClr val="dk1"/>
                </a:solidFill>
              </a:rPr>
              <a:t>동작(작업)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CPU의 Interrupt Controller가 신호를 주면 → OS 커널이 Context Switching을 수행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시스템 콜은 Context Switching인가요?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아니다.</a:t>
            </a:r>
            <a:r>
              <a:rPr lang="ko">
                <a:solidFill>
                  <a:schemeClr val="dk1"/>
                </a:solidFill>
              </a:rPr>
              <a:t> User ↔ Kernel Mode 전환일 뿐, 같은 프로세스 실행 (PCB 교체 없음)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단, 커널에서 스케줄러가 개입하면 → Context Switching이 추가로 발생할 수 있음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Green Thread와 Native Thread Context Switching 차이는?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Green Thread: 유저 공간에서 스택/레지스터 교체 → 커널 진입 없음, 매우 저렴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Native Thread: 커널 스케줄링 + PCB 교체 + 캐시/TLB flush 가능 → 비용 큼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Java Virtual Thread는 어떤 장점이 있나요?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OS 스레드 위에서 동작하지만, 유저 레벨 스케줄러로 수십만 개 스레드를 경량 관리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Context Switching 비용은 Green Thread처럼 가볍고, 블로킹 문제는 OS가 처리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Context Switching 오버헤드를 줄이는 방법은?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Lazy FPU Switching</a:t>
            </a:r>
            <a:r>
              <a:rPr lang="ko">
                <a:solidFill>
                  <a:schemeClr val="dk1"/>
                </a:solidFill>
              </a:rPr>
              <a:t>: 실제 FPU 사용 시에만 상태 저장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ASID/PCID 지원</a:t>
            </a:r>
            <a:r>
              <a:rPr lang="ko">
                <a:solidFill>
                  <a:schemeClr val="dk1"/>
                </a:solidFill>
              </a:rPr>
              <a:t>: TLB 전체 flush 없이 프로세스 구분 가능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>
                <a:solidFill>
                  <a:schemeClr val="dk1"/>
                </a:solidFill>
              </a:rPr>
              <a:t>NUMA-aware 스케줄링</a:t>
            </a:r>
            <a:r>
              <a:rPr lang="ko">
                <a:solidFill>
                  <a:schemeClr val="dk1"/>
                </a:solidFill>
              </a:rPr>
              <a:t>: 캐시/메모리 로컬리티 유지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멀티코어 환경에서 Context Switching 비용이 더 커지는 경우는 언제인가요?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프로세스가 </a:t>
            </a:r>
            <a:r>
              <a:rPr b="1" lang="ko">
                <a:solidFill>
                  <a:schemeClr val="dk1"/>
                </a:solidFill>
              </a:rPr>
              <a:t>다른 코어로 migrate</a:t>
            </a:r>
            <a:r>
              <a:rPr lang="ko">
                <a:solidFill>
                  <a:schemeClr val="dk1"/>
                </a:solidFill>
              </a:rPr>
              <a:t>될 때 → L1/L2 캐시를 모두 새로 채워야 하고, NUMA 구조에서는 원격 메모리 접근 지연 발생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b59fa97f1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b59fa97f1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b7244e14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b7244e14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b486c755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b486c755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운영체제가 CPU 자원을 효율적으로 관리하기 위해, 현재 CPU를 점유하고 있는 프로세스(P1)를 중단하고 다른 프로세스(P2)로 전환하는 과정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Context Switching이 필요한 이유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- CPU 자원의 효율적 사용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- 멀티태스킹 지원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- 프로세스 간 공정성 보장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chemeClr val="dk1"/>
                </a:solidFill>
              </a:rPr>
              <a:t>- 대기 시간 최소화 (I/O 등)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b486c755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b486c755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b486c755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b486c755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Context Switching을 위해 운영체제는 실행 중인 프로세스의 중요한 상태를 </a:t>
            </a:r>
            <a:r>
              <a:rPr b="1" lang="ko">
                <a:solidFill>
                  <a:schemeClr val="dk1"/>
                </a:solidFill>
              </a:rPr>
              <a:t>PCB</a:t>
            </a:r>
            <a:r>
              <a:rPr lang="ko">
                <a:solidFill>
                  <a:schemeClr val="dk1"/>
                </a:solidFill>
              </a:rPr>
              <a:t>에 저장합니다.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여기에는 프로세스의 현재 상태, 다음 실행할 명령어 주소(Program Counter), CPU 레지스터 값, 스택 포인터, 메모리 관리 정보, 그리고 PID 같은 식별자가 포함됩니다.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이렇게 모든 정보를 PCB에 저장하면,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PCB (Process Control Block)에 저장되는 정보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- 프로세스 상태 (Ready, Running, Waiting 등)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- Program Counter (다음 실행 명령어 주소)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- CPU 레지스터 값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- 스택 포인터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- 메모리 관리 정보 (페이지 테이블 등)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- 프로세스 식별자 (PID 등)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Process 상태 변화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- Running → Ready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- Ready → Running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- Running → Waiting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b59fa97f1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7b59fa97f1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Switching 의 동작방식은 다음과 같습니다.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프로세서 P1이 동작중 running 상태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2. 인터럽트나 시스템 콜 발생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b="1" lang="ko">
                <a:solidFill>
                  <a:schemeClr val="dk1"/>
                </a:solidFill>
              </a:rPr>
              <a:t>현재 프로세스 P1의 상태 저장 Program Counter, 레지스터 값, 스택 포인터 등</a:t>
            </a:r>
            <a:r>
              <a:rPr lang="ko">
                <a:solidFill>
                  <a:schemeClr val="dk1"/>
                </a:solidFill>
              </a:rPr>
              <a:t>을 PCB에 저장.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4. P1은 </a:t>
            </a:r>
            <a:r>
              <a:rPr b="1" lang="ko">
                <a:solidFill>
                  <a:schemeClr val="dk1"/>
                </a:solidFill>
              </a:rPr>
              <a:t>Ready</a:t>
            </a:r>
            <a:r>
              <a:rPr lang="ko">
                <a:solidFill>
                  <a:schemeClr val="dk1"/>
                </a:solidFill>
              </a:rPr>
              <a:t>(CPU 대기) 또는 </a:t>
            </a:r>
            <a:r>
              <a:rPr b="1" lang="ko">
                <a:solidFill>
                  <a:schemeClr val="dk1"/>
                </a:solidFill>
              </a:rPr>
              <a:t>Waiting</a:t>
            </a:r>
            <a:r>
              <a:rPr lang="ko">
                <a:solidFill>
                  <a:schemeClr val="dk1"/>
                </a:solidFill>
              </a:rPr>
              <a:t>(I/O 대기) 상태로 전환됨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5. 새 프로세스 P2 선택 (스케줄링)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6. </a:t>
            </a:r>
            <a:r>
              <a:rPr b="1" lang="ko">
                <a:solidFill>
                  <a:schemeClr val="dk1"/>
                </a:solidFill>
              </a:rPr>
              <a:t>P2의 PCB에서 상태 복원 </a:t>
            </a:r>
            <a:r>
              <a:rPr lang="ko">
                <a:solidFill>
                  <a:schemeClr val="dk1"/>
                </a:solidFill>
              </a:rPr>
              <a:t>PCB에 저장된 P2의 </a:t>
            </a:r>
            <a:r>
              <a:rPr b="1" lang="ko">
                <a:solidFill>
                  <a:schemeClr val="dk1"/>
                </a:solidFill>
              </a:rPr>
              <a:t>Program Counter, 레지스터 값, 스택 포인터</a:t>
            </a:r>
            <a:r>
              <a:rPr lang="ko">
                <a:solidFill>
                  <a:schemeClr val="dk1"/>
                </a:solidFill>
              </a:rPr>
              <a:t> 등을 CPU 레지스터에 로드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chemeClr val="dk1"/>
                </a:solidFill>
              </a:rPr>
              <a:t>7. </a:t>
            </a:r>
            <a:r>
              <a:rPr b="1" lang="ko">
                <a:solidFill>
                  <a:schemeClr val="dk1"/>
                </a:solidFill>
              </a:rPr>
              <a:t>P2 실행 시작 (Running 상태) </a:t>
            </a:r>
            <a:r>
              <a:rPr lang="ko">
                <a:solidFill>
                  <a:schemeClr val="dk1"/>
                </a:solidFill>
              </a:rPr>
              <a:t>CPU가 P2의 명령어를 이어서 실행.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b486c755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b486c755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Switching의 오버헤드(overhead)는 "스위칭이 일어나는 동안 실제 유용한 작업(사용자 프로세스 실행)은 중단되고, 운영체제가 상태 저장/복원하는데 소모되는 시간과 자원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chemeClr val="dk1"/>
                </a:solidFill>
              </a:rPr>
              <a:t>순수하게 유용한 계산을 하지 않는 낭비 시간</a:t>
            </a:r>
            <a:br>
              <a:rPr b="1" lang="ko">
                <a:solidFill>
                  <a:schemeClr val="dk1"/>
                </a:solidFill>
              </a:rPr>
            </a:b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레지스터 저장/복원, 캐시 무효화, 스케줄러 실행, 모드 전환 등 여러 단계의 비용이 합쳐진 것을 오버헤드라고 함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b486c755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7b486c755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“Context Switching의 비용은 단순히 PCB에 레지스터를 저장하고 복원하는 데서 끝나지 않습니다.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실제로는 CPU 하드웨어 차원에서 여러 가지 손실이 발생하기 때문에 성능에 큰 영향을 주게 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첫째, </a:t>
            </a:r>
            <a:r>
              <a:rPr b="1" lang="ko">
                <a:solidFill>
                  <a:schemeClr val="dk1"/>
                </a:solidFill>
              </a:rPr>
              <a:t>TLB(Translation Lookaside Buffer)</a:t>
            </a:r>
            <a:r>
              <a:rPr lang="ko">
                <a:solidFill>
                  <a:schemeClr val="dk1"/>
                </a:solidFill>
              </a:rPr>
              <a:t> 입니다.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프로세스가 바뀌면 주소 공간도 바뀌기 때문에, TLB에 있던 변환 정보가 무효화되고 다시 채워야 합니다.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이 과정에서 메모리 접근이 느려집니다.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물론 아키텍처에 따라 </a:t>
            </a:r>
            <a:r>
              <a:rPr b="1" lang="ko">
                <a:solidFill>
                  <a:schemeClr val="dk1"/>
                </a:solidFill>
              </a:rPr>
              <a:t>ASID나 PCID</a:t>
            </a:r>
            <a:r>
              <a:rPr lang="ko">
                <a:solidFill>
                  <a:schemeClr val="dk1"/>
                </a:solidFill>
              </a:rPr>
              <a:t> 기능을 지원하면, TLB를 전부 비우지 않고도 전환할 수 있어 오버헤드를 줄일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둘째, </a:t>
            </a:r>
            <a:r>
              <a:rPr b="1" lang="ko">
                <a:solidFill>
                  <a:schemeClr val="dk1"/>
                </a:solidFill>
              </a:rPr>
              <a:t>캐시(Cache)</a:t>
            </a:r>
            <a:r>
              <a:rPr lang="ko">
                <a:solidFill>
                  <a:schemeClr val="dk1"/>
                </a:solidFill>
              </a:rPr>
              <a:t> 입니다.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캐시는 자동으로 ‘리셋’되는 건 아니지만, 프로세스가 바뀌면 새로운 작업 집합이 들어오면서 기존 캐시 데이터가 밀려나 버립니다.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이걸 </a:t>
            </a:r>
            <a:r>
              <a:rPr b="1" lang="ko">
                <a:solidFill>
                  <a:schemeClr val="dk1"/>
                </a:solidFill>
              </a:rPr>
              <a:t>캐시 스래싱</a:t>
            </a:r>
            <a:r>
              <a:rPr lang="ko">
                <a:solidFill>
                  <a:schemeClr val="dk1"/>
                </a:solidFill>
              </a:rPr>
              <a:t>이라고 부르며, 캐시 미스가 늘어나면서 CPU 효율이 떨어집니다.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특히 스케줄러가 프로세스를 </a:t>
            </a:r>
            <a:r>
              <a:rPr b="1" lang="ko">
                <a:solidFill>
                  <a:schemeClr val="dk1"/>
                </a:solidFill>
              </a:rPr>
              <a:t>다른 코어</a:t>
            </a:r>
            <a:r>
              <a:rPr lang="ko">
                <a:solidFill>
                  <a:schemeClr val="dk1"/>
                </a:solidFill>
              </a:rPr>
              <a:t>로 옮겨버리면, L1/L2 캐시를 전부 새로 채워야 하고, NUMA 환경에서는 원격 메모리 접근 지연까지 생길 수 있습니다.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셋째, </a:t>
            </a:r>
            <a:r>
              <a:rPr b="1" lang="ko">
                <a:solidFill>
                  <a:schemeClr val="dk1"/>
                </a:solidFill>
              </a:rPr>
              <a:t>파이프라인(Pipeline)과 분기 예측기</a:t>
            </a:r>
            <a:r>
              <a:rPr lang="ko">
                <a:solidFill>
                  <a:schemeClr val="dk1"/>
                </a:solidFill>
              </a:rPr>
              <a:t>입니다.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Context Switching이 일어나면 커널로 점프하면서 파이프라인이 플러시되고, 분기 예측기의 상태도 오염됩니다.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결과적으로 분기 예측률이 떨어지고, 초기 사이클 동안 손실이 발생합니다.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마지막으로, </a:t>
            </a:r>
            <a:r>
              <a:rPr b="1" lang="ko">
                <a:solidFill>
                  <a:schemeClr val="dk1"/>
                </a:solidFill>
              </a:rPr>
              <a:t>저장/복원 자체 비용</a:t>
            </a:r>
            <a:r>
              <a:rPr lang="ko">
                <a:solidFill>
                  <a:schemeClr val="dk1"/>
                </a:solidFill>
              </a:rPr>
              <a:t>도 있습니다.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일반 레지스터, 제어 레지스터뿐 아니라, 상황에 따라 </a:t>
            </a:r>
            <a:r>
              <a:rPr b="1" lang="ko">
                <a:solidFill>
                  <a:schemeClr val="dk1"/>
                </a:solidFill>
              </a:rPr>
              <a:t>FPU나 SIMD 레지스터</a:t>
            </a:r>
            <a:r>
              <a:rPr lang="ko">
                <a:solidFill>
                  <a:schemeClr val="dk1"/>
                </a:solidFill>
              </a:rPr>
              <a:t> 같은 큰 상태까지 저장해야 합니다.</a:t>
            </a:r>
            <a:br>
              <a:rPr lang="ko">
                <a:solidFill>
                  <a:schemeClr val="dk1"/>
                </a:solidFill>
              </a:rPr>
            </a:br>
            <a:r>
              <a:rPr lang="ko">
                <a:solidFill>
                  <a:schemeClr val="dk1"/>
                </a:solidFill>
              </a:rPr>
              <a:t> 그래서 일부 운영체제는 </a:t>
            </a:r>
            <a:r>
              <a:rPr b="1" lang="ko">
                <a:solidFill>
                  <a:schemeClr val="dk1"/>
                </a:solidFill>
              </a:rPr>
              <a:t>Lazy FPU Switching</a:t>
            </a:r>
            <a:r>
              <a:rPr lang="ko">
                <a:solidFill>
                  <a:schemeClr val="dk1"/>
                </a:solidFill>
              </a:rPr>
              <a:t> 기법을 써서, 실제로 FPU가 사용될 때만 저장/복원을 수행해 비용을 줄이기도 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즉, Context Switching의 오버헤드는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PCB 저장/복원 비용뿐 아니라</a:t>
            </a:r>
            <a:br>
              <a:rPr lang="ko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>
                <a:solidFill>
                  <a:schemeClr val="dk1"/>
                </a:solidFill>
              </a:rPr>
              <a:t>TLB Flush, 캐시 스래싱, 파이프라인 Flush 같은 </a:t>
            </a:r>
            <a:r>
              <a:rPr b="1" lang="ko">
                <a:solidFill>
                  <a:schemeClr val="dk1"/>
                </a:solidFill>
              </a:rPr>
              <a:t>하드웨어 차원의 성능 손실</a:t>
            </a:r>
            <a:r>
              <a:rPr lang="ko">
                <a:solidFill>
                  <a:schemeClr val="dk1"/>
                </a:solidFill>
              </a:rPr>
              <a:t>까지 겹쳐지기 때문에, 가볍게 볼 문제가 아니라 CPU 효율에 직접적인 타격을 주는 중요한 요인입니다.”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b486c755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b486c755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Process Context Switching</a:t>
            </a:r>
            <a:r>
              <a:rPr lang="ko">
                <a:solidFill>
                  <a:schemeClr val="dk1"/>
                </a:solidFill>
              </a:rPr>
              <a:t> → 메모리 맵핑까지 바뀌므로 오버헤드가 크다.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Thread Context Switching</a:t>
            </a:r>
            <a:r>
              <a:rPr lang="ko">
                <a:solidFill>
                  <a:schemeClr val="dk1"/>
                </a:solidFill>
              </a:rPr>
              <a:t> → 주소 공간 공유 덕분에 훨씬 가볍고 빠르다.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지금까지는 Context Switching 자체를 봤는데, 이제 </a:t>
            </a:r>
            <a:r>
              <a:rPr b="1" lang="ko">
                <a:solidFill>
                  <a:schemeClr val="dk1"/>
                </a:solidFill>
              </a:rPr>
              <a:t>프로세스 전환과 스레드 전환</a:t>
            </a:r>
            <a:r>
              <a:rPr lang="ko">
                <a:solidFill>
                  <a:schemeClr val="dk1"/>
                </a:solidFill>
              </a:rPr>
              <a:t>이 어떻게 다른지 보겠습니다.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프로세스 전환은 </a:t>
            </a:r>
            <a:r>
              <a:rPr b="1" lang="ko">
                <a:solidFill>
                  <a:schemeClr val="dk1"/>
                </a:solidFill>
              </a:rPr>
              <a:t>PCB를 교환</a:t>
            </a:r>
            <a:r>
              <a:rPr lang="ko">
                <a:solidFill>
                  <a:schemeClr val="dk1"/>
                </a:solidFill>
              </a:rPr>
              <a:t>해야 하므로 주소 공간, 메모리 매핑 정보까지 바뀝니다. 그래서 TLB 무효화나 캐시 손실 같은 오버헤드가 크게 발생합니다.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chemeClr val="dk1"/>
                </a:solidFill>
              </a:rPr>
              <a:t>반면 스레드 전환은 같은 프로세스 안에서 </a:t>
            </a:r>
            <a:r>
              <a:rPr b="1" lang="ko">
                <a:solidFill>
                  <a:schemeClr val="dk1"/>
                </a:solidFill>
              </a:rPr>
              <a:t>TCB만 교환</a:t>
            </a:r>
            <a:r>
              <a:rPr lang="ko">
                <a:solidFill>
                  <a:schemeClr val="dk1"/>
                </a:solidFill>
              </a:rPr>
              <a:t>하면 됩니다. 즉, 레지스터나 스택 포인터 정도만 바뀌고, 메모리 공간은 그대로 공유하기 때문에 전환 비용이 훨씬 적습니다.”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github.com/SSAFY-Seoul-Class-7/STUDY_Operating_System/blob/main/Context%20Switching%2C%20Scheduling/ThreadSwitchBenchmark.java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Context Switching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박창희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Thread </a:t>
            </a:r>
            <a:r>
              <a:rPr b="1" lang="ko"/>
              <a:t>Context Switching 더 깊게 보기</a:t>
            </a:r>
            <a:endParaRPr b="1"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152475"/>
            <a:ext cx="8520600" cy="36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26CF07"/>
                </a:solidFill>
              </a:rPr>
              <a:t>Green Thread </a:t>
            </a:r>
            <a:r>
              <a:rPr lang="ko"/>
              <a:t>vs </a:t>
            </a:r>
            <a:r>
              <a:rPr b="1" lang="ko">
                <a:solidFill>
                  <a:srgbClr val="3D85C6"/>
                </a:solidFill>
              </a:rPr>
              <a:t>Native Thread</a:t>
            </a:r>
            <a:r>
              <a:rPr lang="ko"/>
              <a:t> Switching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Green Thread(유저 레벨 스레드)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사용자 공간 스케줄러</a:t>
            </a:r>
            <a:r>
              <a:rPr lang="ko" sz="1100">
                <a:solidFill>
                  <a:schemeClr val="dk1"/>
                </a:solidFill>
              </a:rPr>
              <a:t>가 스택/레지스터 교체 → </a:t>
            </a:r>
            <a:r>
              <a:rPr b="1" lang="ko" sz="1100">
                <a:solidFill>
                  <a:schemeClr val="dk1"/>
                </a:solidFill>
              </a:rPr>
              <a:t>커널 진입 없음</a:t>
            </a:r>
            <a:r>
              <a:rPr lang="ko" sz="1100">
                <a:solidFill>
                  <a:schemeClr val="dk1"/>
                </a:solidFill>
              </a:rPr>
              <a:t>, </a:t>
            </a:r>
            <a:r>
              <a:rPr b="1" lang="ko" sz="1100">
                <a:solidFill>
                  <a:srgbClr val="26CF07"/>
                </a:solidFill>
              </a:rPr>
              <a:t>Context Switching 비용이 매우 저렴</a:t>
            </a:r>
            <a:r>
              <a:rPr b="1" lang="ko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Java Virtual Thread</a:t>
            </a:r>
            <a:r>
              <a:rPr lang="ko" sz="1100">
                <a:solidFill>
                  <a:schemeClr val="dk1"/>
                </a:solidFill>
              </a:rPr>
              <a:t>: Green Thread 모델을 발전시킨 형태 → OS 스레드 위에서 동작하지만, 유저 레벨에서 수백만 개 스레드를 경량으로 관리 가능.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600"/>
              <a:t>Native Thread(OS 스레드)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1"/>
                </a:solidFill>
              </a:rPr>
              <a:t>운영체제가 직접 관리하는 스레드.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커널이 스케줄링 → </a:t>
            </a:r>
            <a:r>
              <a:rPr b="1" lang="ko" sz="1100">
                <a:solidFill>
                  <a:schemeClr val="dk1"/>
                </a:solidFill>
              </a:rPr>
              <a:t>진짜 선점형 멀티태스킹</a:t>
            </a:r>
            <a:r>
              <a:rPr lang="ko" sz="1100">
                <a:solidFill>
                  <a:schemeClr val="dk1"/>
                </a:solidFill>
              </a:rPr>
              <a:t>, 블로킹 syscall 발생 시 해당 스레드만 멈춤.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100">
                <a:solidFill>
                  <a:schemeClr val="dk1"/>
                </a:solidFill>
              </a:rPr>
              <a:t>Context Switching 비용이 Green Thread보다 큼 → </a:t>
            </a:r>
            <a:r>
              <a:rPr b="1" lang="ko" sz="1100">
                <a:solidFill>
                  <a:schemeClr val="dk1"/>
                </a:solidFill>
              </a:rPr>
              <a:t>커널 경계 통과 + PCB 교환 + 캐시/TLB 영향</a:t>
            </a:r>
            <a:r>
              <a:rPr lang="ko" sz="1100">
                <a:solidFill>
                  <a:schemeClr val="dk1"/>
                </a:solidFill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00" y="530999"/>
            <a:ext cx="3751574" cy="31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7925" y="484307"/>
            <a:ext cx="3751574" cy="3082694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3"/>
          <p:cNvSpPr txBox="1"/>
          <p:nvPr/>
        </p:nvSpPr>
        <p:spPr>
          <a:xfrm>
            <a:off x="283600" y="3740375"/>
            <a:ext cx="30198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Wall-clock: </a:t>
            </a:r>
            <a:r>
              <a:rPr b="1" lang="ko" sz="1100">
                <a:solidFill>
                  <a:schemeClr val="dk1"/>
                </a:solidFill>
              </a:rPr>
              <a:t>0.142 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Throughput: </a:t>
            </a:r>
            <a:r>
              <a:rPr b="1" lang="ko" sz="1100">
                <a:solidFill>
                  <a:schemeClr val="dk1"/>
                </a:solidFill>
              </a:rPr>
              <a:t>140,845 tasks/s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→ Virtual Thread는 20,000개의 블로킹 작업을 동시에 처리하면서도 실제 걸린 시간은 </a:t>
            </a:r>
            <a:r>
              <a:rPr b="1" lang="ko" sz="1100">
                <a:solidFill>
                  <a:schemeClr val="dk1"/>
                </a:solidFill>
              </a:rPr>
              <a:t>0.1초 + α 수준</a:t>
            </a:r>
            <a:r>
              <a:rPr lang="ko" sz="1100">
                <a:solidFill>
                  <a:schemeClr val="dk1"/>
                </a:solidFill>
              </a:rPr>
              <a:t>으로 끝남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23"/>
          <p:cNvSpPr txBox="1"/>
          <p:nvPr/>
        </p:nvSpPr>
        <p:spPr>
          <a:xfrm>
            <a:off x="4644825" y="3633075"/>
            <a:ext cx="36102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Platform pool size: 11 (코어 수 기반 풀)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Wall-clock: </a:t>
            </a:r>
            <a:r>
              <a:rPr b="1" lang="ko" sz="1100">
                <a:solidFill>
                  <a:schemeClr val="dk1"/>
                </a:solidFill>
              </a:rPr>
              <a:t>189.092 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Throughput: </a:t>
            </a:r>
            <a:r>
              <a:rPr b="1" lang="ko" sz="1100">
                <a:solidFill>
                  <a:schemeClr val="dk1"/>
                </a:solidFill>
              </a:rPr>
              <a:t>~105 tasks/s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→ Platform Thread는 풀 크기(11개)에 제한되어, 20,000개의 블로킹 작업을 순차적으로 분배하느라 </a:t>
            </a:r>
            <a:r>
              <a:rPr b="1" lang="ko" sz="1100">
                <a:solidFill>
                  <a:schemeClr val="dk1"/>
                </a:solidFill>
              </a:rPr>
              <a:t>200초 가까이</a:t>
            </a:r>
            <a:r>
              <a:rPr lang="ko" sz="1100">
                <a:solidFill>
                  <a:schemeClr val="dk1"/>
                </a:solidFill>
              </a:rPr>
              <a:t> 걸림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275425" y="55075"/>
            <a:ext cx="8042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 u="sng">
                <a:solidFill>
                  <a:schemeClr val="hlink"/>
                </a:solidFill>
                <a:hlinkClick r:id="rId5"/>
              </a:rPr>
              <a:t>https://github.com/SSAFY-Seoul-Class-7/STUDY_Operating_System/blob/main/Context%20Switching%2C%20Scheduling/ThreadSwitchBenchmark.java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Interrupt 는 context switching 간의 관계</a:t>
            </a:r>
            <a:endParaRPr b="1"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인터럽트는 컨텍스트 스위칭의 한 종류인가?  </a:t>
            </a:r>
            <a:r>
              <a:rPr lang="ko">
                <a:solidFill>
                  <a:srgbClr val="FF0000"/>
                </a:solidFill>
              </a:rPr>
              <a:t>X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</a:rPr>
              <a:t>Interrupt는 Context Switching을 유발하는 주요 원인중 하나 → </a:t>
            </a:r>
            <a:r>
              <a:rPr b="1" lang="ko">
                <a:solidFill>
                  <a:srgbClr val="FF0000"/>
                </a:solidFill>
              </a:rPr>
              <a:t>동작의 계기(Trigger)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chemeClr val="dk1"/>
                </a:solidFill>
              </a:rPr>
              <a:t>Interrupt 와 Context Switching의 차이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</a:rPr>
              <a:t>Interrupt의 주체 :</a:t>
            </a:r>
            <a:r>
              <a:rPr lang="ko">
                <a:solidFill>
                  <a:srgbClr val="595959"/>
                </a:solidFill>
              </a:rPr>
              <a:t>  CPU 내부의 </a:t>
            </a:r>
            <a:r>
              <a:rPr b="1" lang="ko">
                <a:solidFill>
                  <a:srgbClr val="0000FF"/>
                </a:solidFill>
              </a:rPr>
              <a:t>Interrupt Controller</a:t>
            </a:r>
            <a:r>
              <a:rPr lang="ko">
                <a:solidFill>
                  <a:srgbClr val="595959"/>
                </a:solidFill>
              </a:rPr>
              <a:t>가 직접담당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>
                <a:solidFill>
                  <a:srgbClr val="595959"/>
                </a:solidFill>
              </a:rPr>
              <a:t>Context Switching 의 주체 : </a:t>
            </a:r>
            <a:r>
              <a:rPr b="1" lang="ko">
                <a:solidFill>
                  <a:srgbClr val="0000FF"/>
                </a:solidFill>
              </a:rPr>
              <a:t>OS kernel</a:t>
            </a:r>
            <a:r>
              <a:rPr lang="ko">
                <a:solidFill>
                  <a:srgbClr val="595959"/>
                </a:solidFill>
              </a:rPr>
              <a:t>이 담당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시스템 콜은 Context Switching</a:t>
            </a:r>
            <a:r>
              <a:rPr b="1" lang="ko"/>
              <a:t>인가요?</a:t>
            </a:r>
            <a:endParaRPr b="1"/>
          </a:p>
        </p:txBody>
      </p:sp>
      <p:sp>
        <p:nvSpPr>
          <p:cNvPr id="141" name="Google Shape;14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</a:rPr>
              <a:t>시스템 콜에서 </a:t>
            </a:r>
            <a:r>
              <a:rPr b="1" lang="ko">
                <a:solidFill>
                  <a:srgbClr val="595959"/>
                </a:solidFill>
              </a:rPr>
              <a:t>Kernel Mode ↔ User Mode 전환은 컨텍스트 스위칭이 아니다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95959"/>
                </a:solidFill>
              </a:rPr>
              <a:t> 컨텍스트 스위칭</a:t>
            </a:r>
            <a:r>
              <a:rPr lang="ko">
                <a:solidFill>
                  <a:srgbClr val="595959"/>
                </a:solidFill>
              </a:rPr>
              <a:t>은 </a:t>
            </a:r>
            <a:r>
              <a:rPr b="1" lang="ko">
                <a:solidFill>
                  <a:srgbClr val="595959"/>
                </a:solidFill>
              </a:rPr>
              <a:t>프로세스(또는 스레드)</a:t>
            </a:r>
            <a:r>
              <a:rPr lang="ko">
                <a:solidFill>
                  <a:srgbClr val="595959"/>
                </a:solidFill>
              </a:rPr>
              <a:t> 자체를 바꾸는 동작이다,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>
                <a:solidFill>
                  <a:srgbClr val="595959"/>
                </a:solidFill>
              </a:rPr>
              <a:t>User Mode ↔ Kernel Mode 전환</a:t>
            </a:r>
            <a:r>
              <a:rPr lang="ko">
                <a:solidFill>
                  <a:srgbClr val="595959"/>
                </a:solidFill>
              </a:rPr>
              <a:t>은 같은 프로세스가 실행을 이어가는 상황.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ko">
                <a:solidFill>
                  <a:srgbClr val="595959"/>
                </a:solidFill>
              </a:rPr>
              <a:t>시스템콜은 실행 모드(권한 레벨)만 바뀌는 것.</a:t>
            </a:r>
            <a:endParaRPr>
              <a:solidFill>
                <a:srgbClr val="595959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</a:pPr>
            <a:r>
              <a:rPr lang="ko">
                <a:solidFill>
                  <a:srgbClr val="595959"/>
                </a:solidFill>
              </a:rPr>
              <a:t>PCB 교체 없음.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</a:rPr>
              <a:t>BUT</a:t>
            </a:r>
            <a:r>
              <a:rPr b="1" lang="ko">
                <a:solidFill>
                  <a:srgbClr val="595959"/>
                </a:solidFill>
              </a:rPr>
              <a:t>, 전환 과정에서 컨텍스트 스위칭이 </a:t>
            </a:r>
            <a:r>
              <a:rPr b="1" i="1" lang="ko">
                <a:solidFill>
                  <a:srgbClr val="595959"/>
                </a:solidFill>
              </a:rPr>
              <a:t>발생할 수도 있다</a:t>
            </a:r>
            <a:endParaRPr b="1" i="1">
              <a:solidFill>
                <a:srgbClr val="595959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복습 겸 면접 질문으로 생각 해봐야 될것들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1017725"/>
            <a:ext cx="85206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10832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400">
                <a:solidFill>
                  <a:schemeClr val="dk1"/>
                </a:solidFill>
              </a:rPr>
              <a:t>Context Switching이 왜 비용이 큰가요?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400">
                <a:solidFill>
                  <a:schemeClr val="dk1"/>
                </a:solidFill>
              </a:rPr>
              <a:t>Context Switching은 어떻게 동작하나요?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400">
                <a:solidFill>
                  <a:schemeClr val="dk1"/>
                </a:solidFill>
              </a:rPr>
              <a:t>TLB와 캐시 관점에서 Context Switching이 어떤 영향을 주나요?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400">
                <a:solidFill>
                  <a:schemeClr val="dk1"/>
                </a:solidFill>
              </a:rPr>
              <a:t>프로세스 Context Switching과 스레드 Context Switching 차이는 무엇인가요?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400">
                <a:solidFill>
                  <a:schemeClr val="dk1"/>
                </a:solidFill>
              </a:rPr>
              <a:t>인터럽트와 Context Switching의 관계는 무엇인가요?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400">
                <a:solidFill>
                  <a:schemeClr val="dk1"/>
                </a:solidFill>
              </a:rPr>
              <a:t>시스템 콜은 Context Switching인가요?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400">
                <a:solidFill>
                  <a:schemeClr val="dk1"/>
                </a:solidFill>
              </a:rPr>
              <a:t>Context Switching 오버헤드를 줄이는 방법은?</a:t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400">
                <a:solidFill>
                  <a:schemeClr val="dk1"/>
                </a:solidFill>
              </a:rPr>
              <a:t>&lt;번외&gt;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400">
                <a:solidFill>
                  <a:schemeClr val="dk1"/>
                </a:solidFill>
              </a:rPr>
              <a:t>Green Thread와 Native Thread Context Switching 차이는?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400">
                <a:solidFill>
                  <a:schemeClr val="dk1"/>
                </a:solidFill>
              </a:rPr>
              <a:t>Java Virtual Thread는 어떤 장점이 있나요?</a:t>
            </a:r>
            <a:endParaRPr b="1" sz="1400">
              <a:solidFill>
                <a:schemeClr val="dk1"/>
              </a:solidFill>
            </a:endParaRPr>
          </a:p>
          <a:p>
            <a:pPr indent="-310832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ko" sz="1400">
                <a:solidFill>
                  <a:schemeClr val="dk1"/>
                </a:solidFill>
              </a:rPr>
              <a:t>멀티코어 환경에서 Context Switching 비용이 더 커지는 경우는 언제인가요?</a:t>
            </a:r>
            <a:br>
              <a:rPr b="1" lang="ko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ctrTitle"/>
          </p:nvPr>
        </p:nvSpPr>
        <p:spPr>
          <a:xfrm>
            <a:off x="311708" y="1246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br>
              <a:rPr lang="ko"/>
            </a:br>
            <a:r>
              <a:rPr lang="ko"/>
              <a:t>질문 받아요!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목차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 </a:t>
            </a:r>
            <a:r>
              <a:rPr lang="ko">
                <a:solidFill>
                  <a:srgbClr val="FF0000"/>
                </a:solidFill>
              </a:rPr>
              <a:t>Context Switching</a:t>
            </a:r>
            <a:r>
              <a:rPr lang="ko"/>
              <a:t>이란?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 </a:t>
            </a:r>
            <a:r>
              <a:rPr lang="ko">
                <a:solidFill>
                  <a:srgbClr val="FF0000"/>
                </a:solidFill>
              </a:rPr>
              <a:t>Context Switching</a:t>
            </a:r>
            <a:r>
              <a:rPr lang="ko"/>
              <a:t>의 </a:t>
            </a:r>
            <a:r>
              <a:rPr lang="ko">
                <a:solidFill>
                  <a:srgbClr val="0000FF"/>
                </a:solidFill>
              </a:rPr>
              <a:t>동작 방식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 </a:t>
            </a:r>
            <a:r>
              <a:rPr lang="ko">
                <a:solidFill>
                  <a:srgbClr val="FF0000"/>
                </a:solidFill>
              </a:rPr>
              <a:t>Context Switching</a:t>
            </a:r>
            <a:r>
              <a:rPr lang="ko"/>
              <a:t> 도중 발생한 </a:t>
            </a:r>
            <a:r>
              <a:rPr lang="ko">
                <a:solidFill>
                  <a:srgbClr val="0000FF"/>
                </a:solidFill>
              </a:rPr>
              <a:t>오버헤드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 </a:t>
            </a:r>
            <a:r>
              <a:rPr lang="ko">
                <a:solidFill>
                  <a:srgbClr val="FF0000"/>
                </a:solidFill>
              </a:rPr>
              <a:t>Context Switching</a:t>
            </a:r>
            <a:r>
              <a:rPr lang="ko"/>
              <a:t>에서 </a:t>
            </a:r>
            <a:r>
              <a:rPr lang="ko">
                <a:solidFill>
                  <a:srgbClr val="0000FF"/>
                </a:solidFill>
              </a:rPr>
              <a:t>Process 와 Thread의 차이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4-1</a:t>
            </a:r>
            <a:r>
              <a:rPr lang="ko"/>
              <a:t> </a:t>
            </a:r>
            <a:r>
              <a:rPr lang="ko">
                <a:solidFill>
                  <a:srgbClr val="595959"/>
                </a:solidFill>
              </a:rPr>
              <a:t>Thread</a:t>
            </a:r>
            <a:r>
              <a:rPr lang="ko"/>
              <a:t>에서 </a:t>
            </a:r>
            <a:r>
              <a:rPr lang="ko">
                <a:solidFill>
                  <a:srgbClr val="FF0000"/>
                </a:solidFill>
              </a:rPr>
              <a:t>Context Switching </a:t>
            </a:r>
            <a:r>
              <a:rPr lang="ko">
                <a:solidFill>
                  <a:srgbClr val="595959"/>
                </a:solidFill>
              </a:rPr>
              <a:t>더</a:t>
            </a:r>
            <a:r>
              <a:rPr lang="ko">
                <a:solidFill>
                  <a:srgbClr val="0000FF"/>
                </a:solidFill>
              </a:rPr>
              <a:t> 깊게 보기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5. 내용 정리 &amp; QnA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ko" sz="2620"/>
              <a:t>Context Switching 이란?</a:t>
            </a:r>
            <a:endParaRPr sz="26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97450" y="1226100"/>
            <a:ext cx="7887600" cy="3416400"/>
          </a:xfrm>
          <a:prstGeom prst="rect">
            <a:avLst/>
          </a:prstGeom>
          <a:solidFill>
            <a:schemeClr val="lt2"/>
          </a:solidFill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</a:rPr>
              <a:t>운영체제가 CPU 자원을 효율적으로 관리하기 위해, 현재 CPU를 점유하고 있는 </a:t>
            </a:r>
            <a:r>
              <a:rPr lang="ko">
                <a:solidFill>
                  <a:srgbClr val="0000FF"/>
                </a:solidFill>
              </a:rPr>
              <a:t>프로세스(P1)를 중단</a:t>
            </a:r>
            <a:r>
              <a:rPr lang="ko">
                <a:solidFill>
                  <a:srgbClr val="595959"/>
                </a:solidFill>
              </a:rPr>
              <a:t>하고 다른 </a:t>
            </a:r>
            <a:r>
              <a:rPr lang="ko">
                <a:solidFill>
                  <a:srgbClr val="FF0000"/>
                </a:solidFill>
              </a:rPr>
              <a:t>프로세스(P2)로 전환</a:t>
            </a:r>
            <a:r>
              <a:rPr lang="ko">
                <a:solidFill>
                  <a:srgbClr val="595959"/>
                </a:solidFill>
              </a:rPr>
              <a:t>하는 과정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</a:rPr>
              <a:t>Context Switching이 필요한 이유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595959"/>
                </a:solidFill>
              </a:rPr>
              <a:t>- CPU 자원의 효율적 사용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595959"/>
                </a:solidFill>
              </a:rPr>
              <a:t>- 멀티태스킹 지원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595959"/>
                </a:solidFill>
              </a:rPr>
              <a:t>- 프로세스 간 공정성 보장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595959"/>
                </a:solidFill>
              </a:rPr>
              <a:t>- 대기 시간 최소화 (I/O 등)</a:t>
            </a:r>
            <a:endParaRPr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Switching 동작 방식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175" y="1066425"/>
            <a:ext cx="6656351" cy="357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PCB (Process Control Block)에 저장되는 정보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275" y="1283350"/>
            <a:ext cx="2172725" cy="325907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458000" y="1436850"/>
            <a:ext cx="4159800" cy="32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95959"/>
                </a:solidFill>
              </a:rPr>
              <a:t>Process State </a:t>
            </a:r>
            <a:r>
              <a:rPr lang="ko">
                <a:solidFill>
                  <a:srgbClr val="595959"/>
                </a:solidFill>
              </a:rPr>
              <a:t>: Ready , Running Waiting 프로세스의 상태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95959"/>
                </a:solidFill>
              </a:rPr>
              <a:t>ProcessID :</a:t>
            </a:r>
            <a:r>
              <a:rPr lang="ko">
                <a:solidFill>
                  <a:srgbClr val="595959"/>
                </a:solidFill>
              </a:rPr>
              <a:t> 저장된 프로세스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95959"/>
                </a:solidFill>
              </a:rPr>
              <a:t>Program Counter </a:t>
            </a:r>
            <a:r>
              <a:rPr lang="ko">
                <a:solidFill>
                  <a:srgbClr val="595959"/>
                </a:solidFill>
              </a:rPr>
              <a:t>: 프로세스의 다음 실행 명령어 주소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95959"/>
                </a:solidFill>
              </a:rPr>
              <a:t>CPU 레지스터 값</a:t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>
                <a:solidFill>
                  <a:srgbClr val="595959"/>
                </a:solidFill>
                <a:highlight>
                  <a:srgbClr val="FFFFFF"/>
                </a:highlight>
              </a:rPr>
              <a:t>프로세스 스케줄링 정보</a:t>
            </a:r>
            <a:r>
              <a:rPr lang="ko">
                <a:solidFill>
                  <a:srgbClr val="595959"/>
                </a:solidFill>
                <a:highlight>
                  <a:srgbClr val="FFFFFF"/>
                </a:highlight>
              </a:rPr>
              <a:t> : 우선순위 / CPU 사용 시간 , 대기 시간, 실행 시간 , 메모리 사용량</a:t>
            </a:r>
            <a:endParaRPr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25" y="1017725"/>
            <a:ext cx="711396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Switching 동작 방식</a:t>
            </a:r>
            <a:endParaRPr/>
          </a:p>
        </p:txBody>
      </p:sp>
      <p:sp>
        <p:nvSpPr>
          <p:cNvPr id="87" name="Google Shape;87;p18"/>
          <p:cNvSpPr/>
          <p:nvPr/>
        </p:nvSpPr>
        <p:spPr>
          <a:xfrm>
            <a:off x="640950" y="1297750"/>
            <a:ext cx="11475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2368050" y="1416450"/>
            <a:ext cx="11475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/>
          <p:nvPr/>
        </p:nvSpPr>
        <p:spPr>
          <a:xfrm>
            <a:off x="2099000" y="1806225"/>
            <a:ext cx="11475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/>
          <p:nvPr/>
        </p:nvSpPr>
        <p:spPr>
          <a:xfrm>
            <a:off x="2211850" y="2283075"/>
            <a:ext cx="11475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5260425" y="2766063"/>
            <a:ext cx="1147500" cy="324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Switching 오버헤드란?</a:t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025" y="1017725"/>
            <a:ext cx="7113961" cy="38209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" name="Google Shape;98;p19"/>
          <p:cNvGrpSpPr/>
          <p:nvPr/>
        </p:nvGrpSpPr>
        <p:grpSpPr>
          <a:xfrm>
            <a:off x="1471025" y="1476100"/>
            <a:ext cx="5868900" cy="2962575"/>
            <a:chOff x="1471025" y="1476100"/>
            <a:chExt cx="5868900" cy="2962575"/>
          </a:xfrm>
        </p:grpSpPr>
        <p:sp>
          <p:nvSpPr>
            <p:cNvPr id="99" name="Google Shape;99;p19"/>
            <p:cNvSpPr/>
            <p:nvPr/>
          </p:nvSpPr>
          <p:spPr>
            <a:xfrm>
              <a:off x="1471025" y="1476100"/>
              <a:ext cx="5868900" cy="1329000"/>
            </a:xfrm>
            <a:prstGeom prst="frame">
              <a:avLst>
                <a:gd fmla="val 7194" name="adj1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9"/>
            <p:cNvSpPr/>
            <p:nvPr/>
          </p:nvSpPr>
          <p:spPr>
            <a:xfrm>
              <a:off x="1471025" y="3109675"/>
              <a:ext cx="5868900" cy="1329000"/>
            </a:xfrm>
            <a:prstGeom prst="frame">
              <a:avLst>
                <a:gd fmla="val 7194" name="adj1"/>
              </a:avLst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Context Switching 오버헤드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0205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</a:rPr>
              <a:t>Context Switching 의 오버헤드 발생은 단순히 PCB 저장/복원에만 그친게 아닌 </a:t>
            </a:r>
            <a:r>
              <a:rPr b="1" lang="ko">
                <a:solidFill>
                  <a:srgbClr val="0000FF"/>
                </a:solidFill>
              </a:rPr>
              <a:t>하드웨어 레벨</a:t>
            </a:r>
            <a:r>
              <a:rPr lang="ko">
                <a:solidFill>
                  <a:srgbClr val="595959"/>
                </a:solidFill>
              </a:rPr>
              <a:t>에서 추가적인 비용이 발생! 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</a:rPr>
              <a:t>-&gt; 때문에 Context Switching이 왜 비용이 크다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</a:rPr>
              <a:t>1) </a:t>
            </a:r>
            <a:r>
              <a:rPr b="1" lang="ko">
                <a:solidFill>
                  <a:srgbClr val="FF0000"/>
                </a:solidFill>
              </a:rPr>
              <a:t>캐시(Cache)</a:t>
            </a:r>
            <a:r>
              <a:rPr lang="ko">
                <a:solidFill>
                  <a:srgbClr val="FF0000"/>
                </a:solidFill>
              </a:rPr>
              <a:t> </a:t>
            </a:r>
            <a:r>
              <a:rPr lang="ko">
                <a:solidFill>
                  <a:srgbClr val="595959"/>
                </a:solidFill>
              </a:rPr>
              <a:t>영향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595959"/>
                </a:solidFill>
              </a:rPr>
              <a:t>2) </a:t>
            </a:r>
            <a:r>
              <a:rPr b="1" lang="ko">
                <a:solidFill>
                  <a:srgbClr val="FF0000"/>
                </a:solidFill>
              </a:rPr>
              <a:t>파이프라인(Pipeline)</a:t>
            </a:r>
            <a:r>
              <a:rPr lang="ko">
                <a:solidFill>
                  <a:srgbClr val="595959"/>
                </a:solidFill>
              </a:rPr>
              <a:t> 손실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595959"/>
                </a:solidFill>
              </a:rPr>
              <a:t>3 )</a:t>
            </a:r>
            <a:r>
              <a:rPr b="1" lang="ko">
                <a:solidFill>
                  <a:srgbClr val="FF0000"/>
                </a:solidFill>
              </a:rPr>
              <a:t>TLB(Translation Lookaside Buffer) </a:t>
            </a:r>
            <a:r>
              <a:rPr lang="ko">
                <a:solidFill>
                  <a:srgbClr val="595959"/>
                </a:solidFill>
              </a:rPr>
              <a:t>무효화</a:t>
            </a:r>
            <a:endParaRPr>
              <a:solidFill>
                <a:srgbClr val="595959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(Process</a:t>
            </a:r>
            <a:r>
              <a:rPr lang="ko"/>
              <a:t> vs Thread) Context Switching 차이</a:t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550" y="1487225"/>
            <a:ext cx="1958600" cy="29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06050" y="1487225"/>
            <a:ext cx="4276300" cy="2631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695500" y="1289825"/>
            <a:ext cx="19587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300"/>
              <a:t>Process Control Block</a:t>
            </a:r>
            <a:endParaRPr b="1"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