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4" r:id="rId8"/>
    <p:sldId id="261" r:id="rId9"/>
    <p:sldId id="265" r:id="rId10"/>
    <p:sldId id="268" r:id="rId11"/>
    <p:sldId id="269" r:id="rId12"/>
    <p:sldId id="270" r:id="rId13"/>
    <p:sldId id="271" r:id="rId14"/>
    <p:sldId id="272" r:id="rId15"/>
    <p:sldId id="266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CEA"/>
    <a:srgbClr val="CAD7EE"/>
    <a:srgbClr val="CDDAEF"/>
    <a:srgbClr val="A7BCE3"/>
    <a:srgbClr val="9CB4E0"/>
    <a:srgbClr val="1BB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2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5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7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7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2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4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1C7D-6F61-4D66-BA2E-D3BEDD548A3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C4E8-CCC5-4548-BC70-9314D2EE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74076" y="2202736"/>
            <a:ext cx="5843848" cy="2452529"/>
            <a:chOff x="3174076" y="1787237"/>
            <a:chExt cx="5843848" cy="2452529"/>
          </a:xfrm>
        </p:grpSpPr>
        <p:sp>
          <p:nvSpPr>
            <p:cNvPr id="5" name="TextBox 4"/>
            <p:cNvSpPr txBox="1"/>
            <p:nvPr/>
          </p:nvSpPr>
          <p:spPr>
            <a:xfrm>
              <a:off x="3174077" y="1787237"/>
              <a:ext cx="5843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/>
                <a:t>#4 </a:t>
              </a:r>
              <a:r>
                <a:rPr lang="en-US" altLang="ko-KR" sz="4800" dirty="0" err="1" smtClean="0"/>
                <a:t>AdaBoost</a:t>
              </a:r>
              <a:endParaRPr lang="ko-KR" altLang="en-US" sz="48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174076" y="2978000"/>
              <a:ext cx="5843847" cy="1261766"/>
              <a:chOff x="3174076" y="2978000"/>
              <a:chExt cx="5843847" cy="126176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7958" y="2978000"/>
                <a:ext cx="1556084" cy="90200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174076" y="3839656"/>
                <a:ext cx="5843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11</a:t>
                </a:r>
                <a:r>
                  <a:rPr lang="ko-KR" altLang="en-US" sz="2000" dirty="0" smtClean="0"/>
                  <a:t>기 </a:t>
                </a:r>
                <a:r>
                  <a:rPr lang="en-US" altLang="ko-KR" sz="2000" dirty="0" smtClean="0"/>
                  <a:t>Java </a:t>
                </a:r>
                <a:r>
                  <a:rPr lang="ko-KR" altLang="en-US" sz="2000" dirty="0" smtClean="0"/>
                  <a:t>김민혁</a:t>
                </a:r>
                <a:endParaRPr lang="ko-KR" altLang="en-US" sz="2000" dirty="0"/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266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91993"/>
            <a:ext cx="12192000" cy="266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8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12" name="그룹 1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구부러진 연결선 2"/>
          <p:cNvCxnSpPr/>
          <p:nvPr/>
        </p:nvCxnSpPr>
        <p:spPr>
          <a:xfrm rot="5400000" flipH="1" flipV="1">
            <a:off x="4156178" y="2494871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5769154" y="2496906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 rot="5400000" flipH="1" flipV="1">
            <a:off x="7377892" y="2492102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9073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2049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5025" y="2705345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75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4117343" y="4372495"/>
            <a:ext cx="7320970" cy="194588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117343" y="1483332"/>
            <a:ext cx="7320970" cy="10187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09012" y="2502131"/>
            <a:ext cx="1508331" cy="18703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8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12" name="그룹 1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구부러진 연결선 2"/>
          <p:cNvCxnSpPr/>
          <p:nvPr/>
        </p:nvCxnSpPr>
        <p:spPr>
          <a:xfrm rot="5400000" flipH="1" flipV="1">
            <a:off x="4156178" y="2494871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5769154" y="2496906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 rot="5400000" flipH="1" flipV="1">
            <a:off x="7377892" y="2492102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9073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2049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5025" y="2705345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2608848" y="4372495"/>
            <a:ext cx="3426542" cy="19701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035390" y="1486101"/>
            <a:ext cx="5402923" cy="4856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8848" y="1486101"/>
            <a:ext cx="3426542" cy="101603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45" y="1718677"/>
            <a:ext cx="860265" cy="860265"/>
          </a:xfrm>
          <a:prstGeom prst="rect">
            <a:avLst/>
          </a:prstGeom>
        </p:spPr>
      </p:pic>
      <p:sp>
        <p:nvSpPr>
          <p:cNvPr id="51" name="모서리가 둥근 사각형 설명선 50"/>
          <p:cNvSpPr/>
          <p:nvPr/>
        </p:nvSpPr>
        <p:spPr>
          <a:xfrm>
            <a:off x="7020609" y="1766413"/>
            <a:ext cx="4236395" cy="542609"/>
          </a:xfrm>
          <a:prstGeom prst="wedgeRoundRectCallout">
            <a:avLst>
              <a:gd name="adj1" fmla="val -37356"/>
              <a:gd name="adj2" fmla="val 7616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66903" y="1853051"/>
            <a:ext cx="385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범인은 키가 </a:t>
            </a:r>
            <a:r>
              <a:rPr lang="en-US" altLang="ko-KR" dirty="0" smtClean="0"/>
              <a:t>172cm </a:t>
            </a:r>
            <a:r>
              <a:rPr lang="ko-KR" altLang="en-US" dirty="0" err="1" smtClean="0"/>
              <a:t>이상일거야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273919" y="2841536"/>
            <a:ext cx="724130" cy="1054471"/>
            <a:chOff x="6273919" y="2841536"/>
            <a:chExt cx="724130" cy="1054471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919" y="2841536"/>
              <a:ext cx="724130" cy="6727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281445" y="3526675"/>
              <a:ext cx="62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96479" y="3995621"/>
            <a:ext cx="724130" cy="1054471"/>
            <a:chOff x="6273919" y="2841536"/>
            <a:chExt cx="724130" cy="1054471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919" y="2841536"/>
              <a:ext cx="724130" cy="6727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281445" y="3526675"/>
              <a:ext cx="62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277548" y="5218050"/>
            <a:ext cx="724130" cy="1054471"/>
            <a:chOff x="6273919" y="2841536"/>
            <a:chExt cx="724130" cy="1054471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919" y="2841536"/>
              <a:ext cx="724130" cy="6727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281445" y="3526675"/>
              <a:ext cx="62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149370" y="3052811"/>
            <a:ext cx="318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 아님</a:t>
            </a:r>
            <a:r>
              <a:rPr lang="en-US" altLang="ko-KR" dirty="0" smtClean="0"/>
              <a:t>, 172cm, </a:t>
            </a:r>
            <a:r>
              <a:rPr lang="ko-KR" altLang="en-US" dirty="0"/>
              <a:t>못</a:t>
            </a:r>
            <a:r>
              <a:rPr lang="ko-KR" altLang="en-US" dirty="0" smtClean="0"/>
              <a:t>생김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149370" y="5554446"/>
            <a:ext cx="292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 아님</a:t>
            </a:r>
            <a:r>
              <a:rPr lang="en-US" altLang="ko-KR" dirty="0" smtClean="0"/>
              <a:t>, 173cm, </a:t>
            </a:r>
            <a:r>
              <a:rPr lang="ko-KR" altLang="en-US" dirty="0" smtClean="0"/>
              <a:t>잘생김</a:t>
            </a:r>
            <a:endParaRPr lang="ko-KR" altLang="en-US" dirty="0"/>
          </a:p>
        </p:txBody>
      </p:sp>
      <p:sp>
        <p:nvSpPr>
          <p:cNvPr id="65" name="오른쪽 화살표 64"/>
          <p:cNvSpPr/>
          <p:nvPr/>
        </p:nvSpPr>
        <p:spPr>
          <a:xfrm>
            <a:off x="10173412" y="3089358"/>
            <a:ext cx="345668" cy="2962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149370" y="4199344"/>
            <a:ext cx="27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</a:t>
            </a:r>
            <a:r>
              <a:rPr lang="en-US" altLang="ko-KR" dirty="0" smtClean="0"/>
              <a:t>, 175cm, </a:t>
            </a:r>
            <a:r>
              <a:rPr lang="ko-KR" altLang="en-US" dirty="0" smtClean="0"/>
              <a:t>못생김</a:t>
            </a:r>
            <a:endParaRPr lang="ko-KR" altLang="en-US" dirty="0"/>
          </a:p>
        </p:txBody>
      </p:sp>
      <p:sp>
        <p:nvSpPr>
          <p:cNvPr id="66" name="오른쪽 화살표 65"/>
          <p:cNvSpPr/>
          <p:nvPr/>
        </p:nvSpPr>
        <p:spPr>
          <a:xfrm>
            <a:off x="10173412" y="4235891"/>
            <a:ext cx="345668" cy="2962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10173412" y="5590993"/>
            <a:ext cx="345668" cy="2962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75793" y="3051048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75793" y="4192889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775735" y="5517900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160345" y="2705345"/>
            <a:ext cx="5096659" cy="1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160345" y="5045164"/>
            <a:ext cx="5096659" cy="1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5699011" y="4373334"/>
            <a:ext cx="5739302" cy="194504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671594" y="1483333"/>
            <a:ext cx="5766719" cy="100049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90680" y="2502131"/>
            <a:ext cx="1508331" cy="18703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8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12" name="그룹 1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구부러진 연결선 2"/>
          <p:cNvCxnSpPr/>
          <p:nvPr/>
        </p:nvCxnSpPr>
        <p:spPr>
          <a:xfrm rot="5400000" flipH="1" flipV="1">
            <a:off x="4156178" y="2494871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5769154" y="2496906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 rot="5400000" flipH="1" flipV="1">
            <a:off x="7377892" y="2492102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9073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2049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5025" y="2705345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190680" y="4372495"/>
            <a:ext cx="1844710" cy="19701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035390" y="1486101"/>
            <a:ext cx="5402923" cy="4856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190680" y="1486101"/>
            <a:ext cx="1844710" cy="99772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45" y="1718677"/>
            <a:ext cx="860265" cy="860265"/>
          </a:xfrm>
          <a:prstGeom prst="rect">
            <a:avLst/>
          </a:prstGeom>
        </p:spPr>
      </p:pic>
      <p:sp>
        <p:nvSpPr>
          <p:cNvPr id="51" name="모서리가 둥근 사각형 설명선 50"/>
          <p:cNvSpPr/>
          <p:nvPr/>
        </p:nvSpPr>
        <p:spPr>
          <a:xfrm>
            <a:off x="7020609" y="1618129"/>
            <a:ext cx="4236395" cy="780049"/>
          </a:xfrm>
          <a:prstGeom prst="wedgeRoundRectCallout">
            <a:avLst>
              <a:gd name="adj1" fmla="val -40273"/>
              <a:gd name="adj2" fmla="val 6665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66903" y="1704767"/>
            <a:ext cx="385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미안하다</a:t>
            </a:r>
            <a:r>
              <a:rPr lang="en-US" altLang="ko-KR" dirty="0"/>
              <a:t> </a:t>
            </a:r>
            <a:r>
              <a:rPr lang="en-US" altLang="ko-KR" dirty="0" smtClean="0"/>
              <a:t>A,C.. </a:t>
            </a:r>
            <a:r>
              <a:rPr lang="ko-KR" altLang="en-US" dirty="0" smtClean="0"/>
              <a:t>그렇다면 범인은 </a:t>
            </a:r>
            <a:endParaRPr lang="en-US" altLang="ko-KR" dirty="0" smtClean="0"/>
          </a:p>
          <a:p>
            <a:r>
              <a:rPr lang="ko-KR" altLang="en-US" dirty="0" smtClean="0"/>
              <a:t>키가 </a:t>
            </a:r>
            <a:r>
              <a:rPr lang="en-US" altLang="ko-KR" dirty="0" smtClean="0"/>
              <a:t>173cm </a:t>
            </a:r>
            <a:r>
              <a:rPr lang="ko-KR" altLang="en-US" dirty="0" err="1" smtClean="0"/>
              <a:t>이상일거야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273919" y="2841536"/>
            <a:ext cx="724130" cy="1054471"/>
            <a:chOff x="6273919" y="2841536"/>
            <a:chExt cx="724130" cy="1054471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919" y="2841536"/>
              <a:ext cx="724130" cy="6727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281445" y="3526675"/>
              <a:ext cx="62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96479" y="3995621"/>
            <a:ext cx="724130" cy="1054471"/>
            <a:chOff x="6273919" y="2841536"/>
            <a:chExt cx="724130" cy="1054471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919" y="2841536"/>
              <a:ext cx="724130" cy="6727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281445" y="3526675"/>
              <a:ext cx="62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277548" y="5218050"/>
            <a:ext cx="724130" cy="1054471"/>
            <a:chOff x="6273919" y="2841536"/>
            <a:chExt cx="724130" cy="1054471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919" y="2841536"/>
              <a:ext cx="724130" cy="6727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281445" y="3526675"/>
              <a:ext cx="62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149370" y="3052811"/>
            <a:ext cx="318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 아님</a:t>
            </a:r>
            <a:r>
              <a:rPr lang="en-US" altLang="ko-KR" dirty="0" smtClean="0"/>
              <a:t>, 172cm, </a:t>
            </a:r>
            <a:r>
              <a:rPr lang="ko-KR" altLang="en-US" dirty="0"/>
              <a:t>못</a:t>
            </a:r>
            <a:r>
              <a:rPr lang="ko-KR" altLang="en-US" dirty="0" smtClean="0"/>
              <a:t>생김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149370" y="5554446"/>
            <a:ext cx="292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 아님</a:t>
            </a:r>
            <a:r>
              <a:rPr lang="en-US" altLang="ko-KR" dirty="0" smtClean="0"/>
              <a:t>, 173cm, </a:t>
            </a:r>
            <a:r>
              <a:rPr lang="ko-KR" altLang="en-US" dirty="0" smtClean="0"/>
              <a:t>잘생김</a:t>
            </a:r>
            <a:endParaRPr lang="ko-KR" altLang="en-US" dirty="0"/>
          </a:p>
        </p:txBody>
      </p:sp>
      <p:sp>
        <p:nvSpPr>
          <p:cNvPr id="65" name="오른쪽 화살표 64"/>
          <p:cNvSpPr/>
          <p:nvPr/>
        </p:nvSpPr>
        <p:spPr>
          <a:xfrm>
            <a:off x="10173412" y="3089358"/>
            <a:ext cx="345668" cy="2962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149370" y="4199344"/>
            <a:ext cx="27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범인</a:t>
            </a:r>
            <a:r>
              <a:rPr lang="en-US" altLang="ko-KR" dirty="0" smtClean="0"/>
              <a:t>, 175cm, </a:t>
            </a:r>
            <a:r>
              <a:rPr lang="ko-KR" altLang="en-US" dirty="0" smtClean="0"/>
              <a:t>못생김</a:t>
            </a:r>
            <a:endParaRPr lang="ko-KR" altLang="en-US" dirty="0"/>
          </a:p>
        </p:txBody>
      </p:sp>
      <p:sp>
        <p:nvSpPr>
          <p:cNvPr id="66" name="오른쪽 화살표 65"/>
          <p:cNvSpPr/>
          <p:nvPr/>
        </p:nvSpPr>
        <p:spPr>
          <a:xfrm>
            <a:off x="10173412" y="4235891"/>
            <a:ext cx="345668" cy="2962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10173412" y="5590993"/>
            <a:ext cx="345668" cy="2962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75793" y="3051048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75793" y="4192889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775735" y="5517900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160345" y="5045164"/>
            <a:ext cx="5096659" cy="1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>
            <a:off x="6757711" y="1512801"/>
            <a:ext cx="2131137" cy="11288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435454" y="2661766"/>
            <a:ext cx="1508331" cy="18703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364520" y="4532130"/>
            <a:ext cx="6070934" cy="174039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64520" y="1486101"/>
            <a:ext cx="6070934" cy="11756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90680" y="2502131"/>
            <a:ext cx="1508331" cy="18703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8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12" name="그룹 1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구부러진 연결선 2"/>
          <p:cNvCxnSpPr/>
          <p:nvPr/>
        </p:nvCxnSpPr>
        <p:spPr>
          <a:xfrm rot="5400000" flipH="1" flipV="1">
            <a:off x="4156178" y="2494871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5769154" y="2496906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 rot="5400000" flipH="1" flipV="1">
            <a:off x="7377892" y="2492102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9073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2049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5025" y="2705345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364520" y="1486101"/>
            <a:ext cx="5402923" cy="4856509"/>
            <a:chOff x="6035390" y="1486101"/>
            <a:chExt cx="5402923" cy="4856509"/>
          </a:xfrm>
        </p:grpSpPr>
        <p:sp>
          <p:nvSpPr>
            <p:cNvPr id="40" name="직사각형 39"/>
            <p:cNvSpPr/>
            <p:nvPr/>
          </p:nvSpPr>
          <p:spPr>
            <a:xfrm>
              <a:off x="6035390" y="1486101"/>
              <a:ext cx="5402923" cy="485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45" y="1718677"/>
              <a:ext cx="860265" cy="860265"/>
            </a:xfrm>
            <a:prstGeom prst="rect">
              <a:avLst/>
            </a:prstGeom>
          </p:spPr>
        </p:pic>
        <p:sp>
          <p:nvSpPr>
            <p:cNvPr id="51" name="모서리가 둥근 사각형 설명선 50"/>
            <p:cNvSpPr/>
            <p:nvPr/>
          </p:nvSpPr>
          <p:spPr>
            <a:xfrm>
              <a:off x="7020609" y="1618129"/>
              <a:ext cx="4236395" cy="780049"/>
            </a:xfrm>
            <a:prstGeom prst="wedgeRoundRectCallout">
              <a:avLst>
                <a:gd name="adj1" fmla="val -40273"/>
                <a:gd name="adj2" fmla="val 6665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6903" y="1704767"/>
              <a:ext cx="3858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미안하다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C.. </a:t>
              </a:r>
              <a:r>
                <a:rPr lang="ko-KR" altLang="en-US" dirty="0" smtClean="0"/>
                <a:t>그렇다면 범인은 </a:t>
              </a:r>
              <a:endParaRPr lang="en-US" altLang="ko-KR" dirty="0" smtClean="0"/>
            </a:p>
            <a:p>
              <a:r>
                <a:rPr lang="ko-KR" altLang="en-US" dirty="0" err="1" smtClean="0"/>
                <a:t>못생겼을거야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273919" y="2841536"/>
              <a:ext cx="724130" cy="1054471"/>
              <a:chOff x="6273919" y="2841536"/>
              <a:chExt cx="724130" cy="1054471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19" y="2841536"/>
                <a:ext cx="724130" cy="672793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6281445" y="3526675"/>
                <a:ext cx="62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296479" y="3995621"/>
              <a:ext cx="724130" cy="1054471"/>
              <a:chOff x="6273919" y="2841536"/>
              <a:chExt cx="724130" cy="1054471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19" y="2841536"/>
                <a:ext cx="724130" cy="67279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6281445" y="3526675"/>
                <a:ext cx="62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277548" y="5218050"/>
              <a:ext cx="724130" cy="1054471"/>
              <a:chOff x="6273919" y="2841536"/>
              <a:chExt cx="724130" cy="1054471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19" y="2841536"/>
                <a:ext cx="724130" cy="672793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6281445" y="3526675"/>
                <a:ext cx="62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149370" y="3052811"/>
              <a:ext cx="318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 아님</a:t>
              </a:r>
              <a:r>
                <a:rPr lang="en-US" altLang="ko-KR" dirty="0" smtClean="0"/>
                <a:t>, 172cm, </a:t>
              </a:r>
              <a:r>
                <a:rPr lang="ko-KR" altLang="en-US" dirty="0"/>
                <a:t>못</a:t>
              </a:r>
              <a:r>
                <a:rPr lang="ko-KR" altLang="en-US" dirty="0" smtClean="0"/>
                <a:t>생김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9370" y="5554446"/>
              <a:ext cx="2921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 아님</a:t>
              </a:r>
              <a:r>
                <a:rPr lang="en-US" altLang="ko-KR" dirty="0" smtClean="0"/>
                <a:t>, 173cm, </a:t>
              </a:r>
              <a:r>
                <a:rPr lang="ko-KR" altLang="en-US" dirty="0" smtClean="0"/>
                <a:t>잘생김</a:t>
              </a:r>
              <a:endParaRPr lang="ko-KR" altLang="en-US" dirty="0"/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10173412" y="3089358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49370" y="4199344"/>
              <a:ext cx="271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</a:t>
              </a:r>
              <a:r>
                <a:rPr lang="en-US" altLang="ko-KR" dirty="0" smtClean="0"/>
                <a:t>, 175cm, </a:t>
              </a:r>
              <a:r>
                <a:rPr lang="ko-KR" altLang="en-US" dirty="0" smtClean="0"/>
                <a:t>못생김</a:t>
              </a:r>
              <a:endParaRPr lang="ko-KR" altLang="en-US" dirty="0"/>
            </a:p>
          </p:txBody>
        </p:sp>
        <p:sp>
          <p:nvSpPr>
            <p:cNvPr id="66" name="오른쪽 화살표 65"/>
            <p:cNvSpPr/>
            <p:nvPr/>
          </p:nvSpPr>
          <p:spPr>
            <a:xfrm>
              <a:off x="10173412" y="4235891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10173412" y="5590993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775793" y="3051048"/>
              <a:ext cx="63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5793" y="4192889"/>
              <a:ext cx="63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</p:grpSp>
      <p:cxnSp>
        <p:nvCxnSpPr>
          <p:cNvPr id="77" name="직선 연결선 76"/>
          <p:cNvCxnSpPr/>
          <p:nvPr/>
        </p:nvCxnSpPr>
        <p:spPr>
          <a:xfrm flipV="1">
            <a:off x="6800430" y="4521222"/>
            <a:ext cx="2139020" cy="179300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489475" y="2626230"/>
            <a:ext cx="5096659" cy="1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99" y="5554446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5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>
            <a:off x="6757711" y="1512801"/>
            <a:ext cx="4435009" cy="11489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684389" y="2661766"/>
            <a:ext cx="1508331" cy="18703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364520" y="4532130"/>
            <a:ext cx="8319869" cy="174039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64520" y="1486101"/>
            <a:ext cx="8319869" cy="11756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90680" y="2502131"/>
            <a:ext cx="1508331" cy="18703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8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12" name="그룹 1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구부러진 연결선 2"/>
          <p:cNvCxnSpPr/>
          <p:nvPr/>
        </p:nvCxnSpPr>
        <p:spPr>
          <a:xfrm rot="5400000" flipH="1" flipV="1">
            <a:off x="4156178" y="2494871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5769154" y="2496906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 rot="5400000" flipH="1" flipV="1">
            <a:off x="7377892" y="2492102"/>
            <a:ext cx="12700" cy="160873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9073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2049" y="2708388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5025" y="2705345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Adaptive!</a:t>
            </a:r>
            <a:endParaRPr lang="ko-KR" altLang="en-US" sz="16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364520" y="1486101"/>
            <a:ext cx="5402923" cy="4856509"/>
            <a:chOff x="6035390" y="1486101"/>
            <a:chExt cx="5402923" cy="4856509"/>
          </a:xfrm>
        </p:grpSpPr>
        <p:sp>
          <p:nvSpPr>
            <p:cNvPr id="40" name="직사각형 39"/>
            <p:cNvSpPr/>
            <p:nvPr/>
          </p:nvSpPr>
          <p:spPr>
            <a:xfrm>
              <a:off x="6035390" y="1486101"/>
              <a:ext cx="5402923" cy="485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45" y="1718677"/>
              <a:ext cx="860265" cy="860265"/>
            </a:xfrm>
            <a:prstGeom prst="rect">
              <a:avLst/>
            </a:prstGeom>
          </p:spPr>
        </p:pic>
        <p:sp>
          <p:nvSpPr>
            <p:cNvPr id="51" name="모서리가 둥근 사각형 설명선 50"/>
            <p:cNvSpPr/>
            <p:nvPr/>
          </p:nvSpPr>
          <p:spPr>
            <a:xfrm>
              <a:off x="7020609" y="1618129"/>
              <a:ext cx="4236395" cy="780049"/>
            </a:xfrm>
            <a:prstGeom prst="wedgeRoundRectCallout">
              <a:avLst>
                <a:gd name="adj1" fmla="val -40273"/>
                <a:gd name="adj2" fmla="val 6665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6903" y="1704767"/>
              <a:ext cx="3858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범인은 키가 </a:t>
              </a:r>
              <a:r>
                <a:rPr lang="en-US" altLang="ko-KR" dirty="0" smtClean="0"/>
                <a:t>173cm </a:t>
              </a:r>
              <a:r>
                <a:rPr lang="ko-KR" altLang="en-US" dirty="0" smtClean="0"/>
                <a:t>이상이고 </a:t>
              </a:r>
              <a:endParaRPr lang="en-US" altLang="ko-KR" dirty="0" smtClean="0"/>
            </a:p>
            <a:p>
              <a:r>
                <a:rPr lang="ko-KR" altLang="en-US" dirty="0" smtClean="0"/>
                <a:t>못생긴 </a:t>
              </a:r>
              <a:r>
                <a:rPr lang="en-US" altLang="ko-KR" dirty="0" smtClean="0"/>
                <a:t>B</a:t>
              </a:r>
              <a:r>
                <a:rPr lang="ko-KR" altLang="en-US" dirty="0" smtClean="0"/>
                <a:t>야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273919" y="2841536"/>
              <a:ext cx="724130" cy="1054471"/>
              <a:chOff x="6273919" y="2841536"/>
              <a:chExt cx="724130" cy="1054471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19" y="2841536"/>
                <a:ext cx="724130" cy="672793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6281445" y="3526675"/>
                <a:ext cx="62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296479" y="3995621"/>
              <a:ext cx="724130" cy="1054471"/>
              <a:chOff x="6273919" y="2841536"/>
              <a:chExt cx="724130" cy="1054471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19" y="2841536"/>
                <a:ext cx="724130" cy="67279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6281445" y="3526675"/>
                <a:ext cx="62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277548" y="5218050"/>
              <a:ext cx="724130" cy="1054471"/>
              <a:chOff x="6273919" y="2841536"/>
              <a:chExt cx="724130" cy="1054471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19" y="2841536"/>
                <a:ext cx="724130" cy="672793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6281445" y="3526675"/>
                <a:ext cx="62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149370" y="3052811"/>
              <a:ext cx="318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 아님</a:t>
              </a:r>
              <a:r>
                <a:rPr lang="en-US" altLang="ko-KR" dirty="0" smtClean="0"/>
                <a:t>, 172cm, </a:t>
              </a:r>
              <a:r>
                <a:rPr lang="ko-KR" altLang="en-US" dirty="0"/>
                <a:t>못</a:t>
              </a:r>
              <a:r>
                <a:rPr lang="ko-KR" altLang="en-US" dirty="0" smtClean="0"/>
                <a:t>생김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9370" y="5554446"/>
              <a:ext cx="2921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 아님</a:t>
              </a:r>
              <a:r>
                <a:rPr lang="en-US" altLang="ko-KR" dirty="0" smtClean="0"/>
                <a:t>, 173cm, </a:t>
              </a:r>
              <a:r>
                <a:rPr lang="ko-KR" altLang="en-US" dirty="0" smtClean="0"/>
                <a:t>잘생김</a:t>
              </a:r>
              <a:endParaRPr lang="ko-KR" altLang="en-US" dirty="0"/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10173412" y="3089358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49370" y="4199344"/>
              <a:ext cx="271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범인</a:t>
              </a:r>
              <a:r>
                <a:rPr lang="en-US" altLang="ko-KR" dirty="0" smtClean="0"/>
                <a:t>, 175cm, </a:t>
              </a:r>
              <a:r>
                <a:rPr lang="ko-KR" altLang="en-US" dirty="0" smtClean="0"/>
                <a:t>못생김</a:t>
              </a:r>
              <a:endParaRPr lang="ko-KR" altLang="en-US" dirty="0"/>
            </a:p>
          </p:txBody>
        </p:sp>
        <p:sp>
          <p:nvSpPr>
            <p:cNvPr id="66" name="오른쪽 화살표 65"/>
            <p:cNvSpPr/>
            <p:nvPr/>
          </p:nvSpPr>
          <p:spPr>
            <a:xfrm>
              <a:off x="10173412" y="4235891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10173412" y="5590993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775793" y="3051048"/>
              <a:ext cx="63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5793" y="4192889"/>
              <a:ext cx="63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</p:grpSp>
      <p:cxnSp>
        <p:nvCxnSpPr>
          <p:cNvPr id="77" name="직선 연결선 76"/>
          <p:cNvCxnSpPr/>
          <p:nvPr/>
        </p:nvCxnSpPr>
        <p:spPr>
          <a:xfrm flipV="1">
            <a:off x="6800430" y="4532130"/>
            <a:ext cx="4392290" cy="178209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5999" y="5554446"/>
            <a:ext cx="6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0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ttps://miro.medium.com/v2/resize:fit:700/1*DwvwMlOcT1T9hZwIJvMf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66" y="2002952"/>
            <a:ext cx="9173865" cy="3656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47899" y="2940428"/>
            <a:ext cx="7319354" cy="369332"/>
            <a:chOff x="1288473" y="1638669"/>
            <a:chExt cx="731935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Cons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4990" y="3397661"/>
            <a:ext cx="7319354" cy="369332"/>
            <a:chOff x="1288473" y="1638669"/>
            <a:chExt cx="731935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이상치에</a:t>
              </a:r>
              <a:r>
                <a:rPr lang="ko-KR" altLang="en-US" dirty="0" smtClean="0"/>
                <a:t> 민감함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4990" y="3905222"/>
            <a:ext cx="7319354" cy="369332"/>
            <a:chOff x="1288473" y="1638669"/>
            <a:chExt cx="7319354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해석이 어려움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47899" y="1847237"/>
            <a:ext cx="7319354" cy="369332"/>
            <a:chOff x="1288473" y="1638669"/>
            <a:chExt cx="731935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Pros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24990" y="2281785"/>
            <a:ext cx="7319354" cy="369332"/>
            <a:chOff x="1288473" y="1638669"/>
            <a:chExt cx="731935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일반적인 </a:t>
              </a:r>
              <a:r>
                <a:rPr lang="en-US" altLang="ko-KR" dirty="0" smtClean="0"/>
                <a:t>Boosting</a:t>
              </a:r>
              <a:r>
                <a:rPr lang="ko-KR" altLang="en-US" dirty="0" smtClean="0"/>
                <a:t>보다 </a:t>
              </a:r>
              <a:r>
                <a:rPr lang="ko-KR" altLang="en-US" dirty="0" err="1" smtClean="0"/>
                <a:t>과적합의</a:t>
              </a:r>
              <a:r>
                <a:rPr lang="ko-KR" altLang="en-US" dirty="0" smtClean="0"/>
                <a:t> 영향을 덜 받음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47899" y="1847237"/>
            <a:ext cx="7319354" cy="369332"/>
            <a:chOff x="1288473" y="1638669"/>
            <a:chExt cx="731935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Hyper Parameter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4990" y="2281785"/>
            <a:ext cx="7319354" cy="369332"/>
            <a:chOff x="1288473" y="1638669"/>
            <a:chExt cx="731935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base_estimators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4990" y="3559070"/>
            <a:ext cx="7319354" cy="369332"/>
            <a:chOff x="1288473" y="1638669"/>
            <a:chExt cx="7319354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n_estimators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24990" y="5042355"/>
            <a:ext cx="7319354" cy="369332"/>
            <a:chOff x="1288473" y="1638669"/>
            <a:chExt cx="731935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learning_rate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19425" y="2690278"/>
            <a:ext cx="71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학습에 사용하는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9425" y="3040611"/>
            <a:ext cx="71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default </a:t>
            </a:r>
            <a:r>
              <a:rPr lang="en-US" altLang="ko-KR" dirty="0"/>
              <a:t>: None → </a:t>
            </a:r>
            <a:r>
              <a:rPr lang="en-US" altLang="ko-KR" dirty="0" err="1"/>
              <a:t>DecisionTreeClassifier</a:t>
            </a:r>
            <a:r>
              <a:rPr lang="en-US" altLang="ko-KR" dirty="0"/>
              <a:t>(</a:t>
            </a:r>
            <a:r>
              <a:rPr lang="en-US" altLang="ko-KR" dirty="0" err="1"/>
              <a:t>max_depth</a:t>
            </a:r>
            <a:r>
              <a:rPr lang="en-US" altLang="ko-KR" dirty="0"/>
              <a:t> = 1) </a:t>
            </a:r>
            <a:r>
              <a:rPr lang="ko-KR" altLang="en-US" dirty="0"/>
              <a:t>이 적용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9425" y="3988897"/>
            <a:ext cx="71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생성할 약한 </a:t>
            </a:r>
            <a:r>
              <a:rPr lang="ko-KR" altLang="en-US" dirty="0" err="1" smtClean="0"/>
              <a:t>학습기의</a:t>
            </a:r>
            <a:r>
              <a:rPr lang="ko-KR" altLang="en-US" dirty="0" smtClean="0"/>
              <a:t> 개수를 지정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19425" y="4339230"/>
            <a:ext cx="71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default : </a:t>
            </a:r>
            <a:r>
              <a:rPr lang="en-US" altLang="ko-KR" dirty="0" smtClean="0"/>
              <a:t>50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1719425" y="5472182"/>
            <a:ext cx="71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약한 </a:t>
            </a:r>
            <a:r>
              <a:rPr lang="ko-KR" altLang="en-US" dirty="0" err="1"/>
              <a:t>학습기가</a:t>
            </a:r>
            <a:r>
              <a:rPr lang="ko-KR" altLang="en-US" dirty="0"/>
              <a:t> 순차적으로 </a:t>
            </a:r>
            <a:r>
              <a:rPr lang="ko-KR" altLang="en-US" dirty="0" err="1"/>
              <a:t>오류값을</a:t>
            </a:r>
            <a:r>
              <a:rPr lang="ko-KR" altLang="en-US" dirty="0"/>
              <a:t> </a:t>
            </a:r>
            <a:r>
              <a:rPr lang="ko-KR" altLang="en-US" dirty="0" err="1"/>
              <a:t>보정해나갈</a:t>
            </a:r>
            <a:r>
              <a:rPr lang="ko-KR" altLang="en-US" dirty="0"/>
              <a:t> 때 적용하는 계수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9425" y="5822515"/>
            <a:ext cx="717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default : 1</a:t>
            </a:r>
          </a:p>
        </p:txBody>
      </p:sp>
    </p:spTree>
    <p:extLst>
      <p:ext uri="{BB962C8B-B14F-4D97-AF65-F5344CB8AC3E}">
        <p14:creationId xmlns:p14="http://schemas.microsoft.com/office/powerpoint/2010/main" val="3263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74077" y="2202736"/>
            <a:ext cx="5843847" cy="2092764"/>
            <a:chOff x="3174077" y="1787237"/>
            <a:chExt cx="5843847" cy="2092764"/>
          </a:xfrm>
        </p:grpSpPr>
        <p:sp>
          <p:nvSpPr>
            <p:cNvPr id="5" name="TextBox 4"/>
            <p:cNvSpPr txBox="1"/>
            <p:nvPr/>
          </p:nvSpPr>
          <p:spPr>
            <a:xfrm>
              <a:off x="3174077" y="1787237"/>
              <a:ext cx="5843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 smtClean="0"/>
                <a:t>감사합니다</a:t>
              </a:r>
              <a:r>
                <a:rPr lang="en-US" altLang="ko-KR" sz="4800" dirty="0" smtClean="0"/>
                <a:t>.</a:t>
              </a:r>
              <a:endParaRPr lang="ko-KR" altLang="en-US" sz="4800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958" y="2978000"/>
              <a:ext cx="1556084" cy="902001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0" y="0"/>
            <a:ext cx="12192000" cy="266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91993"/>
            <a:ext cx="12192000" cy="266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94" y="101016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429790" y="2561382"/>
            <a:ext cx="7759929" cy="1735236"/>
            <a:chOff x="1321724" y="1907269"/>
            <a:chExt cx="7759929" cy="1735236"/>
          </a:xfrm>
        </p:grpSpPr>
        <p:grpSp>
          <p:nvGrpSpPr>
            <p:cNvPr id="2" name="그룹 1"/>
            <p:cNvGrpSpPr/>
            <p:nvPr/>
          </p:nvGrpSpPr>
          <p:grpSpPr>
            <a:xfrm>
              <a:off x="1321724" y="1907269"/>
              <a:ext cx="7759929" cy="369332"/>
              <a:chOff x="336666" y="1707763"/>
              <a:chExt cx="7759929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36666" y="1707763"/>
                <a:ext cx="58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4.1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22714" y="1707763"/>
                <a:ext cx="7173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의사결정나무</a:t>
                </a:r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321724" y="2590221"/>
              <a:ext cx="7759929" cy="369332"/>
              <a:chOff x="336666" y="1707763"/>
              <a:chExt cx="7759929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36666" y="1707763"/>
                <a:ext cx="58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4.2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22714" y="1707763"/>
                <a:ext cx="7173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Ensemble</a:t>
                </a:r>
                <a:endParaRPr lang="ko-KR" altLang="en-US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321724" y="3273173"/>
              <a:ext cx="7759929" cy="369332"/>
              <a:chOff x="336666" y="1707763"/>
              <a:chExt cx="7759929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36666" y="1707763"/>
                <a:ext cx="58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4.3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22714" y="1707763"/>
                <a:ext cx="7173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AdaBoost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7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Decision Tree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847899" y="1846488"/>
            <a:ext cx="7319354" cy="2705963"/>
            <a:chOff x="847899" y="1846488"/>
            <a:chExt cx="7319354" cy="2705963"/>
          </a:xfrm>
        </p:grpSpPr>
        <p:sp>
          <p:nvSpPr>
            <p:cNvPr id="7" name="TextBox 6"/>
            <p:cNvSpPr txBox="1"/>
            <p:nvPr/>
          </p:nvSpPr>
          <p:spPr>
            <a:xfrm>
              <a:off x="993371" y="2798125"/>
              <a:ext cx="71738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/>
                <a:t>d</a:t>
              </a:r>
              <a:r>
                <a:rPr lang="en-US" altLang="ko-KR" dirty="0" err="1" smtClean="0"/>
                <a:t>ef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두 집단 간 이질성이 크게끔 나누자</a:t>
              </a:r>
              <a:r>
                <a:rPr lang="en-US" altLang="ko-KR" dirty="0" smtClean="0"/>
                <a:t>!():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    if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분기되지 않는다</a:t>
              </a:r>
              <a:r>
                <a:rPr lang="en-US" altLang="ko-KR" dirty="0" smtClean="0"/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    return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두 집단 간 이질성이 크게끔 나누자</a:t>
              </a:r>
              <a:r>
                <a:rPr lang="en-US" altLang="ko-KR" dirty="0" smtClean="0"/>
                <a:t>!()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47899" y="1846488"/>
              <a:ext cx="7319354" cy="369332"/>
              <a:chOff x="1288473" y="1638669"/>
              <a:chExt cx="7319354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433946" y="1638669"/>
                <a:ext cx="7173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Python</a:t>
                </a:r>
                <a:endParaRPr lang="ko-KR" alt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 flipH="1">
                <a:off x="1288473" y="1789430"/>
                <a:ext cx="67810" cy="67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6798733" y="1846488"/>
            <a:ext cx="7319354" cy="3121462"/>
            <a:chOff x="6095999" y="1846488"/>
            <a:chExt cx="7319354" cy="3121462"/>
          </a:xfrm>
        </p:grpSpPr>
        <p:sp>
          <p:nvSpPr>
            <p:cNvPr id="14" name="TextBox 13"/>
            <p:cNvSpPr txBox="1"/>
            <p:nvPr/>
          </p:nvSpPr>
          <p:spPr>
            <a:xfrm>
              <a:off x="6241471" y="2382627"/>
              <a:ext cx="717388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s</a:t>
              </a:r>
              <a:r>
                <a:rPr lang="en-US" altLang="ko-KR" dirty="0" smtClean="0"/>
                <a:t>tatic ~~ </a:t>
              </a:r>
              <a:r>
                <a:rPr lang="ko-KR" altLang="en-US" dirty="0" smtClean="0"/>
                <a:t>두 집단 간 이질성이 크게끔 나누자</a:t>
              </a:r>
              <a:r>
                <a:rPr lang="en-US" altLang="ko-KR" dirty="0" smtClean="0"/>
                <a:t>!(){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    if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분기되지 않는다</a:t>
              </a:r>
              <a:r>
                <a:rPr lang="en-US" altLang="ko-KR" dirty="0" smtClean="0"/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    return;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두 집단 간 이질성이 크게끔 나누자</a:t>
              </a:r>
              <a:r>
                <a:rPr lang="en-US" altLang="ko-KR" dirty="0" smtClean="0"/>
                <a:t>!();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}</a:t>
              </a:r>
              <a:endParaRPr lang="ko-KR" altLang="en-US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095999" y="1846488"/>
              <a:ext cx="7319354" cy="369332"/>
              <a:chOff x="1288473" y="1638669"/>
              <a:chExt cx="7319354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433946" y="1638669"/>
                <a:ext cx="7173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Java</a:t>
                </a:r>
                <a:endParaRPr lang="ko-KR" altLang="en-US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 flipH="1">
                <a:off x="1288473" y="1789430"/>
                <a:ext cx="67810" cy="67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" name="직선 연결선 18"/>
          <p:cNvCxnSpPr/>
          <p:nvPr/>
        </p:nvCxnSpPr>
        <p:spPr>
          <a:xfrm flipH="1">
            <a:off x="6079067" y="1286933"/>
            <a:ext cx="33866" cy="4693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Decision Tree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47899" y="2940428"/>
            <a:ext cx="7319354" cy="369332"/>
            <a:chOff x="1288473" y="1638669"/>
            <a:chExt cx="731935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Cons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4990" y="3397661"/>
            <a:ext cx="7319354" cy="369332"/>
            <a:chOff x="1288473" y="1638669"/>
            <a:chExt cx="731935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경계선 근처 값이 오차가 클 수 있음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비연속성</a:t>
              </a:r>
              <a:r>
                <a:rPr lang="en-US" altLang="ko-KR" dirty="0" smtClean="0"/>
                <a:t>).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4990" y="3905222"/>
            <a:ext cx="7319354" cy="369332"/>
            <a:chOff x="1288473" y="1638669"/>
            <a:chExt cx="7319354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예측변수의 효과 파악이 어려움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47899" y="1847237"/>
            <a:ext cx="7319354" cy="369332"/>
            <a:chOff x="1288473" y="1638669"/>
            <a:chExt cx="731935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Pros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24990" y="2281785"/>
            <a:ext cx="7319354" cy="369332"/>
            <a:chOff x="1288473" y="1638669"/>
            <a:chExt cx="731935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구조가 단순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수학적 가정 불필요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4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Ensemble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47899" y="1847237"/>
            <a:ext cx="7319354" cy="369332"/>
            <a:chOff x="1288473" y="1638669"/>
            <a:chExt cx="731935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단순 </a:t>
              </a:r>
              <a:r>
                <a:rPr lang="en-US" altLang="ko-KR" dirty="0" smtClean="0"/>
                <a:t>Decision Tree</a:t>
              </a:r>
              <a:r>
                <a:rPr lang="ko-KR" altLang="en-US" dirty="0" smtClean="0"/>
                <a:t>는 </a:t>
              </a:r>
              <a:r>
                <a:rPr lang="en-US" altLang="ko-KR" dirty="0" smtClean="0"/>
                <a:t>Not MZ (</a:t>
              </a:r>
              <a:r>
                <a:rPr lang="ko-KR" altLang="en-US" dirty="0" err="1" smtClean="0"/>
                <a:t>엠제트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0530" y="2416886"/>
            <a:ext cx="7502235" cy="369332"/>
            <a:chOff x="955964" y="3185338"/>
            <a:chExt cx="750223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284318" y="3185338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여러 개를 쌓아보자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sp>
          <p:nvSpPr>
            <p:cNvPr id="2" name="오른쪽 화살표 1"/>
            <p:cNvSpPr/>
            <p:nvPr/>
          </p:nvSpPr>
          <p:spPr>
            <a:xfrm>
              <a:off x="955964" y="3279475"/>
              <a:ext cx="257694" cy="18105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24990" y="3047491"/>
            <a:ext cx="7319354" cy="369332"/>
            <a:chOff x="1288473" y="1638669"/>
            <a:chExt cx="7319354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Bagging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24990" y="3558526"/>
            <a:ext cx="7319354" cy="369332"/>
            <a:chOff x="1288473" y="1638669"/>
            <a:chExt cx="731935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Boosting</a:t>
              </a:r>
              <a:endParaRPr lang="ko-KR" altLang="en-US" dirty="0" smtClean="0"/>
            </a:p>
          </p:txBody>
        </p:sp>
        <p:sp>
          <p:nvSpPr>
            <p:cNvPr id="39" name="타원 38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7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Ensemble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47899" y="1847237"/>
            <a:ext cx="7319354" cy="369332"/>
            <a:chOff x="1288473" y="1638669"/>
            <a:chExt cx="731935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Bagging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24990" y="4908603"/>
            <a:ext cx="7319354" cy="369332"/>
            <a:chOff x="1288473" y="1638669"/>
            <a:chExt cx="731935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Categorical Data: Voting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20343" y="2425478"/>
            <a:ext cx="1313411" cy="307777"/>
            <a:chOff x="4580312" y="2425478"/>
            <a:chExt cx="1313411" cy="307777"/>
          </a:xfrm>
        </p:grpSpPr>
        <p:sp>
          <p:nvSpPr>
            <p:cNvPr id="2" name="직사각형 1"/>
            <p:cNvSpPr/>
            <p:nvPr/>
          </p:nvSpPr>
          <p:spPr>
            <a:xfrm>
              <a:off x="4692534" y="2438595"/>
              <a:ext cx="1088967" cy="2815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80312" y="2425478"/>
              <a:ext cx="1313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Input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98567" y="3323486"/>
            <a:ext cx="8956962" cy="307777"/>
            <a:chOff x="1698567" y="3323486"/>
            <a:chExt cx="8956962" cy="307777"/>
          </a:xfrm>
        </p:grpSpPr>
        <p:grpSp>
          <p:nvGrpSpPr>
            <p:cNvPr id="23" name="그룹 22"/>
            <p:cNvGrpSpPr/>
            <p:nvPr/>
          </p:nvGrpSpPr>
          <p:grpSpPr>
            <a:xfrm>
              <a:off x="1698567" y="3323486"/>
              <a:ext cx="1313411" cy="307777"/>
              <a:chOff x="4580312" y="2425478"/>
              <a:chExt cx="1313411" cy="30777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227277" y="3323486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284697" y="3323486"/>
              <a:ext cx="1313411" cy="307777"/>
              <a:chOff x="4580312" y="2425478"/>
              <a:chExt cx="1313411" cy="3077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4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755987" y="3323486"/>
              <a:ext cx="1313411" cy="307777"/>
              <a:chOff x="4580312" y="2425478"/>
              <a:chExt cx="1313411" cy="30777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3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342118" y="3323486"/>
              <a:ext cx="1313411" cy="307777"/>
              <a:chOff x="4580312" y="2425478"/>
              <a:chExt cx="1313411" cy="30777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813407" y="3323486"/>
              <a:ext cx="1313411" cy="307777"/>
              <a:chOff x="4580312" y="2425478"/>
              <a:chExt cx="1313411" cy="30777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</p:grpSp>
      <p:cxnSp>
        <p:nvCxnSpPr>
          <p:cNvPr id="43" name="직선 화살표 연결선 42"/>
          <p:cNvCxnSpPr/>
          <p:nvPr/>
        </p:nvCxnSpPr>
        <p:spPr>
          <a:xfrm flipH="1">
            <a:off x="3011978" y="2720138"/>
            <a:ext cx="2620587" cy="60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540688" y="2720138"/>
            <a:ext cx="1416488" cy="60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" idx="2"/>
          </p:cNvCxnSpPr>
          <p:nvPr/>
        </p:nvCxnSpPr>
        <p:spPr>
          <a:xfrm flipH="1">
            <a:off x="5694219" y="2733255"/>
            <a:ext cx="482830" cy="59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2"/>
          </p:cNvCxnSpPr>
          <p:nvPr/>
        </p:nvCxnSpPr>
        <p:spPr>
          <a:xfrm>
            <a:off x="6177049" y="2733255"/>
            <a:ext cx="522940" cy="59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438519" y="2720138"/>
            <a:ext cx="1374888" cy="60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721532" y="2720138"/>
            <a:ext cx="2620586" cy="60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5520342" y="4340544"/>
            <a:ext cx="1313411" cy="307777"/>
            <a:chOff x="4580312" y="2425478"/>
            <a:chExt cx="1313411" cy="307777"/>
          </a:xfrm>
          <a:solidFill>
            <a:schemeClr val="accent5">
              <a:lumMod val="75000"/>
            </a:schemeClr>
          </a:solidFill>
        </p:grpSpPr>
        <p:sp>
          <p:nvSpPr>
            <p:cNvPr id="76" name="직사각형 75"/>
            <p:cNvSpPr/>
            <p:nvPr/>
          </p:nvSpPr>
          <p:spPr>
            <a:xfrm>
              <a:off x="4692534" y="2438595"/>
              <a:ext cx="1088967" cy="281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80312" y="2425478"/>
              <a:ext cx="131341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Output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오른쪽 화살표 92"/>
          <p:cNvSpPr/>
          <p:nvPr/>
        </p:nvSpPr>
        <p:spPr>
          <a:xfrm rot="5400000">
            <a:off x="6048199" y="3821055"/>
            <a:ext cx="257694" cy="3987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1124990" y="5430874"/>
            <a:ext cx="7319354" cy="369332"/>
            <a:chOff x="1288473" y="1638669"/>
            <a:chExt cx="7319354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Continuous Data: Average</a:t>
              </a:r>
              <a:endParaRPr lang="ko-KR" altLang="en-US" dirty="0"/>
            </a:p>
          </p:txBody>
        </p:sp>
        <p:sp>
          <p:nvSpPr>
            <p:cNvPr id="96" name="타원 95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4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5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Ensemble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47899" y="1847237"/>
            <a:ext cx="7319354" cy="369332"/>
            <a:chOff x="1288473" y="1638669"/>
            <a:chExt cx="731935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Boosting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24990" y="4908603"/>
            <a:ext cx="7319354" cy="369332"/>
            <a:chOff x="1288473" y="1638669"/>
            <a:chExt cx="731935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Bagging </a:t>
              </a:r>
              <a:r>
                <a:rPr lang="ko-KR" altLang="en-US" dirty="0" smtClean="0"/>
                <a:t>보다 성능이 좋음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22" name="그룹 2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6" name="직사각형 75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오른쪽 화살표 92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124990" y="5430874"/>
            <a:ext cx="7319354" cy="369332"/>
            <a:chOff x="1288473" y="1638669"/>
            <a:chExt cx="7319354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1433946" y="1638669"/>
              <a:ext cx="717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비교적 속도가 느리고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과적합</a:t>
              </a:r>
              <a:r>
                <a:rPr lang="ko-KR" altLang="en-US" dirty="0" smtClean="0"/>
                <a:t> 가능성↑</a:t>
              </a:r>
              <a:endParaRPr lang="ko-KR" altLang="en-US" dirty="0"/>
            </a:p>
          </p:txBody>
        </p:sp>
        <p:sp>
          <p:nvSpPr>
            <p:cNvPr id="96" name="타원 95"/>
            <p:cNvSpPr/>
            <p:nvPr/>
          </p:nvSpPr>
          <p:spPr>
            <a:xfrm flipH="1">
              <a:off x="1288473" y="1789430"/>
              <a:ext cx="67810" cy="67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0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https://upload.wikimedia.org/wikipedia/commons/thumb/c/ca/YoavFreund2018.png/220px-YoavFreund20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24" y="2295525"/>
            <a:ext cx="2095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4813069" y="2295525"/>
            <a:ext cx="5985163" cy="1661333"/>
          </a:xfrm>
          <a:prstGeom prst="wedgeRoundRectCallout">
            <a:avLst>
              <a:gd name="adj1" fmla="val -38603"/>
              <a:gd name="adj2" fmla="val 708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43444" y="4665251"/>
            <a:ext cx="386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Yoav</a:t>
            </a:r>
            <a:r>
              <a:rPr lang="en-US" altLang="ko-KR" dirty="0" smtClean="0"/>
              <a:t> Freund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45825" y="2476548"/>
            <a:ext cx="5478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dirty="0" smtClean="0"/>
              <a:t>ffective method of producing a very accurate prediction rule by combining rough and moderately inaccurate rules of thumb..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45825" y="3448861"/>
            <a:ext cx="5619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따봉도치야</a:t>
            </a:r>
            <a:r>
              <a:rPr lang="ko-KR" altLang="en-US" sz="1600" dirty="0" smtClean="0"/>
              <a:t> 고마워</a:t>
            </a:r>
            <a:r>
              <a:rPr lang="en-US" altLang="ko-KR" sz="1600" dirty="0" smtClean="0"/>
              <a:t>! (</a:t>
            </a:r>
            <a:r>
              <a:rPr lang="ko-KR" altLang="en-US" sz="1600" dirty="0" smtClean="0"/>
              <a:t>다소 의역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88" y="2829771"/>
            <a:ext cx="1508760" cy="9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152" y="142199"/>
            <a:ext cx="584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AdaBoost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" y="5980447"/>
            <a:ext cx="1165970" cy="6758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665" y="872836"/>
            <a:ext cx="11518670" cy="73007"/>
          </a:xfrm>
          <a:prstGeom prst="rect">
            <a:avLst/>
          </a:prstGeom>
          <a:solidFill>
            <a:srgbClr val="1B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20610" y="3456711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20185" y="3460230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03134" y="3458934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8" idx="1"/>
          </p:cNvCxnSpPr>
          <p:nvPr/>
        </p:nvCxnSpPr>
        <p:spPr>
          <a:xfrm>
            <a:off x="2202873" y="3458095"/>
            <a:ext cx="502819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6954" y="3305590"/>
            <a:ext cx="9998093" cy="307777"/>
            <a:chOff x="1039576" y="3305590"/>
            <a:chExt cx="9998093" cy="307777"/>
          </a:xfrm>
        </p:grpSpPr>
        <p:grpSp>
          <p:nvGrpSpPr>
            <p:cNvPr id="12" name="그룹 11"/>
            <p:cNvGrpSpPr/>
            <p:nvPr/>
          </p:nvGrpSpPr>
          <p:grpSpPr>
            <a:xfrm>
              <a:off x="1039576" y="3305590"/>
              <a:ext cx="1313411" cy="307777"/>
              <a:chOff x="4580312" y="2425478"/>
              <a:chExt cx="1313411" cy="30777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Input</a:t>
                </a:r>
                <a:endParaRPr lang="ko-KR" altLang="en-US" sz="1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8314" y="3305590"/>
              <a:ext cx="1313411" cy="307777"/>
              <a:chOff x="4580312" y="2425478"/>
              <a:chExt cx="1313411" cy="3077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CDDAE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1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57052" y="3305590"/>
              <a:ext cx="1313411" cy="307777"/>
              <a:chOff x="4580312" y="2425478"/>
              <a:chExt cx="1313411" cy="30777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BCCC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2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474528" y="3305590"/>
              <a:ext cx="1313411" cy="307777"/>
              <a:chOff x="4580312" y="2425478"/>
              <a:chExt cx="1313411" cy="30777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N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865790" y="3305590"/>
              <a:ext cx="1313411" cy="307777"/>
              <a:chOff x="4580312" y="2425478"/>
              <a:chExt cx="1313411" cy="30777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solidFill>
                <a:srgbClr val="A7BC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Model ..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724258" y="3305590"/>
              <a:ext cx="1313411" cy="307777"/>
              <a:chOff x="4580312" y="2425478"/>
              <a:chExt cx="1313411" cy="30777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4692534" y="2438595"/>
                <a:ext cx="1088967" cy="2815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80312" y="2425478"/>
                <a:ext cx="1313411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Output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9083265" y="3311359"/>
              <a:ext cx="345668" cy="29623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3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469</Words>
  <Application>Microsoft Office PowerPoint</Application>
  <PresentationFormat>와이드스크린</PresentationFormat>
  <Paragraphs>178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25</cp:revision>
  <dcterms:created xsi:type="dcterms:W3CDTF">2024-04-16T23:56:23Z</dcterms:created>
  <dcterms:modified xsi:type="dcterms:W3CDTF">2024-04-17T08:23:37Z</dcterms:modified>
</cp:coreProperties>
</file>