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65" d="100"/>
          <a:sy n="165" d="100"/>
        </p:scale>
        <p:origin x="-19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BCAE-B53B-C24A-8C29-939D9B97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5BA9A1-B4CE-1646-998B-F050EF57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AB005-172E-B64D-861F-3A662AAD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F2DFF-5782-404B-8022-AE36E679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B7AFD-A614-8549-A23D-6460754F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3D209-E742-EB46-8A24-B808BBDB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E6AD96-A6EF-9240-80C6-56E081786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0F5FF4-D44A-6644-A882-832049CE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BF2A3-711F-204E-90D4-2957176B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5AA939-0E5E-7E40-95BE-A7EBFCC9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186A3-7263-2C44-83C2-683C940CB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5458F8-AA77-AE49-812C-ECF96E62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F1C20-E038-DF45-BB71-CE02FD0C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F0BAD-C148-2049-B729-0787B5E0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0EA10-3519-8E4D-AFE5-A9FCB5A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87156-BA00-3343-8FB0-8BA89261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A651C2-FA5F-3945-AD89-DE601506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DF984-238F-704C-A43B-1D6B98F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269CAE-6C06-BE4A-95F6-556F3DEF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A1D38-69F0-7B47-BC58-33EA3ACC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F33F1-CF50-424C-AE59-BAA77BF3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0F31C-BD23-DC40-B641-489CF9AB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B74EF-2661-D843-8474-FE901407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CE60-9215-C54F-8D71-FF7ABCF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950D-D2FE-614B-A206-E4F93EF7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8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80AA6-150D-8E4A-9B82-E2F67093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6B0AF-1C12-2D41-8989-4EE50BED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4BF932-DE6C-FC47-925F-4B0388AD5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1E1B8-673F-D04E-A329-045D971B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70DBD5-BBFA-3A48-A1E9-9451B3C8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04B568-C2CA-474B-8D37-4C88BF63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39A92-355A-8B47-9CFF-FC043F15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1F2FDD-54EE-564D-9C67-CE8A6E55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7C0A4-085C-AD4D-B1EF-B01AC5E4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B93BD5-3AA5-984B-8708-C27BDA48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C42197-DEC2-244C-BC24-45E92CE52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F6DFC2-DB4F-6144-8B05-132FA20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8DA877-D97D-3D49-92F0-A3CE2C50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95EED2-B5E0-0F4C-AC40-FB7997B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70CC2-ED46-0E49-B460-FF516F86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42923-DAEE-2343-987B-518B0ABF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081568-89B1-4E43-828B-29981795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A0B1E5-4A27-B243-9A26-D7DAE85C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4C53E0-A574-B04A-AB78-5A935BAD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BB7D51-1BF2-AE43-8854-03EDDE47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6E2311-E0A2-C04B-AFF3-251100F8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262E-2EE7-6F40-8ACC-24096CDE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EDAADB-6551-C042-88A3-4543E0F9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A9B703-5C7C-C245-B171-0D335B544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76139F-B765-614C-A4AE-BFEE061B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366400-6149-C841-B3E0-3A0F489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04734-4BFF-3442-A8BC-99EAA510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A4724-F0DA-ED4A-AA47-D65CC118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CCB696-2EF9-694A-AC93-4A22E6A2F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07A123-A163-C44A-98EA-7E09BE08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BE79BE-9F93-8E43-A2B9-603A0B55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7FCE7-958E-7645-B60D-1C2593F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63F3C-E955-9945-9E26-B1A796C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5C72D3-E523-D94E-9CA4-78F8A6A0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173770-3092-A446-B895-8510FD84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14457-B74C-E149-A1F6-E7967EE5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85C9-A420-3649-9B40-7097E10BC352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BE88F-0E5D-434C-80E6-2C29A2B78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0F3FA-9A91-A446-862D-4C7FA0B79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8E11-F7B6-034D-AB1C-D2ECA187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F7D60C3-BE61-B748-81E6-0E4050B7E2CF}"/>
              </a:ext>
            </a:extLst>
          </p:cNvPr>
          <p:cNvGrpSpPr/>
          <p:nvPr/>
        </p:nvGrpSpPr>
        <p:grpSpPr>
          <a:xfrm>
            <a:off x="2532315" y="0"/>
            <a:ext cx="7127369" cy="6858000"/>
            <a:chOff x="2532315" y="0"/>
            <a:chExt cx="7127369" cy="6858000"/>
          </a:xfrm>
        </p:grpSpPr>
        <p:pic>
          <p:nvPicPr>
            <p:cNvPr id="5" name="図 4" descr="水, スポーツゲーム, 男 が含まれている画像&#10;&#10;自動的に生成された説明">
              <a:extLst>
                <a:ext uri="{FF2B5EF4-FFF2-40B4-BE49-F238E27FC236}">
                  <a16:creationId xmlns:a16="http://schemas.microsoft.com/office/drawing/2014/main" id="{E6C7D481-F817-8A48-9A25-D985BEE62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315" y="0"/>
              <a:ext cx="7127369" cy="6858000"/>
            </a:xfrm>
            <a:prstGeom prst="rect">
              <a:avLst/>
            </a:prstGeom>
          </p:spPr>
        </p:pic>
        <p:sp>
          <p:nvSpPr>
            <p:cNvPr id="8" name="左矢印 7">
              <a:extLst>
                <a:ext uri="{FF2B5EF4-FFF2-40B4-BE49-F238E27FC236}">
                  <a16:creationId xmlns:a16="http://schemas.microsoft.com/office/drawing/2014/main" id="{E58787FB-5C4A-C043-B08D-625953CF7AF7}"/>
                </a:ext>
              </a:extLst>
            </p:cNvPr>
            <p:cNvSpPr/>
            <p:nvPr/>
          </p:nvSpPr>
          <p:spPr>
            <a:xfrm rot="19749279">
              <a:off x="4428007" y="1465754"/>
              <a:ext cx="1544548" cy="217094"/>
            </a:xfrm>
            <a:prstGeom prst="leftArrow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左矢印 8">
              <a:extLst>
                <a:ext uri="{FF2B5EF4-FFF2-40B4-BE49-F238E27FC236}">
                  <a16:creationId xmlns:a16="http://schemas.microsoft.com/office/drawing/2014/main" id="{1201A78C-FDDE-624E-A787-64DD249CAC47}"/>
                </a:ext>
              </a:extLst>
            </p:cNvPr>
            <p:cNvSpPr/>
            <p:nvPr/>
          </p:nvSpPr>
          <p:spPr>
            <a:xfrm rot="7759629">
              <a:off x="2578278" y="4498120"/>
              <a:ext cx="1521336" cy="25596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14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ギター が含まれている画像&#10;&#10;自動的に生成された説明">
            <a:extLst>
              <a:ext uri="{FF2B5EF4-FFF2-40B4-BE49-F238E27FC236}">
                <a16:creationId xmlns:a16="http://schemas.microsoft.com/office/drawing/2014/main" id="{23681813-443D-4641-9416-CBF2FC25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12" y="240224"/>
            <a:ext cx="8082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909B24F-5F71-BB4F-BB31-6684680B9635}"/>
              </a:ext>
            </a:extLst>
          </p:cNvPr>
          <p:cNvGrpSpPr/>
          <p:nvPr/>
        </p:nvGrpSpPr>
        <p:grpSpPr>
          <a:xfrm>
            <a:off x="2062312" y="602626"/>
            <a:ext cx="5144924" cy="4299984"/>
            <a:chOff x="2651248" y="556131"/>
            <a:chExt cx="5144924" cy="429998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06DB017-33CA-3E42-B98D-59C87B07C1B8}"/>
                </a:ext>
              </a:extLst>
            </p:cNvPr>
            <p:cNvGrpSpPr/>
            <p:nvPr/>
          </p:nvGrpSpPr>
          <p:grpSpPr>
            <a:xfrm>
              <a:off x="2651248" y="556131"/>
              <a:ext cx="4423980" cy="4299984"/>
              <a:chOff x="2651248" y="556131"/>
              <a:chExt cx="4423980" cy="4299984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97035D28-78DB-7D47-A3A9-3A38C2DC5AAD}"/>
                  </a:ext>
                </a:extLst>
              </p:cNvPr>
              <p:cNvGrpSpPr/>
              <p:nvPr/>
            </p:nvGrpSpPr>
            <p:grpSpPr>
              <a:xfrm>
                <a:off x="3819608" y="556131"/>
                <a:ext cx="3255620" cy="4032656"/>
                <a:chOff x="3819608" y="556131"/>
                <a:chExt cx="3255620" cy="4032656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8DE7FAC-63DB-C144-A6DF-56D892DFF345}"/>
                    </a:ext>
                  </a:extLst>
                </p:cNvPr>
                <p:cNvSpPr/>
                <p:nvPr/>
              </p:nvSpPr>
              <p:spPr>
                <a:xfrm>
                  <a:off x="3898075" y="3975977"/>
                  <a:ext cx="3177153" cy="53694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8E1CC8C1-4B59-9E40-B81A-111276D73445}"/>
                    </a:ext>
                  </a:extLst>
                </p:cNvPr>
                <p:cNvGrpSpPr/>
                <p:nvPr/>
              </p:nvGrpSpPr>
              <p:grpSpPr>
                <a:xfrm>
                  <a:off x="3819608" y="556131"/>
                  <a:ext cx="2017056" cy="4032656"/>
                  <a:chOff x="3819608" y="556131"/>
                  <a:chExt cx="2017056" cy="4032656"/>
                </a:xfrm>
              </p:grpSpPr>
              <p:grpSp>
                <p:nvGrpSpPr>
                  <p:cNvPr id="68" name="グループ化 67">
                    <a:extLst>
                      <a:ext uri="{FF2B5EF4-FFF2-40B4-BE49-F238E27FC236}">
                        <a16:creationId xmlns:a16="http://schemas.microsoft.com/office/drawing/2014/main" id="{90E4DC1B-F91D-7344-BFE2-EA0A2AC7507C}"/>
                      </a:ext>
                    </a:extLst>
                  </p:cNvPr>
                  <p:cNvGrpSpPr/>
                  <p:nvPr/>
                </p:nvGrpSpPr>
                <p:grpSpPr>
                  <a:xfrm rot="19870085">
                    <a:off x="3819608" y="556131"/>
                    <a:ext cx="1007634" cy="2989544"/>
                    <a:chOff x="10892500" y="750163"/>
                    <a:chExt cx="1007634" cy="2989544"/>
                  </a:xfrm>
                </p:grpSpPr>
                <p:sp>
                  <p:nvSpPr>
                    <p:cNvPr id="66" name="台形 65">
                      <a:extLst>
                        <a:ext uri="{FF2B5EF4-FFF2-40B4-BE49-F238E27FC236}">
                          <a16:creationId xmlns:a16="http://schemas.microsoft.com/office/drawing/2014/main" id="{75A8F67D-8C1B-864A-B487-7557A1920F7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0892500" y="750163"/>
                      <a:ext cx="1007634" cy="2253907"/>
                    </a:xfrm>
                    <a:prstGeom prst="trapezoid">
                      <a:avLst>
                        <a:gd name="adj" fmla="val 1182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" name="台形 66">
                      <a:extLst>
                        <a:ext uri="{FF2B5EF4-FFF2-40B4-BE49-F238E27FC236}">
                          <a16:creationId xmlns:a16="http://schemas.microsoft.com/office/drawing/2014/main" id="{8793169F-B346-CE45-B7D1-31B93D06D03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1009267" y="3004070"/>
                      <a:ext cx="774100" cy="735637"/>
                    </a:xfrm>
                    <a:prstGeom prst="trapezoid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5F7A8BE9-AF7A-D844-9316-FAE27C12B245}"/>
                      </a:ext>
                    </a:extLst>
                  </p:cNvPr>
                  <p:cNvGrpSpPr/>
                  <p:nvPr/>
                </p:nvGrpSpPr>
                <p:grpSpPr>
                  <a:xfrm rot="8843718">
                    <a:off x="4930013" y="3131946"/>
                    <a:ext cx="906651" cy="1456841"/>
                    <a:chOff x="6724973" y="1425844"/>
                    <a:chExt cx="906651" cy="1456841"/>
                  </a:xfrm>
                </p:grpSpPr>
                <p:sp>
                  <p:nvSpPr>
                    <p:cNvPr id="5" name="アーチ 4">
                      <a:extLst>
                        <a:ext uri="{FF2B5EF4-FFF2-40B4-BE49-F238E27FC236}">
                          <a16:creationId xmlns:a16="http://schemas.microsoft.com/office/drawing/2014/main" id="{85D44655-1D62-3E48-B7AC-3F945F589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14258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アーチ 28">
                      <a:extLst>
                        <a:ext uri="{FF2B5EF4-FFF2-40B4-BE49-F238E27FC236}">
                          <a16:creationId xmlns:a16="http://schemas.microsoft.com/office/drawing/2014/main" id="{A707D91C-236C-5D4D-8595-CE974C0AE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15782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アーチ 29">
                      <a:extLst>
                        <a:ext uri="{FF2B5EF4-FFF2-40B4-BE49-F238E27FC236}">
                          <a16:creationId xmlns:a16="http://schemas.microsoft.com/office/drawing/2014/main" id="{5C47FF27-E4B7-F444-B7B5-8081DC665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17306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アーチ 30">
                      <a:extLst>
                        <a:ext uri="{FF2B5EF4-FFF2-40B4-BE49-F238E27FC236}">
                          <a16:creationId xmlns:a16="http://schemas.microsoft.com/office/drawing/2014/main" id="{FD392C38-CE6A-7043-82CC-5D38D2E23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18830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アーチ 31">
                      <a:extLst>
                        <a:ext uri="{FF2B5EF4-FFF2-40B4-BE49-F238E27FC236}">
                          <a16:creationId xmlns:a16="http://schemas.microsoft.com/office/drawing/2014/main" id="{41FBD5C0-7D1C-6740-85DB-5F92E0657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20354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アーチ 32">
                      <a:extLst>
                        <a:ext uri="{FF2B5EF4-FFF2-40B4-BE49-F238E27FC236}">
                          <a16:creationId xmlns:a16="http://schemas.microsoft.com/office/drawing/2014/main" id="{B3389D98-7341-494D-9D7E-33460AF62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21878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アーチ 33">
                      <a:extLst>
                        <a:ext uri="{FF2B5EF4-FFF2-40B4-BE49-F238E27FC236}">
                          <a16:creationId xmlns:a16="http://schemas.microsoft.com/office/drawing/2014/main" id="{BC374A68-09FC-0146-AC41-F3D73EE14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23402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アーチ 36">
                      <a:extLst>
                        <a:ext uri="{FF2B5EF4-FFF2-40B4-BE49-F238E27FC236}">
                          <a16:creationId xmlns:a16="http://schemas.microsoft.com/office/drawing/2014/main" id="{E9B53924-A85E-EF47-BB6B-F85C35B646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973" y="2492644"/>
                      <a:ext cx="906651" cy="390041"/>
                    </a:xfrm>
                    <a:prstGeom prst="blockArc">
                      <a:avLst>
                        <a:gd name="adj1" fmla="val 10800000"/>
                        <a:gd name="adj2" fmla="val 0"/>
                        <a:gd name="adj3" fmla="val 8823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4" name="フリーフォーム 23">
                  <a:extLst>
                    <a:ext uri="{FF2B5EF4-FFF2-40B4-BE49-F238E27FC236}">
                      <a16:creationId xmlns:a16="http://schemas.microsoft.com/office/drawing/2014/main" id="{917DFDDE-24C6-D846-A14E-2BC6103DA045}"/>
                    </a:ext>
                  </a:extLst>
                </p:cNvPr>
                <p:cNvSpPr/>
                <p:nvPr/>
              </p:nvSpPr>
              <p:spPr>
                <a:xfrm>
                  <a:off x="3890074" y="3060845"/>
                  <a:ext cx="3177153" cy="403737"/>
                </a:xfrm>
                <a:custGeom>
                  <a:avLst/>
                  <a:gdLst>
                    <a:gd name="connsiteX0" fmla="*/ 0 w 3192651"/>
                    <a:gd name="connsiteY0" fmla="*/ 348782 h 417663"/>
                    <a:gd name="connsiteX1" fmla="*/ 224726 w 3192651"/>
                    <a:gd name="connsiteY1" fmla="*/ 201548 h 417663"/>
                    <a:gd name="connsiteX2" fmla="*/ 418455 w 3192651"/>
                    <a:gd name="connsiteY2" fmla="*/ 248043 h 417663"/>
                    <a:gd name="connsiteX3" fmla="*/ 573438 w 3192651"/>
                    <a:gd name="connsiteY3" fmla="*/ 255792 h 417663"/>
                    <a:gd name="connsiteX4" fmla="*/ 743919 w 3192651"/>
                    <a:gd name="connsiteY4" fmla="*/ 255792 h 417663"/>
                    <a:gd name="connsiteX5" fmla="*/ 860156 w 3192651"/>
                    <a:gd name="connsiteY5" fmla="*/ 310036 h 417663"/>
                    <a:gd name="connsiteX6" fmla="*/ 953146 w 3192651"/>
                    <a:gd name="connsiteY6" fmla="*/ 410775 h 417663"/>
                    <a:gd name="connsiteX7" fmla="*/ 1061634 w 3192651"/>
                    <a:gd name="connsiteY7" fmla="*/ 395277 h 417663"/>
                    <a:gd name="connsiteX8" fmla="*/ 1232116 w 3192651"/>
                    <a:gd name="connsiteY8" fmla="*/ 286789 h 417663"/>
                    <a:gd name="connsiteX9" fmla="*/ 1402597 w 3192651"/>
                    <a:gd name="connsiteY9" fmla="*/ 201548 h 417663"/>
                    <a:gd name="connsiteX10" fmla="*/ 1441343 w 3192651"/>
                    <a:gd name="connsiteY10" fmla="*/ 147304 h 417663"/>
                    <a:gd name="connsiteX11" fmla="*/ 1588577 w 3192651"/>
                    <a:gd name="connsiteY11" fmla="*/ 62063 h 417663"/>
                    <a:gd name="connsiteX12" fmla="*/ 1875295 w 3192651"/>
                    <a:gd name="connsiteY12" fmla="*/ 46565 h 417663"/>
                    <a:gd name="connsiteX13" fmla="*/ 2185261 w 3192651"/>
                    <a:gd name="connsiteY13" fmla="*/ 23318 h 417663"/>
                    <a:gd name="connsiteX14" fmla="*/ 2642461 w 3192651"/>
                    <a:gd name="connsiteY14" fmla="*/ 70 h 417663"/>
                    <a:gd name="connsiteX15" fmla="*/ 3192651 w 3192651"/>
                    <a:gd name="connsiteY15" fmla="*/ 31067 h 417663"/>
                    <a:gd name="connsiteX16" fmla="*/ 3192651 w 3192651"/>
                    <a:gd name="connsiteY16" fmla="*/ 31067 h 417663"/>
                    <a:gd name="connsiteX17" fmla="*/ 3192651 w 3192651"/>
                    <a:gd name="connsiteY17" fmla="*/ 31067 h 417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192651" h="417663">
                      <a:moveTo>
                        <a:pt x="0" y="348782"/>
                      </a:moveTo>
                      <a:cubicBezTo>
                        <a:pt x="77492" y="283560"/>
                        <a:pt x="154984" y="218338"/>
                        <a:pt x="224726" y="201548"/>
                      </a:cubicBezTo>
                      <a:cubicBezTo>
                        <a:pt x="294468" y="184758"/>
                        <a:pt x="360337" y="239002"/>
                        <a:pt x="418455" y="248043"/>
                      </a:cubicBezTo>
                      <a:cubicBezTo>
                        <a:pt x="476573" y="257084"/>
                        <a:pt x="519194" y="254500"/>
                        <a:pt x="573438" y="255792"/>
                      </a:cubicBezTo>
                      <a:cubicBezTo>
                        <a:pt x="627682" y="257083"/>
                        <a:pt x="696133" y="246751"/>
                        <a:pt x="743919" y="255792"/>
                      </a:cubicBezTo>
                      <a:cubicBezTo>
                        <a:pt x="791705" y="264833"/>
                        <a:pt x="825285" y="284206"/>
                        <a:pt x="860156" y="310036"/>
                      </a:cubicBezTo>
                      <a:cubicBezTo>
                        <a:pt x="895027" y="335866"/>
                        <a:pt x="919566" y="396568"/>
                        <a:pt x="953146" y="410775"/>
                      </a:cubicBezTo>
                      <a:cubicBezTo>
                        <a:pt x="986726" y="424982"/>
                        <a:pt x="1015139" y="415941"/>
                        <a:pt x="1061634" y="395277"/>
                      </a:cubicBezTo>
                      <a:cubicBezTo>
                        <a:pt x="1108129" y="374613"/>
                        <a:pt x="1175289" y="319077"/>
                        <a:pt x="1232116" y="286789"/>
                      </a:cubicBezTo>
                      <a:cubicBezTo>
                        <a:pt x="1288943" y="254501"/>
                        <a:pt x="1367726" y="224795"/>
                        <a:pt x="1402597" y="201548"/>
                      </a:cubicBezTo>
                      <a:cubicBezTo>
                        <a:pt x="1437468" y="178301"/>
                        <a:pt x="1410346" y="170551"/>
                        <a:pt x="1441343" y="147304"/>
                      </a:cubicBezTo>
                      <a:cubicBezTo>
                        <a:pt x="1472340" y="124057"/>
                        <a:pt x="1516252" y="78853"/>
                        <a:pt x="1588577" y="62063"/>
                      </a:cubicBezTo>
                      <a:cubicBezTo>
                        <a:pt x="1660902" y="45273"/>
                        <a:pt x="1775848" y="53022"/>
                        <a:pt x="1875295" y="46565"/>
                      </a:cubicBezTo>
                      <a:cubicBezTo>
                        <a:pt x="1974742" y="40107"/>
                        <a:pt x="2185261" y="23318"/>
                        <a:pt x="2185261" y="23318"/>
                      </a:cubicBezTo>
                      <a:cubicBezTo>
                        <a:pt x="2313122" y="15569"/>
                        <a:pt x="2474563" y="-1222"/>
                        <a:pt x="2642461" y="70"/>
                      </a:cubicBezTo>
                      <a:cubicBezTo>
                        <a:pt x="2810359" y="1362"/>
                        <a:pt x="3192651" y="31067"/>
                        <a:pt x="3192651" y="31067"/>
                      </a:cubicBezTo>
                      <a:lnTo>
                        <a:pt x="3192651" y="31067"/>
                      </a:lnTo>
                      <a:lnTo>
                        <a:pt x="3192651" y="31067"/>
                      </a:ln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BE949AC-560B-EA4E-AD16-C0350803D777}"/>
                  </a:ext>
                </a:extLst>
              </p:cNvPr>
              <p:cNvSpPr txBox="1"/>
              <p:nvPr/>
            </p:nvSpPr>
            <p:spPr>
              <a:xfrm>
                <a:off x="4499798" y="959875"/>
                <a:ext cx="1957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>
                    <a:latin typeface="Hiragino Kaku Gothic Pro W6" panose="020B0300000000000000" pitchFamily="34" charset="-128"/>
                    <a:ea typeface="Hiragino Kaku Gothic Pro W6" panose="020B0300000000000000" pitchFamily="34" charset="-128"/>
                  </a:rPr>
                  <a:t>超音波プローブ</a:t>
                </a:r>
                <a:endParaRPr lang="en-US" b="1" dirty="0">
                  <a:latin typeface="Hiragino Kaku Gothic Pro W6" panose="020B0300000000000000" pitchFamily="34" charset="-128"/>
                  <a:ea typeface="Hiragino Kaku Gothic Pro W6" panose="020B0300000000000000" pitchFamily="34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79C3ECD-0620-8548-B4B7-CAC422F7E5D8}"/>
                  </a:ext>
                </a:extLst>
              </p:cNvPr>
              <p:cNvSpPr txBox="1"/>
              <p:nvPr/>
            </p:nvSpPr>
            <p:spPr>
              <a:xfrm>
                <a:off x="2651248" y="2928323"/>
                <a:ext cx="1957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>
                    <a:latin typeface="Hiragino Kaku Gothic Pro W6" panose="020B0300000000000000" pitchFamily="34" charset="-128"/>
                    <a:ea typeface="Hiragino Kaku Gothic Pro W6" panose="020B0300000000000000" pitchFamily="34" charset="-128"/>
                  </a:rPr>
                  <a:t>皮膚</a:t>
                </a:r>
                <a:endParaRPr lang="en-US" b="1" dirty="0">
                  <a:latin typeface="Hiragino Kaku Gothic Pro W6" panose="020B0300000000000000" pitchFamily="34" charset="-128"/>
                  <a:ea typeface="Hiragino Kaku Gothic Pro W6" panose="020B0300000000000000" pitchFamily="34" charset="-128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38FB358-8BC8-224F-BB83-CF1A2C25E9AA}"/>
                  </a:ext>
                </a:extLst>
              </p:cNvPr>
              <p:cNvSpPr txBox="1"/>
              <p:nvPr/>
            </p:nvSpPr>
            <p:spPr>
              <a:xfrm>
                <a:off x="4937428" y="4486783"/>
                <a:ext cx="180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>
                    <a:latin typeface="Hiragino Kaku Gothic Pro W6" panose="020B0300000000000000" pitchFamily="34" charset="-128"/>
                    <a:ea typeface="Hiragino Kaku Gothic Pro W6" panose="020B0300000000000000" pitchFamily="34" charset="-128"/>
                  </a:rPr>
                  <a:t>超音波ビーム</a:t>
                </a:r>
                <a:endParaRPr lang="en-US" b="1" dirty="0">
                  <a:latin typeface="Hiragino Kaku Gothic Pro W6" panose="020B0300000000000000" pitchFamily="34" charset="-128"/>
                  <a:ea typeface="Hiragino Kaku Gothic Pro W6" panose="020B0300000000000000" pitchFamily="34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93EAB5-F655-D449-986A-D009905CC0DC}"/>
                  </a:ext>
                </a:extLst>
              </p:cNvPr>
              <p:cNvSpPr txBox="1"/>
              <p:nvPr/>
            </p:nvSpPr>
            <p:spPr>
              <a:xfrm>
                <a:off x="3061843" y="4076349"/>
                <a:ext cx="16292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b="1">
                    <a:latin typeface="Hiragino Kaku Gothic Pro W6" panose="020B0300000000000000" pitchFamily="34" charset="-128"/>
                    <a:ea typeface="Hiragino Kaku Gothic Pro W6" panose="020B0300000000000000" pitchFamily="34" charset="-128"/>
                  </a:rPr>
                  <a:t>遠位橈骨動脈</a:t>
                </a:r>
                <a:endParaRPr lang="en-US" b="1" dirty="0">
                  <a:latin typeface="Hiragino Kaku Gothic Pro W6" panose="020B0300000000000000" pitchFamily="34" charset="-128"/>
                  <a:ea typeface="Hiragino Kaku Gothic Pro W6" panose="020B0300000000000000" pitchFamily="34" charset="-128"/>
                </a:endParaRPr>
              </a:p>
            </p:txBody>
          </p: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868DA3C-4EBD-4A49-8733-9DCB3827D11C}"/>
                </a:ext>
              </a:extLst>
            </p:cNvPr>
            <p:cNvSpPr/>
            <p:nvPr/>
          </p:nvSpPr>
          <p:spPr>
            <a:xfrm rot="2732741">
              <a:off x="6368890" y="1859894"/>
              <a:ext cx="178230" cy="25419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4848E38-6203-CE4C-882A-BA3E25037323}"/>
                </a:ext>
              </a:extLst>
            </p:cNvPr>
            <p:cNvSpPr txBox="1"/>
            <p:nvPr/>
          </p:nvSpPr>
          <p:spPr>
            <a:xfrm>
              <a:off x="5838469" y="1793800"/>
              <a:ext cx="1957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穿刺針</a:t>
              </a:r>
              <a:endParaRPr lang="en-US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73F2F4-6EAD-D849-B590-452AD3D337E7}"/>
              </a:ext>
            </a:extLst>
          </p:cNvPr>
          <p:cNvSpPr txBox="1"/>
          <p:nvPr/>
        </p:nvSpPr>
        <p:spPr>
          <a:xfrm>
            <a:off x="7890052" y="5262011"/>
            <a:ext cx="195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短軸像</a:t>
            </a:r>
            <a:endParaRPr lang="en-US" sz="24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BB0EC31-2A62-D741-B7B0-4D4436985F6D}"/>
              </a:ext>
            </a:extLst>
          </p:cNvPr>
          <p:cNvSpPr txBox="1"/>
          <p:nvPr/>
        </p:nvSpPr>
        <p:spPr>
          <a:xfrm>
            <a:off x="3681368" y="5262011"/>
            <a:ext cx="195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長軸像</a:t>
            </a:r>
            <a:endParaRPr lang="en-US" sz="24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97F52FB-F015-E647-A8A6-9518B151284B}"/>
              </a:ext>
            </a:extLst>
          </p:cNvPr>
          <p:cNvGrpSpPr/>
          <p:nvPr/>
        </p:nvGrpSpPr>
        <p:grpSpPr>
          <a:xfrm>
            <a:off x="7446936" y="693348"/>
            <a:ext cx="2960176" cy="3850392"/>
            <a:chOff x="7446936" y="693348"/>
            <a:chExt cx="2960176" cy="3850392"/>
          </a:xfrm>
        </p:grpSpPr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83BE147A-87E3-C74A-88AB-F7FDF0608B9C}"/>
                </a:ext>
              </a:extLst>
            </p:cNvPr>
            <p:cNvSpPr/>
            <p:nvPr/>
          </p:nvSpPr>
          <p:spPr>
            <a:xfrm>
              <a:off x="8593809" y="3993550"/>
              <a:ext cx="550190" cy="5501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D0E086C1-FB8D-3943-8BF2-36921AF5EB68}"/>
                </a:ext>
              </a:extLst>
            </p:cNvPr>
            <p:cNvSpPr/>
            <p:nvPr/>
          </p:nvSpPr>
          <p:spPr>
            <a:xfrm>
              <a:off x="7446936" y="3052879"/>
              <a:ext cx="2960176" cy="403808"/>
            </a:xfrm>
            <a:custGeom>
              <a:avLst/>
              <a:gdLst>
                <a:gd name="connsiteX0" fmla="*/ 0 w 2960176"/>
                <a:gd name="connsiteY0" fmla="*/ 101026 h 403808"/>
                <a:gd name="connsiteX1" fmla="*/ 193728 w 2960176"/>
                <a:gd name="connsiteY1" fmla="*/ 101026 h 403808"/>
                <a:gd name="connsiteX2" fmla="*/ 472698 w 2960176"/>
                <a:gd name="connsiteY2" fmla="*/ 116524 h 403808"/>
                <a:gd name="connsiteX3" fmla="*/ 619932 w 2960176"/>
                <a:gd name="connsiteY3" fmla="*/ 225013 h 403808"/>
                <a:gd name="connsiteX4" fmla="*/ 728420 w 2960176"/>
                <a:gd name="connsiteY4" fmla="*/ 372246 h 403808"/>
                <a:gd name="connsiteX5" fmla="*/ 960895 w 2960176"/>
                <a:gd name="connsiteY5" fmla="*/ 403243 h 403808"/>
                <a:gd name="connsiteX6" fmla="*/ 1464589 w 2960176"/>
                <a:gd name="connsiteY6" fmla="*/ 387745 h 403808"/>
                <a:gd name="connsiteX7" fmla="*/ 1735810 w 2960176"/>
                <a:gd name="connsiteY7" fmla="*/ 333501 h 403808"/>
                <a:gd name="connsiteX8" fmla="*/ 1929539 w 2960176"/>
                <a:gd name="connsiteY8" fmla="*/ 240511 h 403808"/>
                <a:gd name="connsiteX9" fmla="*/ 1968284 w 2960176"/>
                <a:gd name="connsiteY9" fmla="*/ 132023 h 403808"/>
                <a:gd name="connsiteX10" fmla="*/ 2123267 w 2960176"/>
                <a:gd name="connsiteY10" fmla="*/ 62280 h 403808"/>
                <a:gd name="connsiteX11" fmla="*/ 2549471 w 2960176"/>
                <a:gd name="connsiteY11" fmla="*/ 8036 h 403808"/>
                <a:gd name="connsiteX12" fmla="*/ 2828440 w 2960176"/>
                <a:gd name="connsiteY12" fmla="*/ 287 h 403808"/>
                <a:gd name="connsiteX13" fmla="*/ 2960176 w 2960176"/>
                <a:gd name="connsiteY13" fmla="*/ 8036 h 403808"/>
                <a:gd name="connsiteX14" fmla="*/ 2960176 w 2960176"/>
                <a:gd name="connsiteY14" fmla="*/ 8036 h 40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60176" h="403808">
                  <a:moveTo>
                    <a:pt x="0" y="101026"/>
                  </a:moveTo>
                  <a:cubicBezTo>
                    <a:pt x="57472" y="99734"/>
                    <a:pt x="114945" y="98443"/>
                    <a:pt x="193728" y="101026"/>
                  </a:cubicBezTo>
                  <a:cubicBezTo>
                    <a:pt x="272511" y="103609"/>
                    <a:pt x="401664" y="95859"/>
                    <a:pt x="472698" y="116524"/>
                  </a:cubicBezTo>
                  <a:cubicBezTo>
                    <a:pt x="543732" y="137189"/>
                    <a:pt x="577312" y="182393"/>
                    <a:pt x="619932" y="225013"/>
                  </a:cubicBezTo>
                  <a:cubicBezTo>
                    <a:pt x="662552" y="267633"/>
                    <a:pt x="671593" y="342541"/>
                    <a:pt x="728420" y="372246"/>
                  </a:cubicBezTo>
                  <a:cubicBezTo>
                    <a:pt x="785247" y="401951"/>
                    <a:pt x="838200" y="400660"/>
                    <a:pt x="960895" y="403243"/>
                  </a:cubicBezTo>
                  <a:cubicBezTo>
                    <a:pt x="1083590" y="405826"/>
                    <a:pt x="1335437" y="399369"/>
                    <a:pt x="1464589" y="387745"/>
                  </a:cubicBezTo>
                  <a:cubicBezTo>
                    <a:pt x="1593741" y="376121"/>
                    <a:pt x="1658318" y="358040"/>
                    <a:pt x="1735810" y="333501"/>
                  </a:cubicBezTo>
                  <a:cubicBezTo>
                    <a:pt x="1813302" y="308962"/>
                    <a:pt x="1890793" y="274091"/>
                    <a:pt x="1929539" y="240511"/>
                  </a:cubicBezTo>
                  <a:cubicBezTo>
                    <a:pt x="1968285" y="206931"/>
                    <a:pt x="1935996" y="161728"/>
                    <a:pt x="1968284" y="132023"/>
                  </a:cubicBezTo>
                  <a:cubicBezTo>
                    <a:pt x="2000572" y="102318"/>
                    <a:pt x="2026403" y="82944"/>
                    <a:pt x="2123267" y="62280"/>
                  </a:cubicBezTo>
                  <a:cubicBezTo>
                    <a:pt x="2220131" y="41616"/>
                    <a:pt x="2431942" y="18368"/>
                    <a:pt x="2549471" y="8036"/>
                  </a:cubicBezTo>
                  <a:cubicBezTo>
                    <a:pt x="2667000" y="-2296"/>
                    <a:pt x="2759989" y="287"/>
                    <a:pt x="2828440" y="287"/>
                  </a:cubicBezTo>
                  <a:cubicBezTo>
                    <a:pt x="2896891" y="287"/>
                    <a:pt x="2960176" y="8036"/>
                    <a:pt x="2960176" y="8036"/>
                  </a:cubicBezTo>
                  <a:lnTo>
                    <a:pt x="2960176" y="8036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B2CA9438-F40B-424A-96CE-7542A548481A}"/>
                </a:ext>
              </a:extLst>
            </p:cNvPr>
            <p:cNvSpPr/>
            <p:nvPr/>
          </p:nvSpPr>
          <p:spPr>
            <a:xfrm>
              <a:off x="8099991" y="693348"/>
              <a:ext cx="1214490" cy="2716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5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1EBD4-2C2F-D943-8363-0F3B646E1169}"/>
              </a:ext>
            </a:extLst>
          </p:cNvPr>
          <p:cNvGrpSpPr/>
          <p:nvPr/>
        </p:nvGrpSpPr>
        <p:grpSpPr>
          <a:xfrm>
            <a:off x="3370973" y="556131"/>
            <a:ext cx="4579369" cy="4032656"/>
            <a:chOff x="3370973" y="556131"/>
            <a:chExt cx="4579369" cy="403265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8DE7FAC-63DB-C144-A6DF-56D892DFF345}"/>
                </a:ext>
              </a:extLst>
            </p:cNvPr>
            <p:cNvSpPr/>
            <p:nvPr/>
          </p:nvSpPr>
          <p:spPr>
            <a:xfrm>
              <a:off x="3898075" y="3975977"/>
              <a:ext cx="3177153" cy="5369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8E1CC8C1-4B59-9E40-B81A-111276D73445}"/>
                </a:ext>
              </a:extLst>
            </p:cNvPr>
            <p:cNvGrpSpPr/>
            <p:nvPr/>
          </p:nvGrpSpPr>
          <p:grpSpPr>
            <a:xfrm>
              <a:off x="3819608" y="556131"/>
              <a:ext cx="2017056" cy="4032656"/>
              <a:chOff x="3819608" y="556131"/>
              <a:chExt cx="2017056" cy="4032656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90E4DC1B-F91D-7344-BFE2-EA0A2AC7507C}"/>
                  </a:ext>
                </a:extLst>
              </p:cNvPr>
              <p:cNvGrpSpPr/>
              <p:nvPr/>
            </p:nvGrpSpPr>
            <p:grpSpPr>
              <a:xfrm rot="19870085">
                <a:off x="3819608" y="556131"/>
                <a:ext cx="1007634" cy="2989544"/>
                <a:chOff x="10892500" y="750163"/>
                <a:chExt cx="1007634" cy="2989544"/>
              </a:xfrm>
            </p:grpSpPr>
            <p:sp>
              <p:nvSpPr>
                <p:cNvPr id="66" name="台形 65">
                  <a:extLst>
                    <a:ext uri="{FF2B5EF4-FFF2-40B4-BE49-F238E27FC236}">
                      <a16:creationId xmlns:a16="http://schemas.microsoft.com/office/drawing/2014/main" id="{75A8F67D-8C1B-864A-B487-7557A1920F74}"/>
                    </a:ext>
                  </a:extLst>
                </p:cNvPr>
                <p:cNvSpPr/>
                <p:nvPr/>
              </p:nvSpPr>
              <p:spPr>
                <a:xfrm rot="10800000">
                  <a:off x="10892500" y="750163"/>
                  <a:ext cx="1007634" cy="2253907"/>
                </a:xfrm>
                <a:prstGeom prst="trapezoid">
                  <a:avLst>
                    <a:gd name="adj" fmla="val 11820"/>
                  </a:avLst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台形 66">
                  <a:extLst>
                    <a:ext uri="{FF2B5EF4-FFF2-40B4-BE49-F238E27FC236}">
                      <a16:creationId xmlns:a16="http://schemas.microsoft.com/office/drawing/2014/main" id="{8793169F-B346-CE45-B7D1-31B93D06D039}"/>
                    </a:ext>
                  </a:extLst>
                </p:cNvPr>
                <p:cNvSpPr/>
                <p:nvPr/>
              </p:nvSpPr>
              <p:spPr>
                <a:xfrm rot="10800000">
                  <a:off x="11009267" y="3004070"/>
                  <a:ext cx="774100" cy="735637"/>
                </a:xfrm>
                <a:prstGeom prst="trapezoid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F7A8BE9-AF7A-D844-9316-FAE27C12B245}"/>
                  </a:ext>
                </a:extLst>
              </p:cNvPr>
              <p:cNvGrpSpPr/>
              <p:nvPr/>
            </p:nvGrpSpPr>
            <p:grpSpPr>
              <a:xfrm rot="8843718">
                <a:off x="4930013" y="3131946"/>
                <a:ext cx="906651" cy="1456841"/>
                <a:chOff x="6724973" y="1425844"/>
                <a:chExt cx="906651" cy="1456841"/>
              </a:xfrm>
            </p:grpSpPr>
            <p:sp>
              <p:nvSpPr>
                <p:cNvPr id="5" name="アーチ 4">
                  <a:extLst>
                    <a:ext uri="{FF2B5EF4-FFF2-40B4-BE49-F238E27FC236}">
                      <a16:creationId xmlns:a16="http://schemas.microsoft.com/office/drawing/2014/main" id="{85D44655-1D62-3E48-B7AC-3F945F5892DD}"/>
                    </a:ext>
                  </a:extLst>
                </p:cNvPr>
                <p:cNvSpPr/>
                <p:nvPr/>
              </p:nvSpPr>
              <p:spPr>
                <a:xfrm>
                  <a:off x="6724973" y="14258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アーチ 28">
                  <a:extLst>
                    <a:ext uri="{FF2B5EF4-FFF2-40B4-BE49-F238E27FC236}">
                      <a16:creationId xmlns:a16="http://schemas.microsoft.com/office/drawing/2014/main" id="{A707D91C-236C-5D4D-8595-CE974C0AEBCC}"/>
                    </a:ext>
                  </a:extLst>
                </p:cNvPr>
                <p:cNvSpPr/>
                <p:nvPr/>
              </p:nvSpPr>
              <p:spPr>
                <a:xfrm>
                  <a:off x="6724973" y="15782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アーチ 29">
                  <a:extLst>
                    <a:ext uri="{FF2B5EF4-FFF2-40B4-BE49-F238E27FC236}">
                      <a16:creationId xmlns:a16="http://schemas.microsoft.com/office/drawing/2014/main" id="{5C47FF27-E4B7-F444-B7B5-8081DC665526}"/>
                    </a:ext>
                  </a:extLst>
                </p:cNvPr>
                <p:cNvSpPr/>
                <p:nvPr/>
              </p:nvSpPr>
              <p:spPr>
                <a:xfrm>
                  <a:off x="6724973" y="17306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アーチ 30">
                  <a:extLst>
                    <a:ext uri="{FF2B5EF4-FFF2-40B4-BE49-F238E27FC236}">
                      <a16:creationId xmlns:a16="http://schemas.microsoft.com/office/drawing/2014/main" id="{FD392C38-CE6A-7043-82CC-5D38D2E23F6A}"/>
                    </a:ext>
                  </a:extLst>
                </p:cNvPr>
                <p:cNvSpPr/>
                <p:nvPr/>
              </p:nvSpPr>
              <p:spPr>
                <a:xfrm>
                  <a:off x="6724973" y="18830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アーチ 31">
                  <a:extLst>
                    <a:ext uri="{FF2B5EF4-FFF2-40B4-BE49-F238E27FC236}">
                      <a16:creationId xmlns:a16="http://schemas.microsoft.com/office/drawing/2014/main" id="{41FBD5C0-7D1C-6740-85DB-5F92E0657142}"/>
                    </a:ext>
                  </a:extLst>
                </p:cNvPr>
                <p:cNvSpPr/>
                <p:nvPr/>
              </p:nvSpPr>
              <p:spPr>
                <a:xfrm>
                  <a:off x="6724973" y="20354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アーチ 32">
                  <a:extLst>
                    <a:ext uri="{FF2B5EF4-FFF2-40B4-BE49-F238E27FC236}">
                      <a16:creationId xmlns:a16="http://schemas.microsoft.com/office/drawing/2014/main" id="{B3389D98-7341-494D-9D7E-33460AF62BCF}"/>
                    </a:ext>
                  </a:extLst>
                </p:cNvPr>
                <p:cNvSpPr/>
                <p:nvPr/>
              </p:nvSpPr>
              <p:spPr>
                <a:xfrm>
                  <a:off x="6724973" y="21878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アーチ 33">
                  <a:extLst>
                    <a:ext uri="{FF2B5EF4-FFF2-40B4-BE49-F238E27FC236}">
                      <a16:creationId xmlns:a16="http://schemas.microsoft.com/office/drawing/2014/main" id="{BC374A68-09FC-0146-AC41-F3D73EE14FE1}"/>
                    </a:ext>
                  </a:extLst>
                </p:cNvPr>
                <p:cNvSpPr/>
                <p:nvPr/>
              </p:nvSpPr>
              <p:spPr>
                <a:xfrm>
                  <a:off x="6724973" y="23402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アーチ 36">
                  <a:extLst>
                    <a:ext uri="{FF2B5EF4-FFF2-40B4-BE49-F238E27FC236}">
                      <a16:creationId xmlns:a16="http://schemas.microsoft.com/office/drawing/2014/main" id="{E9B53924-A85E-EF47-BB6B-F85C35B646B1}"/>
                    </a:ext>
                  </a:extLst>
                </p:cNvPr>
                <p:cNvSpPr/>
                <p:nvPr/>
              </p:nvSpPr>
              <p:spPr>
                <a:xfrm>
                  <a:off x="6724973" y="2492644"/>
                  <a:ext cx="906651" cy="390041"/>
                </a:xfrm>
                <a:prstGeom prst="blockArc">
                  <a:avLst>
                    <a:gd name="adj1" fmla="val 10800000"/>
                    <a:gd name="adj2" fmla="val 0"/>
                    <a:gd name="adj3" fmla="val 882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8094D03-6451-274C-9CE9-5AA370C33276}"/>
                </a:ext>
              </a:extLst>
            </p:cNvPr>
            <p:cNvCxnSpPr>
              <a:cxnSpLocks/>
            </p:cNvCxnSpPr>
            <p:nvPr/>
          </p:nvCxnSpPr>
          <p:spPr>
            <a:xfrm>
              <a:off x="5029415" y="3360543"/>
              <a:ext cx="457236" cy="93222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65A324B-1B93-E748-B212-577883A9FE25}"/>
                </a:ext>
              </a:extLst>
            </p:cNvPr>
            <p:cNvSpPr txBox="1"/>
            <p:nvPr/>
          </p:nvSpPr>
          <p:spPr>
            <a:xfrm>
              <a:off x="3370973" y="3817375"/>
              <a:ext cx="1491615" cy="52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>
                  <a:solidFill>
                    <a:schemeClr val="bg1"/>
                  </a:solidFill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動脈中心までの</a:t>
              </a:r>
              <a:endParaRPr lang="en-US" altLang="ja-JP" sz="1400" b="1" dirty="0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endParaRPr>
            </a:p>
            <a:p>
              <a:pPr algn="ctr"/>
              <a:r>
                <a:rPr lang="ja-JP" altLang="en-US" sz="1400" b="1">
                  <a:solidFill>
                    <a:schemeClr val="bg1"/>
                  </a:solidFill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距離</a:t>
              </a:r>
              <a:r>
                <a:rPr lang="en-US" altLang="ja-JP" sz="1400" b="1" dirty="0">
                  <a:solidFill>
                    <a:schemeClr val="bg1"/>
                  </a:solidFill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(a)</a:t>
              </a:r>
              <a:endParaRPr lang="en-US" sz="1400" b="1" dirty="0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13FBCB0-D113-BC4B-A6D4-41F911FE20FA}"/>
                </a:ext>
              </a:extLst>
            </p:cNvPr>
            <p:cNvSpPr/>
            <p:nvPr/>
          </p:nvSpPr>
          <p:spPr>
            <a:xfrm rot="2732741">
              <a:off x="6368890" y="1859894"/>
              <a:ext cx="178230" cy="25419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5B37B72F-FA28-7042-9E2D-59489B23DE93}"/>
                </a:ext>
              </a:extLst>
            </p:cNvPr>
            <p:cNvGrpSpPr/>
            <p:nvPr/>
          </p:nvGrpSpPr>
          <p:grpSpPr>
            <a:xfrm>
              <a:off x="3904585" y="3056247"/>
              <a:ext cx="3278005" cy="432480"/>
              <a:chOff x="4536101" y="887152"/>
              <a:chExt cx="3278005" cy="432480"/>
            </a:xfrm>
          </p:grpSpPr>
          <p:sp>
            <p:nvSpPr>
              <p:cNvPr id="73" name="フリーフォーム 72">
                <a:extLst>
                  <a:ext uri="{FF2B5EF4-FFF2-40B4-BE49-F238E27FC236}">
                    <a16:creationId xmlns:a16="http://schemas.microsoft.com/office/drawing/2014/main" id="{40DE14A6-A5E6-4B4E-A666-D9A7C9105D67}"/>
                  </a:ext>
                </a:extLst>
              </p:cNvPr>
              <p:cNvSpPr/>
              <p:nvPr/>
            </p:nvSpPr>
            <p:spPr>
              <a:xfrm>
                <a:off x="4536101" y="887152"/>
                <a:ext cx="3119797" cy="432480"/>
              </a:xfrm>
              <a:custGeom>
                <a:avLst/>
                <a:gdLst>
                  <a:gd name="connsiteX0" fmla="*/ 0 w 3192651"/>
                  <a:gd name="connsiteY0" fmla="*/ 348782 h 417663"/>
                  <a:gd name="connsiteX1" fmla="*/ 224726 w 3192651"/>
                  <a:gd name="connsiteY1" fmla="*/ 201548 h 417663"/>
                  <a:gd name="connsiteX2" fmla="*/ 418455 w 3192651"/>
                  <a:gd name="connsiteY2" fmla="*/ 248043 h 417663"/>
                  <a:gd name="connsiteX3" fmla="*/ 573438 w 3192651"/>
                  <a:gd name="connsiteY3" fmla="*/ 255792 h 417663"/>
                  <a:gd name="connsiteX4" fmla="*/ 743919 w 3192651"/>
                  <a:gd name="connsiteY4" fmla="*/ 255792 h 417663"/>
                  <a:gd name="connsiteX5" fmla="*/ 860156 w 3192651"/>
                  <a:gd name="connsiteY5" fmla="*/ 310036 h 417663"/>
                  <a:gd name="connsiteX6" fmla="*/ 953146 w 3192651"/>
                  <a:gd name="connsiteY6" fmla="*/ 410775 h 417663"/>
                  <a:gd name="connsiteX7" fmla="*/ 1061634 w 3192651"/>
                  <a:gd name="connsiteY7" fmla="*/ 395277 h 417663"/>
                  <a:gd name="connsiteX8" fmla="*/ 1232116 w 3192651"/>
                  <a:gd name="connsiteY8" fmla="*/ 286789 h 417663"/>
                  <a:gd name="connsiteX9" fmla="*/ 1402597 w 3192651"/>
                  <a:gd name="connsiteY9" fmla="*/ 201548 h 417663"/>
                  <a:gd name="connsiteX10" fmla="*/ 1441343 w 3192651"/>
                  <a:gd name="connsiteY10" fmla="*/ 147304 h 417663"/>
                  <a:gd name="connsiteX11" fmla="*/ 1588577 w 3192651"/>
                  <a:gd name="connsiteY11" fmla="*/ 62063 h 417663"/>
                  <a:gd name="connsiteX12" fmla="*/ 1875295 w 3192651"/>
                  <a:gd name="connsiteY12" fmla="*/ 46565 h 417663"/>
                  <a:gd name="connsiteX13" fmla="*/ 2185261 w 3192651"/>
                  <a:gd name="connsiteY13" fmla="*/ 23318 h 417663"/>
                  <a:gd name="connsiteX14" fmla="*/ 2642461 w 3192651"/>
                  <a:gd name="connsiteY14" fmla="*/ 70 h 417663"/>
                  <a:gd name="connsiteX15" fmla="*/ 3192651 w 3192651"/>
                  <a:gd name="connsiteY15" fmla="*/ 31067 h 417663"/>
                  <a:gd name="connsiteX16" fmla="*/ 3192651 w 3192651"/>
                  <a:gd name="connsiteY16" fmla="*/ 31067 h 417663"/>
                  <a:gd name="connsiteX17" fmla="*/ 3192651 w 3192651"/>
                  <a:gd name="connsiteY17" fmla="*/ 31067 h 417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192651" h="417663">
                    <a:moveTo>
                      <a:pt x="0" y="348782"/>
                    </a:moveTo>
                    <a:cubicBezTo>
                      <a:pt x="77492" y="283560"/>
                      <a:pt x="154984" y="218338"/>
                      <a:pt x="224726" y="201548"/>
                    </a:cubicBezTo>
                    <a:cubicBezTo>
                      <a:pt x="294468" y="184758"/>
                      <a:pt x="360337" y="239002"/>
                      <a:pt x="418455" y="248043"/>
                    </a:cubicBezTo>
                    <a:cubicBezTo>
                      <a:pt x="476573" y="257084"/>
                      <a:pt x="519194" y="254500"/>
                      <a:pt x="573438" y="255792"/>
                    </a:cubicBezTo>
                    <a:cubicBezTo>
                      <a:pt x="627682" y="257083"/>
                      <a:pt x="696133" y="246751"/>
                      <a:pt x="743919" y="255792"/>
                    </a:cubicBezTo>
                    <a:cubicBezTo>
                      <a:pt x="791705" y="264833"/>
                      <a:pt x="825285" y="284206"/>
                      <a:pt x="860156" y="310036"/>
                    </a:cubicBezTo>
                    <a:cubicBezTo>
                      <a:pt x="895027" y="335866"/>
                      <a:pt x="919566" y="396568"/>
                      <a:pt x="953146" y="410775"/>
                    </a:cubicBezTo>
                    <a:cubicBezTo>
                      <a:pt x="986726" y="424982"/>
                      <a:pt x="1015139" y="415941"/>
                      <a:pt x="1061634" y="395277"/>
                    </a:cubicBezTo>
                    <a:cubicBezTo>
                      <a:pt x="1108129" y="374613"/>
                      <a:pt x="1175289" y="319077"/>
                      <a:pt x="1232116" y="286789"/>
                    </a:cubicBezTo>
                    <a:cubicBezTo>
                      <a:pt x="1288943" y="254501"/>
                      <a:pt x="1367726" y="224795"/>
                      <a:pt x="1402597" y="201548"/>
                    </a:cubicBezTo>
                    <a:cubicBezTo>
                      <a:pt x="1437468" y="178301"/>
                      <a:pt x="1410346" y="170551"/>
                      <a:pt x="1441343" y="147304"/>
                    </a:cubicBezTo>
                    <a:cubicBezTo>
                      <a:pt x="1472340" y="124057"/>
                      <a:pt x="1516252" y="78853"/>
                      <a:pt x="1588577" y="62063"/>
                    </a:cubicBezTo>
                    <a:cubicBezTo>
                      <a:pt x="1660902" y="45273"/>
                      <a:pt x="1775848" y="53022"/>
                      <a:pt x="1875295" y="46565"/>
                    </a:cubicBezTo>
                    <a:cubicBezTo>
                      <a:pt x="1974742" y="40107"/>
                      <a:pt x="2185261" y="23318"/>
                      <a:pt x="2185261" y="23318"/>
                    </a:cubicBezTo>
                    <a:cubicBezTo>
                      <a:pt x="2313122" y="15569"/>
                      <a:pt x="2474563" y="-1222"/>
                      <a:pt x="2642461" y="70"/>
                    </a:cubicBezTo>
                    <a:cubicBezTo>
                      <a:pt x="2810359" y="1362"/>
                      <a:pt x="3192651" y="31067"/>
                      <a:pt x="3192651" y="31067"/>
                    </a:cubicBezTo>
                    <a:lnTo>
                      <a:pt x="3192651" y="31067"/>
                    </a:lnTo>
                    <a:lnTo>
                      <a:pt x="3192651" y="31067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フリーフォーム 84">
                <a:extLst>
                  <a:ext uri="{FF2B5EF4-FFF2-40B4-BE49-F238E27FC236}">
                    <a16:creationId xmlns:a16="http://schemas.microsoft.com/office/drawing/2014/main" id="{40A51CE1-126A-D048-A8F8-5BE3CF05F5FA}"/>
                  </a:ext>
                </a:extLst>
              </p:cNvPr>
              <p:cNvSpPr/>
              <p:nvPr/>
            </p:nvSpPr>
            <p:spPr>
              <a:xfrm>
                <a:off x="6458005" y="913377"/>
                <a:ext cx="1356101" cy="380030"/>
              </a:xfrm>
              <a:custGeom>
                <a:avLst/>
                <a:gdLst>
                  <a:gd name="connsiteX0" fmla="*/ 0 w 1356101"/>
                  <a:gd name="connsiteY0" fmla="*/ 30996 h 380030"/>
                  <a:gd name="connsiteX1" fmla="*/ 123986 w 1356101"/>
                  <a:gd name="connsiteY1" fmla="*/ 46495 h 380030"/>
                  <a:gd name="connsiteX2" fmla="*/ 240223 w 1356101"/>
                  <a:gd name="connsiteY2" fmla="*/ 116237 h 380030"/>
                  <a:gd name="connsiteX3" fmla="*/ 309966 w 1356101"/>
                  <a:gd name="connsiteY3" fmla="*/ 232474 h 380030"/>
                  <a:gd name="connsiteX4" fmla="*/ 387457 w 1356101"/>
                  <a:gd name="connsiteY4" fmla="*/ 340962 h 380030"/>
                  <a:gd name="connsiteX5" fmla="*/ 449450 w 1356101"/>
                  <a:gd name="connsiteY5" fmla="*/ 371959 h 380030"/>
                  <a:gd name="connsiteX6" fmla="*/ 581186 w 1356101"/>
                  <a:gd name="connsiteY6" fmla="*/ 379708 h 380030"/>
                  <a:gd name="connsiteX7" fmla="*/ 681925 w 1356101"/>
                  <a:gd name="connsiteY7" fmla="*/ 364210 h 380030"/>
                  <a:gd name="connsiteX8" fmla="*/ 790413 w 1356101"/>
                  <a:gd name="connsiteY8" fmla="*/ 317715 h 380030"/>
                  <a:gd name="connsiteX9" fmla="*/ 929898 w 1356101"/>
                  <a:gd name="connsiteY9" fmla="*/ 201478 h 380030"/>
                  <a:gd name="connsiteX10" fmla="*/ 1061634 w 1356101"/>
                  <a:gd name="connsiteY10" fmla="*/ 154983 h 380030"/>
                  <a:gd name="connsiteX11" fmla="*/ 1131376 w 1356101"/>
                  <a:gd name="connsiteY11" fmla="*/ 108488 h 380030"/>
                  <a:gd name="connsiteX12" fmla="*/ 1232115 w 1356101"/>
                  <a:gd name="connsiteY12" fmla="*/ 15498 h 380030"/>
                  <a:gd name="connsiteX13" fmla="*/ 1356101 w 1356101"/>
                  <a:gd name="connsiteY13" fmla="*/ 7749 h 380030"/>
                  <a:gd name="connsiteX14" fmla="*/ 1356101 w 1356101"/>
                  <a:gd name="connsiteY14" fmla="*/ 7749 h 380030"/>
                  <a:gd name="connsiteX15" fmla="*/ 1356101 w 1356101"/>
                  <a:gd name="connsiteY15" fmla="*/ 0 h 38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56101" h="380030">
                    <a:moveTo>
                      <a:pt x="0" y="30996"/>
                    </a:moveTo>
                    <a:cubicBezTo>
                      <a:pt x="41974" y="31642"/>
                      <a:pt x="83949" y="32288"/>
                      <a:pt x="123986" y="46495"/>
                    </a:cubicBezTo>
                    <a:cubicBezTo>
                      <a:pt x="164023" y="60702"/>
                      <a:pt x="209226" y="85241"/>
                      <a:pt x="240223" y="116237"/>
                    </a:cubicBezTo>
                    <a:cubicBezTo>
                      <a:pt x="271220" y="147233"/>
                      <a:pt x="285427" y="195020"/>
                      <a:pt x="309966" y="232474"/>
                    </a:cubicBezTo>
                    <a:cubicBezTo>
                      <a:pt x="334505" y="269928"/>
                      <a:pt x="364210" y="317715"/>
                      <a:pt x="387457" y="340962"/>
                    </a:cubicBezTo>
                    <a:cubicBezTo>
                      <a:pt x="410704" y="364209"/>
                      <a:pt x="417162" y="365501"/>
                      <a:pt x="449450" y="371959"/>
                    </a:cubicBezTo>
                    <a:cubicBezTo>
                      <a:pt x="481738" y="378417"/>
                      <a:pt x="542440" y="380999"/>
                      <a:pt x="581186" y="379708"/>
                    </a:cubicBezTo>
                    <a:cubicBezTo>
                      <a:pt x="619932" y="378417"/>
                      <a:pt x="647054" y="374542"/>
                      <a:pt x="681925" y="364210"/>
                    </a:cubicBezTo>
                    <a:cubicBezTo>
                      <a:pt x="716796" y="353878"/>
                      <a:pt x="749084" y="344837"/>
                      <a:pt x="790413" y="317715"/>
                    </a:cubicBezTo>
                    <a:cubicBezTo>
                      <a:pt x="831742" y="290593"/>
                      <a:pt x="884695" y="228600"/>
                      <a:pt x="929898" y="201478"/>
                    </a:cubicBezTo>
                    <a:cubicBezTo>
                      <a:pt x="975101" y="174356"/>
                      <a:pt x="1028054" y="170481"/>
                      <a:pt x="1061634" y="154983"/>
                    </a:cubicBezTo>
                    <a:cubicBezTo>
                      <a:pt x="1095214" y="139485"/>
                      <a:pt x="1102963" y="131735"/>
                      <a:pt x="1131376" y="108488"/>
                    </a:cubicBezTo>
                    <a:cubicBezTo>
                      <a:pt x="1159789" y="85241"/>
                      <a:pt x="1194661" y="32288"/>
                      <a:pt x="1232115" y="15498"/>
                    </a:cubicBezTo>
                    <a:cubicBezTo>
                      <a:pt x="1269569" y="-1292"/>
                      <a:pt x="1356101" y="7749"/>
                      <a:pt x="1356101" y="7749"/>
                    </a:cubicBezTo>
                    <a:lnTo>
                      <a:pt x="1356101" y="7749"/>
                    </a:lnTo>
                    <a:lnTo>
                      <a:pt x="1356101" y="0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75453C4E-7A74-2942-B1F1-E2CD303E79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16" y="3297202"/>
              <a:ext cx="764158" cy="79731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3763835-2702-1D4A-B40C-96E8BBA9F41D}"/>
                </a:ext>
              </a:extLst>
            </p:cNvPr>
            <p:cNvSpPr txBox="1"/>
            <p:nvPr/>
          </p:nvSpPr>
          <p:spPr>
            <a:xfrm>
              <a:off x="6204913" y="3634673"/>
              <a:ext cx="1745429" cy="52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>
                  <a:solidFill>
                    <a:schemeClr val="bg1"/>
                  </a:solidFill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皮膚から動脈中心までの距離</a:t>
              </a:r>
              <a:r>
                <a:rPr lang="en-US" altLang="ja-JP" sz="1400" b="1" dirty="0">
                  <a:solidFill>
                    <a:schemeClr val="bg1"/>
                  </a:solidFill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(B)</a:t>
              </a:r>
              <a:endParaRPr lang="en-US" sz="1400" b="1" dirty="0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endParaRPr>
            </a:p>
          </p:txBody>
        </p:sp>
        <p:sp>
          <p:nvSpPr>
            <p:cNvPr id="88" name="左大かっこ 87">
              <a:extLst>
                <a:ext uri="{FF2B5EF4-FFF2-40B4-BE49-F238E27FC236}">
                  <a16:creationId xmlns:a16="http://schemas.microsoft.com/office/drawing/2014/main" id="{1C55418C-BDC1-F948-B486-5FF506D63F5C}"/>
                </a:ext>
              </a:extLst>
            </p:cNvPr>
            <p:cNvSpPr/>
            <p:nvPr/>
          </p:nvSpPr>
          <p:spPr>
            <a:xfrm rot="5400000">
              <a:off x="5433928" y="2261795"/>
              <a:ext cx="240224" cy="1220298"/>
            </a:xfrm>
            <a:prstGeom prst="leftBracket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EE175A35-2658-9240-A331-682D7B777437}"/>
                </a:ext>
              </a:extLst>
            </p:cNvPr>
            <p:cNvSpPr txBox="1"/>
            <p:nvPr/>
          </p:nvSpPr>
          <p:spPr>
            <a:xfrm>
              <a:off x="4621205" y="1838433"/>
              <a:ext cx="1969654" cy="52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b="1">
                  <a:solidFill>
                    <a:schemeClr val="bg1"/>
                  </a:solidFill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皮膚穿刺部とプローブ中心の距離</a:t>
              </a:r>
              <a:r>
                <a:rPr lang="en-US" altLang="ja-JP" sz="1400" b="1" dirty="0">
                  <a:solidFill>
                    <a:schemeClr val="bg1"/>
                  </a:solidFill>
                  <a:latin typeface="Hiragino Kaku Gothic Pro W6" panose="020B0300000000000000" pitchFamily="34" charset="-128"/>
                  <a:ea typeface="Hiragino Kaku Gothic Pro W6" panose="020B0300000000000000" pitchFamily="34" charset="-128"/>
                </a:rPr>
                <a:t>(C)</a:t>
              </a:r>
              <a:endParaRPr lang="en-US" sz="1400" b="1" dirty="0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25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41</Words>
  <Application>Microsoft Macintosh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Hiragino Kaku Gothic Pro W6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齋藤滋</dc:creator>
  <cp:lastModifiedBy>齋藤滋</cp:lastModifiedBy>
  <cp:revision>15</cp:revision>
  <dcterms:created xsi:type="dcterms:W3CDTF">2020-05-20T22:08:04Z</dcterms:created>
  <dcterms:modified xsi:type="dcterms:W3CDTF">2020-05-21T02:53:49Z</dcterms:modified>
</cp:coreProperties>
</file>