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9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70" r:id="rId11"/>
    <p:sldId id="266" r:id="rId12"/>
    <p:sldId id="271" r:id="rId13"/>
    <p:sldId id="267" r:id="rId14"/>
    <p:sldId id="268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23" d="100"/>
          <a:sy n="123" d="100"/>
        </p:scale>
        <p:origin x="114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CE31C-4D9E-4A51-8BF9-A34549049537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082C7E06-6E67-445F-94DC-80AB257A2AE1}">
      <dgm:prSet phldrT="[Text]"/>
      <dgm:spPr>
        <a:xfrm>
          <a:off x="175154" y="2207"/>
          <a:ext cx="807121" cy="807121"/>
        </a:xfrm>
        <a:solidFill>
          <a:srgbClr val="4F81BD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TM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9649ECC8-802E-40F2-BC19-7931113DF646}" type="parTrans" cxnId="{4454DAED-5E4A-41EF-AA72-08F146AFF78A}">
      <dgm:prSet/>
      <dgm:spPr/>
      <dgm:t>
        <a:bodyPr/>
        <a:lstStyle/>
        <a:p>
          <a:endParaRPr lang="en-US"/>
        </a:p>
      </dgm:t>
    </dgm:pt>
    <dgm:pt modelId="{D405D908-F9D2-484C-93A5-3390384FC4A9}" type="sibTrans" cxnId="{4454DAED-5E4A-41EF-AA72-08F146AFF78A}">
      <dgm:prSet/>
      <dgm:spPr/>
      <dgm:t>
        <a:bodyPr/>
        <a:lstStyle/>
        <a:p>
          <a:endParaRPr lang="en-US"/>
        </a:p>
      </dgm:t>
    </dgm:pt>
    <dgm:pt modelId="{C043D3ED-40A2-4E22-A4E6-B68FECD3EFEB}" type="pres">
      <dgm:prSet presAssocID="{D49CE31C-4D9E-4A51-8BF9-A34549049537}" presName="compositeShape" presStyleCnt="0">
        <dgm:presLayoutVars>
          <dgm:chMax val="7"/>
          <dgm:dir/>
          <dgm:resizeHandles val="exact"/>
        </dgm:presLayoutVars>
      </dgm:prSet>
      <dgm:spPr/>
    </dgm:pt>
    <dgm:pt modelId="{689FAE94-28BA-4D3A-95A9-B7B10034DA43}" type="pres">
      <dgm:prSet presAssocID="{082C7E06-6E67-445F-94DC-80AB257A2AE1}" presName="circ1TxSh" presStyleLbl="vennNode1" presStyleIdx="0" presStyleCnt="1"/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CD602F73-D51D-45B7-B681-4717BE4BA4A3}" type="presOf" srcId="{082C7E06-6E67-445F-94DC-80AB257A2AE1}" destId="{689FAE94-28BA-4D3A-95A9-B7B10034DA43}" srcOrd="0" destOrd="0" presId="urn:microsoft.com/office/officeart/2005/8/layout/venn1"/>
    <dgm:cxn modelId="{4454DAED-5E4A-41EF-AA72-08F146AFF78A}" srcId="{D49CE31C-4D9E-4A51-8BF9-A34549049537}" destId="{082C7E06-6E67-445F-94DC-80AB257A2AE1}" srcOrd="0" destOrd="0" parTransId="{9649ECC8-802E-40F2-BC19-7931113DF646}" sibTransId="{D405D908-F9D2-484C-93A5-3390384FC4A9}"/>
    <dgm:cxn modelId="{C33C8223-EAF7-4670-BAF2-1404E847ACFF}" type="presOf" srcId="{D49CE31C-4D9E-4A51-8BF9-A34549049537}" destId="{C043D3ED-40A2-4E22-A4E6-B68FECD3EFEB}" srcOrd="0" destOrd="0" presId="urn:microsoft.com/office/officeart/2005/8/layout/venn1"/>
    <dgm:cxn modelId="{4385D0FA-10BE-40B0-AECB-080D7650697B}" type="presParOf" srcId="{C043D3ED-40A2-4E22-A4E6-B68FECD3EFEB}" destId="{689FAE94-28BA-4D3A-95A9-B7B10034DA4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CE31C-4D9E-4A51-8BF9-A34549049537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082C7E06-6E67-445F-94DC-80AB257A2AE1}">
      <dgm:prSet phldrT="[Text]"/>
      <dgm:spPr>
        <a:xfrm>
          <a:off x="175154" y="2207"/>
          <a:ext cx="807121" cy="807121"/>
        </a:xfrm>
        <a:solidFill>
          <a:srgbClr val="4F81BD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DSM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9649ECC8-802E-40F2-BC19-7931113DF646}" type="parTrans" cxnId="{4454DAED-5E4A-41EF-AA72-08F146AFF78A}">
      <dgm:prSet/>
      <dgm:spPr/>
      <dgm:t>
        <a:bodyPr/>
        <a:lstStyle/>
        <a:p>
          <a:endParaRPr lang="en-US"/>
        </a:p>
      </dgm:t>
    </dgm:pt>
    <dgm:pt modelId="{D405D908-F9D2-484C-93A5-3390384FC4A9}" type="sibTrans" cxnId="{4454DAED-5E4A-41EF-AA72-08F146AFF78A}">
      <dgm:prSet/>
      <dgm:spPr/>
      <dgm:t>
        <a:bodyPr/>
        <a:lstStyle/>
        <a:p>
          <a:endParaRPr lang="en-US"/>
        </a:p>
      </dgm:t>
    </dgm:pt>
    <dgm:pt modelId="{C043D3ED-40A2-4E22-A4E6-B68FECD3EFEB}" type="pres">
      <dgm:prSet presAssocID="{D49CE31C-4D9E-4A51-8BF9-A34549049537}" presName="compositeShape" presStyleCnt="0">
        <dgm:presLayoutVars>
          <dgm:chMax val="7"/>
          <dgm:dir/>
          <dgm:resizeHandles val="exact"/>
        </dgm:presLayoutVars>
      </dgm:prSet>
      <dgm:spPr/>
    </dgm:pt>
    <dgm:pt modelId="{689FAE94-28BA-4D3A-95A9-B7B10034DA43}" type="pres">
      <dgm:prSet presAssocID="{082C7E06-6E67-445F-94DC-80AB257A2AE1}" presName="circ1TxSh" presStyleLbl="vennNode1" presStyleIdx="0" presStyleCnt="1"/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048B55E8-6464-4AFF-8836-47F40FA1C00A}" type="presOf" srcId="{082C7E06-6E67-445F-94DC-80AB257A2AE1}" destId="{689FAE94-28BA-4D3A-95A9-B7B10034DA43}" srcOrd="0" destOrd="0" presId="urn:microsoft.com/office/officeart/2005/8/layout/venn1"/>
    <dgm:cxn modelId="{4454DAED-5E4A-41EF-AA72-08F146AFF78A}" srcId="{D49CE31C-4D9E-4A51-8BF9-A34549049537}" destId="{082C7E06-6E67-445F-94DC-80AB257A2AE1}" srcOrd="0" destOrd="0" parTransId="{9649ECC8-802E-40F2-BC19-7931113DF646}" sibTransId="{D405D908-F9D2-484C-93A5-3390384FC4A9}"/>
    <dgm:cxn modelId="{425972CF-7A39-4D10-95BB-CD0604C97AF1}" type="presOf" srcId="{D49CE31C-4D9E-4A51-8BF9-A34549049537}" destId="{C043D3ED-40A2-4E22-A4E6-B68FECD3EFEB}" srcOrd="0" destOrd="0" presId="urn:microsoft.com/office/officeart/2005/8/layout/venn1"/>
    <dgm:cxn modelId="{DB4675F7-887C-4175-80C2-56DF287E4BC7}" type="presParOf" srcId="{C043D3ED-40A2-4E22-A4E6-B68FECD3EFEB}" destId="{689FAE94-28BA-4D3A-95A9-B7B10034DA4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CE31C-4D9E-4A51-8BF9-A34549049537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082C7E06-6E67-445F-94DC-80AB257A2AE1}">
      <dgm:prSet phldrT="[Text]"/>
      <dgm:spPr>
        <a:xfrm>
          <a:off x="175154" y="2207"/>
          <a:ext cx="807121" cy="807121"/>
        </a:xfrm>
        <a:solidFill>
          <a:srgbClr val="4F81BD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FM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9649ECC8-802E-40F2-BC19-7931113DF646}" type="parTrans" cxnId="{4454DAED-5E4A-41EF-AA72-08F146AFF78A}">
      <dgm:prSet/>
      <dgm:spPr/>
      <dgm:t>
        <a:bodyPr/>
        <a:lstStyle/>
        <a:p>
          <a:endParaRPr lang="en-US"/>
        </a:p>
      </dgm:t>
    </dgm:pt>
    <dgm:pt modelId="{D405D908-F9D2-484C-93A5-3390384FC4A9}" type="sibTrans" cxnId="{4454DAED-5E4A-41EF-AA72-08F146AFF78A}">
      <dgm:prSet/>
      <dgm:spPr/>
      <dgm:t>
        <a:bodyPr/>
        <a:lstStyle/>
        <a:p>
          <a:endParaRPr lang="en-US"/>
        </a:p>
      </dgm:t>
    </dgm:pt>
    <dgm:pt modelId="{C043D3ED-40A2-4E22-A4E6-B68FECD3EFEB}" type="pres">
      <dgm:prSet presAssocID="{D49CE31C-4D9E-4A51-8BF9-A34549049537}" presName="compositeShape" presStyleCnt="0">
        <dgm:presLayoutVars>
          <dgm:chMax val="7"/>
          <dgm:dir/>
          <dgm:resizeHandles val="exact"/>
        </dgm:presLayoutVars>
      </dgm:prSet>
      <dgm:spPr/>
    </dgm:pt>
    <dgm:pt modelId="{689FAE94-28BA-4D3A-95A9-B7B10034DA43}" type="pres">
      <dgm:prSet presAssocID="{082C7E06-6E67-445F-94DC-80AB257A2AE1}" presName="circ1TxSh" presStyleLbl="vennNode1" presStyleIdx="0" presStyleCnt="1"/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4454DAED-5E4A-41EF-AA72-08F146AFF78A}" srcId="{D49CE31C-4D9E-4A51-8BF9-A34549049537}" destId="{082C7E06-6E67-445F-94DC-80AB257A2AE1}" srcOrd="0" destOrd="0" parTransId="{9649ECC8-802E-40F2-BC19-7931113DF646}" sibTransId="{D405D908-F9D2-484C-93A5-3390384FC4A9}"/>
    <dgm:cxn modelId="{C95E90DF-3E91-41C8-AEC8-CBB052E3784E}" type="presOf" srcId="{D49CE31C-4D9E-4A51-8BF9-A34549049537}" destId="{C043D3ED-40A2-4E22-A4E6-B68FECD3EFEB}" srcOrd="0" destOrd="0" presId="urn:microsoft.com/office/officeart/2005/8/layout/venn1"/>
    <dgm:cxn modelId="{DAC89DC3-3F41-4AED-AAA3-31C4F0AD1179}" type="presOf" srcId="{082C7E06-6E67-445F-94DC-80AB257A2AE1}" destId="{689FAE94-28BA-4D3A-95A9-B7B10034DA43}" srcOrd="0" destOrd="0" presId="urn:microsoft.com/office/officeart/2005/8/layout/venn1"/>
    <dgm:cxn modelId="{347A86C4-F5D4-45F8-8F77-9939EFA8F1EA}" type="presParOf" srcId="{C043D3ED-40A2-4E22-A4E6-B68FECD3EFEB}" destId="{689FAE94-28BA-4D3A-95A9-B7B10034DA4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0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2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204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7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270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2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7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9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6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0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176" y="1498600"/>
            <a:ext cx="8915399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Credit Debit </a:t>
            </a:r>
            <a:r>
              <a:rPr lang="en-US" sz="3600" dirty="0"/>
              <a:t>M</a:t>
            </a:r>
            <a:r>
              <a:rPr lang="en-US" sz="3600" dirty="0" smtClean="0"/>
              <a:t>emo Request (CDMR)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086" y="3761381"/>
            <a:ext cx="8915399" cy="1126283"/>
          </a:xfrm>
        </p:spPr>
        <p:txBody>
          <a:bodyPr/>
          <a:lstStyle/>
          <a:p>
            <a:pPr algn="ctr"/>
            <a:r>
              <a:rPr lang="en-US" dirty="0" smtClean="0"/>
              <a:t>Siva Sajjala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2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900" cap="none" dirty="0">
                <a:latin typeface="Calibri" panose="020F0502020204030204" pitchFamily="34" charset="0"/>
                <a:cs typeface="Calibri" panose="020F0502020204030204" pitchFamily="34" charset="0"/>
              </a:rP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TM initiates the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CDMR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for his/her customer</a:t>
            </a:r>
          </a:p>
          <a:p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Application routes to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DSM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for first level of approval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DSM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can either approve or reject requisition</a:t>
            </a:r>
          </a:p>
          <a:p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If it is approved, route engine assigns the task to next approver –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Again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gets a chance to approve or reject it</a:t>
            </a:r>
          </a:p>
          <a:p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Once its approved, customer would get the credit/debit</a:t>
            </a:r>
          </a:p>
        </p:txBody>
      </p:sp>
    </p:spTree>
    <p:extLst>
      <p:ext uri="{BB962C8B-B14F-4D97-AF65-F5344CB8AC3E}">
        <p14:creationId xmlns:p14="http://schemas.microsoft.com/office/powerpoint/2010/main" val="38117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8194"/>
            <a:ext cx="10364451" cy="979716"/>
          </a:xfrm>
        </p:spPr>
        <p:txBody>
          <a:bodyPr>
            <a:normAutofit/>
          </a:bodyPr>
          <a:lstStyle/>
          <a:p>
            <a:pPr algn="l"/>
            <a:r>
              <a:rPr lang="en-US" sz="4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		Technology </a:t>
            </a:r>
            <a:r>
              <a:rPr lang="en-US" sz="4900" cap="none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010" y="1462248"/>
            <a:ext cx="8452295" cy="4950823"/>
          </a:xfrm>
        </p:spPr>
        <p:txBody>
          <a:bodyPr>
            <a:normAutofit fontScale="25000" lnSpcReduction="20000"/>
          </a:bodyPr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– </a:t>
            </a:r>
          </a:p>
          <a:p>
            <a:pPr lvl="1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JSP</a:t>
            </a:r>
          </a:p>
          <a:p>
            <a:pPr lvl="1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pPr lvl="1"/>
            <a:r>
              <a:rPr lang="en-US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</a:p>
          <a:p>
            <a:pPr lvl="1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1.8 EE</a:t>
            </a:r>
          </a:p>
          <a:p>
            <a:pPr lvl="1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</a:p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Scripting</a:t>
            </a:r>
          </a:p>
          <a:p>
            <a:pPr lvl="1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</a:p>
          <a:p>
            <a:pPr lvl="1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JQUERY </a:t>
            </a:r>
          </a:p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lvl="1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</a:p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Web app container</a:t>
            </a:r>
          </a:p>
          <a:p>
            <a:pPr lvl="1"/>
            <a:r>
              <a:rPr lang="en-US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TomEE</a:t>
            </a:r>
            <a:endParaRPr lang="en-US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lvl="1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Junit </a:t>
            </a:r>
          </a:p>
          <a:p>
            <a:pPr lvl="1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Selenium web driver (for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test automation)</a:t>
            </a:r>
          </a:p>
          <a:p>
            <a:pPr lvl="1"/>
            <a:endParaRPr lang="en-US" sz="4800" dirty="0" smtClean="0"/>
          </a:p>
          <a:p>
            <a:pPr lvl="1"/>
            <a:endParaRPr lang="en-US" sz="4800" dirty="0" smtClean="0"/>
          </a:p>
          <a:p>
            <a:endParaRPr lang="en-US" sz="4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83327"/>
            <a:ext cx="10364451" cy="679268"/>
          </a:xfrm>
        </p:spPr>
        <p:txBody>
          <a:bodyPr>
            <a:noAutofit/>
          </a:bodyPr>
          <a:lstStyle/>
          <a:p>
            <a:pPr algn="l"/>
            <a:r>
              <a:rPr lang="en-US" sz="4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		DB </a:t>
            </a:r>
            <a:r>
              <a:rPr lang="en-US" sz="4900" cap="none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922" y="1236486"/>
            <a:ext cx="8546108" cy="52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18397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		Difficulties</a:t>
            </a:r>
            <a:r>
              <a:rPr lang="en-US" sz="4900" cap="none" dirty="0">
                <a:latin typeface="Calibri" panose="020F0502020204030204" pitchFamily="34" charset="0"/>
                <a:cs typeface="Calibri" panose="020F0502020204030204" pitchFamily="34" charset="0"/>
              </a:rPr>
              <a:t>, findings &amp; </a:t>
            </a:r>
            <a:r>
              <a:rPr lang="en-US" sz="4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 points</a:t>
            </a:r>
            <a:endParaRPr lang="en-US" sz="49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254034"/>
            <a:ext cx="10363826" cy="4537165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Implementing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jQuery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scripts for actions on dynamic html table</a:t>
            </a:r>
          </a:p>
          <a:p>
            <a:pPr lvl="1"/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Had to spend more time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researching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Deploying and running the app on digital ocean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Firebug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browser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plugin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was helpful in finding the </a:t>
            </a:r>
            <a:r>
              <a:rPr lang="en-US" sz="2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xPaths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console logs for UI test</a:t>
            </a:r>
          </a:p>
          <a:p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Selenium was a good learning topic</a:t>
            </a:r>
          </a:p>
        </p:txBody>
      </p:sp>
    </p:spTree>
    <p:extLst>
      <p:ext uri="{BB962C8B-B14F-4D97-AF65-F5344CB8AC3E}">
        <p14:creationId xmlns:p14="http://schemas.microsoft.com/office/powerpoint/2010/main" val="5351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739" y="2152073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 time !!!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None/>
            </a:pP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3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</a:t>
            </a:r>
            <a:r>
              <a:rPr lang="en-US" sz="3000" cap="none" dirty="0">
                <a:latin typeface="Calibri" panose="020F0502020204030204" pitchFamily="34" charset="0"/>
                <a:cs typeface="Calibri" panose="020F0502020204030204" pitchFamily="34" charset="0"/>
              </a:rPr>
              <a:t>an automated approval tool for giving a customer credit or debit for their </a:t>
            </a:r>
            <a:r>
              <a:rPr lang="en-US" sz="3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invoices </a:t>
            </a:r>
            <a:r>
              <a:rPr lang="en-US" sz="3000" cap="none" dirty="0">
                <a:latin typeface="Calibri" panose="020F0502020204030204" pitchFamily="34" charset="0"/>
                <a:cs typeface="Calibri" panose="020F0502020204030204" pitchFamily="34" charset="0"/>
              </a:rPr>
              <a:t>with out manual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37625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5839722" cy="609392"/>
          </a:xfrm>
        </p:spPr>
        <p:txBody>
          <a:bodyPr>
            <a:normAutofit fontScale="90000"/>
          </a:bodyPr>
          <a:lstStyle/>
          <a:p>
            <a:pPr algn="l"/>
            <a:r>
              <a:rPr lang="en-US" cap="none" dirty="0" smtClean="0">
                <a:latin typeface="Arial" charset="0"/>
                <a:cs typeface="Arial" charset="0"/>
              </a:rPr>
              <a:t>		Business </a:t>
            </a:r>
            <a:r>
              <a:rPr lang="en-US" cap="none" dirty="0" smtClean="0">
                <a:latin typeface="Arial" charset="0"/>
                <a:cs typeface="Arial" charset="0"/>
              </a:rPr>
              <a:t>Objectives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358538"/>
            <a:ext cx="10363826" cy="44326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objective of the CDMR project is:</a:t>
            </a:r>
          </a:p>
          <a:p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improve the efficiency of back office business processes by enabling the initiation, approval workflow and insertion of a credit debit memo request for  customers</a:t>
            </a:r>
          </a:p>
          <a:p>
            <a:pPr marL="457200" indent="-457200">
              <a:buFont typeface="+mj-lt"/>
              <a:buAutoNum type="arabicPeriod"/>
            </a:pP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provide consistency in the CDMR process that will lead to greater predictability in levels of response to customers </a:t>
            </a:r>
          </a:p>
          <a:p>
            <a:pPr marL="457200" indent="-457200">
              <a:buFont typeface="+mj-lt"/>
              <a:buAutoNum type="arabicPeriod"/>
            </a:pP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 means to configure and track customer, invoice and CDMR information in a central repository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smtClean="0"/>
              <a:t>Scope &amp; requirements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54926"/>
            <a:ext cx="10363826" cy="3936273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user interface to create a credit/debit request by sales reps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 facility for all users (TM, DSM and FM) to view the requisitions and their status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inbox to list all tasks waiting for approval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interface for approvers to approver or reject a requisition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Automate work flow approvals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smtClean="0"/>
              <a:t>Out of scope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prstClr val="black"/>
              </a:buClr>
            </a:pPr>
            <a:endParaRPr lang="en-US" dirty="0">
              <a:solidFill>
                <a:prstClr val="black"/>
              </a:solidFill>
            </a:endParaRPr>
          </a:p>
          <a:p>
            <a:pPr>
              <a:buClr>
                <a:prstClr val="black"/>
              </a:buClr>
            </a:pPr>
            <a:r>
              <a:rPr lang="en-US" sz="2400" cap="none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admin functionality for maintaining user/approvers set up (optional – future release)</a:t>
            </a:r>
          </a:p>
          <a:p>
            <a:pPr>
              <a:buClr>
                <a:prstClr val="black"/>
              </a:buClr>
            </a:pPr>
            <a:r>
              <a:rPr lang="en-US" sz="2400" cap="none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customer account with credit/debit charges</a:t>
            </a:r>
          </a:p>
          <a:p>
            <a:pPr marL="0" indent="0">
              <a:buClr>
                <a:prstClr val="black"/>
              </a:buClr>
              <a:buNone/>
            </a:pPr>
            <a:endParaRPr lang="en-US" sz="2400" cap="none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420317" y="1524000"/>
            <a:ext cx="2964619" cy="1185847"/>
            <a:chOff x="0" y="381002"/>
            <a:chExt cx="2964619" cy="1185847"/>
          </a:xfrm>
        </p:grpSpPr>
        <p:sp>
          <p:nvSpPr>
            <p:cNvPr id="3" name="Chevron 2"/>
            <p:cNvSpPr/>
            <p:nvPr/>
          </p:nvSpPr>
          <p:spPr>
            <a:xfrm>
              <a:off x="0" y="381002"/>
              <a:ext cx="2964619" cy="1185847"/>
            </a:xfrm>
            <a:prstGeom prst="chevron">
              <a:avLst/>
            </a:prstGeom>
            <a:solidFill>
              <a:srgbClr val="E86D1F"/>
            </a:solidFill>
            <a:ln w="381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sp>
        <p:sp>
          <p:nvSpPr>
            <p:cNvPr id="4" name="Chevron 4"/>
            <p:cNvSpPr/>
            <p:nvPr/>
          </p:nvSpPr>
          <p:spPr>
            <a:xfrm>
              <a:off x="592924" y="381002"/>
              <a:ext cx="1778772" cy="11858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marR="0" lvl="0" indent="0" algn="ctr" defTabSz="84455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Create CDMR</a:t>
              </a:r>
            </a:p>
          </p:txBody>
        </p:sp>
      </p:grpSp>
      <p:grpSp>
        <p:nvGrpSpPr>
          <p:cNvPr id="5" name="Group 7"/>
          <p:cNvGrpSpPr/>
          <p:nvPr/>
        </p:nvGrpSpPr>
        <p:grpSpPr>
          <a:xfrm>
            <a:off x="3090907" y="1566074"/>
            <a:ext cx="2964619" cy="1185847"/>
            <a:chOff x="2670590" y="423076"/>
            <a:chExt cx="2964619" cy="1185847"/>
          </a:xfrm>
        </p:grpSpPr>
        <p:sp>
          <p:nvSpPr>
            <p:cNvPr id="6" name="Chevron 5"/>
            <p:cNvSpPr/>
            <p:nvPr/>
          </p:nvSpPr>
          <p:spPr>
            <a:xfrm>
              <a:off x="2670590" y="423076"/>
              <a:ext cx="2964619" cy="1185847"/>
            </a:xfrm>
            <a:prstGeom prst="chevron">
              <a:avLst/>
            </a:prstGeom>
            <a:solidFill>
              <a:srgbClr val="E86D1F"/>
            </a:solidFill>
            <a:ln w="381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sp>
        <p:sp>
          <p:nvSpPr>
            <p:cNvPr id="7" name="Chevron 6"/>
            <p:cNvSpPr/>
            <p:nvPr/>
          </p:nvSpPr>
          <p:spPr>
            <a:xfrm>
              <a:off x="3263513" y="423076"/>
              <a:ext cx="2107369" cy="11858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marR="0" lvl="0" indent="0" algn="ctr" defTabSz="84455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Review/Approve CDMR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759064" y="1566074"/>
            <a:ext cx="2964619" cy="1185847"/>
            <a:chOff x="5338747" y="423076"/>
            <a:chExt cx="2964619" cy="1185847"/>
          </a:xfrm>
        </p:grpSpPr>
        <p:sp>
          <p:nvSpPr>
            <p:cNvPr id="9" name="Chevron 8"/>
            <p:cNvSpPr/>
            <p:nvPr/>
          </p:nvSpPr>
          <p:spPr>
            <a:xfrm>
              <a:off x="5338747" y="423076"/>
              <a:ext cx="2964619" cy="1185847"/>
            </a:xfrm>
            <a:prstGeom prst="chevron">
              <a:avLst/>
            </a:prstGeom>
            <a:solidFill>
              <a:srgbClr val="E86D1F"/>
            </a:solidFill>
            <a:ln w="381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sp>
        <p:sp>
          <p:nvSpPr>
            <p:cNvPr id="10" name="Chevron 8"/>
            <p:cNvSpPr/>
            <p:nvPr/>
          </p:nvSpPr>
          <p:spPr>
            <a:xfrm>
              <a:off x="5931671" y="423076"/>
              <a:ext cx="1778772" cy="11858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marR="0" lvl="0" indent="0" algn="ctr" defTabSz="84455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Update Customer Account</a:t>
              </a:r>
            </a:p>
          </p:txBody>
        </p:sp>
      </p:grpSp>
      <p:grpSp>
        <p:nvGrpSpPr>
          <p:cNvPr id="17" name="Group 20"/>
          <p:cNvGrpSpPr/>
          <p:nvPr/>
        </p:nvGrpSpPr>
        <p:grpSpPr>
          <a:xfrm>
            <a:off x="4324054" y="4364266"/>
            <a:ext cx="235074" cy="195895"/>
            <a:chOff x="415863" y="2122642"/>
            <a:chExt cx="235074" cy="195895"/>
          </a:xfrm>
        </p:grpSpPr>
        <p:sp>
          <p:nvSpPr>
            <p:cNvPr id="18" name="Right Arrow 17"/>
            <p:cNvSpPr/>
            <p:nvPr/>
          </p:nvSpPr>
          <p:spPr>
            <a:xfrm rot="5400000">
              <a:off x="435452" y="2103053"/>
              <a:ext cx="195895" cy="23507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sp>
        <p:sp>
          <p:nvSpPr>
            <p:cNvPr id="19" name="Right Arrow 14"/>
            <p:cNvSpPr/>
            <p:nvPr/>
          </p:nvSpPr>
          <p:spPr>
            <a:xfrm>
              <a:off x="462878" y="2122642"/>
              <a:ext cx="141044" cy="137127"/>
            </a:xfrm>
            <a:prstGeom prst="rect">
              <a:avLst/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4445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510573759"/>
              </p:ext>
            </p:extLst>
          </p:nvPr>
        </p:nvGraphicFramePr>
        <p:xfrm>
          <a:off x="529927" y="3346109"/>
          <a:ext cx="1739140" cy="81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Title 1"/>
          <p:cNvSpPr txBox="1">
            <a:spLocks/>
          </p:cNvSpPr>
          <p:nvPr/>
        </p:nvSpPr>
        <p:spPr>
          <a:xfrm>
            <a:off x="381000" y="304800"/>
            <a:ext cx="7772400" cy="6096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solidFill>
                <a:srgbClr val="5C8727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6" name="Flowchart: Predefined Process 45"/>
          <p:cNvSpPr/>
          <p:nvPr/>
        </p:nvSpPr>
        <p:spPr>
          <a:xfrm>
            <a:off x="6553200" y="3581400"/>
            <a:ext cx="1828800" cy="1371600"/>
          </a:xfrm>
          <a:prstGeom prst="flowChartPredefinedProcess">
            <a:avLst/>
          </a:prstGeom>
          <a:solidFill>
            <a:srgbClr val="5C8727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(Accounts Payables)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Title 56"/>
          <p:cNvSpPr txBox="1">
            <a:spLocks/>
          </p:cNvSpPr>
          <p:nvPr/>
        </p:nvSpPr>
        <p:spPr bwMode="auto">
          <a:xfrm>
            <a:off x="529927" y="304800"/>
            <a:ext cx="72215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71707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17073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17073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17073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17073"/>
                </a:solidFill>
                <a:latin typeface="Arial" charset="0"/>
                <a:cs typeface="Arial" charset="0"/>
              </a:defRPr>
            </a:lvl5pPr>
            <a:lvl6pPr marL="457200" algn="l" defTabSz="457200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717073"/>
                </a:solidFill>
                <a:latin typeface="Arial" charset="0"/>
                <a:cs typeface="Arial" charset="0"/>
              </a:defRPr>
            </a:lvl6pPr>
            <a:lvl7pPr marL="914400" algn="l" defTabSz="457200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717073"/>
                </a:solidFill>
                <a:latin typeface="Arial" charset="0"/>
                <a:cs typeface="Arial" charset="0"/>
              </a:defRPr>
            </a:lvl7pPr>
            <a:lvl8pPr marL="1371600" algn="l" defTabSz="457200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717073"/>
                </a:solidFill>
                <a:latin typeface="Arial" charset="0"/>
                <a:cs typeface="Arial" charset="0"/>
              </a:defRPr>
            </a:lvl8pPr>
            <a:lvl9pPr marL="1828800" algn="l" defTabSz="457200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717073"/>
                </a:solidFill>
                <a:latin typeface="Arial" charset="0"/>
                <a:cs typeface="Arial" charset="0"/>
              </a:defRPr>
            </a:lvl9pPr>
          </a:lstStyle>
          <a:p>
            <a:pPr lvl="3">
              <a:lnSpc>
                <a:spcPct val="100000"/>
              </a:lnSpc>
              <a:defRPr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rgbClr val="5C8727"/>
                </a:solidFill>
                <a:effectLst/>
                <a:uLnTx/>
                <a:uFillTx/>
                <a:latin typeface="Calibri" pitchFamily="34" charset="0"/>
                <a:ea typeface="+mj-ea"/>
                <a:cs typeface="Arial" charset="0"/>
              </a:rPr>
              <a:t>Workflow &amp; Hierarchy</a:t>
            </a:r>
            <a:b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rgbClr val="5C8727"/>
                </a:solidFill>
                <a:effectLst/>
                <a:uLnTx/>
                <a:uFillTx/>
                <a:latin typeface="Calibri" pitchFamily="34" charset="0"/>
                <a:ea typeface="+mj-ea"/>
                <a:cs typeface="Arial" charset="0"/>
              </a:rPr>
            </a:br>
            <a:endParaRPr kumimoji="0" lang="en-US" b="1" i="0" u="sng" strike="noStrike" kern="1200" cap="none" spc="0" normalizeH="0" baseline="0" noProof="0" dirty="0">
              <a:ln>
                <a:noFill/>
              </a:ln>
              <a:solidFill>
                <a:srgbClr val="717073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2961809103"/>
              </p:ext>
            </p:extLst>
          </p:nvPr>
        </p:nvGraphicFramePr>
        <p:xfrm>
          <a:off x="3556163" y="3420131"/>
          <a:ext cx="1739140" cy="81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8" name="Diagram 57"/>
          <p:cNvGraphicFramePr/>
          <p:nvPr>
            <p:extLst>
              <p:ext uri="{D42A27DB-BD31-4B8C-83A1-F6EECF244321}">
                <p14:modId xmlns:p14="http://schemas.microsoft.com/office/powerpoint/2010/main" val="3449725055"/>
              </p:ext>
            </p:extLst>
          </p:nvPr>
        </p:nvGraphicFramePr>
        <p:xfrm>
          <a:off x="3577934" y="4709004"/>
          <a:ext cx="1739140" cy="81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469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209007"/>
            <a:ext cx="9906626" cy="692330"/>
          </a:xfrm>
        </p:spPr>
        <p:txBody>
          <a:bodyPr/>
          <a:lstStyle/>
          <a:p>
            <a:pPr algn="l"/>
            <a:r>
              <a:rPr lang="en-US" cap="none" dirty="0" smtClean="0"/>
              <a:t>Conceptual Integration </a:t>
            </a:r>
            <a:r>
              <a:rPr lang="en-US" cap="none" dirty="0"/>
              <a:t>D</a:t>
            </a:r>
            <a:r>
              <a:rPr lang="en-US" cap="none" dirty="0" smtClean="0"/>
              <a:t>iagram</a:t>
            </a:r>
            <a:endParaRPr lang="en-US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153" y="901337"/>
            <a:ext cx="9170125" cy="5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13894"/>
          </a:xfrm>
        </p:spPr>
        <p:txBody>
          <a:bodyPr/>
          <a:lstStyle/>
          <a:p>
            <a:pPr algn="l"/>
            <a:r>
              <a:rPr lang="en-US" cap="none" dirty="0" smtClean="0"/>
              <a:t>     Work Flow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37" y="1388213"/>
            <a:ext cx="11747863" cy="45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901337"/>
            <a:ext cx="10364451" cy="1136469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cap="none" dirty="0">
                <a:latin typeface="Calibri" panose="020F0502020204030204" pitchFamily="34" charset="0"/>
                <a:cs typeface="Calibri" panose="020F0502020204030204" pitchFamily="34" charset="0"/>
              </a:rPr>
              <a:t>Users and Roles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724297"/>
            <a:ext cx="10363826" cy="4066902"/>
          </a:xfrm>
        </p:spPr>
        <p:txBody>
          <a:bodyPr>
            <a:normAutofit/>
          </a:bodyPr>
          <a:lstStyle/>
          <a:p>
            <a:r>
              <a:rPr lang="en-US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Initiator</a:t>
            </a:r>
          </a:p>
          <a:p>
            <a:pPr lvl="2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Territory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anager (Sales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ep)</a:t>
            </a:r>
          </a:p>
          <a:p>
            <a:r>
              <a:rPr lang="en-US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Approver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DSM –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Divisional Sales 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anager</a:t>
            </a:r>
          </a:p>
          <a:p>
            <a:pPr lvl="2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Finance Manager (Final approver)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LANG" val="RXPEnglish"/>
  <p:tag name="VARPPTCOMPATIBLERD03" val="RXP"/>
  <p:tag name="VARPPTTYPE" val="RXP"/>
  <p:tag name="VARPPTSLIDEFORMAT" val="RXP"/>
  <p:tag name="VARPPTCOMPATIBLE4" val="RXP"/>
  <p:tag name="VARSAVEMESSAGETIMESTAMP" val="RXP12/6/2016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</TotalTime>
  <Words>366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Credit Debit Memo Request (CDMR)</vt:lpstr>
      <vt:lpstr>Problem Statement</vt:lpstr>
      <vt:lpstr>  Business Objectives</vt:lpstr>
      <vt:lpstr>Scope &amp; requirements</vt:lpstr>
      <vt:lpstr>Out of scope</vt:lpstr>
      <vt:lpstr>PowerPoint Presentation</vt:lpstr>
      <vt:lpstr>Conceptual Integration Diagram</vt:lpstr>
      <vt:lpstr>     Work Flow</vt:lpstr>
      <vt:lpstr>Users and Roles </vt:lpstr>
      <vt:lpstr>How It Works?</vt:lpstr>
      <vt:lpstr>  Technology Stack</vt:lpstr>
      <vt:lpstr>  DB Model</vt:lpstr>
      <vt:lpstr>  Difficulties, findings &amp; learning points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debit memo request</dc:title>
  <dc:creator>Kesava, Siva</dc:creator>
  <cp:lastModifiedBy>Kesava, Siva</cp:lastModifiedBy>
  <cp:revision>49</cp:revision>
  <dcterms:created xsi:type="dcterms:W3CDTF">2016-12-03T18:47:00Z</dcterms:created>
  <dcterms:modified xsi:type="dcterms:W3CDTF">2016-12-07T22:09:53Z</dcterms:modified>
</cp:coreProperties>
</file>