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79" r:id="rId6"/>
    <p:sldId id="261" r:id="rId7"/>
    <p:sldId id="260" r:id="rId8"/>
    <p:sldId id="263" r:id="rId9"/>
    <p:sldId id="264" r:id="rId10"/>
    <p:sldId id="265" r:id="rId11"/>
    <p:sldId id="266" r:id="rId12"/>
    <p:sldId id="267" r:id="rId13"/>
    <p:sldId id="276" r:id="rId14"/>
    <p:sldId id="280" r:id="rId15"/>
    <p:sldId id="281" r:id="rId16"/>
    <p:sldId id="270" r:id="rId17"/>
    <p:sldId id="271" r:id="rId18"/>
    <p:sldId id="274" r:id="rId19"/>
    <p:sldId id="272" r:id="rId20"/>
    <p:sldId id="273" r:id="rId21"/>
    <p:sldId id="275" r:id="rId22"/>
  </p:sldIdLst>
  <p:sldSz cx="9144000" cy="5143500" type="screen16x9"/>
  <p:notesSz cx="6797675" cy="9926638"/>
  <p:embeddedFontLst>
    <p:embeddedFont>
      <p:font typeface="Corbel" panose="020B0503020204020204" pitchFamily="34" charset="0"/>
      <p:regular r:id="rId24"/>
      <p:bold r:id="rId25"/>
      <p:italic r:id="rId26"/>
      <p:boldItalic r:id="rId27"/>
    </p:embeddedFont>
    <p:embeddedFont>
      <p:font typeface="Wingdings 2" panose="050201020105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dCkikc6an6Y4GD4NG3BynxlRF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70615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98" name="Google Shape;98;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76" name="Google Shape;176;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5" name="Google Shape;185;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4" name="Google Shape;194;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4" name="Google Shape;194;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84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4" name="Google Shape;194;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23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4" name="Google Shape;194;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17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spcBef>
                <a:spcPts val="0"/>
              </a:spcBef>
              <a:spcAft>
                <a:spcPts val="0"/>
              </a:spcAft>
              <a:buNone/>
            </a:pPr>
            <a:endParaRPr/>
          </a:p>
        </p:txBody>
      </p:sp>
      <p:sp>
        <p:nvSpPr>
          <p:cNvPr id="222" name="Google Shape;222;p15: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30" name="Google Shape;230;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38" name="Google Shape;238;p1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47" name="Google Shape;247;p1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2: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spcBef>
                <a:spcPts val="0"/>
              </a:spcBef>
              <a:spcAft>
                <a:spcPts val="0"/>
              </a:spcAft>
              <a:buNone/>
            </a:pPr>
            <a:endParaRPr dirty="0"/>
          </a:p>
        </p:txBody>
      </p:sp>
      <p:sp>
        <p:nvSpPr>
          <p:cNvPr id="107" name="Google Shape;107;p2: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spcBef>
                <a:spcPts val="0"/>
              </a:spcBef>
              <a:spcAft>
                <a:spcPts val="0"/>
              </a:spcAft>
              <a:buNone/>
            </a:pPr>
            <a:endParaRPr/>
          </a:p>
        </p:txBody>
      </p:sp>
      <p:sp>
        <p:nvSpPr>
          <p:cNvPr id="117" name="Google Shape;117;p3: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dirty="0"/>
          </a:p>
        </p:txBody>
      </p:sp>
      <p:sp>
        <p:nvSpPr>
          <p:cNvPr id="125" name="Google Shape;125;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33" name="Google Shape;133;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41" name="Google Shape;141;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33" name="Google Shape;133;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spcBef>
                <a:spcPts val="0"/>
              </a:spcBef>
              <a:spcAft>
                <a:spcPts val="0"/>
              </a:spcAft>
              <a:buNone/>
            </a:pPr>
            <a:endParaRPr/>
          </a:p>
        </p:txBody>
      </p:sp>
      <p:sp>
        <p:nvSpPr>
          <p:cNvPr id="159" name="Google Shape;159;p8: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67" name="Google Shape;167;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57200" y="1330452"/>
            <a:ext cx="4038600" cy="3467862"/>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0" name="Google Shape;20;p20"/>
          <p:cNvSpPr txBox="1">
            <a:spLocks noGrp="1"/>
          </p:cNvSpPr>
          <p:nvPr>
            <p:ph type="body" idx="2"/>
          </p:nvPr>
        </p:nvSpPr>
        <p:spPr>
          <a:xfrm>
            <a:off x="4648200" y="1330452"/>
            <a:ext cx="4038600" cy="3467862"/>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1" name="Google Shape;21;p20"/>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22" name="Google Shape;22;p20"/>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23" name="Google Shape;23;p20"/>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b="0" i="0" u="none" strike="noStrike" cap="none">
                <a:solidFill>
                  <a:srgbClr val="3F3F3F"/>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3F3F3F"/>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3F3F3F"/>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3F3F3F"/>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3F3F3F"/>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3F3F3F"/>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3F3F3F"/>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3F3F3F"/>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9"/>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body" idx="1"/>
          </p:nvPr>
        </p:nvSpPr>
        <p:spPr>
          <a:xfrm rot="5400000">
            <a:off x="2837657" y="-1048543"/>
            <a:ext cx="3468687"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29"/>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86" name="Google Shape;86;p29"/>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87" name="Google Shape;87;p29"/>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30"/>
          <p:cNvSpPr/>
          <p:nvPr/>
        </p:nvSpPr>
        <p:spPr>
          <a:xfrm>
            <a:off x="6599238" y="0"/>
            <a:ext cx="46037" cy="51435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Google Shape;90;p30"/>
          <p:cNvSpPr/>
          <p:nvPr/>
        </p:nvSpPr>
        <p:spPr>
          <a:xfrm>
            <a:off x="6648450" y="0"/>
            <a:ext cx="2514600" cy="51435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 name="Google Shape;91;p30"/>
          <p:cNvSpPr txBox="1">
            <a:spLocks noGrp="1"/>
          </p:cNvSpPr>
          <p:nvPr>
            <p:ph type="title"/>
          </p:nvPr>
        </p:nvSpPr>
        <p:spPr>
          <a:xfrm rot="5400000">
            <a:off x="5539978" y="1447802"/>
            <a:ext cx="4388644" cy="19050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body" idx="1"/>
          </p:nvPr>
        </p:nvSpPr>
        <p:spPr>
          <a:xfrm rot="5400000">
            <a:off x="1272778" y="-586978"/>
            <a:ext cx="4388644"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30"/>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94" name="Google Shape;94;p30"/>
          <p:cNvSpPr txBox="1">
            <a:spLocks noGrp="1"/>
          </p:cNvSpPr>
          <p:nvPr>
            <p:ph type="ftr" idx="11"/>
          </p:nvPr>
        </p:nvSpPr>
        <p:spPr>
          <a:xfrm>
            <a:off x="2640013" y="4783138"/>
            <a:ext cx="3836987" cy="27305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95" name="Google Shape;95;p30"/>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457200" y="1331913"/>
            <a:ext cx="8229600" cy="3468687"/>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21"/>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28" name="Google Shape;28;p21"/>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29" name="Google Shape;29;p21"/>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2"/>
          <p:cNvSpPr/>
          <p:nvPr/>
        </p:nvSpPr>
        <p:spPr>
          <a:xfrm>
            <a:off x="0" y="0"/>
            <a:ext cx="9144000" cy="385127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22"/>
          <p:cNvSpPr/>
          <p:nvPr/>
        </p:nvSpPr>
        <p:spPr>
          <a:xfrm>
            <a:off x="0" y="3846513"/>
            <a:ext cx="9144000" cy="33337"/>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22"/>
          <p:cNvSpPr txBox="1">
            <a:spLocks noGrp="1"/>
          </p:cNvSpPr>
          <p:nvPr>
            <p:ph type="ctrTitle"/>
          </p:nvPr>
        </p:nvSpPr>
        <p:spPr>
          <a:xfrm>
            <a:off x="685800" y="2516886"/>
            <a:ext cx="8077200" cy="1255014"/>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SzPts val="1400"/>
              <a:buNone/>
              <a:defRPr sz="47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subTitle" idx="1"/>
          </p:nvPr>
        </p:nvSpPr>
        <p:spPr>
          <a:xfrm>
            <a:off x="685800" y="1371600"/>
            <a:ext cx="8077200" cy="1124712"/>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35" name="Google Shape;35;p22"/>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36" name="Google Shape;36;p22"/>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37" name="Google Shape;37;p22"/>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FFFFFF"/>
                </a:solidFill>
                <a:latin typeface="Arial"/>
                <a:ea typeface="Arial"/>
                <a:cs typeface="Arial"/>
                <a:sym typeface="Arial"/>
              </a:defRPr>
            </a:lvl1pPr>
            <a:lvl2pPr marL="0" marR="0" lvl="1" indent="0" algn="r">
              <a:spcBef>
                <a:spcPts val="0"/>
              </a:spcBef>
              <a:spcAft>
                <a:spcPts val="0"/>
              </a:spcAft>
              <a:buNone/>
              <a:defRPr sz="1200">
                <a:solidFill>
                  <a:srgbClr val="FFFFFF"/>
                </a:solidFill>
                <a:latin typeface="Arial"/>
                <a:ea typeface="Arial"/>
                <a:cs typeface="Arial"/>
                <a:sym typeface="Arial"/>
              </a:defRPr>
            </a:lvl2pPr>
            <a:lvl3pPr marL="0" marR="0" lvl="2" indent="0" algn="r">
              <a:spcBef>
                <a:spcPts val="0"/>
              </a:spcBef>
              <a:spcAft>
                <a:spcPts val="0"/>
              </a:spcAft>
              <a:buNone/>
              <a:defRPr sz="1200">
                <a:solidFill>
                  <a:srgbClr val="FFFFFF"/>
                </a:solidFill>
                <a:latin typeface="Arial"/>
                <a:ea typeface="Arial"/>
                <a:cs typeface="Arial"/>
                <a:sym typeface="Arial"/>
              </a:defRPr>
            </a:lvl3pPr>
            <a:lvl4pPr marL="0" marR="0" lvl="3" indent="0" algn="r">
              <a:spcBef>
                <a:spcPts val="0"/>
              </a:spcBef>
              <a:spcAft>
                <a:spcPts val="0"/>
              </a:spcAft>
              <a:buNone/>
              <a:defRPr sz="1200">
                <a:solidFill>
                  <a:srgbClr val="FFFFFF"/>
                </a:solidFill>
                <a:latin typeface="Arial"/>
                <a:ea typeface="Arial"/>
                <a:cs typeface="Arial"/>
                <a:sym typeface="Arial"/>
              </a:defRPr>
            </a:lvl4pPr>
            <a:lvl5pPr marL="0" marR="0" lvl="4" indent="0" algn="r">
              <a:spcBef>
                <a:spcPts val="0"/>
              </a:spcBef>
              <a:spcAft>
                <a:spcPts val="0"/>
              </a:spcAft>
              <a:buNone/>
              <a:defRPr sz="1200">
                <a:solidFill>
                  <a:srgbClr val="FFFFFF"/>
                </a:solidFill>
                <a:latin typeface="Arial"/>
                <a:ea typeface="Arial"/>
                <a:cs typeface="Arial"/>
                <a:sym typeface="Arial"/>
              </a:defRPr>
            </a:lvl5pPr>
            <a:lvl6pPr marL="0" marR="0" lvl="5" indent="0" algn="r">
              <a:spcBef>
                <a:spcPts val="0"/>
              </a:spcBef>
              <a:spcAft>
                <a:spcPts val="0"/>
              </a:spcAft>
              <a:buNone/>
              <a:defRPr sz="1200">
                <a:solidFill>
                  <a:srgbClr val="FFFFFF"/>
                </a:solidFill>
                <a:latin typeface="Arial"/>
                <a:ea typeface="Arial"/>
                <a:cs typeface="Arial"/>
                <a:sym typeface="Arial"/>
              </a:defRPr>
            </a:lvl6pPr>
            <a:lvl7pPr marL="0" marR="0" lvl="6" indent="0" algn="r">
              <a:spcBef>
                <a:spcPts val="0"/>
              </a:spcBef>
              <a:spcAft>
                <a:spcPts val="0"/>
              </a:spcAft>
              <a:buNone/>
              <a:defRPr sz="1200">
                <a:solidFill>
                  <a:srgbClr val="FFFFFF"/>
                </a:solidFill>
                <a:latin typeface="Arial"/>
                <a:ea typeface="Arial"/>
                <a:cs typeface="Arial"/>
                <a:sym typeface="Arial"/>
              </a:defRPr>
            </a:lvl7pPr>
            <a:lvl8pPr marL="0" marR="0" lvl="7" indent="0" algn="r">
              <a:spcBef>
                <a:spcPts val="0"/>
              </a:spcBef>
              <a:spcAft>
                <a:spcPts val="0"/>
              </a:spcAft>
              <a:buNone/>
              <a:defRPr sz="1200">
                <a:solidFill>
                  <a:srgbClr val="FFFFFF"/>
                </a:solidFill>
                <a:latin typeface="Arial"/>
                <a:ea typeface="Arial"/>
                <a:cs typeface="Arial"/>
                <a:sym typeface="Arial"/>
              </a:defRPr>
            </a:lvl8pPr>
            <a:lvl9pPr marL="0" marR="0" lvl="8" indent="0" algn="r">
              <a:spcBef>
                <a:spcPts val="0"/>
              </a:spcBef>
              <a:spcAft>
                <a:spcPts val="0"/>
              </a:spcAft>
              <a:buNone/>
              <a:defRPr sz="12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23"/>
          <p:cNvSpPr/>
          <p:nvPr/>
        </p:nvSpPr>
        <p:spPr>
          <a:xfrm>
            <a:off x="0" y="0"/>
            <a:ext cx="9144000" cy="195262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23"/>
          <p:cNvSpPr/>
          <p:nvPr/>
        </p:nvSpPr>
        <p:spPr>
          <a:xfrm>
            <a:off x="0" y="1952625"/>
            <a:ext cx="9144000" cy="33338"/>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23"/>
          <p:cNvSpPr txBox="1">
            <a:spLocks noGrp="1"/>
          </p:cNvSpPr>
          <p:nvPr>
            <p:ph type="title"/>
          </p:nvPr>
        </p:nvSpPr>
        <p:spPr>
          <a:xfrm>
            <a:off x="749808" y="89154"/>
            <a:ext cx="8013192" cy="1227582"/>
          </a:xfrm>
          <a:prstGeom prst="rect">
            <a:avLst/>
          </a:prstGeom>
          <a:noFill/>
          <a:ln>
            <a:noFill/>
          </a:ln>
        </p:spPr>
        <p:txBody>
          <a:bodyPr spcFirstLastPara="1" wrap="square" lIns="91425" tIns="0" rIns="91425" bIns="0" anchor="b" anchorCtr="0">
            <a:normAutofit/>
          </a:bodyPr>
          <a:lstStyle>
            <a:lvl1pPr lvl="0" algn="l">
              <a:spcBef>
                <a:spcPts val="0"/>
              </a:spcBef>
              <a:spcAft>
                <a:spcPts val="0"/>
              </a:spcAft>
              <a:buSzPts val="1400"/>
              <a:buNone/>
              <a:defRPr sz="47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740664" y="1371600"/>
            <a:ext cx="8022336" cy="51435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43" name="Google Shape;43;p23"/>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44" name="Google Shape;44;p23"/>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45" name="Google Shape;45;p23"/>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FFFFFF"/>
                </a:solidFill>
                <a:latin typeface="Arial"/>
                <a:ea typeface="Arial"/>
                <a:cs typeface="Arial"/>
                <a:sym typeface="Arial"/>
              </a:defRPr>
            </a:lvl1pPr>
            <a:lvl2pPr marL="0" marR="0" lvl="1" indent="0" algn="r">
              <a:spcBef>
                <a:spcPts val="0"/>
              </a:spcBef>
              <a:spcAft>
                <a:spcPts val="0"/>
              </a:spcAft>
              <a:buNone/>
              <a:defRPr sz="1200">
                <a:solidFill>
                  <a:srgbClr val="FFFFFF"/>
                </a:solidFill>
                <a:latin typeface="Arial"/>
                <a:ea typeface="Arial"/>
                <a:cs typeface="Arial"/>
                <a:sym typeface="Arial"/>
              </a:defRPr>
            </a:lvl2pPr>
            <a:lvl3pPr marL="0" marR="0" lvl="2" indent="0" algn="r">
              <a:spcBef>
                <a:spcPts val="0"/>
              </a:spcBef>
              <a:spcAft>
                <a:spcPts val="0"/>
              </a:spcAft>
              <a:buNone/>
              <a:defRPr sz="1200">
                <a:solidFill>
                  <a:srgbClr val="FFFFFF"/>
                </a:solidFill>
                <a:latin typeface="Arial"/>
                <a:ea typeface="Arial"/>
                <a:cs typeface="Arial"/>
                <a:sym typeface="Arial"/>
              </a:defRPr>
            </a:lvl3pPr>
            <a:lvl4pPr marL="0" marR="0" lvl="3" indent="0" algn="r">
              <a:spcBef>
                <a:spcPts val="0"/>
              </a:spcBef>
              <a:spcAft>
                <a:spcPts val="0"/>
              </a:spcAft>
              <a:buNone/>
              <a:defRPr sz="1200">
                <a:solidFill>
                  <a:srgbClr val="FFFFFF"/>
                </a:solidFill>
                <a:latin typeface="Arial"/>
                <a:ea typeface="Arial"/>
                <a:cs typeface="Arial"/>
                <a:sym typeface="Arial"/>
              </a:defRPr>
            </a:lvl4pPr>
            <a:lvl5pPr marL="0" marR="0" lvl="4" indent="0" algn="r">
              <a:spcBef>
                <a:spcPts val="0"/>
              </a:spcBef>
              <a:spcAft>
                <a:spcPts val="0"/>
              </a:spcAft>
              <a:buNone/>
              <a:defRPr sz="1200">
                <a:solidFill>
                  <a:srgbClr val="FFFFFF"/>
                </a:solidFill>
                <a:latin typeface="Arial"/>
                <a:ea typeface="Arial"/>
                <a:cs typeface="Arial"/>
                <a:sym typeface="Arial"/>
              </a:defRPr>
            </a:lvl5pPr>
            <a:lvl6pPr marL="0" marR="0" lvl="5" indent="0" algn="r">
              <a:spcBef>
                <a:spcPts val="0"/>
              </a:spcBef>
              <a:spcAft>
                <a:spcPts val="0"/>
              </a:spcAft>
              <a:buNone/>
              <a:defRPr sz="1200">
                <a:solidFill>
                  <a:srgbClr val="FFFFFF"/>
                </a:solidFill>
                <a:latin typeface="Arial"/>
                <a:ea typeface="Arial"/>
                <a:cs typeface="Arial"/>
                <a:sym typeface="Arial"/>
              </a:defRPr>
            </a:lvl6pPr>
            <a:lvl7pPr marL="0" marR="0" lvl="6" indent="0" algn="r">
              <a:spcBef>
                <a:spcPts val="0"/>
              </a:spcBef>
              <a:spcAft>
                <a:spcPts val="0"/>
              </a:spcAft>
              <a:buNone/>
              <a:defRPr sz="1200">
                <a:solidFill>
                  <a:srgbClr val="FFFFFF"/>
                </a:solidFill>
                <a:latin typeface="Arial"/>
                <a:ea typeface="Arial"/>
                <a:cs typeface="Arial"/>
                <a:sym typeface="Arial"/>
              </a:defRPr>
            </a:lvl7pPr>
            <a:lvl8pPr marL="0" marR="0" lvl="7" indent="0" algn="r">
              <a:spcBef>
                <a:spcPts val="0"/>
              </a:spcBef>
              <a:spcAft>
                <a:spcPts val="0"/>
              </a:spcAft>
              <a:buNone/>
              <a:defRPr sz="1200">
                <a:solidFill>
                  <a:srgbClr val="FFFFFF"/>
                </a:solidFill>
                <a:latin typeface="Arial"/>
                <a:ea typeface="Arial"/>
                <a:cs typeface="Arial"/>
                <a:sym typeface="Arial"/>
              </a:defRPr>
            </a:lvl8pPr>
            <a:lvl9pPr marL="0" marR="0" lvl="8" indent="0" algn="r">
              <a:spcBef>
                <a:spcPts val="0"/>
              </a:spcBef>
              <a:spcAft>
                <a:spcPts val="0"/>
              </a:spcAft>
              <a:buNone/>
              <a:defRPr sz="12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body" idx="1"/>
          </p:nvPr>
        </p:nvSpPr>
        <p:spPr>
          <a:xfrm>
            <a:off x="457200" y="1274241"/>
            <a:ext cx="4040188" cy="536516"/>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9" name="Google Shape;49;p24"/>
          <p:cNvSpPr txBox="1">
            <a:spLocks noGrp="1"/>
          </p:cNvSpPr>
          <p:nvPr>
            <p:ph type="body" idx="2"/>
          </p:nvPr>
        </p:nvSpPr>
        <p:spPr>
          <a:xfrm>
            <a:off x="457200" y="1837134"/>
            <a:ext cx="4040188" cy="2963466"/>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0" name="Google Shape;50;p24"/>
          <p:cNvSpPr txBox="1">
            <a:spLocks noGrp="1"/>
          </p:cNvSpPr>
          <p:nvPr>
            <p:ph type="body" idx="3"/>
          </p:nvPr>
        </p:nvSpPr>
        <p:spPr>
          <a:xfrm>
            <a:off x="4645026" y="1274241"/>
            <a:ext cx="4041775" cy="536516"/>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1" name="Google Shape;51;p24"/>
          <p:cNvSpPr txBox="1">
            <a:spLocks noGrp="1"/>
          </p:cNvSpPr>
          <p:nvPr>
            <p:ph type="body" idx="4"/>
          </p:nvPr>
        </p:nvSpPr>
        <p:spPr>
          <a:xfrm>
            <a:off x="4645026" y="1837134"/>
            <a:ext cx="4041775" cy="2963466"/>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2" name="Google Shape;52;p24"/>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53" name="Google Shape;53;p24"/>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54" name="Google Shape;54;p24"/>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58" name="Google Shape;58;p25"/>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59" name="Google Shape;59;p25"/>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26"/>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62" name="Google Shape;62;p26"/>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63" name="Google Shape;63;p26"/>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7"/>
          <p:cNvSpPr/>
          <p:nvPr/>
        </p:nvSpPr>
        <p:spPr>
          <a:xfrm>
            <a:off x="2855913" y="0"/>
            <a:ext cx="46037" cy="10906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27"/>
          <p:cNvSpPr/>
          <p:nvPr/>
        </p:nvSpPr>
        <p:spPr>
          <a:xfrm>
            <a:off x="2855913" y="0"/>
            <a:ext cx="46037" cy="10906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 name="Google Shape;67;p27"/>
          <p:cNvSpPr txBox="1">
            <a:spLocks noGrp="1"/>
          </p:cNvSpPr>
          <p:nvPr>
            <p:ph type="title"/>
          </p:nvPr>
        </p:nvSpPr>
        <p:spPr>
          <a:xfrm>
            <a:off x="167838" y="114300"/>
            <a:ext cx="2523744" cy="733806"/>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body" idx="1"/>
          </p:nvPr>
        </p:nvSpPr>
        <p:spPr>
          <a:xfrm>
            <a:off x="3019378" y="1307350"/>
            <a:ext cx="5920641" cy="3419164"/>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9" name="Google Shape;69;p27"/>
          <p:cNvSpPr txBox="1">
            <a:spLocks noGrp="1"/>
          </p:cNvSpPr>
          <p:nvPr>
            <p:ph type="body" idx="2"/>
          </p:nvPr>
        </p:nvSpPr>
        <p:spPr>
          <a:xfrm>
            <a:off x="167838" y="1297514"/>
            <a:ext cx="2468880" cy="3429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0" name="Google Shape;70;p27"/>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71" name="Google Shape;71;p27"/>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72" name="Google Shape;72;p27"/>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2"/>
        </a:solidFill>
        <a:effectLst/>
      </p:bgPr>
    </p:bg>
    <p:spTree>
      <p:nvGrpSpPr>
        <p:cNvPr id="1" name="Shape 73"/>
        <p:cNvGrpSpPr/>
        <p:nvPr/>
      </p:nvGrpSpPr>
      <p:grpSpPr>
        <a:xfrm>
          <a:off x="0" y="0"/>
          <a:ext cx="0" cy="0"/>
          <a:chOff x="0" y="0"/>
          <a:chExt cx="0" cy="0"/>
        </a:xfrm>
      </p:grpSpPr>
      <p:sp>
        <p:nvSpPr>
          <p:cNvPr id="74" name="Google Shape;74;p28"/>
          <p:cNvSpPr/>
          <p:nvPr/>
        </p:nvSpPr>
        <p:spPr>
          <a:xfrm>
            <a:off x="2855913" y="0"/>
            <a:ext cx="46037"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28"/>
          <p:cNvSpPr/>
          <p:nvPr/>
        </p:nvSpPr>
        <p:spPr>
          <a:xfrm>
            <a:off x="2855913" y="0"/>
            <a:ext cx="46037"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28"/>
          <p:cNvSpPr txBox="1">
            <a:spLocks noGrp="1"/>
          </p:cNvSpPr>
          <p:nvPr>
            <p:ph type="title"/>
          </p:nvPr>
        </p:nvSpPr>
        <p:spPr>
          <a:xfrm>
            <a:off x="164592" y="116586"/>
            <a:ext cx="2525150" cy="733806"/>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a:spLocks noGrp="1"/>
          </p:cNvSpPr>
          <p:nvPr>
            <p:ph type="pic" idx="2"/>
          </p:nvPr>
        </p:nvSpPr>
        <p:spPr>
          <a:xfrm>
            <a:off x="2903806" y="1113606"/>
            <a:ext cx="6247397" cy="4029894"/>
          </a:xfrm>
          <a:prstGeom prst="rect">
            <a:avLst/>
          </a:prstGeom>
          <a:solidFill>
            <a:srgbClr val="BABABB"/>
          </a:solidFill>
          <a:ln>
            <a:noFill/>
          </a:ln>
        </p:spPr>
      </p:sp>
      <p:sp>
        <p:nvSpPr>
          <p:cNvPr id="78" name="Google Shape;78;p28"/>
          <p:cNvSpPr txBox="1">
            <a:spLocks noGrp="1"/>
          </p:cNvSpPr>
          <p:nvPr>
            <p:ph type="body" idx="1"/>
          </p:nvPr>
        </p:nvSpPr>
        <p:spPr>
          <a:xfrm>
            <a:off x="164592" y="1296162"/>
            <a:ext cx="2468880" cy="3429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9" name="Google Shape;79;p28"/>
          <p:cNvSpPr txBox="1">
            <a:spLocks noGrp="1"/>
          </p:cNvSpPr>
          <p:nvPr>
            <p:ph type="dt" idx="10"/>
          </p:nvPr>
        </p:nvSpPr>
        <p:spPr>
          <a:xfrm>
            <a:off x="165100" y="877888"/>
            <a:ext cx="2522538" cy="150812"/>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26/03/2024</a:t>
            </a:r>
            <a:endParaRPr/>
          </a:p>
        </p:txBody>
      </p:sp>
      <p:sp>
        <p:nvSpPr>
          <p:cNvPr id="80" name="Google Shape;80;p28"/>
          <p:cNvSpPr txBox="1">
            <a:spLocks noGrp="1"/>
          </p:cNvSpPr>
          <p:nvPr>
            <p:ph type="ftr" idx="11"/>
          </p:nvPr>
        </p:nvSpPr>
        <p:spPr>
          <a:xfrm>
            <a:off x="3035300" y="877888"/>
            <a:ext cx="5194300" cy="150812"/>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(18CSP304L) MINOR PROJECT IV - FIRST REVIEW</a:t>
            </a:r>
            <a:endParaRPr/>
          </a:p>
        </p:txBody>
      </p:sp>
      <p:sp>
        <p:nvSpPr>
          <p:cNvPr id="81" name="Google Shape;81;p28"/>
          <p:cNvSpPr txBox="1">
            <a:spLocks noGrp="1"/>
          </p:cNvSpPr>
          <p:nvPr>
            <p:ph type="sldNum" idx="12"/>
          </p:nvPr>
        </p:nvSpPr>
        <p:spPr>
          <a:xfrm>
            <a:off x="8339138" y="877888"/>
            <a:ext cx="733425" cy="150812"/>
          </a:xfrm>
          <a:prstGeom prst="rect">
            <a:avLst/>
          </a:prstGeom>
          <a:noFill/>
          <a:ln>
            <a:noFill/>
          </a:ln>
        </p:spPr>
        <p:txBody>
          <a:bodyPr spcFirstLastPara="1" wrap="square" lIns="91425" tIns="45700" rIns="91425" bIns="0" anchor="b" anchorCtr="0">
            <a:noAutofit/>
          </a:bodyPr>
          <a:lstStyle>
            <a:lvl1pPr marL="0" marR="0" lvl="0" indent="0" algn="r">
              <a:spcBef>
                <a:spcPts val="0"/>
              </a:spcBef>
              <a:spcAft>
                <a:spcPts val="0"/>
              </a:spcAft>
              <a:buNone/>
              <a:defRPr sz="1200">
                <a:solidFill>
                  <a:srgbClr val="3F3F3F"/>
                </a:solidFill>
                <a:latin typeface="Arial"/>
                <a:ea typeface="Arial"/>
                <a:cs typeface="Arial"/>
                <a:sym typeface="Arial"/>
              </a:defRPr>
            </a:lvl1pPr>
            <a:lvl2pPr marL="0" marR="0" lvl="1" indent="0" algn="r">
              <a:spcBef>
                <a:spcPts val="0"/>
              </a:spcBef>
              <a:spcAft>
                <a:spcPts val="0"/>
              </a:spcAft>
              <a:buNone/>
              <a:defRPr sz="1200">
                <a:solidFill>
                  <a:srgbClr val="3F3F3F"/>
                </a:solidFill>
                <a:latin typeface="Arial"/>
                <a:ea typeface="Arial"/>
                <a:cs typeface="Arial"/>
                <a:sym typeface="Arial"/>
              </a:defRPr>
            </a:lvl2pPr>
            <a:lvl3pPr marL="0" marR="0" lvl="2" indent="0" algn="r">
              <a:spcBef>
                <a:spcPts val="0"/>
              </a:spcBef>
              <a:spcAft>
                <a:spcPts val="0"/>
              </a:spcAft>
              <a:buNone/>
              <a:defRPr sz="1200">
                <a:solidFill>
                  <a:srgbClr val="3F3F3F"/>
                </a:solidFill>
                <a:latin typeface="Arial"/>
                <a:ea typeface="Arial"/>
                <a:cs typeface="Arial"/>
                <a:sym typeface="Arial"/>
              </a:defRPr>
            </a:lvl3pPr>
            <a:lvl4pPr marL="0" marR="0" lvl="3" indent="0" algn="r">
              <a:spcBef>
                <a:spcPts val="0"/>
              </a:spcBef>
              <a:spcAft>
                <a:spcPts val="0"/>
              </a:spcAft>
              <a:buNone/>
              <a:defRPr sz="1200">
                <a:solidFill>
                  <a:srgbClr val="3F3F3F"/>
                </a:solidFill>
                <a:latin typeface="Arial"/>
                <a:ea typeface="Arial"/>
                <a:cs typeface="Arial"/>
                <a:sym typeface="Arial"/>
              </a:defRPr>
            </a:lvl4pPr>
            <a:lvl5pPr marL="0" marR="0" lvl="4" indent="0" algn="r">
              <a:spcBef>
                <a:spcPts val="0"/>
              </a:spcBef>
              <a:spcAft>
                <a:spcPts val="0"/>
              </a:spcAft>
              <a:buNone/>
              <a:defRPr sz="1200">
                <a:solidFill>
                  <a:srgbClr val="3F3F3F"/>
                </a:solidFill>
                <a:latin typeface="Arial"/>
                <a:ea typeface="Arial"/>
                <a:cs typeface="Arial"/>
                <a:sym typeface="Arial"/>
              </a:defRPr>
            </a:lvl5pPr>
            <a:lvl6pPr marL="0" marR="0" lvl="5" indent="0" algn="r">
              <a:spcBef>
                <a:spcPts val="0"/>
              </a:spcBef>
              <a:spcAft>
                <a:spcPts val="0"/>
              </a:spcAft>
              <a:buNone/>
              <a:defRPr sz="1200">
                <a:solidFill>
                  <a:srgbClr val="3F3F3F"/>
                </a:solidFill>
                <a:latin typeface="Arial"/>
                <a:ea typeface="Arial"/>
                <a:cs typeface="Arial"/>
                <a:sym typeface="Arial"/>
              </a:defRPr>
            </a:lvl6pPr>
            <a:lvl7pPr marL="0" marR="0" lvl="6" indent="0" algn="r">
              <a:spcBef>
                <a:spcPts val="0"/>
              </a:spcBef>
              <a:spcAft>
                <a:spcPts val="0"/>
              </a:spcAft>
              <a:buNone/>
              <a:defRPr sz="1200">
                <a:solidFill>
                  <a:srgbClr val="3F3F3F"/>
                </a:solidFill>
                <a:latin typeface="Arial"/>
                <a:ea typeface="Arial"/>
                <a:cs typeface="Arial"/>
                <a:sym typeface="Arial"/>
              </a:defRPr>
            </a:lvl7pPr>
            <a:lvl8pPr marL="0" marR="0" lvl="7" indent="0" algn="r">
              <a:spcBef>
                <a:spcPts val="0"/>
              </a:spcBef>
              <a:spcAft>
                <a:spcPts val="0"/>
              </a:spcAft>
              <a:buNone/>
              <a:defRPr sz="1200">
                <a:solidFill>
                  <a:srgbClr val="3F3F3F"/>
                </a:solidFill>
                <a:latin typeface="Arial"/>
                <a:ea typeface="Arial"/>
                <a:cs typeface="Arial"/>
                <a:sym typeface="Arial"/>
              </a:defRPr>
            </a:lvl8pPr>
            <a:lvl9pPr marL="0" marR="0" lvl="8" indent="0" algn="r">
              <a:spcBef>
                <a:spcPts val="0"/>
              </a:spcBef>
              <a:spcAft>
                <a:spcPts val="0"/>
              </a:spcAft>
              <a:buNone/>
              <a:defRPr sz="1200">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0" y="1076325"/>
            <a:ext cx="9144000" cy="34925"/>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9"/>
          <p:cNvSpPr/>
          <p:nvPr/>
        </p:nvSpPr>
        <p:spPr>
          <a:xfrm>
            <a:off x="0" y="0"/>
            <a:ext cx="9144000" cy="1074738"/>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9"/>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3" name="Google Shape;13;p19"/>
          <p:cNvSpPr txBox="1">
            <a:spLocks noGrp="1"/>
          </p:cNvSpPr>
          <p:nvPr>
            <p:ph type="body" idx="1"/>
          </p:nvPr>
        </p:nvSpPr>
        <p:spPr>
          <a:xfrm>
            <a:off x="457200" y="1331913"/>
            <a:ext cx="8229600" cy="3468687"/>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4" name="Google Shape;14;p19"/>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26/03/2024</a:t>
            </a:r>
            <a:endParaRPr/>
          </a:p>
        </p:txBody>
      </p:sp>
      <p:sp>
        <p:nvSpPr>
          <p:cNvPr id="15" name="Google Shape;15;p19"/>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(18CSP304L) MINOR PROJECT IV - FIRST REVIEW</a:t>
            </a:r>
            <a:endParaRPr/>
          </a:p>
        </p:txBody>
      </p:sp>
      <p:sp>
        <p:nvSpPr>
          <p:cNvPr id="16" name="Google Shape;16;p19"/>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3F3F3F"/>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3F3F3F"/>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3F3F3F"/>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3F3F3F"/>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3F3F3F"/>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3F3F3F"/>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3F3F3F"/>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3F3F3F"/>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who.int/news-room/fact-sheets/detail/the-top-10-causes-of-death"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kaggle.com/datasets/uom190346a/sleep-health-and-lifestyle-dataset" TargetMode="External"/><Relationship Id="rId4" Type="http://schemas.openxmlformats.org/officeDocument/2006/relationships/hyperlink" Target="https://www.geeksforgeeks.org/support-vector-machine-algorith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0" y="31834"/>
            <a:ext cx="9144000" cy="1020679"/>
          </a:xfrm>
          <a:prstGeom prst="rect">
            <a:avLst/>
          </a:prstGeom>
          <a:noFill/>
          <a:ln>
            <a:noFill/>
          </a:ln>
        </p:spPr>
        <p:txBody>
          <a:bodyPr spcFirstLastPara="1" wrap="square" lIns="91425" tIns="45700" rIns="45700" bIns="45700" anchor="ctr" anchorCtr="0">
            <a:noAutofit/>
          </a:bodyPr>
          <a:lstStyle/>
          <a:p>
            <a:pPr marL="0" lvl="0" indent="0" algn="ctr" rtl="0">
              <a:spcBef>
                <a:spcPts val="0"/>
              </a:spcBef>
              <a:spcAft>
                <a:spcPts val="0"/>
              </a:spcAft>
              <a:buNone/>
            </a:pPr>
            <a:r>
              <a:rPr lang="en-US" sz="3800" dirty="0">
                <a:latin typeface="Times New Roman" panose="02020603050405020304" pitchFamily="18" charset="0"/>
                <a:cs typeface="Times New Roman" panose="02020603050405020304" pitchFamily="18" charset="0"/>
              </a:rPr>
              <a:t>M.KUMARASAMY COLLEGE OF ENGINEERING , DEPT OF CSE – B.E  </a:t>
            </a:r>
            <a:endParaRPr sz="3800" dirty="0">
              <a:latin typeface="Times New Roman" panose="02020603050405020304" pitchFamily="18" charset="0"/>
              <a:cs typeface="Times New Roman" panose="02020603050405020304" pitchFamily="18" charset="0"/>
            </a:endParaRPr>
          </a:p>
        </p:txBody>
      </p:sp>
      <p:sp>
        <p:nvSpPr>
          <p:cNvPr id="103" name="Google Shape;103;p1"/>
          <p:cNvSpPr txBox="1"/>
          <p:nvPr/>
        </p:nvSpPr>
        <p:spPr>
          <a:xfrm>
            <a:off x="2971800" y="2495550"/>
            <a:ext cx="2993100" cy="14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Class 	  :   III CSE B</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Batch no    :   09</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Date	  :   26.03.2024</a:t>
            </a:r>
            <a:endParaRPr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EBBC1F-A3E2-081B-B0C0-B864AFE58FFC}"/>
              </a:ext>
            </a:extLst>
          </p:cNvPr>
          <p:cNvSpPr txBox="1"/>
          <p:nvPr/>
        </p:nvSpPr>
        <p:spPr>
          <a:xfrm>
            <a:off x="8686800" y="4857750"/>
            <a:ext cx="367990"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1</a:t>
            </a:r>
            <a:endParaRPr lang="en-IN"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 -2  </a:t>
            </a:r>
            <a:endParaRPr sz="3800" dirty="0">
              <a:latin typeface="Times New Roman" panose="02020603050405020304" pitchFamily="18" charset="0"/>
              <a:cs typeface="Times New Roman" panose="02020603050405020304" pitchFamily="18" charset="0"/>
            </a:endParaRPr>
          </a:p>
        </p:txBody>
      </p:sp>
      <p:sp>
        <p:nvSpPr>
          <p:cNvPr id="179" name="Google Shape;179;p10"/>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dirty="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dirty="0">
              <a:solidFill>
                <a:srgbClr val="0000FF"/>
              </a:solidFill>
              <a:latin typeface="Times New Roman" panose="02020603050405020304" pitchFamily="18" charset="0"/>
              <a:cs typeface="Times New Roman" panose="02020603050405020304" pitchFamily="18" charset="0"/>
            </a:endParaRPr>
          </a:p>
        </p:txBody>
      </p:sp>
      <p:sp>
        <p:nvSpPr>
          <p:cNvPr id="181" name="Google Shape;181;p10"/>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182" name="Google Shape;182;p10"/>
          <p:cNvSpPr txBox="1"/>
          <p:nvPr/>
        </p:nvSpPr>
        <p:spPr>
          <a:xfrm>
            <a:off x="457199" y="1561171"/>
            <a:ext cx="8175625" cy="2967617"/>
          </a:xfrm>
          <a:prstGeom prst="rect">
            <a:avLst/>
          </a:prstGeom>
          <a:noFill/>
          <a:ln>
            <a:noFill/>
          </a:ln>
        </p:spPr>
        <p:txBody>
          <a:bodyPr spcFirstLastPara="1" wrap="square" lIns="54850" tIns="91425" rIns="91425" bIns="45700" anchor="t" anchorCtr="0">
            <a:noAutofit/>
          </a:bodyPr>
          <a:lstStyle/>
          <a:p>
            <a:pPr marL="119063" marR="0" lvl="0" algn="just" rtl="0">
              <a:spcBef>
                <a:spcPts val="0"/>
              </a:spcBef>
              <a:spcAft>
                <a:spcPts val="0"/>
              </a:spcAft>
              <a:buClr>
                <a:schemeClr val="accent1"/>
              </a:buClr>
              <a:buSzPts val="1600"/>
            </a:pPr>
            <a:r>
              <a:rPr lang="en-US" sz="2400" b="1" dirty="0">
                <a:solidFill>
                  <a:schemeClr val="tx1"/>
                </a:solidFill>
                <a:latin typeface="Times New Roman" panose="02020603050405020304" pitchFamily="18" charset="0"/>
                <a:cs typeface="Times New Roman" panose="02020603050405020304" pitchFamily="18" charset="0"/>
              </a:rPr>
              <a:t>Feature Engineering and Selection</a:t>
            </a:r>
          </a:p>
          <a:p>
            <a:pPr marL="119063" marR="0" lvl="0" algn="just" rtl="0">
              <a:spcBef>
                <a:spcPts val="0"/>
              </a:spcBef>
              <a:spcAft>
                <a:spcPts val="0"/>
              </a:spcAft>
              <a:buClr>
                <a:schemeClr val="accent1"/>
              </a:buClr>
              <a:buSzPts val="1600"/>
            </a:pPr>
            <a:endParaRPr lang="en-US" sz="2000" b="1" dirty="0">
              <a:solidFill>
                <a:schemeClr val="tx1"/>
              </a:solidFill>
              <a:latin typeface="Times New Roman" panose="02020603050405020304" pitchFamily="18" charset="0"/>
              <a:cs typeface="Times New Roman" panose="02020603050405020304" pitchFamily="18" charset="0"/>
            </a:endParaRPr>
          </a:p>
          <a:p>
            <a:pPr marL="461963"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tx1"/>
                </a:solidFill>
                <a:latin typeface="Times New Roman" panose="02020603050405020304" pitchFamily="18" charset="0"/>
                <a:ea typeface="Corbel"/>
                <a:cs typeface="Times New Roman" panose="02020603050405020304" pitchFamily="18" charset="0"/>
                <a:sym typeface="Corbel"/>
              </a:rPr>
              <a:t>Identify relevant features from the medical data that correlate with sleep apnea presence or severity.</a:t>
            </a:r>
          </a:p>
          <a:p>
            <a:pPr marL="461963"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tx1"/>
                </a:solidFill>
                <a:latin typeface="Times New Roman" panose="02020603050405020304" pitchFamily="18" charset="0"/>
                <a:ea typeface="Corbel"/>
                <a:cs typeface="Times New Roman" panose="02020603050405020304" pitchFamily="18" charset="0"/>
                <a:sym typeface="Corbel"/>
              </a:rPr>
              <a:t>Engineer new features that capture meaningful relationships or interactions within the data..</a:t>
            </a:r>
            <a:endParaRPr lang="en-US" sz="1800" dirty="0">
              <a:solidFill>
                <a:srgbClr val="374151"/>
              </a:solidFill>
              <a:latin typeface="Times New Roman" panose="02020603050405020304" pitchFamily="18" charset="0"/>
              <a:ea typeface="Corbel"/>
              <a:cs typeface="Times New Roman" panose="02020603050405020304" pitchFamily="18" charset="0"/>
              <a:sym typeface="Corbel"/>
            </a:endParaRPr>
          </a:p>
          <a:p>
            <a:pPr marL="119063" marR="0" lvl="0" algn="just" rtl="0">
              <a:spcBef>
                <a:spcPts val="0"/>
              </a:spcBef>
              <a:spcAft>
                <a:spcPts val="0"/>
              </a:spcAft>
              <a:buClr>
                <a:schemeClr val="accent1"/>
              </a:buClr>
              <a:buSzPts val="1600"/>
            </a:pPr>
            <a:endParaRPr sz="1800" dirty="0">
              <a:solidFill>
                <a:schemeClr val="dk1"/>
              </a:solidFill>
              <a:latin typeface="Times New Roman" panose="02020603050405020304" pitchFamily="18" charset="0"/>
              <a:ea typeface="Corbel"/>
              <a:cs typeface="Times New Roman" panose="02020603050405020304" pitchFamily="18" charset="0"/>
              <a:sym typeface="Corbel"/>
            </a:endParaRPr>
          </a:p>
        </p:txBody>
      </p:sp>
      <p:sp>
        <p:nvSpPr>
          <p:cNvPr id="2" name="Date Placeholder 1">
            <a:extLst>
              <a:ext uri="{FF2B5EF4-FFF2-40B4-BE49-F238E27FC236}">
                <a16:creationId xmlns:a16="http://schemas.microsoft.com/office/drawing/2014/main" id="{5C6D2DAF-BF5E-7954-1503-55B03D6AEB50}"/>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5F0E6D0-B87C-B15F-0172-B934F3362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 - 3  </a:t>
            </a:r>
            <a:endParaRPr sz="3800" dirty="0">
              <a:latin typeface="Times New Roman" panose="02020603050405020304" pitchFamily="18" charset="0"/>
              <a:cs typeface="Times New Roman" panose="02020603050405020304" pitchFamily="18" charset="0"/>
            </a:endParaRPr>
          </a:p>
        </p:txBody>
      </p:sp>
      <p:sp>
        <p:nvSpPr>
          <p:cNvPr id="188" name="Google Shape;188;p11"/>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dirty="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dirty="0">
              <a:solidFill>
                <a:srgbClr val="0000FF"/>
              </a:solidFill>
              <a:latin typeface="Times New Roman" panose="02020603050405020304" pitchFamily="18" charset="0"/>
              <a:cs typeface="Times New Roman" panose="02020603050405020304" pitchFamily="18" charset="0"/>
            </a:endParaRPr>
          </a:p>
        </p:txBody>
      </p:sp>
      <p:sp>
        <p:nvSpPr>
          <p:cNvPr id="190" name="Google Shape;190;p11"/>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191" name="Google Shape;191;p11"/>
          <p:cNvSpPr txBox="1"/>
          <p:nvPr/>
        </p:nvSpPr>
        <p:spPr>
          <a:xfrm>
            <a:off x="457200" y="1446213"/>
            <a:ext cx="8229600" cy="3297237"/>
          </a:xfrm>
          <a:prstGeom prst="rect">
            <a:avLst/>
          </a:prstGeom>
          <a:noFill/>
          <a:ln>
            <a:noFill/>
          </a:ln>
        </p:spPr>
        <p:txBody>
          <a:bodyPr spcFirstLastPara="1" wrap="square" lIns="54850" tIns="91425" rIns="91425" bIns="45700" anchor="t" anchorCtr="0">
            <a:noAutofit/>
          </a:bodyPr>
          <a:lstStyle/>
          <a:p>
            <a:pPr marL="119062" marR="0" lvl="0" algn="just" rtl="0">
              <a:spcBef>
                <a:spcPts val="0"/>
              </a:spcBef>
              <a:spcAft>
                <a:spcPts val="0"/>
              </a:spcAft>
              <a:buClr>
                <a:schemeClr val="accent1"/>
              </a:buClr>
              <a:buSzPts val="1600"/>
            </a:pPr>
            <a:r>
              <a:rPr lang="en-US" sz="2400" b="1" dirty="0">
                <a:solidFill>
                  <a:schemeClr val="dk1"/>
                </a:solidFill>
                <a:latin typeface="Times New Roman" panose="02020603050405020304" pitchFamily="18" charset="0"/>
                <a:ea typeface="Corbel"/>
                <a:cs typeface="Times New Roman" panose="02020603050405020304" pitchFamily="18" charset="0"/>
                <a:sym typeface="Corbel"/>
              </a:rPr>
              <a:t>Model Development and Training</a:t>
            </a:r>
          </a:p>
          <a:p>
            <a:pPr marL="119062" marR="0" lvl="0" algn="just" rtl="0">
              <a:spcBef>
                <a:spcPts val="0"/>
              </a:spcBef>
              <a:spcAft>
                <a:spcPts val="0"/>
              </a:spcAft>
              <a:buClr>
                <a:schemeClr val="accent1"/>
              </a:buClr>
              <a:buSzPts val="1600"/>
            </a:pPr>
            <a:endParaRPr lang="en-US" sz="1800" dirty="0">
              <a:solidFill>
                <a:schemeClr val="dk1"/>
              </a:solidFill>
              <a:latin typeface="Times New Roman" panose="02020603050405020304" pitchFamily="18" charset="0"/>
              <a:ea typeface="Corbel"/>
              <a:cs typeface="Times New Roman" panose="02020603050405020304" pitchFamily="18" charset="0"/>
              <a:sym typeface="Corbel"/>
            </a:endParaRP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ea typeface="Corbel"/>
                <a:cs typeface="Times New Roman" panose="02020603050405020304" pitchFamily="18" charset="0"/>
                <a:sym typeface="Corbel"/>
              </a:rPr>
              <a:t>Choose suitable machine learning algorithms such as logistic regression, random forest, or Support Vector Machine.</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ea typeface="Corbel"/>
                <a:cs typeface="Times New Roman" panose="02020603050405020304" pitchFamily="18" charset="0"/>
                <a:sym typeface="Corbel"/>
              </a:rPr>
              <a:t>Split the data into training and validation sets for model training and evaluation.</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ea typeface="Corbel"/>
                <a:cs typeface="Times New Roman" panose="02020603050405020304" pitchFamily="18" charset="0"/>
                <a:sym typeface="Corbel"/>
              </a:rPr>
              <a:t>Train the selected models on the training data, optimizing hyperparameters using techniques like grid search or Bayesian optimization.</a:t>
            </a:r>
          </a:p>
        </p:txBody>
      </p:sp>
      <p:sp>
        <p:nvSpPr>
          <p:cNvPr id="2" name="Date Placeholder 1">
            <a:extLst>
              <a:ext uri="{FF2B5EF4-FFF2-40B4-BE49-F238E27FC236}">
                <a16:creationId xmlns:a16="http://schemas.microsoft.com/office/drawing/2014/main" id="{19DADC97-7BB7-9BCF-986B-DF45FCA2EE0C}"/>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2E3FE1-85D4-B1B3-0661-36799CD216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Modules -4  </a:t>
            </a:r>
            <a:endParaRPr sz="3800" dirty="0">
              <a:latin typeface="Times New Roman" panose="02020603050405020304" pitchFamily="18" charset="0"/>
              <a:cs typeface="Times New Roman" panose="02020603050405020304" pitchFamily="18" charset="0"/>
            </a:endParaRPr>
          </a:p>
        </p:txBody>
      </p:sp>
      <p:sp>
        <p:nvSpPr>
          <p:cNvPr id="197" name="Google Shape;197;p12"/>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99" name="Google Shape;199;p12"/>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00" name="Google Shape;200;p12"/>
          <p:cNvSpPr txBox="1"/>
          <p:nvPr/>
        </p:nvSpPr>
        <p:spPr>
          <a:xfrm>
            <a:off x="457200" y="1484313"/>
            <a:ext cx="8229600" cy="3297237"/>
          </a:xfrm>
          <a:prstGeom prst="rect">
            <a:avLst/>
          </a:prstGeom>
          <a:noFill/>
          <a:ln>
            <a:noFill/>
          </a:ln>
        </p:spPr>
        <p:txBody>
          <a:bodyPr spcFirstLastPara="1" wrap="square" lIns="54850" tIns="91425" rIns="91425" bIns="45700" anchor="t" anchorCtr="0">
            <a:noAutofit/>
          </a:bodyPr>
          <a:lstStyle/>
          <a:p>
            <a:pPr marL="119062" marR="0" lvl="0" algn="just" rtl="0">
              <a:spcBef>
                <a:spcPts val="0"/>
              </a:spcBef>
              <a:spcAft>
                <a:spcPts val="0"/>
              </a:spcAft>
              <a:buClr>
                <a:schemeClr val="accent1"/>
              </a:buClr>
              <a:buSzPts val="1600"/>
            </a:pPr>
            <a:r>
              <a:rPr lang="en-US" sz="2400" b="1" dirty="0">
                <a:solidFill>
                  <a:schemeClr val="dk1"/>
                </a:solidFill>
                <a:latin typeface="Times New Roman" panose="02020603050405020304" pitchFamily="18" charset="0"/>
                <a:cs typeface="Times New Roman" panose="02020603050405020304" pitchFamily="18" charset="0"/>
              </a:rPr>
              <a:t>Model Evaluation and Validation</a:t>
            </a:r>
          </a:p>
          <a:p>
            <a:pPr marL="461962" marR="0" lvl="0" indent="-342900" algn="just" rtl="0">
              <a:spcBef>
                <a:spcPts val="0"/>
              </a:spcBef>
              <a:spcAft>
                <a:spcPts val="0"/>
              </a:spcAft>
              <a:buClr>
                <a:schemeClr val="accent1"/>
              </a:buClr>
              <a:buSzPts val="1600"/>
              <a:buFont typeface="Wingdings" panose="05000000000000000000" pitchFamily="2" charset="2"/>
              <a:buChar char="Ø"/>
            </a:pP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Evaluate the trained models using performance metrics such as accuracy, precision, recall, and area under the ROC curve (AUC).</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Validate the models on an independent test dataset to assess their generalization ability.</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800" dirty="0">
                <a:solidFill>
                  <a:schemeClr val="dk1"/>
                </a:solidFill>
                <a:latin typeface="Times New Roman" panose="02020603050405020304" pitchFamily="18" charset="0"/>
                <a:cs typeface="Times New Roman" panose="02020603050405020304" pitchFamily="18" charset="0"/>
              </a:rPr>
              <a:t>Perform cross-validation to ensure robustness and reliability of the models across different subsets of the data.</a:t>
            </a:r>
            <a:endParaRPr lang="en-US" sz="1800" dirty="0">
              <a:solidFill>
                <a:schemeClr val="dk1"/>
              </a:solidFill>
              <a:latin typeface="Times New Roman" panose="02020603050405020304" pitchFamily="18" charset="0"/>
              <a:cs typeface="Times New Roman" panose="02020603050405020304" pitchFamily="18" charset="0"/>
              <a:sym typeface="Arial"/>
            </a:endParaRP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q"/>
            </a:pPr>
            <a:endParaRPr lang="en-US" sz="1800" dirty="0">
              <a:solidFill>
                <a:schemeClr val="dk1"/>
              </a:solidFill>
              <a:latin typeface="Times New Roman" panose="02020603050405020304" pitchFamily="18" charset="0"/>
              <a:cs typeface="Times New Roman" panose="02020603050405020304" pitchFamily="18" charset="0"/>
              <a:sym typeface="Arial"/>
            </a:endParaRPr>
          </a:p>
          <a:p>
            <a:pPr marL="461962" marR="0" lvl="0" indent="-342900" algn="just" rtl="0">
              <a:spcBef>
                <a:spcPts val="0"/>
              </a:spcBef>
              <a:spcAft>
                <a:spcPts val="0"/>
              </a:spcAft>
              <a:buClr>
                <a:schemeClr val="accent1"/>
              </a:buClr>
              <a:buSzPts val="1600"/>
              <a:buFont typeface="Wingdings" panose="05000000000000000000" pitchFamily="2" charset="2"/>
              <a:buChar char="q"/>
            </a:pPr>
            <a:endParaRPr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2E7A9646-C5FA-937C-7C42-C5B0DBEC7C12}"/>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088B99-209C-2A23-E8BF-590DBA78CE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Modules -5  </a:t>
            </a:r>
            <a:endParaRPr sz="3800" dirty="0">
              <a:latin typeface="Times New Roman" panose="02020603050405020304" pitchFamily="18" charset="0"/>
              <a:cs typeface="Times New Roman" panose="02020603050405020304" pitchFamily="18" charset="0"/>
            </a:endParaRPr>
          </a:p>
        </p:txBody>
      </p:sp>
      <p:sp>
        <p:nvSpPr>
          <p:cNvPr id="197" name="Google Shape;197;p12"/>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99" name="Google Shape;199;p12"/>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00" name="Google Shape;200;p12"/>
          <p:cNvSpPr txBox="1"/>
          <p:nvPr/>
        </p:nvSpPr>
        <p:spPr>
          <a:xfrm>
            <a:off x="311426" y="1103313"/>
            <a:ext cx="8375374" cy="3960812"/>
          </a:xfrm>
          <a:prstGeom prst="rect">
            <a:avLst/>
          </a:prstGeom>
          <a:noFill/>
          <a:ln>
            <a:noFill/>
          </a:ln>
        </p:spPr>
        <p:txBody>
          <a:bodyPr spcFirstLastPara="1" wrap="square" lIns="54850" tIns="91425" rIns="91425" bIns="45700" anchor="t" anchorCtr="0">
            <a:noAutofit/>
          </a:bodyPr>
          <a:lstStyle/>
          <a:p>
            <a:pPr marL="119062" marR="0" lvl="0" algn="just" rtl="0">
              <a:spcBef>
                <a:spcPts val="0"/>
              </a:spcBef>
              <a:spcAft>
                <a:spcPts val="0"/>
              </a:spcAft>
              <a:buClr>
                <a:schemeClr val="accent1"/>
              </a:buClr>
              <a:buSzPts val="1600"/>
            </a:pPr>
            <a:r>
              <a:rPr lang="en-US" sz="2400" b="1" dirty="0">
                <a:solidFill>
                  <a:schemeClr val="dk1"/>
                </a:solidFill>
                <a:latin typeface="Times New Roman" panose="02020603050405020304" pitchFamily="18" charset="0"/>
                <a:cs typeface="Times New Roman" panose="02020603050405020304" pitchFamily="18" charset="0"/>
              </a:rPr>
              <a:t>Developing as API</a:t>
            </a:r>
          </a:p>
          <a:p>
            <a:pPr marL="119062" marR="0" lvl="0" algn="just" rtl="0">
              <a:lnSpc>
                <a:spcPct val="150000"/>
              </a:lnSpc>
              <a:spcBef>
                <a:spcPts val="0"/>
              </a:spcBef>
              <a:spcAft>
                <a:spcPts val="0"/>
              </a:spcAft>
              <a:buClr>
                <a:schemeClr val="accent1"/>
              </a:buClr>
              <a:buSzPts val="1600"/>
            </a:pPr>
            <a:endParaRPr lang="en-US" sz="1600" dirty="0">
              <a:solidFill>
                <a:schemeClr val="dk1"/>
              </a:solidFill>
              <a:latin typeface="Times New Roman" panose="02020603050405020304" pitchFamily="18" charset="0"/>
              <a:cs typeface="Times New Roman" panose="02020603050405020304" pitchFamily="18" charset="0"/>
            </a:endParaRP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This module aims to equip learners with the knowledge and skills required to develop robust and efficient APIs (Application Programming Interfaces) using Python. </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Through this module, participants will delve into the fundamentals of API development, learn about various Python framework like flask commonly used for API development, and explore best practices to create scalable and maintainable APIs.</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Evaluate the trained models using performance metrics such as accuracy, recall, and area under the ROC</a:t>
            </a:r>
          </a:p>
          <a:p>
            <a:pPr marL="119062" marR="0" lvl="0" algn="just" rtl="0">
              <a:spcBef>
                <a:spcPts val="0"/>
              </a:spcBef>
              <a:spcAft>
                <a:spcPts val="0"/>
              </a:spcAft>
              <a:buClr>
                <a:schemeClr val="accent1"/>
              </a:buClr>
              <a:buSzPts val="1600"/>
            </a:pP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461962" marR="0" lvl="0" indent="-342900" algn="just" rtl="0">
              <a:spcBef>
                <a:spcPts val="0"/>
              </a:spcBef>
              <a:spcAft>
                <a:spcPts val="0"/>
              </a:spcAft>
              <a:buClr>
                <a:schemeClr val="accent1"/>
              </a:buClr>
              <a:buSzPts val="1600"/>
              <a:buFont typeface="Wingdings" panose="05000000000000000000" pitchFamily="2" charset="2"/>
              <a:buChar char="q"/>
            </a:pPr>
            <a:endParaRPr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2E7A9646-C5FA-937C-7C42-C5B0DBEC7C12}"/>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AB4BAA-91AF-682A-799C-F712D0A844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04604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Modules -6 </a:t>
            </a:r>
            <a:endParaRPr sz="3800" dirty="0">
              <a:latin typeface="Times New Roman" panose="02020603050405020304" pitchFamily="18" charset="0"/>
              <a:cs typeface="Times New Roman" panose="02020603050405020304" pitchFamily="18" charset="0"/>
            </a:endParaRPr>
          </a:p>
        </p:txBody>
      </p:sp>
      <p:sp>
        <p:nvSpPr>
          <p:cNvPr id="197" name="Google Shape;197;p12"/>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99" name="Google Shape;199;p12"/>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00" name="Google Shape;200;p12"/>
          <p:cNvSpPr txBox="1"/>
          <p:nvPr/>
        </p:nvSpPr>
        <p:spPr>
          <a:xfrm>
            <a:off x="311426" y="1103313"/>
            <a:ext cx="8375374" cy="3960812"/>
          </a:xfrm>
          <a:prstGeom prst="rect">
            <a:avLst/>
          </a:prstGeom>
          <a:noFill/>
          <a:ln>
            <a:noFill/>
          </a:ln>
        </p:spPr>
        <p:txBody>
          <a:bodyPr spcFirstLastPara="1" wrap="square" lIns="54850" tIns="91425" rIns="91425" bIns="45700" anchor="t" anchorCtr="0">
            <a:noAutofit/>
          </a:bodyPr>
          <a:lstStyle/>
          <a:p>
            <a:pPr marL="119062" marR="0" lvl="0" algn="just" rtl="0">
              <a:spcBef>
                <a:spcPts val="0"/>
              </a:spcBef>
              <a:spcAft>
                <a:spcPts val="0"/>
              </a:spcAft>
              <a:buClr>
                <a:schemeClr val="accent1"/>
              </a:buClr>
              <a:buSzPts val="1600"/>
            </a:pPr>
            <a:r>
              <a:rPr lang="en-US" sz="2400" b="1" dirty="0">
                <a:solidFill>
                  <a:schemeClr val="dk1"/>
                </a:solidFill>
                <a:latin typeface="Times New Roman" panose="02020603050405020304" pitchFamily="18" charset="0"/>
                <a:cs typeface="Times New Roman" panose="02020603050405020304" pitchFamily="18" charset="0"/>
              </a:rPr>
              <a:t>Developing as Front-End</a:t>
            </a:r>
            <a:endParaRPr lang="en-US" sz="1600" dirty="0">
              <a:solidFill>
                <a:schemeClr val="dk1"/>
              </a:solidFill>
              <a:latin typeface="Times New Roman" panose="02020603050405020304" pitchFamily="18" charset="0"/>
              <a:cs typeface="Times New Roman" panose="02020603050405020304" pitchFamily="18" charset="0"/>
            </a:endParaRP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React.js is a popular JavaScript library for building user interfaces, especially for single-page applications where UI updates are frequent. </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At its core, React.js utilizes a component-based architecture, where UIs are broken down into reusable components. </a:t>
            </a:r>
          </a:p>
          <a:p>
            <a:pPr marL="461962" marR="0" lvl="0" indent="-342900" algn="just" rtl="0">
              <a:lnSpc>
                <a:spcPct val="150000"/>
              </a:lnSpc>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React promotes a declarative programming style, where developers describe how the UI should look at any given point in time, and React takes care of updating the DOM to match that description efficiently.</a:t>
            </a:r>
          </a:p>
          <a:p>
            <a:pPr marL="461962" marR="0" lvl="0" indent="-342900" algn="just" rtl="0">
              <a:spcBef>
                <a:spcPts val="0"/>
              </a:spcBef>
              <a:spcAft>
                <a:spcPts val="0"/>
              </a:spcAft>
              <a:buClr>
                <a:schemeClr val="accent1"/>
              </a:buClr>
              <a:buSzPts val="1600"/>
              <a:buFont typeface="Wingdings" panose="05000000000000000000" pitchFamily="2" charset="2"/>
              <a:buChar char="q"/>
            </a:pPr>
            <a:endParaRPr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2E7A9646-C5FA-937C-7C42-C5B0DBEC7C12}"/>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AB4BAA-91AF-682A-799C-F712D0A844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60497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Modules -7 </a:t>
            </a:r>
            <a:endParaRPr sz="3800" dirty="0">
              <a:latin typeface="Times New Roman" panose="02020603050405020304" pitchFamily="18" charset="0"/>
              <a:cs typeface="Times New Roman" panose="02020603050405020304" pitchFamily="18" charset="0"/>
            </a:endParaRPr>
          </a:p>
        </p:txBody>
      </p:sp>
      <p:sp>
        <p:nvSpPr>
          <p:cNvPr id="197" name="Google Shape;197;p12"/>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99" name="Google Shape;199;p12"/>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00" name="Google Shape;200;p12"/>
          <p:cNvSpPr txBox="1"/>
          <p:nvPr/>
        </p:nvSpPr>
        <p:spPr>
          <a:xfrm>
            <a:off x="311426" y="1103313"/>
            <a:ext cx="8375374" cy="3960812"/>
          </a:xfrm>
          <a:prstGeom prst="rect">
            <a:avLst/>
          </a:prstGeom>
          <a:noFill/>
          <a:ln>
            <a:noFill/>
          </a:ln>
        </p:spPr>
        <p:txBody>
          <a:bodyPr spcFirstLastPara="1" wrap="square" lIns="54850" tIns="91425" rIns="91425" bIns="45700" anchor="t" anchorCtr="0">
            <a:noAutofit/>
          </a:bodyPr>
          <a:lstStyle/>
          <a:p>
            <a:pPr marL="119062" marR="0" lvl="0" algn="just" rtl="0">
              <a:spcBef>
                <a:spcPts val="0"/>
              </a:spcBef>
              <a:spcAft>
                <a:spcPts val="0"/>
              </a:spcAft>
              <a:buClr>
                <a:schemeClr val="accent1"/>
              </a:buClr>
              <a:buSzPts val="1600"/>
            </a:pPr>
            <a:r>
              <a:rPr lang="en-US" sz="2400" b="1" dirty="0">
                <a:solidFill>
                  <a:schemeClr val="dk1"/>
                </a:solidFill>
                <a:latin typeface="Times New Roman" panose="02020603050405020304" pitchFamily="18" charset="0"/>
                <a:cs typeface="Times New Roman" panose="02020603050405020304" pitchFamily="18" charset="0"/>
              </a:rPr>
              <a:t>Connecting Front-end with API</a:t>
            </a:r>
            <a:endParaRPr lang="en-US" sz="1600" dirty="0">
              <a:solidFill>
                <a:schemeClr val="dk1"/>
              </a:solidFill>
              <a:latin typeface="Times New Roman" panose="02020603050405020304" pitchFamily="18" charset="0"/>
              <a:cs typeface="Times New Roman" panose="02020603050405020304" pitchFamily="18" charset="0"/>
            </a:endParaRPr>
          </a:p>
          <a:p>
            <a:pPr marL="461962" marR="0" lvl="0" indent="-342900" algn="just" rtl="0">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Event-driven architecture: Allows handling of multiple concurrent connections efficiently. </a:t>
            </a:r>
          </a:p>
          <a:p>
            <a:pPr marL="461962" marR="0" lvl="0" indent="-342900" algn="just" rtl="0">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Asynchronous I/O operations: Non-blocking nature enables handling of many requests concurrently without getting blocked. </a:t>
            </a:r>
          </a:p>
          <a:p>
            <a:pPr marL="461962" marR="0" lvl="0" indent="-342900" algn="just" rtl="0">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Single programming language: Using JavaScript for both server-side and client-side development simplifies code sharing and enhances developer productivity. </a:t>
            </a:r>
          </a:p>
          <a:p>
            <a:pPr marL="461962" marR="0" lvl="0" indent="-342900" algn="just" rtl="0">
              <a:spcBef>
                <a:spcPts val="0"/>
              </a:spcBef>
              <a:spcAft>
                <a:spcPts val="0"/>
              </a:spcAft>
              <a:buClr>
                <a:schemeClr val="accent1"/>
              </a:buClr>
              <a:buSzPts val="160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Arial"/>
              </a:rPr>
              <a:t>Cross-platform: Node.js is compatible with Windows, macOS, and Linux, providing flexibility in deployment.</a:t>
            </a:r>
            <a:endParaRPr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2E7A9646-C5FA-937C-7C42-C5B0DBEC7C12}"/>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AB4BAA-91AF-682A-799C-F712D0A844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24122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1">
            <a:noAutofit/>
          </a:bodyPr>
          <a:lstStyle/>
          <a:p>
            <a:pPr marL="0" lvl="0" indent="0" algn="ctr"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Software &amp; Hardware Requirements  Specification </a:t>
            </a:r>
            <a:endParaRPr sz="3800" dirty="0">
              <a:latin typeface="Times New Roman" panose="02020603050405020304" pitchFamily="18" charset="0"/>
              <a:cs typeface="Times New Roman" panose="02020603050405020304" pitchFamily="18" charset="0"/>
            </a:endParaRPr>
          </a:p>
        </p:txBody>
      </p:sp>
      <p:sp>
        <p:nvSpPr>
          <p:cNvPr id="225" name="Google Shape;225;p15"/>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118745" indent="0">
              <a:buFont typeface="Wingdings 2" panose="05020102010507070707" pitchFamily="18" charset="2"/>
              <a:buNone/>
            </a:pPr>
            <a:r>
              <a:rPr lang="en-US" sz="2000" b="1" dirty="0">
                <a:latin typeface="Times New Roman" panose="02020603050405020304" pitchFamily="18" charset="0"/>
                <a:cs typeface="Times New Roman" panose="02020603050405020304" pitchFamily="18" charset="0"/>
              </a:rPr>
              <a:t>HARDWARE REQUIREMENTS</a:t>
            </a:r>
          </a:p>
          <a:p>
            <a:pPr marL="118745" indent="0">
              <a:buFont typeface="Wingdings 2" panose="05020102010507070707" pitchFamily="18" charset="2"/>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Intel,AMD</a:t>
            </a:r>
            <a:r>
              <a:rPr lang="en-US" sz="2000" dirty="0">
                <a:latin typeface="Times New Roman" panose="02020603050405020304" pitchFamily="18" charset="0"/>
                <a:cs typeface="Times New Roman" panose="02020603050405020304" pitchFamily="18" charset="0"/>
              </a:rPr>
              <a:t> any versions</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Ram: </a:t>
            </a:r>
            <a:r>
              <a:rPr lang="en-IN"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GB and more(Installed memory)</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118745" indent="0">
              <a:buFont typeface="Wingdings 2" panose="05020102010507070707" pitchFamily="18" charset="2"/>
              <a:buNone/>
            </a:pPr>
            <a:r>
              <a:rPr lang="en-US" sz="2000" b="1" dirty="0">
                <a:latin typeface="Times New Roman" panose="02020603050405020304" pitchFamily="18" charset="0"/>
                <a:cs typeface="Times New Roman" panose="02020603050405020304" pitchFamily="18" charset="0"/>
              </a:rPr>
              <a:t>SOFTWARE SPECIFICATION</a:t>
            </a:r>
          </a:p>
          <a:p>
            <a:pPr marL="461645"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Languages used for front end and backend: </a:t>
            </a:r>
            <a:r>
              <a:rPr lang="en-US" sz="2000" dirty="0">
                <a:latin typeface="Times New Roman" panose="02020603050405020304" pitchFamily="18" charset="0"/>
                <a:cs typeface="Times New Roman" panose="02020603050405020304" pitchFamily="18" charset="0"/>
              </a:rPr>
              <a:t>HTML,CSS,JAVASCRIPT and Python</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118745" indent="0">
              <a:buFont typeface="Wingdings 2" panose="05020102010507070707" pitchFamily="18" charset="2"/>
              <a:buNone/>
            </a:pPr>
            <a:r>
              <a:rPr lang="en-US"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pPr marL="438150" lvl="0" indent="-319087" algn="just" rtl="0">
              <a:spcBef>
                <a:spcPts val="0"/>
              </a:spcBef>
              <a:spcAft>
                <a:spcPts val="0"/>
              </a:spcAft>
              <a:buSzPts val="1600"/>
              <a:buFont typeface="Noto Sans Symbols"/>
              <a:buChar char="⮚"/>
            </a:pPr>
            <a:endParaRPr sz="2000" dirty="0">
              <a:latin typeface="Times New Roman" panose="02020603050405020304" pitchFamily="18" charset="0"/>
              <a:ea typeface="Times New Roman"/>
              <a:cs typeface="Times New Roman" panose="02020603050405020304" pitchFamily="18" charset="0"/>
              <a:sym typeface="Times New Roman"/>
            </a:endParaRPr>
          </a:p>
        </p:txBody>
      </p:sp>
      <p:sp>
        <p:nvSpPr>
          <p:cNvPr id="227" name="Google Shape;227;p15"/>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8148C66-EE05-E318-4667-67A26713FCAD}"/>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42CB656-B8EC-12A7-8456-225E8E8087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Implementation of Modules</a:t>
            </a:r>
            <a:endParaRPr sz="3800" dirty="0">
              <a:latin typeface="Times New Roman" panose="02020603050405020304" pitchFamily="18" charset="0"/>
              <a:cs typeface="Times New Roman" panose="02020603050405020304" pitchFamily="18" charset="0"/>
            </a:endParaRPr>
          </a:p>
        </p:txBody>
      </p:sp>
      <p:sp>
        <p:nvSpPr>
          <p:cNvPr id="235" name="Google Shape;235;p16"/>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ADF2623C-B91E-17E1-7495-8B7362A6C824}"/>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0527B3-E55F-8579-2725-EA8D882A1803}"/>
              </a:ext>
            </a:extLst>
          </p:cNvPr>
          <p:cNvPicPr>
            <a:picLocks noChangeAspect="1"/>
          </p:cNvPicPr>
          <p:nvPr/>
        </p:nvPicPr>
        <p:blipFill>
          <a:blip r:embed="rId3"/>
          <a:stretch>
            <a:fillRect/>
          </a:stretch>
        </p:blipFill>
        <p:spPr>
          <a:xfrm>
            <a:off x="0" y="1171787"/>
            <a:ext cx="9144000" cy="3330013"/>
          </a:xfrm>
          <a:prstGeom prst="rect">
            <a:avLst/>
          </a:prstGeom>
        </p:spPr>
      </p:pic>
      <p:sp>
        <p:nvSpPr>
          <p:cNvPr id="2" name="Slide Number Placeholder 1">
            <a:extLst>
              <a:ext uri="{FF2B5EF4-FFF2-40B4-BE49-F238E27FC236}">
                <a16:creationId xmlns:a16="http://schemas.microsoft.com/office/drawing/2014/main" id="{DDF96E57-9A3F-DBDC-73F9-CDCC96E288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F8C86C31-5D92-A0A0-A18B-F8D0EDEF5B77}"/>
              </a:ext>
            </a:extLst>
          </p:cNvPr>
          <p:cNvSpPr>
            <a:spLocks noGrp="1"/>
          </p:cNvSpPr>
          <p:nvPr>
            <p:ph type="dt" idx="10"/>
          </p:nvPr>
        </p:nvSpPr>
        <p:spPr>
          <a:xfrm>
            <a:off x="443450" y="4875368"/>
            <a:ext cx="2133600" cy="206375"/>
          </a:xfrm>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D9AF4F54-FFBD-0892-0EB8-C98EE0B14397}"/>
              </a:ext>
            </a:extLst>
          </p:cNvPr>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(18CSP304L) MINOR PROJECT IV - FIRST REVIEW</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E9F0A4-97CB-A992-306D-BAE806CE711A}"/>
              </a:ext>
            </a:extLst>
          </p:cNvPr>
          <p:cNvPicPr>
            <a:picLocks noChangeAspect="1"/>
          </p:cNvPicPr>
          <p:nvPr/>
        </p:nvPicPr>
        <p:blipFill rotWithShape="1">
          <a:blip r:embed="rId2"/>
          <a:srcRect l="-1" r="42556"/>
          <a:stretch/>
        </p:blipFill>
        <p:spPr>
          <a:xfrm>
            <a:off x="257921" y="187738"/>
            <a:ext cx="3837002" cy="2568163"/>
          </a:xfrm>
          <a:prstGeom prst="rect">
            <a:avLst/>
          </a:prstGeom>
        </p:spPr>
      </p:pic>
      <p:pic>
        <p:nvPicPr>
          <p:cNvPr id="8" name="Picture 7">
            <a:extLst>
              <a:ext uri="{FF2B5EF4-FFF2-40B4-BE49-F238E27FC236}">
                <a16:creationId xmlns:a16="http://schemas.microsoft.com/office/drawing/2014/main" id="{3147E7A8-F599-D25B-D78E-397B47EC0AD8}"/>
              </a:ext>
            </a:extLst>
          </p:cNvPr>
          <p:cNvPicPr>
            <a:picLocks noChangeAspect="1"/>
          </p:cNvPicPr>
          <p:nvPr/>
        </p:nvPicPr>
        <p:blipFill>
          <a:blip r:embed="rId3"/>
          <a:stretch>
            <a:fillRect/>
          </a:stretch>
        </p:blipFill>
        <p:spPr>
          <a:xfrm>
            <a:off x="2396544" y="2571750"/>
            <a:ext cx="6378493" cy="2225233"/>
          </a:xfrm>
          <a:prstGeom prst="rect">
            <a:avLst/>
          </a:prstGeom>
        </p:spPr>
      </p:pic>
      <p:sp>
        <p:nvSpPr>
          <p:cNvPr id="3" name="Slide Number Placeholder 2">
            <a:extLst>
              <a:ext uri="{FF2B5EF4-FFF2-40B4-BE49-F238E27FC236}">
                <a16:creationId xmlns:a16="http://schemas.microsoft.com/office/drawing/2014/main" id="{127173BE-3EF9-6AF9-E400-B2B999F140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91655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Conclusion</a:t>
            </a:r>
            <a:endParaRPr sz="3800" dirty="0">
              <a:latin typeface="Times New Roman" panose="02020603050405020304" pitchFamily="18" charset="0"/>
              <a:cs typeface="Times New Roman" panose="02020603050405020304" pitchFamily="18" charset="0"/>
            </a:endParaRPr>
          </a:p>
        </p:txBody>
      </p:sp>
      <p:sp>
        <p:nvSpPr>
          <p:cNvPr id="241" name="Google Shape;241;p17"/>
          <p:cNvSpPr txBox="1">
            <a:spLocks noGrp="1"/>
          </p:cNvSpPr>
          <p:nvPr>
            <p:ph type="body" idx="1"/>
          </p:nvPr>
        </p:nvSpPr>
        <p:spPr>
          <a:xfrm>
            <a:off x="457200" y="1200150"/>
            <a:ext cx="8229600" cy="3581400"/>
          </a:xfrm>
          <a:prstGeom prst="rect">
            <a:avLst/>
          </a:prstGeom>
          <a:noFill/>
          <a:ln>
            <a:noFill/>
          </a:ln>
        </p:spPr>
        <p:txBody>
          <a:bodyPr spcFirstLastPara="1" wrap="square" lIns="54850" tIns="91425" rIns="91425" bIns="45700" anchor="t" anchorCtr="0">
            <a:noAutofit/>
          </a:bodyPr>
          <a:lstStyle/>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5812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5812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27648" algn="l" rtl="0">
              <a:spcBef>
                <a:spcPts val="540"/>
              </a:spcBef>
              <a:spcAft>
                <a:spcPts val="0"/>
              </a:spcAft>
              <a:buSzPts val="1440"/>
              <a:buNone/>
            </a:pPr>
            <a:endParaRPr sz="1800">
              <a:solidFill>
                <a:srgbClr val="0000FF"/>
              </a:solidFill>
              <a:latin typeface="Times New Roman" panose="02020603050405020304" pitchFamily="18" charset="0"/>
              <a:ea typeface="Times New Roman"/>
              <a:cs typeface="Times New Roman" panose="02020603050405020304" pitchFamily="18" charset="0"/>
              <a:sym typeface="Times New Roman"/>
            </a:endParaRPr>
          </a:p>
        </p:txBody>
      </p:sp>
      <p:sp>
        <p:nvSpPr>
          <p:cNvPr id="243" name="Google Shape;243;p17"/>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dirty="0">
              <a:latin typeface="Times New Roman" panose="02020603050405020304" pitchFamily="18" charset="0"/>
              <a:cs typeface="Times New Roman" panose="02020603050405020304" pitchFamily="18" charset="0"/>
            </a:endParaRPr>
          </a:p>
        </p:txBody>
      </p:sp>
      <p:sp>
        <p:nvSpPr>
          <p:cNvPr id="244" name="Google Shape;244;p17"/>
          <p:cNvSpPr txBo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61963" marR="0" lvl="0" indent="-342900" algn="just" rtl="0">
              <a:lnSpc>
                <a:spcPct val="150000"/>
              </a:lnSpc>
              <a:spcBef>
                <a:spcPts val="0"/>
              </a:spcBef>
              <a:spcAft>
                <a:spcPts val="0"/>
              </a:spcAft>
              <a:buClr>
                <a:schemeClr val="accent1"/>
              </a:buClr>
              <a:buSzPts val="1440"/>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rPr>
              <a:t>In summary, our machine learning approach effectively predicts sleep apnea, enabling early detection and personalized care. By leveraging diverse data sources, we've developed accurate models with clinical utility, highlighting the potential of AI in improving Sleep </a:t>
            </a:r>
            <a:r>
              <a:rPr lang="en-US" sz="2000" dirty="0" err="1">
                <a:solidFill>
                  <a:schemeClr val="dk1"/>
                </a:solidFill>
                <a:latin typeface="Times New Roman" panose="02020603050405020304" pitchFamily="18" charset="0"/>
                <a:cs typeface="Times New Roman" panose="02020603050405020304" pitchFamily="18" charset="0"/>
              </a:rPr>
              <a:t>Apena</a:t>
            </a:r>
            <a:r>
              <a:rPr lang="en-US" sz="2000" dirty="0">
                <a:solidFill>
                  <a:schemeClr val="dk1"/>
                </a:solidFill>
                <a:latin typeface="Times New Roman" panose="02020603050405020304" pitchFamily="18" charset="0"/>
                <a:cs typeface="Times New Roman" panose="02020603050405020304" pitchFamily="18" charset="0"/>
              </a:rPr>
              <a:t> management. Further validation and integration into clinical practice are essential for maximizing the impact of this innovative approach..</a:t>
            </a:r>
            <a:endParaRPr lang="en-IN"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DED1643A-7251-878B-2946-36D3B6CAF95A}"/>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F7AA6E8-EE02-B687-8D14-719E114E7E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53008" y="114300"/>
            <a:ext cx="8938591" cy="938297"/>
          </a:xfrm>
          <a:prstGeom prst="rect">
            <a:avLst/>
          </a:prstGeom>
          <a:noFill/>
          <a:ln>
            <a:noFill/>
          </a:ln>
        </p:spPr>
        <p:txBody>
          <a:bodyPr spcFirstLastPara="1" wrap="square" lIns="91425" tIns="45700" rIns="45700" bIns="45700" anchor="ctr" anchorCtr="0">
            <a:noAutofit/>
          </a:bodyPr>
          <a:lstStyle/>
          <a:p>
            <a:pPr marL="0" lvl="0" indent="0" algn="ctr" rtl="0">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PREDICTIVE MODELING OF SLEEP APNEA</a:t>
            </a:r>
            <a:endParaRPr sz="3000" dirty="0">
              <a:solidFill>
                <a:srgbClr val="FFC700"/>
              </a:solidFill>
              <a:latin typeface="Times New Roman" panose="02020603050405020304" pitchFamily="18" charset="0"/>
              <a:ea typeface="Times New Roman"/>
              <a:cs typeface="Times New Roman" panose="02020603050405020304" pitchFamily="18" charset="0"/>
              <a:sym typeface="Times New Roman"/>
            </a:endParaRPr>
          </a:p>
        </p:txBody>
      </p:sp>
      <p:sp>
        <p:nvSpPr>
          <p:cNvPr id="111" name="Google Shape;111;p2"/>
          <p:cNvSpPr txBox="1"/>
          <p:nvPr/>
        </p:nvSpPr>
        <p:spPr>
          <a:xfrm>
            <a:off x="685800" y="1333708"/>
            <a:ext cx="7772400"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Name of the Candidates	     : </a:t>
            </a:r>
            <a:r>
              <a:rPr lang="en-US" sz="1800" dirty="0">
                <a:solidFill>
                  <a:schemeClr val="dk1"/>
                </a:solidFill>
                <a:latin typeface="Times New Roman" panose="02020603050405020304" pitchFamily="18" charset="0"/>
                <a:cs typeface="Times New Roman" panose="02020603050405020304" pitchFamily="18" charset="0"/>
              </a:rPr>
              <a:t>NITHIN KUMAR D A</a:t>
            </a:r>
            <a:endParaRPr sz="1800"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IN" sz="1800" dirty="0">
                <a:solidFill>
                  <a:schemeClr val="dk1"/>
                </a:solidFill>
                <a:latin typeface="Times New Roman" panose="02020603050405020304" pitchFamily="18" charset="0"/>
                <a:cs typeface="Times New Roman" panose="02020603050405020304" pitchFamily="18" charset="0"/>
              </a:rPr>
              <a:t>                                                       RAJA S</a:t>
            </a:r>
            <a:endParaRPr sz="1800"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dirty="0">
                <a:solidFill>
                  <a:schemeClr val="dk1"/>
                </a:solidFill>
                <a:latin typeface="Times New Roman" panose="02020603050405020304" pitchFamily="18" charset="0"/>
                <a:cs typeface="Times New Roman" panose="02020603050405020304" pitchFamily="18" charset="0"/>
              </a:rPr>
              <a:t>                                                       SAI PRASANTH R</a:t>
            </a:r>
            <a:endParaRPr sz="1800"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cs typeface="Times New Roman" panose="02020603050405020304" pitchFamily="18" charset="0"/>
              </a:rPr>
              <a:t>SANJAY S </a:t>
            </a:r>
            <a:endParaRPr sz="1800"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Register Numbers	    </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a:solidFill>
                  <a:schemeClr val="dk1"/>
                </a:solidFill>
                <a:latin typeface="Times New Roman" panose="02020603050405020304" pitchFamily="18" charset="0"/>
                <a:cs typeface="Times New Roman" panose="02020603050405020304" pitchFamily="18" charset="0"/>
                <a:sym typeface="Arial"/>
              </a:rPr>
              <a:t>: 927621BCS07</a:t>
            </a:r>
            <a:r>
              <a:rPr lang="en-US" sz="1800" dirty="0">
                <a:solidFill>
                  <a:schemeClr val="dk1"/>
                </a:solidFill>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dirty="0">
                <a:solidFill>
                  <a:schemeClr val="dk1"/>
                </a:solidFill>
                <a:latin typeface="Times New Roman" panose="02020603050405020304" pitchFamily="18" charset="0"/>
                <a:cs typeface="Times New Roman" panose="02020603050405020304" pitchFamily="18" charset="0"/>
                <a:sym typeface="Arial"/>
              </a:rPr>
              <a:t>                                                              </a:t>
            </a:r>
            <a:r>
              <a:rPr lang="en-IN" sz="1800" dirty="0">
                <a:solidFill>
                  <a:schemeClr val="dk1"/>
                </a:solidFill>
                <a:latin typeface="Times New Roman" panose="02020603050405020304" pitchFamily="18" charset="0"/>
                <a:cs typeface="Times New Roman" panose="02020603050405020304" pitchFamily="18" charset="0"/>
                <a:sym typeface="Arial"/>
              </a:rPr>
              <a:t>927621BCS088</a:t>
            </a:r>
            <a:endParaRPr lang="en-IN"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600" dirty="0">
                <a:solidFill>
                  <a:schemeClr val="dk1"/>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cs typeface="Times New Roman" panose="02020603050405020304" pitchFamily="18" charset="0"/>
                <a:sym typeface="Arial"/>
              </a:rPr>
              <a:t>927621BCS</a:t>
            </a:r>
            <a:r>
              <a:rPr lang="en-US" sz="1800" dirty="0">
                <a:solidFill>
                  <a:schemeClr val="dk1"/>
                </a:solidFill>
                <a:latin typeface="Times New Roman" panose="02020603050405020304" pitchFamily="18" charset="0"/>
                <a:cs typeface="Times New Roman" panose="02020603050405020304" pitchFamily="18" charset="0"/>
              </a:rPr>
              <a:t>096</a:t>
            </a:r>
            <a:endParaRPr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600" dirty="0">
                <a:solidFill>
                  <a:schemeClr val="dk1"/>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cs typeface="Times New Roman" panose="02020603050405020304" pitchFamily="18" charset="0"/>
                <a:sym typeface="Arial"/>
              </a:rPr>
              <a:t>927621BCS</a:t>
            </a:r>
            <a:r>
              <a:rPr lang="en-US" sz="1800" dirty="0">
                <a:solidFill>
                  <a:schemeClr val="dk1"/>
                </a:solidFill>
                <a:latin typeface="Times New Roman" panose="02020603050405020304" pitchFamily="18" charset="0"/>
                <a:cs typeface="Times New Roman" panose="02020603050405020304" pitchFamily="18" charset="0"/>
              </a:rPr>
              <a:t>097</a:t>
            </a:r>
            <a:endParaRPr sz="1800" dirty="0">
              <a:latin typeface="Times New Roman" panose="02020603050405020304" pitchFamily="18" charset="0"/>
              <a:cs typeface="Times New Roman" panose="02020603050405020304" pitchFamily="18" charset="0"/>
            </a:endParaRPr>
          </a:p>
        </p:txBody>
      </p:sp>
      <p:sp>
        <p:nvSpPr>
          <p:cNvPr id="112" name="Google Shape;112;p2"/>
          <p:cNvSpPr txBox="1"/>
          <p:nvPr/>
        </p:nvSpPr>
        <p:spPr>
          <a:xfrm>
            <a:off x="533400" y="4024017"/>
            <a:ext cx="81534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 Name of the  Supervisor 	        : </a:t>
            </a:r>
            <a:r>
              <a:rPr lang="en-US" sz="1800" dirty="0" err="1">
                <a:solidFill>
                  <a:schemeClr val="dk1"/>
                </a:solidFill>
                <a:latin typeface="Times New Roman" panose="02020603050405020304" pitchFamily="18" charset="0"/>
                <a:cs typeface="Times New Roman" panose="02020603050405020304" pitchFamily="18" charset="0"/>
                <a:sym typeface="Arial"/>
              </a:rPr>
              <a:t>Mrs.G.RAMYA</a:t>
            </a:r>
            <a:r>
              <a:rPr lang="en-US" sz="1800" dirty="0">
                <a:solidFill>
                  <a:schemeClr val="dk1"/>
                </a:solidFill>
                <a:latin typeface="Times New Roman" panose="02020603050405020304" pitchFamily="18" charset="0"/>
                <a:cs typeface="Times New Roman" panose="02020603050405020304" pitchFamily="18" charset="0"/>
                <a:sym typeface="Arial"/>
              </a:rPr>
              <a:t> SHRI M.E.,</a:t>
            </a: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   with Designation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612132-928D-8C66-FF9B-5DBC28FDB690}"/>
              </a:ext>
            </a:extLst>
          </p:cNvPr>
          <p:cNvSpPr txBox="1"/>
          <p:nvPr/>
        </p:nvSpPr>
        <p:spPr>
          <a:xfrm>
            <a:off x="215590" y="4839629"/>
            <a:ext cx="1315844" cy="253916"/>
          </a:xfrm>
          <a:prstGeom prst="rect">
            <a:avLst/>
          </a:prstGeom>
          <a:noFill/>
        </p:spPr>
        <p:txBody>
          <a:bodyPr wrap="square" rtlCol="0">
            <a:spAutoFit/>
          </a:bodyPr>
          <a:lstStyle/>
          <a:p>
            <a:r>
              <a:rPr lang="en-US" sz="1050" dirty="0">
                <a:latin typeface="Times New Roman" panose="02020603050405020304" pitchFamily="18" charset="0"/>
                <a:ea typeface="Tahoma" panose="020B0604030504040204" pitchFamily="34" charset="0"/>
                <a:cs typeface="Times New Roman" panose="02020603050405020304" pitchFamily="18" charset="0"/>
              </a:rPr>
              <a:t>26/03/2024</a:t>
            </a:r>
            <a:endParaRPr lang="en-IN" sz="105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C288618-659D-5CFA-4906-7E9C675BEA1E}"/>
              </a:ext>
            </a:extLst>
          </p:cNvPr>
          <p:cNvSpPr txBox="1"/>
          <p:nvPr/>
        </p:nvSpPr>
        <p:spPr>
          <a:xfrm>
            <a:off x="8686800" y="4857750"/>
            <a:ext cx="367990"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2</a:t>
            </a:r>
            <a:endParaRPr lang="en-IN"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ADB227-86ED-6E51-93F2-9245C619D467}"/>
              </a:ext>
            </a:extLst>
          </p:cNvPr>
          <p:cNvSpPr txBox="1"/>
          <p:nvPr/>
        </p:nvSpPr>
        <p:spPr>
          <a:xfrm>
            <a:off x="2179982" y="4857750"/>
            <a:ext cx="5612296" cy="285750"/>
          </a:xfrm>
          <a:prstGeom prst="rect">
            <a:avLst/>
          </a:prstGeom>
          <a:noFill/>
        </p:spPr>
        <p:txBody>
          <a:bodyPr wrap="square">
            <a:sp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(18CSP304L) MINOR PROJECT IV - FIRST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References</a:t>
            </a:r>
            <a:endParaRPr sz="3800" dirty="0">
              <a:latin typeface="Times New Roman" panose="02020603050405020304" pitchFamily="18" charset="0"/>
              <a:cs typeface="Times New Roman" panose="02020603050405020304" pitchFamily="18" charset="0"/>
            </a:endParaRPr>
          </a:p>
        </p:txBody>
      </p:sp>
      <p:sp>
        <p:nvSpPr>
          <p:cNvPr id="250" name="Google Shape;250;p18"/>
          <p:cNvSpPr txBox="1">
            <a:spLocks noGrp="1"/>
          </p:cNvSpPr>
          <p:nvPr>
            <p:ph type="body" idx="1"/>
          </p:nvPr>
        </p:nvSpPr>
        <p:spPr>
          <a:xfrm>
            <a:off x="457200" y="1200150"/>
            <a:ext cx="8229600" cy="3581400"/>
          </a:xfrm>
          <a:prstGeom prst="rect">
            <a:avLst/>
          </a:prstGeom>
          <a:noFill/>
          <a:ln>
            <a:noFill/>
          </a:ln>
        </p:spPr>
        <p:txBody>
          <a:bodyPr spcFirstLastPara="1" wrap="square" lIns="54850" tIns="91425" rIns="91425" bIns="45700" anchor="t" anchorCtr="0">
            <a:noAutofit/>
          </a:bodyPr>
          <a:lstStyle/>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5812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5812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319088" algn="l" rtl="0">
              <a:spcBef>
                <a:spcPts val="0"/>
              </a:spcBef>
              <a:spcAft>
                <a:spcPts val="0"/>
              </a:spcAft>
              <a:buSzPts val="960"/>
              <a:buNone/>
            </a:pPr>
            <a:endParaRPr sz="1200">
              <a:latin typeface="Times New Roman" panose="02020603050405020304" pitchFamily="18" charset="0"/>
              <a:ea typeface="Times New Roman"/>
              <a:cs typeface="Times New Roman" panose="02020603050405020304" pitchFamily="18" charset="0"/>
              <a:sym typeface="Times New Roman"/>
            </a:endParaRPr>
          </a:p>
          <a:p>
            <a:pPr marL="438150" lvl="0" indent="-227648" algn="l" rtl="0">
              <a:spcBef>
                <a:spcPts val="540"/>
              </a:spcBef>
              <a:spcAft>
                <a:spcPts val="0"/>
              </a:spcAft>
              <a:buSzPts val="1440"/>
              <a:buNone/>
            </a:pPr>
            <a:endParaRPr sz="1800">
              <a:solidFill>
                <a:srgbClr val="0000FF"/>
              </a:solidFill>
              <a:latin typeface="Times New Roman" panose="02020603050405020304" pitchFamily="18" charset="0"/>
              <a:ea typeface="Times New Roman"/>
              <a:cs typeface="Times New Roman" panose="02020603050405020304" pitchFamily="18" charset="0"/>
              <a:sym typeface="Times New Roman"/>
            </a:endParaRPr>
          </a:p>
        </p:txBody>
      </p:sp>
      <p:sp>
        <p:nvSpPr>
          <p:cNvPr id="252" name="Google Shape;252;p18"/>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53" name="Google Shape;253;p18"/>
          <p:cNvSpPr txBox="1"/>
          <p:nvPr/>
        </p:nvSpPr>
        <p:spPr>
          <a:xfrm>
            <a:off x="512762" y="1455255"/>
            <a:ext cx="8229600"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rgbClr val="3691AA"/>
                </a:solidFill>
                <a:latin typeface="Times New Roman" panose="02020603050405020304" pitchFamily="18" charset="0"/>
                <a:cs typeface="Times New Roman" panose="02020603050405020304" pitchFamily="18" charset="0"/>
                <a:hlinkClick r:id="rId3"/>
              </a:rPr>
              <a:t>https://www.who.int/news-room/fact-sheets/detail/the-top-10-causes-of-death</a:t>
            </a: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2000" dirty="0">
                <a:solidFill>
                  <a:srgbClr val="3691AA"/>
                </a:solidFill>
                <a:latin typeface="Times New Roman" panose="02020603050405020304" pitchFamily="18" charset="0"/>
                <a:cs typeface="Times New Roman" panose="02020603050405020304" pitchFamily="18" charset="0"/>
                <a:hlinkClick r:id="rId4"/>
              </a:rPr>
              <a:t>https://www.geeksforgeeks.org/support-vector-machine-algorithm/</a:t>
            </a: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2000" dirty="0">
                <a:solidFill>
                  <a:srgbClr val="3691AA"/>
                </a:solidFill>
                <a:latin typeface="Times New Roman" panose="02020603050405020304" pitchFamily="18" charset="0"/>
                <a:cs typeface="Times New Roman" panose="02020603050405020304" pitchFamily="18" charset="0"/>
                <a:hlinkClick r:id="rId5"/>
              </a:rPr>
              <a:t>https://www.kaggle.com/datasets/uom190346a/sleep-health-and-lifestyle-dataset</a:t>
            </a: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rgbClr val="3691AA"/>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000"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AC30D587-0F84-2E96-AFFD-D1C95D6B9684}"/>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7044CC3-0EBE-770A-06FF-DB5F6BF81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E890D-8484-BCE2-9F31-6269E746191E}"/>
              </a:ext>
            </a:extLst>
          </p:cNvPr>
          <p:cNvSpPr>
            <a:spLocks noGrp="1"/>
          </p:cNvSpPr>
          <p:nvPr>
            <p:ph type="dt" idx="10"/>
          </p:nvPr>
        </p:nvSpPr>
        <p:spPr/>
        <p:txBody>
          <a:bodyPr/>
          <a:lstStyle/>
          <a:p>
            <a:r>
              <a:rPr lang="en-US"/>
              <a:t>26/03/2024</a:t>
            </a:r>
          </a:p>
        </p:txBody>
      </p:sp>
      <p:sp>
        <p:nvSpPr>
          <p:cNvPr id="3" name="Footer Placeholder 2">
            <a:extLst>
              <a:ext uri="{FF2B5EF4-FFF2-40B4-BE49-F238E27FC236}">
                <a16:creationId xmlns:a16="http://schemas.microsoft.com/office/drawing/2014/main" id="{75DF5DFF-20FA-B325-7F6C-968FF0AF24E7}"/>
              </a:ext>
            </a:extLst>
          </p:cNvPr>
          <p:cNvSpPr>
            <a:spLocks noGrp="1"/>
          </p:cNvSpPr>
          <p:nvPr>
            <p:ph type="ftr" idx="11"/>
          </p:nvPr>
        </p:nvSpPr>
        <p:spPr/>
        <p:txBody>
          <a:bodyPr/>
          <a:lstStyle/>
          <a:p>
            <a:r>
              <a:rPr lang="en-US"/>
              <a:t>(18CSP304L) MINOR PROJECT IV - FIRST REVIEW</a:t>
            </a:r>
          </a:p>
        </p:txBody>
      </p:sp>
      <p:pic>
        <p:nvPicPr>
          <p:cNvPr id="1028" name="Picture 4" descr="Flag Thank You. Old school flag banner with text Flag Thank You. Old school ribbon flag banner with text Thank You. Ribbon flag in vintage style with linear drawing light rays, sunburst, text thank you for Thanksgivng Day. Vector Illustration thank you stock illustrations">
            <a:extLst>
              <a:ext uri="{FF2B5EF4-FFF2-40B4-BE49-F238E27FC236}">
                <a16:creationId xmlns:a16="http://schemas.microsoft.com/office/drawing/2014/main" id="{D641971F-50EC-F2DF-0F18-7F0D90AFD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638F9D4-5BDF-79C5-B074-419D523915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83119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Objectives of  the  Project </a:t>
            </a:r>
            <a:endParaRPr sz="3800" dirty="0">
              <a:latin typeface="Times New Roman" panose="02020603050405020304" pitchFamily="18" charset="0"/>
              <a:cs typeface="Times New Roman" panose="02020603050405020304" pitchFamily="18" charset="0"/>
            </a:endParaRPr>
          </a:p>
        </p:txBody>
      </p:sp>
      <p:sp>
        <p:nvSpPr>
          <p:cNvPr id="120" name="Google Shape;120;p3"/>
          <p:cNvSpPr txBox="1">
            <a:spLocks noGrp="1"/>
          </p:cNvSpPr>
          <p:nvPr>
            <p:ph type="body" idx="1"/>
          </p:nvPr>
        </p:nvSpPr>
        <p:spPr>
          <a:xfrm>
            <a:off x="206375" y="1056132"/>
            <a:ext cx="8229600" cy="3863009"/>
          </a:xfrm>
          <a:prstGeom prst="rect">
            <a:avLst/>
          </a:prstGeom>
          <a:noFill/>
          <a:ln>
            <a:noFill/>
          </a:ln>
        </p:spPr>
        <p:txBody>
          <a:bodyPr spcFirstLastPara="1" wrap="square" lIns="54850" tIns="91425" rIns="91425" bIns="45700" anchor="t" anchorCtr="0">
            <a:noAutofit/>
          </a:bodyPr>
          <a:lstStyle/>
          <a:p>
            <a:pPr marL="404812" indent="-285750">
              <a:lnSpc>
                <a:spcPct val="150000"/>
              </a:lnSpc>
              <a:buSzPts val="160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461962" indent="-342900">
              <a:lnSpc>
                <a:spcPct val="150000"/>
              </a:lnSpc>
              <a:buSzPts val="1600"/>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Develop a machine learning model for early detection and prognostic assessment of </a:t>
            </a:r>
            <a:r>
              <a:rPr lang="en-US" sz="1800" dirty="0">
                <a:solidFill>
                  <a:srgbClr val="0D0D0D"/>
                </a:solidFill>
                <a:latin typeface="Times New Roman" panose="02020603050405020304" pitchFamily="18" charset="0"/>
                <a:cs typeface="Times New Roman" panose="02020603050405020304" pitchFamily="18" charset="0"/>
              </a:rPr>
              <a:t>Sleep </a:t>
            </a:r>
            <a:r>
              <a:rPr lang="en-US" sz="1800" dirty="0" err="1">
                <a:solidFill>
                  <a:srgbClr val="0D0D0D"/>
                </a:solidFill>
                <a:latin typeface="Times New Roman" panose="02020603050405020304" pitchFamily="18" charset="0"/>
                <a:cs typeface="Times New Roman" panose="02020603050405020304" pitchFamily="18" charset="0"/>
              </a:rPr>
              <a:t>Apena</a:t>
            </a:r>
            <a:r>
              <a:rPr lang="en-US" sz="1800" b="0" i="0" dirty="0">
                <a:solidFill>
                  <a:srgbClr val="0D0D0D"/>
                </a:solidFill>
                <a:effectLst/>
                <a:latin typeface="Times New Roman" panose="02020603050405020304" pitchFamily="18" charset="0"/>
                <a:cs typeface="Times New Roman" panose="02020603050405020304" pitchFamily="18" charset="0"/>
              </a:rPr>
              <a:t>.</a:t>
            </a:r>
          </a:p>
          <a:p>
            <a:pPr marL="461962" indent="-342900">
              <a:lnSpc>
                <a:spcPct val="150000"/>
              </a:lnSpc>
              <a:buSzPts val="1600"/>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Enable personalized healthcare interventions by stratifying individuals based on their risk of developing Sleep </a:t>
            </a:r>
            <a:r>
              <a:rPr lang="en-US" sz="1800" b="0" i="0" dirty="0" err="1">
                <a:solidFill>
                  <a:srgbClr val="0D0D0D"/>
                </a:solidFill>
                <a:effectLst/>
                <a:latin typeface="Times New Roman" panose="02020603050405020304" pitchFamily="18" charset="0"/>
                <a:cs typeface="Times New Roman" panose="02020603050405020304" pitchFamily="18" charset="0"/>
              </a:rPr>
              <a:t>Apena</a:t>
            </a:r>
            <a:r>
              <a:rPr lang="en-US" sz="1800" b="0" i="0" dirty="0">
                <a:solidFill>
                  <a:srgbClr val="0D0D0D"/>
                </a:solidFill>
                <a:effectLst/>
                <a:latin typeface="Times New Roman" panose="02020603050405020304" pitchFamily="18" charset="0"/>
                <a:cs typeface="Times New Roman" panose="02020603050405020304" pitchFamily="18" charset="0"/>
              </a:rPr>
              <a:t>.</a:t>
            </a:r>
          </a:p>
          <a:p>
            <a:pPr marL="461962" indent="-342900">
              <a:lnSpc>
                <a:spcPct val="150000"/>
              </a:lnSpc>
              <a:buSzPts val="1600"/>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Integrate predictive models into clinical workflows to support decision-making and patient management.</a:t>
            </a:r>
          </a:p>
          <a:p>
            <a:pPr marL="461962" indent="-342900">
              <a:buSzPts val="1600"/>
            </a:pPr>
            <a:endParaRPr lang="en-US" sz="2000" dirty="0">
              <a:latin typeface="Times New Roman" panose="02020603050405020304" pitchFamily="18" charset="0"/>
              <a:ea typeface="Arial"/>
              <a:cs typeface="Times New Roman" panose="02020603050405020304" pitchFamily="18" charset="0"/>
              <a:sym typeface="Arial"/>
            </a:endParaRPr>
          </a:p>
        </p:txBody>
      </p:sp>
      <p:sp>
        <p:nvSpPr>
          <p:cNvPr id="122" name="Google Shape;122;p3"/>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(18CSP304L) MINOR PROJECT IV - FIRST REVIEW</a:t>
            </a:r>
            <a:endParaRPr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311A556-5536-3075-93C0-8CA57EA03284}"/>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8A60248-222C-D2C0-B843-D591B83EF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4000" dirty="0">
                <a:solidFill>
                  <a:srgbClr val="FFC000"/>
                </a:solidFill>
                <a:latin typeface="Times New Roman" panose="02020603050405020304" pitchFamily="18" charset="0"/>
                <a:cs typeface="Times New Roman" panose="02020603050405020304" pitchFamily="18" charset="0"/>
              </a:rPr>
              <a:t>Literature Review</a:t>
            </a:r>
            <a:endParaRPr sz="4000" dirty="0">
              <a:latin typeface="Times New Roman" panose="02020603050405020304" pitchFamily="18" charset="0"/>
              <a:cs typeface="Times New Roman" panose="02020603050405020304" pitchFamily="18" charset="0"/>
            </a:endParaRPr>
          </a:p>
        </p:txBody>
      </p:sp>
      <p:sp>
        <p:nvSpPr>
          <p:cNvPr id="130" name="Google Shape;130;p4"/>
          <p:cNvSpPr txBox="1">
            <a:spLocks noGrp="1"/>
          </p:cNvSpPr>
          <p:nvPr>
            <p:ph type="ftr" idx="11"/>
          </p:nvPr>
        </p:nvSpPr>
        <p:spPr>
          <a:xfrm>
            <a:off x="2643187" y="4923726"/>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6AC339CE-BB9F-2087-4387-B1DCEC888475}"/>
              </a:ext>
            </a:extLst>
          </p:cNvPr>
          <p:cNvGraphicFramePr>
            <a:graphicFrameLocks noGrp="1"/>
          </p:cNvGraphicFramePr>
          <p:nvPr>
            <p:extLst>
              <p:ext uri="{D42A27DB-BD31-4B8C-83A1-F6EECF244321}">
                <p14:modId xmlns:p14="http://schemas.microsoft.com/office/powerpoint/2010/main" val="2049394633"/>
              </p:ext>
            </p:extLst>
          </p:nvPr>
        </p:nvGraphicFramePr>
        <p:xfrm>
          <a:off x="66262" y="1305339"/>
          <a:ext cx="8991598" cy="3258726"/>
        </p:xfrm>
        <a:graphic>
          <a:graphicData uri="http://schemas.openxmlformats.org/drawingml/2006/table">
            <a:tbl>
              <a:tblPr firstRow="1" bandRow="1">
                <a:tableStyleId>{5C22544A-7EE6-4342-B048-85BDC9FD1C3A}</a:tableStyleId>
              </a:tblPr>
              <a:tblGrid>
                <a:gridCol w="2247899">
                  <a:extLst>
                    <a:ext uri="{9D8B030D-6E8A-4147-A177-3AD203B41FA5}">
                      <a16:colId xmlns:a16="http://schemas.microsoft.com/office/drawing/2014/main" val="828723834"/>
                    </a:ext>
                  </a:extLst>
                </a:gridCol>
                <a:gridCol w="2274156">
                  <a:extLst>
                    <a:ext uri="{9D8B030D-6E8A-4147-A177-3AD203B41FA5}">
                      <a16:colId xmlns:a16="http://schemas.microsoft.com/office/drawing/2014/main" val="3606718143"/>
                    </a:ext>
                  </a:extLst>
                </a:gridCol>
                <a:gridCol w="2221644">
                  <a:extLst>
                    <a:ext uri="{9D8B030D-6E8A-4147-A177-3AD203B41FA5}">
                      <a16:colId xmlns:a16="http://schemas.microsoft.com/office/drawing/2014/main" val="2284568787"/>
                    </a:ext>
                  </a:extLst>
                </a:gridCol>
                <a:gridCol w="2247899">
                  <a:extLst>
                    <a:ext uri="{9D8B030D-6E8A-4147-A177-3AD203B41FA5}">
                      <a16:colId xmlns:a16="http://schemas.microsoft.com/office/drawing/2014/main" val="3282427984"/>
                    </a:ext>
                  </a:extLst>
                </a:gridCol>
              </a:tblGrid>
              <a:tr h="299243">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809138557"/>
                  </a:ext>
                </a:extLst>
              </a:tr>
              <a:tr h="1363250">
                <a:tc>
                  <a:txBody>
                    <a:bodyPr/>
                    <a:lstStyle/>
                    <a:p>
                      <a:r>
                        <a:rPr lang="en-US" sz="1200" b="0" i="0" u="none" strike="noStrike" cap="none" dirty="0">
                          <a:solidFill>
                            <a:schemeClr val="dk1"/>
                          </a:solidFill>
                          <a:effectLst/>
                          <a:latin typeface="+mn-lt"/>
                          <a:ea typeface="+mn-ea"/>
                          <a:cs typeface="+mn-cs"/>
                          <a:sym typeface="Arial"/>
                        </a:rPr>
                        <a:t>Pediatric sleep-disordered breathing: Clinical features</a:t>
                      </a:r>
                      <a:endParaRPr lang="en-IN" sz="1200" b="0" i="0" u="none" strike="noStrike" cap="none" dirty="0">
                        <a:solidFill>
                          <a:schemeClr val="dk1"/>
                        </a:solidFill>
                        <a:effectLst/>
                        <a:latin typeface="+mn-lt"/>
                        <a:ea typeface="+mn-ea"/>
                        <a:cs typeface="+mn-cs"/>
                        <a:sym typeface="Arial"/>
                      </a:endParaRPr>
                    </a:p>
                  </a:txBody>
                  <a:tcPr/>
                </a:tc>
                <a:tc>
                  <a:txBody>
                    <a:bodyPr/>
                    <a:lstStyle/>
                    <a:p>
                      <a:r>
                        <a:rPr lang="en-IN" sz="1200" b="0" i="0" u="none" strike="noStrike" cap="none" dirty="0">
                          <a:solidFill>
                            <a:schemeClr val="dk1"/>
                          </a:solidFill>
                          <a:effectLst/>
                          <a:latin typeface="+mn-lt"/>
                          <a:ea typeface="+mn-ea"/>
                          <a:cs typeface="+mn-cs"/>
                          <a:sym typeface="Arial"/>
                        </a:rPr>
                        <a:t>Marcus CL </a:t>
                      </a:r>
                      <a:endParaRPr lang="en-US" sz="1200" b="0" dirty="0"/>
                    </a:p>
                  </a:txBody>
                  <a:tcPr/>
                </a:tc>
                <a:tc>
                  <a:txBody>
                    <a:bodyPr/>
                    <a:lstStyle/>
                    <a:p>
                      <a:r>
                        <a:rPr lang="en-US" sz="1200" dirty="0"/>
                        <a:t>2005</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This review paper focuses on sleep-disordered breathing in children, including the diagnosis and management of pediatric obstructive sleep apnea.</a:t>
                      </a:r>
                      <a:endParaRPr lang="en-IN" sz="1200" dirty="0"/>
                    </a:p>
                  </a:txBody>
                  <a:tcPr/>
                </a:tc>
                <a:extLst>
                  <a:ext uri="{0D108BD9-81ED-4DB2-BD59-A6C34878D82A}">
                    <a16:rowId xmlns:a16="http://schemas.microsoft.com/office/drawing/2014/main" val="2041912284"/>
                  </a:ext>
                </a:extLst>
              </a:tr>
              <a:tr h="1590676">
                <a:tc>
                  <a:txBody>
                    <a:bodyPr/>
                    <a:lstStyle/>
                    <a:p>
                      <a:r>
                        <a:rPr lang="en-US" sz="1200" b="0" i="0" u="none" strike="noStrike" cap="none" dirty="0">
                          <a:solidFill>
                            <a:schemeClr val="dk1"/>
                          </a:solidFill>
                          <a:effectLst/>
                          <a:latin typeface="+mn-lt"/>
                          <a:ea typeface="+mn-ea"/>
                          <a:cs typeface="+mn-cs"/>
                          <a:sym typeface="Arial"/>
                        </a:rPr>
                        <a:t>Wearable technology for sleep monitoring</a:t>
                      </a:r>
                      <a:endParaRPr lang="en-IN" sz="1200" b="0" dirty="0"/>
                    </a:p>
                  </a:txBody>
                  <a:tcPr/>
                </a:tc>
                <a:tc>
                  <a:txBody>
                    <a:bodyPr/>
                    <a:lstStyle/>
                    <a:p>
                      <a:r>
                        <a:rPr lang="fr-FR" sz="1200" b="0" i="0" u="none" strike="noStrike" cap="none" dirty="0">
                          <a:solidFill>
                            <a:schemeClr val="dk1"/>
                          </a:solidFill>
                          <a:effectLst/>
                          <a:latin typeface="+mn-lt"/>
                          <a:ea typeface="+mn-ea"/>
                          <a:cs typeface="+mn-cs"/>
                          <a:sym typeface="Arial"/>
                        </a:rPr>
                        <a:t>de </a:t>
                      </a:r>
                      <a:r>
                        <a:rPr lang="fr-FR" sz="1200" b="0" i="0" u="none" strike="noStrike" cap="none" dirty="0" err="1">
                          <a:solidFill>
                            <a:schemeClr val="dk1"/>
                          </a:solidFill>
                          <a:effectLst/>
                          <a:latin typeface="+mn-lt"/>
                          <a:ea typeface="+mn-ea"/>
                          <a:cs typeface="+mn-cs"/>
                          <a:sym typeface="Arial"/>
                        </a:rPr>
                        <a:t>Zambotti</a:t>
                      </a:r>
                      <a:r>
                        <a:rPr lang="fr-FR" sz="1200" b="0" i="0" u="none" strike="noStrike" cap="none" dirty="0">
                          <a:solidFill>
                            <a:schemeClr val="dk1"/>
                          </a:solidFill>
                          <a:effectLst/>
                          <a:latin typeface="+mn-lt"/>
                          <a:ea typeface="+mn-ea"/>
                          <a:cs typeface="+mn-cs"/>
                          <a:sym typeface="Arial"/>
                        </a:rPr>
                        <a:t> M et al</a:t>
                      </a:r>
                      <a:endParaRPr lang="en-IN" sz="1200" b="0" dirty="0"/>
                    </a:p>
                  </a:txBody>
                  <a:tcPr/>
                </a:tc>
                <a:tc>
                  <a:txBody>
                    <a:bodyPr/>
                    <a:lstStyle/>
                    <a:p>
                      <a:r>
                        <a:rPr lang="en-US" sz="1200" dirty="0"/>
                        <a:t>2019</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This review paper focuses on wearable technologies for sleep monitoring, including devices capable of detecting sleep apnea-related parameters such as respiratory events and sleep fragmentation..</a:t>
                      </a:r>
                      <a:endParaRPr lang="en-IN" sz="1200" dirty="0"/>
                    </a:p>
                  </a:txBody>
                  <a:tcPr/>
                </a:tc>
                <a:extLst>
                  <a:ext uri="{0D108BD9-81ED-4DB2-BD59-A6C34878D82A}">
                    <a16:rowId xmlns:a16="http://schemas.microsoft.com/office/drawing/2014/main" val="2544485493"/>
                  </a:ext>
                </a:extLst>
              </a:tr>
            </a:tbl>
          </a:graphicData>
        </a:graphic>
      </p:graphicFrame>
      <p:sp>
        <p:nvSpPr>
          <p:cNvPr id="3" name="Date Placeholder 2">
            <a:extLst>
              <a:ext uri="{FF2B5EF4-FFF2-40B4-BE49-F238E27FC236}">
                <a16:creationId xmlns:a16="http://schemas.microsoft.com/office/drawing/2014/main" id="{C2FF5398-621B-FD55-D50F-0287A267E19B}"/>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735AF9-6B8B-DB7A-4237-13DCD9C4C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457200" y="128538"/>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dirty="0">
                <a:solidFill>
                  <a:srgbClr val="FFC000"/>
                </a:solidFill>
                <a:latin typeface="Times New Roman" panose="02020603050405020304" pitchFamily="18" charset="0"/>
                <a:cs typeface="Times New Roman" panose="02020603050405020304" pitchFamily="18" charset="0"/>
              </a:rPr>
              <a:t>Existing System Architecture </a:t>
            </a:r>
            <a:endParaRPr dirty="0">
              <a:latin typeface="Times New Roman" panose="02020603050405020304" pitchFamily="18" charset="0"/>
              <a:cs typeface="Times New Roman" panose="02020603050405020304" pitchFamily="18" charset="0"/>
            </a:endParaRPr>
          </a:p>
        </p:txBody>
      </p:sp>
      <p:sp>
        <p:nvSpPr>
          <p:cNvPr id="137" name="Google Shape;137;p5"/>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138" name="Google Shape;138;p5"/>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(18CSP302L) MINOR PROJECT IV - FIRST REVIEW</a:t>
            </a:r>
            <a:endParaRPr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176C14C-3ED4-A5E2-79D1-72D36EA6A058}"/>
              </a:ext>
            </a:extLst>
          </p:cNvPr>
          <p:cNvSpPr>
            <a:spLocks noGrp="1"/>
          </p:cNvSpPr>
          <p:nvPr>
            <p:ph type="dt" idx="10"/>
          </p:nvPr>
        </p:nvSpPr>
        <p:spPr>
          <a:xfrm>
            <a:off x="457200" y="4857750"/>
            <a:ext cx="2133600" cy="206375"/>
          </a:xfrm>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FD2BC78-5A0A-2E29-8B05-19AB9DC9DA3D}"/>
              </a:ext>
            </a:extLst>
          </p:cNvPr>
          <p:cNvPicPr>
            <a:picLocks noChangeAspect="1"/>
          </p:cNvPicPr>
          <p:nvPr/>
        </p:nvPicPr>
        <p:blipFill>
          <a:blip r:embed="rId3"/>
          <a:stretch>
            <a:fillRect/>
          </a:stretch>
        </p:blipFill>
        <p:spPr>
          <a:xfrm>
            <a:off x="1356658" y="1634382"/>
            <a:ext cx="6347012" cy="2484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457200" y="116586"/>
            <a:ext cx="8686800" cy="939546"/>
          </a:xfrm>
          <a:prstGeom prst="rect">
            <a:avLst/>
          </a:prstGeom>
          <a:noFill/>
          <a:ln>
            <a:noFill/>
          </a:ln>
        </p:spPr>
        <p:txBody>
          <a:bodyPr spcFirstLastPara="1" wrap="square" lIns="91425" tIns="45700" rIns="45700" bIns="45700" anchor="ctr" anchorCtr="0">
            <a:no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Proposed System Architecture-Findings  </a:t>
            </a:r>
            <a:endParaRPr sz="3800" dirty="0">
              <a:latin typeface="Times New Roman" panose="02020603050405020304" pitchFamily="18" charset="0"/>
              <a:cs typeface="Times New Roman" panose="02020603050405020304" pitchFamily="18" charset="0"/>
            </a:endParaRPr>
          </a:p>
        </p:txBody>
      </p:sp>
      <p:sp>
        <p:nvSpPr>
          <p:cNvPr id="144" name="Google Shape;144;p6"/>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46" name="Google Shape;146;p6"/>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147" name="Google Shape;147;p6"/>
          <p:cNvSpPr txBox="1"/>
          <p:nvPr/>
        </p:nvSpPr>
        <p:spPr>
          <a:xfrm>
            <a:off x="284921" y="1579563"/>
            <a:ext cx="8229600" cy="3163887"/>
          </a:xfrm>
          <a:prstGeom prst="rect">
            <a:avLst/>
          </a:prstGeom>
          <a:noFill/>
          <a:ln>
            <a:noFill/>
          </a:ln>
        </p:spPr>
        <p:txBody>
          <a:bodyPr spcFirstLastPara="1" wrap="square" lIns="54850" tIns="91425" rIns="91425" bIns="45700" anchor="t" anchorCtr="0">
            <a:noAutofit/>
          </a:bodyPr>
          <a:lstStyle/>
          <a:p>
            <a:pPr marL="832802" marR="0" lvl="0" indent="-571500" algn="l" rtl="0">
              <a:lnSpc>
                <a:spcPct val="150000"/>
              </a:lnSpc>
              <a:spcBef>
                <a:spcPts val="0"/>
              </a:spcBef>
              <a:spcAft>
                <a:spcPts val="0"/>
              </a:spcAft>
              <a:buClr>
                <a:schemeClr val="accent1"/>
              </a:buClr>
              <a:buSzPts val="224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Proposed system architectures for sleep apnea in machine learning utilize feature extraction from physiological signals like respiratory and heart rate variability, with classification models such as SVMs, random forests, and Logistic Regression. </a:t>
            </a:r>
          </a:p>
          <a:p>
            <a:pPr marL="832802" marR="0" lvl="0" indent="-571500" algn="l" rtl="0">
              <a:lnSpc>
                <a:spcPct val="150000"/>
              </a:lnSpc>
              <a:spcBef>
                <a:spcPts val="0"/>
              </a:spcBef>
              <a:spcAft>
                <a:spcPts val="0"/>
              </a:spcAft>
              <a:buClr>
                <a:schemeClr val="accent1"/>
              </a:buClr>
              <a:buSzPts val="224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Handling data imbalance and validation through cross-validation techniques ensure robust performance evaluation.</a:t>
            </a:r>
          </a:p>
          <a:p>
            <a:pPr marL="832802" marR="0" lvl="0" indent="-571500" algn="l" rtl="0">
              <a:lnSpc>
                <a:spcPct val="150000"/>
              </a:lnSpc>
              <a:spcBef>
                <a:spcPts val="0"/>
              </a:spcBef>
              <a:spcAft>
                <a:spcPts val="0"/>
              </a:spcAft>
              <a:buClr>
                <a:schemeClr val="accent1"/>
              </a:buClr>
              <a:buSzPts val="224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monitoring via wearable devices and integration with healthcare systems enable practical deployment for clinical use, albeit challenges remain in interpretability and generalizability.</a:t>
            </a:r>
            <a:endParaRPr lang="en-US" sz="1600" dirty="0">
              <a:solidFill>
                <a:schemeClr val="dk1"/>
              </a:solidFill>
              <a:latin typeface="Times New Roman" panose="02020603050405020304" pitchFamily="18" charset="0"/>
              <a:ea typeface="Corbel"/>
              <a:cs typeface="Times New Roman" panose="02020603050405020304" pitchFamily="18" charset="0"/>
              <a:sym typeface="Corbel"/>
            </a:endParaRPr>
          </a:p>
        </p:txBody>
      </p:sp>
      <p:sp>
        <p:nvSpPr>
          <p:cNvPr id="2" name="Date Placeholder 1">
            <a:extLst>
              <a:ext uri="{FF2B5EF4-FFF2-40B4-BE49-F238E27FC236}">
                <a16:creationId xmlns:a16="http://schemas.microsoft.com/office/drawing/2014/main" id="{A84AF1DA-A968-16E7-688C-21A9D62E3E65}"/>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9AE2A50-2A72-DB81-7324-52E13CA7F5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Proposed System Architecture </a:t>
            </a:r>
            <a:endParaRPr sz="3800" dirty="0">
              <a:latin typeface="Times New Roman" panose="02020603050405020304" pitchFamily="18" charset="0"/>
              <a:cs typeface="Times New Roman" panose="02020603050405020304" pitchFamily="18" charset="0"/>
            </a:endParaRPr>
          </a:p>
        </p:txBody>
      </p:sp>
      <p:sp>
        <p:nvSpPr>
          <p:cNvPr id="138" name="Google Shape;138;p5"/>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176C14C-3ED4-A5E2-79D1-72D36EA6A058}"/>
              </a:ext>
            </a:extLst>
          </p:cNvPr>
          <p:cNvSpPr>
            <a:spLocks noGrp="1"/>
          </p:cNvSpPr>
          <p:nvPr>
            <p:ph type="dt" idx="10"/>
          </p:nvPr>
        </p:nvSpPr>
        <p:spPr>
          <a:xfrm>
            <a:off x="457200" y="4857750"/>
            <a:ext cx="2133600" cy="206375"/>
          </a:xfrm>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C083165-7F9D-A9AC-59F3-AC34223E9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Rounded Corners 4">
            <a:extLst>
              <a:ext uri="{FF2B5EF4-FFF2-40B4-BE49-F238E27FC236}">
                <a16:creationId xmlns:a16="http://schemas.microsoft.com/office/drawing/2014/main" id="{9E63830A-E142-92FE-721B-F27182C663EF}"/>
              </a:ext>
            </a:extLst>
          </p:cNvPr>
          <p:cNvSpPr/>
          <p:nvPr/>
        </p:nvSpPr>
        <p:spPr>
          <a:xfrm>
            <a:off x="2650434" y="1489644"/>
            <a:ext cx="873161" cy="7373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dataset</a:t>
            </a:r>
          </a:p>
        </p:txBody>
      </p:sp>
      <p:sp>
        <p:nvSpPr>
          <p:cNvPr id="9" name="Rectangle 8">
            <a:extLst>
              <a:ext uri="{FF2B5EF4-FFF2-40B4-BE49-F238E27FC236}">
                <a16:creationId xmlns:a16="http://schemas.microsoft.com/office/drawing/2014/main" id="{2DA1F428-6F8E-3055-4DE4-3F65B59F9E09}"/>
              </a:ext>
            </a:extLst>
          </p:cNvPr>
          <p:cNvSpPr/>
          <p:nvPr/>
        </p:nvSpPr>
        <p:spPr>
          <a:xfrm>
            <a:off x="3769940" y="3050990"/>
            <a:ext cx="1338671"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Training model</a:t>
            </a:r>
          </a:p>
        </p:txBody>
      </p:sp>
      <p:sp>
        <p:nvSpPr>
          <p:cNvPr id="10" name="Rectangle 9">
            <a:extLst>
              <a:ext uri="{FF2B5EF4-FFF2-40B4-BE49-F238E27FC236}">
                <a16:creationId xmlns:a16="http://schemas.microsoft.com/office/drawing/2014/main" id="{BD36127F-979C-3DAC-5390-34A3A8B80F25}"/>
              </a:ext>
            </a:extLst>
          </p:cNvPr>
          <p:cNvSpPr/>
          <p:nvPr/>
        </p:nvSpPr>
        <p:spPr>
          <a:xfrm>
            <a:off x="3769941" y="2044611"/>
            <a:ext cx="1338671"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Decision tree algorithm</a:t>
            </a:r>
          </a:p>
        </p:txBody>
      </p:sp>
      <p:sp>
        <p:nvSpPr>
          <p:cNvPr id="12" name="Rectangle 11">
            <a:extLst>
              <a:ext uri="{FF2B5EF4-FFF2-40B4-BE49-F238E27FC236}">
                <a16:creationId xmlns:a16="http://schemas.microsoft.com/office/drawing/2014/main" id="{F13240A2-212C-D47A-B60E-4536F967C0D8}"/>
              </a:ext>
            </a:extLst>
          </p:cNvPr>
          <p:cNvSpPr/>
          <p:nvPr/>
        </p:nvSpPr>
        <p:spPr>
          <a:xfrm>
            <a:off x="3769939" y="4071066"/>
            <a:ext cx="1338671"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Predicted output</a:t>
            </a:r>
          </a:p>
        </p:txBody>
      </p:sp>
      <p:cxnSp>
        <p:nvCxnSpPr>
          <p:cNvPr id="13" name="Straight Arrow Connector 12">
            <a:extLst>
              <a:ext uri="{FF2B5EF4-FFF2-40B4-BE49-F238E27FC236}">
                <a16:creationId xmlns:a16="http://schemas.microsoft.com/office/drawing/2014/main" id="{99B7E8BF-9A7B-12FC-F254-1E6850ED5DFF}"/>
              </a:ext>
            </a:extLst>
          </p:cNvPr>
          <p:cNvCxnSpPr>
            <a:stCxn id="10" idx="2"/>
            <a:endCxn id="9" idx="0"/>
          </p:cNvCxnSpPr>
          <p:nvPr/>
        </p:nvCxnSpPr>
        <p:spPr>
          <a:xfrm flipH="1">
            <a:off x="4439276" y="2604847"/>
            <a:ext cx="1" cy="446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21662AA-543F-08C0-03F1-41743B036692}"/>
              </a:ext>
            </a:extLst>
          </p:cNvPr>
          <p:cNvCxnSpPr>
            <a:stCxn id="9" idx="2"/>
            <a:endCxn id="12" idx="0"/>
          </p:cNvCxnSpPr>
          <p:nvPr/>
        </p:nvCxnSpPr>
        <p:spPr>
          <a:xfrm flipH="1">
            <a:off x="4439275" y="3611226"/>
            <a:ext cx="1" cy="4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FDC434-A68F-4C98-AF15-4967F3EA7B5C}"/>
              </a:ext>
            </a:extLst>
          </p:cNvPr>
          <p:cNvCxnSpPr>
            <a:cxnSpLocks/>
            <a:stCxn id="5" idx="3"/>
          </p:cNvCxnSpPr>
          <p:nvPr/>
        </p:nvCxnSpPr>
        <p:spPr>
          <a:xfrm>
            <a:off x="3523595" y="1858303"/>
            <a:ext cx="91568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CCEEC25-CA6E-3D4D-AE0F-F9A9F88D8B9C}"/>
              </a:ext>
            </a:extLst>
          </p:cNvPr>
          <p:cNvCxnSpPr>
            <a:cxnSpLocks/>
            <a:endCxn id="10" idx="0"/>
          </p:cNvCxnSpPr>
          <p:nvPr/>
        </p:nvCxnSpPr>
        <p:spPr>
          <a:xfrm>
            <a:off x="4439274" y="1858302"/>
            <a:ext cx="3" cy="186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DA95BACC-7B51-4155-C75B-00F4231EF936}"/>
              </a:ext>
            </a:extLst>
          </p:cNvPr>
          <p:cNvSpPr/>
          <p:nvPr/>
        </p:nvSpPr>
        <p:spPr>
          <a:xfrm>
            <a:off x="1088158" y="1672226"/>
            <a:ext cx="811495" cy="395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cxnSp>
        <p:nvCxnSpPr>
          <p:cNvPr id="18" name="Straight Arrow Connector 17">
            <a:extLst>
              <a:ext uri="{FF2B5EF4-FFF2-40B4-BE49-F238E27FC236}">
                <a16:creationId xmlns:a16="http://schemas.microsoft.com/office/drawing/2014/main" id="{FC7E7734-EB1C-6495-9908-881E581ADB80}"/>
              </a:ext>
            </a:extLst>
          </p:cNvPr>
          <p:cNvCxnSpPr>
            <a:cxnSpLocks/>
            <a:stCxn id="17" idx="6"/>
            <a:endCxn id="5" idx="1"/>
          </p:cNvCxnSpPr>
          <p:nvPr/>
        </p:nvCxnSpPr>
        <p:spPr>
          <a:xfrm flipV="1">
            <a:off x="1899653" y="1858303"/>
            <a:ext cx="750781" cy="11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5447080-2870-13F7-D71C-B03CAD27B74B}"/>
              </a:ext>
            </a:extLst>
          </p:cNvPr>
          <p:cNvSpPr/>
          <p:nvPr/>
        </p:nvSpPr>
        <p:spPr>
          <a:xfrm>
            <a:off x="6171268" y="4062784"/>
            <a:ext cx="1424609"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API</a:t>
            </a:r>
          </a:p>
        </p:txBody>
      </p:sp>
      <p:cxnSp>
        <p:nvCxnSpPr>
          <p:cNvPr id="26" name="Straight Arrow Connector 25">
            <a:extLst>
              <a:ext uri="{FF2B5EF4-FFF2-40B4-BE49-F238E27FC236}">
                <a16:creationId xmlns:a16="http://schemas.microsoft.com/office/drawing/2014/main" id="{DB46FA4B-494F-138C-A60F-F7F31AB68BDE}"/>
              </a:ext>
            </a:extLst>
          </p:cNvPr>
          <p:cNvCxnSpPr>
            <a:stCxn id="12" idx="3"/>
            <a:endCxn id="11" idx="1"/>
          </p:cNvCxnSpPr>
          <p:nvPr/>
        </p:nvCxnSpPr>
        <p:spPr>
          <a:xfrm flipV="1">
            <a:off x="5108610" y="4342902"/>
            <a:ext cx="1062658" cy="82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7AB68E62-C85E-D8D4-2588-38F0EC1C459F}"/>
              </a:ext>
            </a:extLst>
          </p:cNvPr>
          <p:cNvSpPr/>
          <p:nvPr/>
        </p:nvSpPr>
        <p:spPr>
          <a:xfrm>
            <a:off x="5544901" y="2702002"/>
            <a:ext cx="1338671"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input</a:t>
            </a:r>
          </a:p>
        </p:txBody>
      </p:sp>
      <p:sp>
        <p:nvSpPr>
          <p:cNvPr id="31" name="Rectangle 30">
            <a:extLst>
              <a:ext uri="{FF2B5EF4-FFF2-40B4-BE49-F238E27FC236}">
                <a16:creationId xmlns:a16="http://schemas.microsoft.com/office/drawing/2014/main" id="{B577D0FA-A883-99C0-AE60-F91499740571}"/>
              </a:ext>
            </a:extLst>
          </p:cNvPr>
          <p:cNvSpPr/>
          <p:nvPr/>
        </p:nvSpPr>
        <p:spPr>
          <a:xfrm>
            <a:off x="7088212" y="2702002"/>
            <a:ext cx="1338671" cy="560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Output</a:t>
            </a:r>
          </a:p>
        </p:txBody>
      </p:sp>
      <p:cxnSp>
        <p:nvCxnSpPr>
          <p:cNvPr id="41" name="Straight Arrow Connector 40">
            <a:extLst>
              <a:ext uri="{FF2B5EF4-FFF2-40B4-BE49-F238E27FC236}">
                <a16:creationId xmlns:a16="http://schemas.microsoft.com/office/drawing/2014/main" id="{5E4AE86B-F386-C229-F3A3-425285A24629}"/>
              </a:ext>
            </a:extLst>
          </p:cNvPr>
          <p:cNvCxnSpPr>
            <a:cxnSpLocks/>
            <a:stCxn id="11" idx="0"/>
            <a:endCxn id="21" idx="2"/>
          </p:cNvCxnSpPr>
          <p:nvPr/>
        </p:nvCxnSpPr>
        <p:spPr>
          <a:xfrm flipH="1" flipV="1">
            <a:off x="6214237" y="3262238"/>
            <a:ext cx="669336" cy="800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CD1BA5-3FE9-FE06-B723-CC06A55A94FB}"/>
              </a:ext>
            </a:extLst>
          </p:cNvPr>
          <p:cNvCxnSpPr>
            <a:cxnSpLocks/>
            <a:stCxn id="11" idx="0"/>
            <a:endCxn id="31" idx="2"/>
          </p:cNvCxnSpPr>
          <p:nvPr/>
        </p:nvCxnSpPr>
        <p:spPr>
          <a:xfrm flipV="1">
            <a:off x="6883573" y="3262238"/>
            <a:ext cx="873975" cy="800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 Modules in Project </a:t>
            </a:r>
            <a:endParaRPr sz="3800" dirty="0">
              <a:latin typeface="Times New Roman" panose="02020603050405020304" pitchFamily="18" charset="0"/>
              <a:cs typeface="Times New Roman" panose="02020603050405020304" pitchFamily="18" charset="0"/>
            </a:endParaRPr>
          </a:p>
        </p:txBody>
      </p:sp>
      <p:sp>
        <p:nvSpPr>
          <p:cNvPr id="162" name="Google Shape;162;p8"/>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indent="-319088" algn="just">
              <a:lnSpc>
                <a:spcPct val="150000"/>
              </a:lnSpc>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 and Preprocessing</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Feature Engineering and Selection</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Model Development and Training</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Model Evaluation and Validation</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Developing APIs</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Developing Front-end</a:t>
            </a:r>
          </a:p>
          <a:p>
            <a:pPr marL="438150" lvl="0" indent="-319088" algn="just" rtl="0">
              <a:lnSpc>
                <a:spcPct val="150000"/>
              </a:lnSpc>
              <a:spcBef>
                <a:spcPts val="0"/>
              </a:spcBef>
              <a:spcAft>
                <a:spcPts val="0"/>
              </a:spcAft>
              <a:buSzPts val="16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Connecting API with Front-end</a:t>
            </a:r>
          </a:p>
          <a:p>
            <a:pPr marL="119062" lvl="0" indent="0" algn="just" rtl="0">
              <a:lnSpc>
                <a:spcPct val="150000"/>
              </a:lnSpc>
              <a:spcBef>
                <a:spcPts val="0"/>
              </a:spcBef>
              <a:spcAft>
                <a:spcPts val="0"/>
              </a:spcAft>
              <a:buSzPts val="1600"/>
              <a:buNone/>
            </a:pPr>
            <a:endParaRPr lang="en-US" sz="1800" dirty="0">
              <a:latin typeface="Times New Roman" panose="02020603050405020304" pitchFamily="18" charset="0"/>
              <a:cs typeface="Times New Roman" panose="02020603050405020304" pitchFamily="18" charset="0"/>
            </a:endParaRPr>
          </a:p>
        </p:txBody>
      </p:sp>
      <p:sp>
        <p:nvSpPr>
          <p:cNvPr id="164" name="Google Shape;164;p8"/>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2364B46-F672-26AF-471D-CC41BE35414C}"/>
              </a:ext>
            </a:extLst>
          </p:cNvPr>
          <p:cNvSpPr>
            <a:spLocks noGrp="1"/>
          </p:cNvSpPr>
          <p:nvPr>
            <p:ph type="dt" idx="10"/>
          </p:nvPr>
        </p:nvSpPr>
        <p:spPr/>
        <p:txBody>
          <a:bodyPr/>
          <a:lstStyle/>
          <a:p>
            <a:r>
              <a:rPr lang="en-US">
                <a:latin typeface="Times New Roman" panose="02020603050405020304" pitchFamily="18" charset="0"/>
                <a:cs typeface="Times New Roman" panose="02020603050405020304" pitchFamily="18" charset="0"/>
              </a:rPr>
              <a:t>26/03/2024</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64BCEE0-22E6-8015-DE1D-2FBE035F59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sz="3800" dirty="0">
                <a:solidFill>
                  <a:srgbClr val="FFC000"/>
                </a:solidFill>
                <a:latin typeface="Times New Roman" panose="02020603050405020304" pitchFamily="18" charset="0"/>
                <a:cs typeface="Times New Roman" panose="02020603050405020304" pitchFamily="18" charset="0"/>
              </a:rPr>
              <a:t>Summary of Module -1  </a:t>
            </a:r>
            <a:endParaRPr sz="3800" dirty="0">
              <a:latin typeface="Times New Roman" panose="02020603050405020304" pitchFamily="18" charset="0"/>
              <a:cs typeface="Times New Roman" panose="02020603050405020304" pitchFamily="18" charset="0"/>
            </a:endParaRPr>
          </a:p>
        </p:txBody>
      </p:sp>
      <p:sp>
        <p:nvSpPr>
          <p:cNvPr id="170" name="Google Shape;170;p9"/>
          <p:cNvSpPr txBox="1">
            <a:spLocks noGrp="1"/>
          </p:cNvSpPr>
          <p:nvPr>
            <p:ph type="body" idx="1"/>
          </p:nvPr>
        </p:nvSpPr>
        <p:spPr>
          <a:xfrm>
            <a:off x="457200" y="1331913"/>
            <a:ext cx="8229600" cy="3297237"/>
          </a:xfrm>
          <a:prstGeom prst="rect">
            <a:avLst/>
          </a:prstGeom>
          <a:noFill/>
          <a:ln>
            <a:noFill/>
          </a:ln>
        </p:spPr>
        <p:txBody>
          <a:bodyPr spcFirstLastPara="1" wrap="square" lIns="54850" tIns="91425" rIns="91425" bIns="45700" anchor="t" anchorCtr="0">
            <a:noAutofit/>
          </a:bodyPr>
          <a:lstStyle/>
          <a:p>
            <a:pPr marL="438150" lvl="0" indent="-197168" algn="just" rtl="0">
              <a:spcBef>
                <a:spcPts val="0"/>
              </a:spcBef>
              <a:spcAft>
                <a:spcPts val="0"/>
              </a:spcAft>
              <a:buSzPts val="1920"/>
              <a:buNone/>
            </a:pPr>
            <a:endParaRPr sz="2400">
              <a:latin typeface="Times New Roman" panose="02020603050405020304" pitchFamily="18" charset="0"/>
              <a:ea typeface="Times New Roman"/>
              <a:cs typeface="Times New Roman" panose="02020603050405020304" pitchFamily="18" charset="0"/>
              <a:sym typeface="Times New Roman"/>
            </a:endParaRPr>
          </a:p>
          <a:p>
            <a:pPr marL="438150" lvl="0" indent="-197168" algn="l" rtl="0">
              <a:spcBef>
                <a:spcPts val="0"/>
              </a:spcBef>
              <a:spcAft>
                <a:spcPts val="0"/>
              </a:spcAft>
              <a:buSzPts val="1920"/>
              <a:buNone/>
            </a:pPr>
            <a:endParaRPr sz="2400">
              <a:solidFill>
                <a:srgbClr val="0000FF"/>
              </a:solidFill>
              <a:latin typeface="Times New Roman" panose="02020603050405020304" pitchFamily="18" charset="0"/>
              <a:cs typeface="Times New Roman" panose="02020603050405020304" pitchFamily="18" charset="0"/>
            </a:endParaRPr>
          </a:p>
        </p:txBody>
      </p:sp>
      <p:sp>
        <p:nvSpPr>
          <p:cNvPr id="172" name="Google Shape;172;p9"/>
          <p:cNvSpPr txBox="1">
            <a:spLocks noGrp="1"/>
          </p:cNvSpPr>
          <p:nvPr>
            <p:ph type="ftr" idx="11"/>
          </p:nvPr>
        </p:nvSpPr>
        <p:spPr>
          <a:xfrm>
            <a:off x="2640013" y="4857750"/>
            <a:ext cx="5508625" cy="206375"/>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(18CSP304L) MINOR PROJECT IV - FIRST REVIEW</a:t>
            </a:r>
            <a:endParaRPr>
              <a:latin typeface="Times New Roman" panose="02020603050405020304" pitchFamily="18" charset="0"/>
              <a:cs typeface="Times New Roman" panose="02020603050405020304" pitchFamily="18" charset="0"/>
            </a:endParaRPr>
          </a:p>
        </p:txBody>
      </p:sp>
      <p:sp>
        <p:nvSpPr>
          <p:cNvPr id="173" name="Google Shape;173;p9"/>
          <p:cNvSpPr txBox="1"/>
          <p:nvPr/>
        </p:nvSpPr>
        <p:spPr>
          <a:xfrm>
            <a:off x="457200" y="1484313"/>
            <a:ext cx="8229600" cy="3297237"/>
          </a:xfrm>
          <a:prstGeom prst="rect">
            <a:avLst/>
          </a:prstGeom>
          <a:noFill/>
          <a:ln>
            <a:noFill/>
          </a:ln>
        </p:spPr>
        <p:txBody>
          <a:bodyPr spcFirstLastPara="1" wrap="square" lIns="54850" tIns="91425" rIns="91425" bIns="45700" anchor="t" anchorCtr="0">
            <a:noAutofit/>
          </a:bodyPr>
          <a:lstStyle/>
          <a:p>
            <a:pPr marL="240982" algn="just">
              <a:buClr>
                <a:schemeClr val="accent1"/>
              </a:buClr>
              <a:buSzPts val="1920"/>
            </a:pPr>
            <a:r>
              <a:rPr lang="en-US" sz="2400" b="1" dirty="0">
                <a:latin typeface="Times New Roman" panose="02020603050405020304" pitchFamily="18" charset="0"/>
                <a:cs typeface="Times New Roman" panose="02020603050405020304" pitchFamily="18" charset="0"/>
              </a:rPr>
              <a:t>Data Collection and Preprocessing</a:t>
            </a:r>
          </a:p>
          <a:p>
            <a:pPr marL="240982" algn="just">
              <a:buClr>
                <a:schemeClr val="accent1"/>
              </a:buClr>
              <a:buSzPts val="1920"/>
            </a:pPr>
            <a:endParaRPr lang="en-US" sz="1800" dirty="0">
              <a:solidFill>
                <a:schemeClr val="dk1"/>
              </a:solidFill>
              <a:latin typeface="Times New Roman" panose="02020603050405020304" pitchFamily="18" charset="0"/>
              <a:ea typeface="Corbel"/>
              <a:cs typeface="Times New Roman" panose="02020603050405020304" pitchFamily="18" charset="0"/>
              <a:sym typeface="Corbel"/>
            </a:endParaRPr>
          </a:p>
          <a:p>
            <a:pPr marL="583882" indent="-342900" algn="just">
              <a:lnSpc>
                <a:spcPct val="150000"/>
              </a:lnSpc>
              <a:buClr>
                <a:schemeClr val="accent1"/>
              </a:buClr>
              <a:buSzPts val="192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Gather diverse medical data of patient link Blood Pressure, Sleep </a:t>
            </a:r>
            <a:r>
              <a:rPr lang="en-US" sz="1800" dirty="0" err="1">
                <a:latin typeface="Times New Roman" panose="02020603050405020304" pitchFamily="18" charset="0"/>
                <a:cs typeface="Times New Roman" panose="02020603050405020304" pitchFamily="18" charset="0"/>
              </a:rPr>
              <a:t>Dueration</a:t>
            </a:r>
            <a:r>
              <a:rPr lang="en-US" sz="1800" dirty="0">
                <a:latin typeface="Times New Roman" panose="02020603050405020304" pitchFamily="18" charset="0"/>
                <a:cs typeface="Times New Roman" panose="02020603050405020304" pitchFamily="18" charset="0"/>
              </a:rPr>
              <a:t>, Stress Level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marL="583882" indent="-342900" algn="just">
              <a:lnSpc>
                <a:spcPct val="150000"/>
              </a:lnSpc>
              <a:buClr>
                <a:schemeClr val="accent1"/>
              </a:buClr>
              <a:buSzPts val="192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Clean the data by handling missing values, outliers, and inconsistencies..</a:t>
            </a:r>
            <a:endParaRPr lang="en-IN" sz="1800" dirty="0">
              <a:solidFill>
                <a:schemeClr val="dk1"/>
              </a:solidFill>
              <a:latin typeface="Times New Roman" panose="02020603050405020304" pitchFamily="18" charset="0"/>
              <a:ea typeface="Corbel"/>
              <a:cs typeface="Times New Roman" panose="02020603050405020304" pitchFamily="18" charset="0"/>
              <a:sym typeface="Corbel"/>
            </a:endParaRPr>
          </a:p>
        </p:txBody>
      </p:sp>
      <p:sp>
        <p:nvSpPr>
          <p:cNvPr id="2" name="Date Placeholder 1">
            <a:extLst>
              <a:ext uri="{FF2B5EF4-FFF2-40B4-BE49-F238E27FC236}">
                <a16:creationId xmlns:a16="http://schemas.microsoft.com/office/drawing/2014/main" id="{BDD507AC-3A68-4848-4109-82C2E082B5EC}"/>
              </a:ext>
            </a:extLst>
          </p:cNvPr>
          <p:cNvSpPr>
            <a:spLocks noGrp="1"/>
          </p:cNvSpPr>
          <p:nvPr>
            <p:ph type="dt" idx="10"/>
          </p:nvPr>
        </p:nvSpPr>
        <p:spPr/>
        <p:txBody>
          <a:bodyPr/>
          <a:lstStyle/>
          <a:p>
            <a:r>
              <a:rPr lang="en-US" sz="1200">
                <a:latin typeface="Times New Roman" panose="02020603050405020304" pitchFamily="18" charset="0"/>
                <a:ea typeface="Tahoma" panose="020B0604030504040204" pitchFamily="34" charset="0"/>
                <a:cs typeface="Times New Roman" panose="02020603050405020304" pitchFamily="18" charset="0"/>
              </a:rPr>
              <a:t>26/03/2024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E06D400-943C-5E20-9BA3-A20765F096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1177</Words>
  <Application>Microsoft Office PowerPoint</Application>
  <PresentationFormat>On-screen Show (16:9)</PresentationFormat>
  <Paragraphs>196</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Corbel</vt:lpstr>
      <vt:lpstr>Arial</vt:lpstr>
      <vt:lpstr>Calibri</vt:lpstr>
      <vt:lpstr>Wingdings 2</vt:lpstr>
      <vt:lpstr>Noto Sans Symbols</vt:lpstr>
      <vt:lpstr>Wingdings</vt:lpstr>
      <vt:lpstr>Module</vt:lpstr>
      <vt:lpstr>M.KUMARASAMY COLLEGE OF ENGINEERING , DEPT OF CSE – B.E  </vt:lpstr>
      <vt:lpstr>PREDICTIVE MODELING OF SLEEP APNEA</vt:lpstr>
      <vt:lpstr>Objectives of  the  Project </vt:lpstr>
      <vt:lpstr>Literature Review</vt:lpstr>
      <vt:lpstr>Existing System Architecture </vt:lpstr>
      <vt:lpstr>Proposed System Architecture-Findings  </vt:lpstr>
      <vt:lpstr>Proposed System Architecture </vt:lpstr>
      <vt:lpstr> Modules in Project </vt:lpstr>
      <vt:lpstr>Summary of Module -1  </vt:lpstr>
      <vt:lpstr>Summary of Module -2  </vt:lpstr>
      <vt:lpstr>Summary of   Module - 3  </vt:lpstr>
      <vt:lpstr>Summary of  Modules -4  </vt:lpstr>
      <vt:lpstr>Summary of  Modules -5  </vt:lpstr>
      <vt:lpstr>Summary of  Modules -6 </vt:lpstr>
      <vt:lpstr>Summary of  Modules -7 </vt:lpstr>
      <vt:lpstr>Software &amp; Hardware Requirements  Specification </vt:lpstr>
      <vt:lpstr>Implementation of Modules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 ,  DEPT OF CSE – B.E</dc:title>
  <dc:creator>Aravindh J</dc:creator>
  <cp:lastModifiedBy>Sanjay S</cp:lastModifiedBy>
  <cp:revision>28</cp:revision>
  <dcterms:modified xsi:type="dcterms:W3CDTF">2024-05-23T06:31:01Z</dcterms:modified>
</cp:coreProperties>
</file>