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59" r:id="rId6"/>
    <p:sldId id="260" r:id="rId7"/>
    <p:sldId id="261" r:id="rId8"/>
    <p:sldId id="262"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ru-RU"/>
              <a:t>Образец заголовка</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0B0B5F59-C367-4500-B04F-4628F761C42D}" type="datetimeFigureOut">
              <a:rPr lang="ru-RU" smtClean="0"/>
              <a:t>22.05.2023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3742994-7ED6-4BA7-BA86-C0F9AE95E992}" type="slidenum">
              <a:rPr lang="ru-RU" smtClean="0"/>
              <a:t>‹#›</a:t>
            </a:fld>
            <a:endParaRPr lang="ru-RU"/>
          </a:p>
        </p:txBody>
      </p:sp>
    </p:spTree>
    <p:extLst>
      <p:ext uri="{BB962C8B-B14F-4D97-AF65-F5344CB8AC3E}">
        <p14:creationId xmlns:p14="http://schemas.microsoft.com/office/powerpoint/2010/main" val="1464882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B0B5F59-C367-4500-B04F-4628F761C42D}" type="datetimeFigureOut">
              <a:rPr lang="ru-RU" smtClean="0"/>
              <a:t>22.05.2023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3742994-7ED6-4BA7-BA86-C0F9AE95E992}" type="slidenum">
              <a:rPr lang="ru-RU" smtClean="0"/>
              <a:t>‹#›</a:t>
            </a:fld>
            <a:endParaRPr lang="ru-RU"/>
          </a:p>
        </p:txBody>
      </p:sp>
    </p:spTree>
    <p:extLst>
      <p:ext uri="{BB962C8B-B14F-4D97-AF65-F5344CB8AC3E}">
        <p14:creationId xmlns:p14="http://schemas.microsoft.com/office/powerpoint/2010/main" val="894156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B0B5F59-C367-4500-B04F-4628F761C42D}" type="datetimeFigureOut">
              <a:rPr lang="ru-RU" smtClean="0"/>
              <a:t>22.05.2023</a:t>
            </a:fld>
            <a:endParaRPr lang="ru-RU"/>
          </a:p>
        </p:txBody>
      </p:sp>
      <p:sp>
        <p:nvSpPr>
          <p:cNvPr id="5" name="Footer Placeholder 4"/>
          <p:cNvSpPr>
            <a:spLocks noGrp="1"/>
          </p:cNvSpPr>
          <p:nvPr>
            <p:ph type="ftr" sz="quarter" idx="11"/>
          </p:nvPr>
        </p:nvSpPr>
        <p:spPr>
          <a:xfrm>
            <a:off x="3776135" y="6422854"/>
            <a:ext cx="4279669" cy="365125"/>
          </a:xfrm>
        </p:spPr>
        <p:txBody>
          <a:bodyPr/>
          <a:lstStyle/>
          <a:p>
            <a:endParaRPr lang="ru-RU"/>
          </a:p>
        </p:txBody>
      </p:sp>
      <p:sp>
        <p:nvSpPr>
          <p:cNvPr id="6" name="Slide Number Placeholder 5"/>
          <p:cNvSpPr>
            <a:spLocks noGrp="1"/>
          </p:cNvSpPr>
          <p:nvPr>
            <p:ph type="sldNum" sz="quarter" idx="12"/>
          </p:nvPr>
        </p:nvSpPr>
        <p:spPr>
          <a:xfrm>
            <a:off x="8073048" y="6422854"/>
            <a:ext cx="879759" cy="365125"/>
          </a:xfrm>
        </p:spPr>
        <p:txBody>
          <a:bodyPr/>
          <a:lstStyle/>
          <a:p>
            <a:fld id="{93742994-7ED6-4BA7-BA86-C0F9AE95E992}" type="slidenum">
              <a:rPr lang="ru-RU" smtClean="0"/>
              <a:t>‹#›</a:t>
            </a:fld>
            <a:endParaRPr lang="ru-RU"/>
          </a:p>
        </p:txBody>
      </p:sp>
    </p:spTree>
    <p:extLst>
      <p:ext uri="{BB962C8B-B14F-4D97-AF65-F5344CB8AC3E}">
        <p14:creationId xmlns:p14="http://schemas.microsoft.com/office/powerpoint/2010/main" val="544513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B0B5F59-C367-4500-B04F-4628F761C42D}" type="datetimeFigureOut">
              <a:rPr lang="ru-RU" smtClean="0"/>
              <a:t>22.05.2023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3742994-7ED6-4BA7-BA86-C0F9AE95E992}" type="slidenum">
              <a:rPr lang="ru-RU" smtClean="0"/>
              <a:t>‹#›</a:t>
            </a:fld>
            <a:endParaRPr lang="ru-RU"/>
          </a:p>
        </p:txBody>
      </p:sp>
    </p:spTree>
    <p:extLst>
      <p:ext uri="{BB962C8B-B14F-4D97-AF65-F5344CB8AC3E}">
        <p14:creationId xmlns:p14="http://schemas.microsoft.com/office/powerpoint/2010/main" val="220009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ru-RU"/>
              <a:t>Образец заголовка</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lvl1pPr>
              <a:defRPr>
                <a:solidFill>
                  <a:schemeClr val="tx2"/>
                </a:solidFill>
              </a:defRPr>
            </a:lvl1pPr>
          </a:lstStyle>
          <a:p>
            <a:fld id="{0B0B5F59-C367-4500-B04F-4628F761C42D}" type="datetimeFigureOut">
              <a:rPr lang="ru-RU" smtClean="0"/>
              <a:t>22.05.2023</a:t>
            </a:fld>
            <a:endParaRPr lang="ru-RU"/>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93742994-7ED6-4BA7-BA86-C0F9AE95E992}" type="slidenum">
              <a:rPr lang="ru-RU" smtClean="0"/>
              <a:t>‹#›</a:t>
            </a:fld>
            <a:endParaRPr lang="ru-RU"/>
          </a:p>
        </p:txBody>
      </p:sp>
    </p:spTree>
    <p:extLst>
      <p:ext uri="{BB962C8B-B14F-4D97-AF65-F5344CB8AC3E}">
        <p14:creationId xmlns:p14="http://schemas.microsoft.com/office/powerpoint/2010/main" val="328394633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0B0B5F59-C367-4500-B04F-4628F761C42D}" type="datetimeFigureOut">
              <a:rPr lang="ru-RU" smtClean="0"/>
              <a:t>22.05.2023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3742994-7ED6-4BA7-BA86-C0F9AE95E992}" type="slidenum">
              <a:rPr lang="ru-RU" smtClean="0"/>
              <a:t>‹#›</a:t>
            </a:fld>
            <a:endParaRPr lang="ru-RU"/>
          </a:p>
        </p:txBody>
      </p:sp>
    </p:spTree>
    <p:extLst>
      <p:ext uri="{BB962C8B-B14F-4D97-AF65-F5344CB8AC3E}">
        <p14:creationId xmlns:p14="http://schemas.microsoft.com/office/powerpoint/2010/main" val="153774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0B0B5F59-C367-4500-B04F-4628F761C42D}" type="datetimeFigureOut">
              <a:rPr lang="ru-RU" smtClean="0"/>
              <a:t>22.05.2023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3742994-7ED6-4BA7-BA86-C0F9AE95E992}" type="slidenum">
              <a:rPr lang="ru-RU" smtClean="0"/>
              <a:t>‹#›</a:t>
            </a:fld>
            <a:endParaRPr lang="ru-RU"/>
          </a:p>
        </p:txBody>
      </p:sp>
    </p:spTree>
    <p:extLst>
      <p:ext uri="{BB962C8B-B14F-4D97-AF65-F5344CB8AC3E}">
        <p14:creationId xmlns:p14="http://schemas.microsoft.com/office/powerpoint/2010/main" val="55204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0B0B5F59-C367-4500-B04F-4628F761C42D}" type="datetimeFigureOut">
              <a:rPr lang="ru-RU" smtClean="0"/>
              <a:t>22.05.2023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3742994-7ED6-4BA7-BA86-C0F9AE95E992}" type="slidenum">
              <a:rPr lang="ru-RU" smtClean="0"/>
              <a:t>‹#›</a:t>
            </a:fld>
            <a:endParaRPr lang="ru-RU"/>
          </a:p>
        </p:txBody>
      </p:sp>
    </p:spTree>
    <p:extLst>
      <p:ext uri="{BB962C8B-B14F-4D97-AF65-F5344CB8AC3E}">
        <p14:creationId xmlns:p14="http://schemas.microsoft.com/office/powerpoint/2010/main" val="204490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B5F59-C367-4500-B04F-4628F761C42D}" type="datetimeFigureOut">
              <a:rPr lang="ru-RU" smtClean="0"/>
              <a:t>22.05.2023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3742994-7ED6-4BA7-BA86-C0F9AE95E992}" type="slidenum">
              <a:rPr lang="ru-RU" smtClean="0"/>
              <a:t>‹#›</a:t>
            </a:fld>
            <a:endParaRPr lang="ru-RU"/>
          </a:p>
        </p:txBody>
      </p:sp>
    </p:spTree>
    <p:extLst>
      <p:ext uri="{BB962C8B-B14F-4D97-AF65-F5344CB8AC3E}">
        <p14:creationId xmlns:p14="http://schemas.microsoft.com/office/powerpoint/2010/main" val="313165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0B0B5F59-C367-4500-B04F-4628F761C42D}" type="datetimeFigureOut">
              <a:rPr lang="ru-RU" smtClean="0"/>
              <a:t>22.05.2023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3742994-7ED6-4BA7-BA86-C0F9AE95E992}" type="slidenum">
              <a:rPr lang="ru-RU" smtClean="0"/>
              <a:t>‹#›</a:t>
            </a:fld>
            <a:endParaRPr lang="ru-RU"/>
          </a:p>
        </p:txBody>
      </p:sp>
    </p:spTree>
    <p:extLst>
      <p:ext uri="{BB962C8B-B14F-4D97-AF65-F5344CB8AC3E}">
        <p14:creationId xmlns:p14="http://schemas.microsoft.com/office/powerpoint/2010/main" val="1551933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0B0B5F59-C367-4500-B04F-4628F761C42D}" type="datetimeFigureOut">
              <a:rPr lang="ru-RU" smtClean="0"/>
              <a:t>22.05.2023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3742994-7ED6-4BA7-BA86-C0F9AE95E992}" type="slidenum">
              <a:rPr lang="ru-RU" smtClean="0"/>
              <a:t>‹#›</a:t>
            </a:fld>
            <a:endParaRPr lang="ru-RU"/>
          </a:p>
        </p:txBody>
      </p:sp>
    </p:spTree>
    <p:extLst>
      <p:ext uri="{BB962C8B-B14F-4D97-AF65-F5344CB8AC3E}">
        <p14:creationId xmlns:p14="http://schemas.microsoft.com/office/powerpoint/2010/main" val="155929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B0B5F59-C367-4500-B04F-4628F761C42D}" type="datetimeFigureOut">
              <a:rPr lang="ru-RU" smtClean="0"/>
              <a:t>22.05.2023</a:t>
            </a:fld>
            <a:endParaRPr lang="ru-RU"/>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ru-RU"/>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93742994-7ED6-4BA7-BA86-C0F9AE95E992}" type="slidenum">
              <a:rPr lang="ru-RU" smtClean="0"/>
              <a:t>‹#›</a:t>
            </a:fld>
            <a:endParaRPr lang="ru-RU"/>
          </a:p>
        </p:txBody>
      </p:sp>
    </p:spTree>
    <p:extLst>
      <p:ext uri="{BB962C8B-B14F-4D97-AF65-F5344CB8AC3E}">
        <p14:creationId xmlns:p14="http://schemas.microsoft.com/office/powerpoint/2010/main" val="25111968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713275-607F-49C5-B9E6-D6A278C5ACE0}"/>
              </a:ext>
            </a:extLst>
          </p:cNvPr>
          <p:cNvSpPr>
            <a:spLocks noGrp="1"/>
          </p:cNvSpPr>
          <p:nvPr>
            <p:ph type="ctrTitle"/>
          </p:nvPr>
        </p:nvSpPr>
        <p:spPr/>
        <p:txBody>
          <a:bodyPr/>
          <a:lstStyle/>
          <a:p>
            <a:r>
              <a:rPr lang="ru-RU" b="1" dirty="0">
                <a:latin typeface="Century Gothic" panose="020B0502020202020204" pitchFamily="34" charset="0"/>
              </a:rPr>
              <a:t>Уровни изоляции транзакций</a:t>
            </a:r>
          </a:p>
        </p:txBody>
      </p:sp>
      <p:sp>
        <p:nvSpPr>
          <p:cNvPr id="3" name="Подзаголовок 2">
            <a:extLst>
              <a:ext uri="{FF2B5EF4-FFF2-40B4-BE49-F238E27FC236}">
                <a16:creationId xmlns:a16="http://schemas.microsoft.com/office/drawing/2014/main" id="{D54A9A4F-778F-444E-8E12-F65B9310A65D}"/>
              </a:ext>
            </a:extLst>
          </p:cNvPr>
          <p:cNvSpPr>
            <a:spLocks noGrp="1"/>
          </p:cNvSpPr>
          <p:nvPr>
            <p:ph type="subTitle" idx="1"/>
          </p:nvPr>
        </p:nvSpPr>
        <p:spPr>
          <a:xfrm>
            <a:off x="524758" y="4373322"/>
            <a:ext cx="9144000" cy="2131173"/>
          </a:xfrm>
        </p:spPr>
        <p:txBody>
          <a:bodyPr>
            <a:noAutofit/>
          </a:bodyPr>
          <a:lstStyle/>
          <a:p>
            <a:pPr algn="l"/>
            <a:r>
              <a:rPr lang="ru-RU" sz="1800" dirty="0" err="1">
                <a:latin typeface="Century Gothic" panose="020B0502020202020204" pitchFamily="34" charset="0"/>
              </a:rPr>
              <a:t>Гижевская</a:t>
            </a:r>
            <a:r>
              <a:rPr lang="ru-RU" sz="1800" dirty="0">
                <a:latin typeface="Century Gothic" panose="020B0502020202020204" pitchFamily="34" charset="0"/>
              </a:rPr>
              <a:t> Валерия</a:t>
            </a:r>
          </a:p>
          <a:p>
            <a:pPr algn="l"/>
            <a:r>
              <a:rPr lang="ru-RU" sz="1800" dirty="0" err="1">
                <a:latin typeface="Century Gothic" panose="020B0502020202020204" pitchFamily="34" charset="0"/>
              </a:rPr>
              <a:t>Алкеев</a:t>
            </a:r>
            <a:r>
              <a:rPr lang="ru-RU" sz="1800" dirty="0">
                <a:latin typeface="Century Gothic" panose="020B0502020202020204" pitchFamily="34" charset="0"/>
              </a:rPr>
              <a:t> Максим</a:t>
            </a:r>
          </a:p>
          <a:p>
            <a:pPr algn="l"/>
            <a:r>
              <a:rPr lang="ru-RU" sz="1800" dirty="0" err="1">
                <a:latin typeface="Century Gothic" panose="020B0502020202020204" pitchFamily="34" charset="0"/>
              </a:rPr>
              <a:t>Кремнёв</a:t>
            </a:r>
            <a:r>
              <a:rPr lang="ru-RU" sz="1800" dirty="0">
                <a:latin typeface="Century Gothic" panose="020B0502020202020204" pitchFamily="34" charset="0"/>
              </a:rPr>
              <a:t> Дмитрий</a:t>
            </a:r>
          </a:p>
          <a:p>
            <a:pPr algn="l"/>
            <a:r>
              <a:rPr lang="ru-RU" sz="1800" dirty="0">
                <a:latin typeface="Century Gothic" panose="020B0502020202020204" pitchFamily="34" charset="0"/>
              </a:rPr>
              <a:t>Группа 6131-020402</a:t>
            </a:r>
            <a:r>
              <a:rPr lang="en-US" sz="1800" dirty="0">
                <a:latin typeface="Century Gothic" panose="020B0502020202020204" pitchFamily="34" charset="0"/>
              </a:rPr>
              <a:t>D</a:t>
            </a:r>
          </a:p>
          <a:p>
            <a:pPr algn="l"/>
            <a:endParaRPr lang="ru-RU" sz="1800" dirty="0"/>
          </a:p>
        </p:txBody>
      </p:sp>
    </p:spTree>
    <p:extLst>
      <p:ext uri="{BB962C8B-B14F-4D97-AF65-F5344CB8AC3E}">
        <p14:creationId xmlns:p14="http://schemas.microsoft.com/office/powerpoint/2010/main" val="146151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8590A0-62A0-4A53-9F88-5CEEDF488FC3}"/>
              </a:ext>
            </a:extLst>
          </p:cNvPr>
          <p:cNvSpPr>
            <a:spLocks noGrp="1"/>
          </p:cNvSpPr>
          <p:nvPr>
            <p:ph type="title"/>
          </p:nvPr>
        </p:nvSpPr>
        <p:spPr>
          <a:xfrm>
            <a:off x="1202919" y="4790189"/>
            <a:ext cx="9784080" cy="1508760"/>
          </a:xfrm>
        </p:spPr>
        <p:txBody>
          <a:bodyPr>
            <a:normAutofit/>
          </a:bodyPr>
          <a:lstStyle/>
          <a:p>
            <a:pPr algn="ctr"/>
            <a:r>
              <a:rPr lang="ru-RU" sz="2800" b="1" dirty="0">
                <a:solidFill>
                  <a:schemeClr val="tx1"/>
                </a:solidFill>
                <a:latin typeface="Century Gothic" panose="020B0502020202020204" pitchFamily="34" charset="0"/>
              </a:rPr>
              <a:t>Спасибо за внимание!</a:t>
            </a:r>
          </a:p>
        </p:txBody>
      </p:sp>
      <p:sp>
        <p:nvSpPr>
          <p:cNvPr id="3" name="Объект 2">
            <a:extLst>
              <a:ext uri="{FF2B5EF4-FFF2-40B4-BE49-F238E27FC236}">
                <a16:creationId xmlns:a16="http://schemas.microsoft.com/office/drawing/2014/main" id="{BB0BB3E9-FAE0-4B0B-9EE5-A7383DB181DC}"/>
              </a:ext>
            </a:extLst>
          </p:cNvPr>
          <p:cNvSpPr>
            <a:spLocks noGrp="1"/>
          </p:cNvSpPr>
          <p:nvPr>
            <p:ph idx="1"/>
          </p:nvPr>
        </p:nvSpPr>
        <p:spPr>
          <a:xfrm>
            <a:off x="1202919" y="2011680"/>
            <a:ext cx="9784080" cy="1919297"/>
          </a:xfrm>
        </p:spPr>
        <p:txBody>
          <a:bodyPr/>
          <a:lstStyle/>
          <a:p>
            <a:r>
              <a:rPr lang="ru-RU" dirty="0">
                <a:latin typeface="Century Gothic" panose="020B0502020202020204" pitchFamily="34" charset="0"/>
              </a:rPr>
              <a:t>Изучены основные идеи работы уровней изоляции</a:t>
            </a:r>
          </a:p>
          <a:p>
            <a:r>
              <a:rPr lang="ru-RU" dirty="0">
                <a:latin typeface="Century Gothic" panose="020B0502020202020204" pitchFamily="34" charset="0"/>
              </a:rPr>
              <a:t>Ознакомлены с проблемами, которые могут решить уровни изоляции</a:t>
            </a:r>
          </a:p>
          <a:p>
            <a:r>
              <a:rPr lang="ru-RU" dirty="0">
                <a:latin typeface="Century Gothic" panose="020B0502020202020204" pitchFamily="34" charset="0"/>
              </a:rPr>
              <a:t>Рассмотрены виды уровней изоляции</a:t>
            </a:r>
          </a:p>
          <a:p>
            <a:endParaRPr lang="ru-RU" dirty="0"/>
          </a:p>
        </p:txBody>
      </p:sp>
      <p:sp>
        <p:nvSpPr>
          <p:cNvPr id="4" name="Заголовок 1">
            <a:extLst>
              <a:ext uri="{FF2B5EF4-FFF2-40B4-BE49-F238E27FC236}">
                <a16:creationId xmlns:a16="http://schemas.microsoft.com/office/drawing/2014/main" id="{E5673587-57C8-4B35-908A-230CEC8B6DFA}"/>
              </a:ext>
            </a:extLst>
          </p:cNvPr>
          <p:cNvSpPr txBox="1">
            <a:spLocks/>
          </p:cNvSpPr>
          <p:nvPr/>
        </p:nvSpPr>
        <p:spPr>
          <a:xfrm>
            <a:off x="1202919" y="266893"/>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ru-RU" b="1" dirty="0">
                <a:latin typeface="Century Gothic" panose="020B0502020202020204" pitchFamily="34" charset="0"/>
              </a:rPr>
              <a:t>Выводы</a:t>
            </a:r>
          </a:p>
        </p:txBody>
      </p:sp>
    </p:spTree>
    <p:extLst>
      <p:ext uri="{BB962C8B-B14F-4D97-AF65-F5344CB8AC3E}">
        <p14:creationId xmlns:p14="http://schemas.microsoft.com/office/powerpoint/2010/main" val="2100899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8AEA8A-0883-4A23-84F4-0C0C055A08AD}"/>
              </a:ext>
            </a:extLst>
          </p:cNvPr>
          <p:cNvSpPr>
            <a:spLocks noGrp="1"/>
          </p:cNvSpPr>
          <p:nvPr>
            <p:ph type="title"/>
          </p:nvPr>
        </p:nvSpPr>
        <p:spPr/>
        <p:txBody>
          <a:bodyPr>
            <a:normAutofit/>
          </a:bodyPr>
          <a:lstStyle/>
          <a:p>
            <a:r>
              <a:rPr lang="ru-RU" sz="3600" b="1" dirty="0">
                <a:latin typeface="Century Gothic" panose="020B0502020202020204" pitchFamily="34" charset="0"/>
              </a:rPr>
              <a:t>Цель и задачи</a:t>
            </a:r>
          </a:p>
        </p:txBody>
      </p:sp>
      <p:sp>
        <p:nvSpPr>
          <p:cNvPr id="3" name="Объект 2">
            <a:extLst>
              <a:ext uri="{FF2B5EF4-FFF2-40B4-BE49-F238E27FC236}">
                <a16:creationId xmlns:a16="http://schemas.microsoft.com/office/drawing/2014/main" id="{2A5F4BF9-25FE-4FBA-8D4F-2D5DB6BF5AEC}"/>
              </a:ext>
            </a:extLst>
          </p:cNvPr>
          <p:cNvSpPr>
            <a:spLocks noGrp="1"/>
          </p:cNvSpPr>
          <p:nvPr>
            <p:ph idx="1"/>
          </p:nvPr>
        </p:nvSpPr>
        <p:spPr>
          <a:xfrm>
            <a:off x="1202919" y="4061460"/>
            <a:ext cx="9784080" cy="441059"/>
          </a:xfrm>
        </p:spPr>
        <p:txBody>
          <a:bodyPr>
            <a:normAutofit/>
          </a:bodyPr>
          <a:lstStyle/>
          <a:p>
            <a:pPr marL="0" indent="0">
              <a:buNone/>
            </a:pPr>
            <a:r>
              <a:rPr lang="ru-RU" b="1" dirty="0">
                <a:latin typeface="Century Gothic" panose="020B0502020202020204" pitchFamily="34" charset="0"/>
              </a:rPr>
              <a:t>Задачи:</a:t>
            </a:r>
          </a:p>
        </p:txBody>
      </p:sp>
      <p:sp>
        <p:nvSpPr>
          <p:cNvPr id="4" name="Объект 2">
            <a:extLst>
              <a:ext uri="{FF2B5EF4-FFF2-40B4-BE49-F238E27FC236}">
                <a16:creationId xmlns:a16="http://schemas.microsoft.com/office/drawing/2014/main" id="{D2D8A58F-94C4-4B99-B858-E562DAB8D9A8}"/>
              </a:ext>
            </a:extLst>
          </p:cNvPr>
          <p:cNvSpPr txBox="1">
            <a:spLocks/>
          </p:cNvSpPr>
          <p:nvPr/>
        </p:nvSpPr>
        <p:spPr>
          <a:xfrm>
            <a:off x="1202919" y="2560010"/>
            <a:ext cx="9784080" cy="133483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ru-RU" dirty="0">
                <a:latin typeface="Century Gothic" panose="020B0502020202020204" pitchFamily="34" charset="0"/>
              </a:rPr>
              <a:t>Ознакомление с понятием уровень изоляции, видами и проблемами, которые они решают</a:t>
            </a:r>
          </a:p>
        </p:txBody>
      </p:sp>
      <p:sp>
        <p:nvSpPr>
          <p:cNvPr id="5" name="Объект 2">
            <a:extLst>
              <a:ext uri="{FF2B5EF4-FFF2-40B4-BE49-F238E27FC236}">
                <a16:creationId xmlns:a16="http://schemas.microsoft.com/office/drawing/2014/main" id="{C4FE2119-337D-46B5-AA32-9067DFEA6949}"/>
              </a:ext>
            </a:extLst>
          </p:cNvPr>
          <p:cNvSpPr txBox="1">
            <a:spLocks/>
          </p:cNvSpPr>
          <p:nvPr/>
        </p:nvSpPr>
        <p:spPr>
          <a:xfrm>
            <a:off x="1202919" y="4622005"/>
            <a:ext cx="9784080" cy="1508760"/>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ru-RU" dirty="0">
                <a:latin typeface="Century Gothic" panose="020B0502020202020204" pitchFamily="34" charset="0"/>
              </a:rPr>
              <a:t>Изучить основную идею работы уровней изоляции</a:t>
            </a:r>
          </a:p>
          <a:p>
            <a:r>
              <a:rPr lang="ru-RU" dirty="0">
                <a:latin typeface="Century Gothic" panose="020B0502020202020204" pitchFamily="34" charset="0"/>
              </a:rPr>
              <a:t>Ознакомится с проблемами, которые могут решить уровни изоляции</a:t>
            </a:r>
          </a:p>
          <a:p>
            <a:r>
              <a:rPr lang="ru-RU" dirty="0">
                <a:latin typeface="Century Gothic" panose="020B0502020202020204" pitchFamily="34" charset="0"/>
              </a:rPr>
              <a:t>Рассмотреть виды уровней изоляции</a:t>
            </a:r>
          </a:p>
        </p:txBody>
      </p:sp>
      <p:sp>
        <p:nvSpPr>
          <p:cNvPr id="6" name="Объект 2">
            <a:extLst>
              <a:ext uri="{FF2B5EF4-FFF2-40B4-BE49-F238E27FC236}">
                <a16:creationId xmlns:a16="http://schemas.microsoft.com/office/drawing/2014/main" id="{D6152E66-4779-4811-BB9F-5E1644BBA26B}"/>
              </a:ext>
            </a:extLst>
          </p:cNvPr>
          <p:cNvSpPr txBox="1">
            <a:spLocks/>
          </p:cNvSpPr>
          <p:nvPr/>
        </p:nvSpPr>
        <p:spPr>
          <a:xfrm>
            <a:off x="1202919" y="2044594"/>
            <a:ext cx="9784080" cy="44105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ru-RU" b="1" dirty="0">
                <a:latin typeface="Century Gothic" panose="020B0502020202020204" pitchFamily="34" charset="0"/>
              </a:rPr>
              <a:t>Цель:</a:t>
            </a:r>
          </a:p>
        </p:txBody>
      </p:sp>
    </p:spTree>
    <p:extLst>
      <p:ext uri="{BB962C8B-B14F-4D97-AF65-F5344CB8AC3E}">
        <p14:creationId xmlns:p14="http://schemas.microsoft.com/office/powerpoint/2010/main" val="1935910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8AEA8A-0883-4A23-84F4-0C0C055A08AD}"/>
              </a:ext>
            </a:extLst>
          </p:cNvPr>
          <p:cNvSpPr>
            <a:spLocks noGrp="1"/>
          </p:cNvSpPr>
          <p:nvPr>
            <p:ph type="title"/>
          </p:nvPr>
        </p:nvSpPr>
        <p:spPr/>
        <p:txBody>
          <a:bodyPr>
            <a:normAutofit/>
          </a:bodyPr>
          <a:lstStyle/>
          <a:p>
            <a:r>
              <a:rPr lang="ru-RU" sz="3600" b="1" dirty="0">
                <a:latin typeface="Century Gothic" panose="020B0502020202020204" pitchFamily="34" charset="0"/>
              </a:rPr>
              <a:t>Уровень изолированности транзакций</a:t>
            </a:r>
          </a:p>
        </p:txBody>
      </p:sp>
      <p:sp>
        <p:nvSpPr>
          <p:cNvPr id="3" name="Объект 2">
            <a:extLst>
              <a:ext uri="{FF2B5EF4-FFF2-40B4-BE49-F238E27FC236}">
                <a16:creationId xmlns:a16="http://schemas.microsoft.com/office/drawing/2014/main" id="{2A5F4BF9-25FE-4FBA-8D4F-2D5DB6BF5AEC}"/>
              </a:ext>
            </a:extLst>
          </p:cNvPr>
          <p:cNvSpPr>
            <a:spLocks noGrp="1"/>
          </p:cNvSpPr>
          <p:nvPr>
            <p:ph idx="1"/>
          </p:nvPr>
        </p:nvSpPr>
        <p:spPr>
          <a:xfrm>
            <a:off x="1202919" y="4061460"/>
            <a:ext cx="9784080" cy="441059"/>
          </a:xfrm>
        </p:spPr>
        <p:txBody>
          <a:bodyPr>
            <a:normAutofit/>
          </a:bodyPr>
          <a:lstStyle/>
          <a:p>
            <a:pPr marL="0" indent="0">
              <a:buNone/>
            </a:pPr>
            <a:r>
              <a:rPr lang="ru-RU" b="1" dirty="0">
                <a:latin typeface="Century Gothic" panose="020B0502020202020204" pitchFamily="34" charset="0"/>
              </a:rPr>
              <a:t>Проблемы одновременного конкурентного доступа:</a:t>
            </a:r>
          </a:p>
        </p:txBody>
      </p:sp>
      <p:sp>
        <p:nvSpPr>
          <p:cNvPr id="4" name="Объект 2">
            <a:extLst>
              <a:ext uri="{FF2B5EF4-FFF2-40B4-BE49-F238E27FC236}">
                <a16:creationId xmlns:a16="http://schemas.microsoft.com/office/drawing/2014/main" id="{D2D8A58F-94C4-4B99-B858-E562DAB8D9A8}"/>
              </a:ext>
            </a:extLst>
          </p:cNvPr>
          <p:cNvSpPr txBox="1">
            <a:spLocks/>
          </p:cNvSpPr>
          <p:nvPr/>
        </p:nvSpPr>
        <p:spPr>
          <a:xfrm>
            <a:off x="1355319" y="2164080"/>
            <a:ext cx="9784080" cy="133483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ru-RU" dirty="0">
                <a:latin typeface="Century Gothic" panose="020B0502020202020204" pitchFamily="34" charset="0"/>
              </a:rPr>
              <a:t>— условное значение, определяющее, в какой мере в результате выполнения логически параллельных транзакций в СУБД допускается получение несогласованных данных. </a:t>
            </a:r>
          </a:p>
        </p:txBody>
      </p:sp>
      <p:sp>
        <p:nvSpPr>
          <p:cNvPr id="5" name="Объект 2">
            <a:extLst>
              <a:ext uri="{FF2B5EF4-FFF2-40B4-BE49-F238E27FC236}">
                <a16:creationId xmlns:a16="http://schemas.microsoft.com/office/drawing/2014/main" id="{C4FE2119-337D-46B5-AA32-9067DFEA6949}"/>
              </a:ext>
            </a:extLst>
          </p:cNvPr>
          <p:cNvSpPr txBox="1">
            <a:spLocks/>
          </p:cNvSpPr>
          <p:nvPr/>
        </p:nvSpPr>
        <p:spPr>
          <a:xfrm>
            <a:off x="1202919" y="4622005"/>
            <a:ext cx="9784080" cy="1508760"/>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ru-RU" dirty="0">
                <a:latin typeface="Century Gothic" panose="020B0502020202020204" pitchFamily="34" charset="0"/>
              </a:rPr>
              <a:t>«грязное чтение» (</a:t>
            </a:r>
            <a:r>
              <a:rPr lang="en-US" dirty="0">
                <a:latin typeface="Century Gothic" panose="020B0502020202020204" pitchFamily="34" charset="0"/>
              </a:rPr>
              <a:t>Dirty reads</a:t>
            </a:r>
            <a:r>
              <a:rPr lang="ru-RU" dirty="0">
                <a:latin typeface="Century Gothic" panose="020B0502020202020204" pitchFamily="34" charset="0"/>
              </a:rPr>
              <a:t>)</a:t>
            </a:r>
          </a:p>
          <a:p>
            <a:r>
              <a:rPr lang="ru-RU" dirty="0">
                <a:latin typeface="Century Gothic" panose="020B0502020202020204" pitchFamily="34" charset="0"/>
              </a:rPr>
              <a:t>неповторяемое чтение (</a:t>
            </a:r>
            <a:r>
              <a:rPr lang="en-US" dirty="0">
                <a:latin typeface="Century Gothic" panose="020B0502020202020204" pitchFamily="34" charset="0"/>
              </a:rPr>
              <a:t>Nonrepeatable reads</a:t>
            </a:r>
            <a:r>
              <a:rPr lang="ru-RU" dirty="0">
                <a:latin typeface="Century Gothic" panose="020B0502020202020204" pitchFamily="34" charset="0"/>
              </a:rPr>
              <a:t>)</a:t>
            </a:r>
          </a:p>
          <a:p>
            <a:r>
              <a:rPr lang="ru-RU" dirty="0">
                <a:latin typeface="Century Gothic" panose="020B0502020202020204" pitchFamily="34" charset="0"/>
              </a:rPr>
              <a:t>Фантомы (</a:t>
            </a:r>
            <a:r>
              <a:rPr lang="en-US" dirty="0">
                <a:latin typeface="Century Gothic" panose="020B0502020202020204" pitchFamily="34" charset="0"/>
              </a:rPr>
              <a:t>Phantom reads</a:t>
            </a:r>
            <a:r>
              <a:rPr lang="ru-RU" dirty="0">
                <a:latin typeface="Century Gothic" panose="020B0502020202020204" pitchFamily="34" charset="0"/>
              </a:rPr>
              <a:t>)</a:t>
            </a:r>
          </a:p>
          <a:p>
            <a:r>
              <a:rPr lang="ru-RU" dirty="0">
                <a:latin typeface="Century Gothic" panose="020B0502020202020204" pitchFamily="34" charset="0"/>
              </a:rPr>
              <a:t>Потерянные обновления</a:t>
            </a:r>
          </a:p>
        </p:txBody>
      </p:sp>
    </p:spTree>
    <p:extLst>
      <p:ext uri="{BB962C8B-B14F-4D97-AF65-F5344CB8AC3E}">
        <p14:creationId xmlns:p14="http://schemas.microsoft.com/office/powerpoint/2010/main" val="367656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86C4C4-DAC9-4FD2-BC10-1F30DEDA0B16}"/>
              </a:ext>
            </a:extLst>
          </p:cNvPr>
          <p:cNvSpPr>
            <a:spLocks noGrp="1"/>
          </p:cNvSpPr>
          <p:nvPr>
            <p:ph type="title"/>
          </p:nvPr>
        </p:nvSpPr>
        <p:spPr/>
        <p:txBody>
          <a:bodyPr>
            <a:normAutofit/>
          </a:bodyPr>
          <a:lstStyle/>
          <a:p>
            <a:r>
              <a:rPr lang="ru-RU" sz="3600" b="1" dirty="0">
                <a:latin typeface="Century Gothic" panose="020B0502020202020204" pitchFamily="34" charset="0"/>
              </a:rPr>
              <a:t>Уровни изоляции</a:t>
            </a:r>
          </a:p>
        </p:txBody>
      </p:sp>
      <p:sp>
        <p:nvSpPr>
          <p:cNvPr id="3" name="Объект 2">
            <a:extLst>
              <a:ext uri="{FF2B5EF4-FFF2-40B4-BE49-F238E27FC236}">
                <a16:creationId xmlns:a16="http://schemas.microsoft.com/office/drawing/2014/main" id="{83F28483-BC67-421E-ADEF-E44ED5C7F0AD}"/>
              </a:ext>
            </a:extLst>
          </p:cNvPr>
          <p:cNvSpPr>
            <a:spLocks noGrp="1"/>
          </p:cNvSpPr>
          <p:nvPr>
            <p:ph idx="1"/>
          </p:nvPr>
        </p:nvSpPr>
        <p:spPr>
          <a:xfrm>
            <a:off x="1202919" y="2011680"/>
            <a:ext cx="9784080" cy="2400064"/>
          </a:xfrm>
        </p:spPr>
        <p:txBody>
          <a:bodyPr/>
          <a:lstStyle/>
          <a:p>
            <a:r>
              <a:rPr lang="ru-RU" dirty="0" err="1">
                <a:latin typeface="Century Gothic" panose="020B0502020202020204" pitchFamily="34" charset="0"/>
              </a:rPr>
              <a:t>Read</a:t>
            </a:r>
            <a:r>
              <a:rPr lang="ru-RU" dirty="0">
                <a:latin typeface="Century Gothic" panose="020B0502020202020204" pitchFamily="34" charset="0"/>
              </a:rPr>
              <a:t> </a:t>
            </a:r>
            <a:r>
              <a:rPr lang="ru-RU" dirty="0" err="1">
                <a:latin typeface="Century Gothic" panose="020B0502020202020204" pitchFamily="34" charset="0"/>
              </a:rPr>
              <a:t>Uncommitted</a:t>
            </a:r>
            <a:r>
              <a:rPr lang="ru-RU" dirty="0">
                <a:latin typeface="Century Gothic" panose="020B0502020202020204" pitchFamily="34" charset="0"/>
              </a:rPr>
              <a:t> (Чтение нефиксированных данных)</a:t>
            </a:r>
          </a:p>
          <a:p>
            <a:r>
              <a:rPr lang="ru-RU" dirty="0" err="1">
                <a:latin typeface="Century Gothic" panose="020B0502020202020204" pitchFamily="34" charset="0"/>
              </a:rPr>
              <a:t>Read</a:t>
            </a:r>
            <a:r>
              <a:rPr lang="ru-RU" dirty="0">
                <a:latin typeface="Century Gothic" panose="020B0502020202020204" pitchFamily="34" charset="0"/>
              </a:rPr>
              <a:t> </a:t>
            </a:r>
            <a:r>
              <a:rPr lang="ru-RU" dirty="0" err="1">
                <a:latin typeface="Century Gothic" panose="020B0502020202020204" pitchFamily="34" charset="0"/>
              </a:rPr>
              <a:t>Committed</a:t>
            </a:r>
            <a:r>
              <a:rPr lang="ru-RU" dirty="0">
                <a:latin typeface="Century Gothic" panose="020B0502020202020204" pitchFamily="34" charset="0"/>
              </a:rPr>
              <a:t> (Чтение зафиксированных данных)</a:t>
            </a:r>
          </a:p>
          <a:p>
            <a:r>
              <a:rPr lang="en-US" dirty="0">
                <a:latin typeface="Century Gothic" panose="020B0502020202020204" pitchFamily="34" charset="0"/>
              </a:rPr>
              <a:t>Repeatable Read (</a:t>
            </a:r>
            <a:r>
              <a:rPr lang="ru-RU" dirty="0">
                <a:latin typeface="Century Gothic" panose="020B0502020202020204" pitchFamily="34" charset="0"/>
              </a:rPr>
              <a:t>Повторяемое чтение)</a:t>
            </a:r>
          </a:p>
          <a:p>
            <a:r>
              <a:rPr lang="en-US" dirty="0">
                <a:latin typeface="Century Gothic" panose="020B0502020202020204" pitchFamily="34" charset="0"/>
              </a:rPr>
              <a:t>Serializable (</a:t>
            </a:r>
            <a:r>
              <a:rPr lang="ru-RU" dirty="0" err="1">
                <a:latin typeface="Century Gothic" panose="020B0502020202020204" pitchFamily="34" charset="0"/>
              </a:rPr>
              <a:t>Сериализуемый</a:t>
            </a:r>
            <a:r>
              <a:rPr lang="ru-RU" dirty="0">
                <a:latin typeface="Century Gothic" panose="020B0502020202020204" pitchFamily="34" charset="0"/>
              </a:rPr>
              <a:t>)</a:t>
            </a:r>
          </a:p>
        </p:txBody>
      </p:sp>
    </p:spTree>
    <p:extLst>
      <p:ext uri="{BB962C8B-B14F-4D97-AF65-F5344CB8AC3E}">
        <p14:creationId xmlns:p14="http://schemas.microsoft.com/office/powerpoint/2010/main" val="386597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F8A6C9-F4C0-42E7-994B-6DE1B386FD4F}"/>
              </a:ext>
            </a:extLst>
          </p:cNvPr>
          <p:cNvSpPr>
            <a:spLocks noGrp="1"/>
          </p:cNvSpPr>
          <p:nvPr>
            <p:ph type="title"/>
          </p:nvPr>
        </p:nvSpPr>
        <p:spPr/>
        <p:txBody>
          <a:bodyPr>
            <a:normAutofit fontScale="90000"/>
          </a:bodyPr>
          <a:lstStyle/>
          <a:p>
            <a:r>
              <a:rPr lang="ru-RU" b="1" dirty="0" err="1">
                <a:latin typeface="Century Gothic" panose="020B0502020202020204" pitchFamily="34" charset="0"/>
              </a:rPr>
              <a:t>Read</a:t>
            </a:r>
            <a:r>
              <a:rPr lang="ru-RU" b="1" dirty="0">
                <a:latin typeface="Century Gothic" panose="020B0502020202020204" pitchFamily="34" charset="0"/>
              </a:rPr>
              <a:t> </a:t>
            </a:r>
            <a:r>
              <a:rPr lang="ru-RU" b="1" dirty="0" err="1">
                <a:latin typeface="Century Gothic" panose="020B0502020202020204" pitchFamily="34" charset="0"/>
              </a:rPr>
              <a:t>Uncommitted</a:t>
            </a:r>
            <a:r>
              <a:rPr lang="ru-RU" b="1" dirty="0">
                <a:latin typeface="Century Gothic" panose="020B0502020202020204" pitchFamily="34" charset="0"/>
              </a:rPr>
              <a:t> </a:t>
            </a:r>
            <a:br>
              <a:rPr lang="ru-RU" dirty="0">
                <a:latin typeface="Century Gothic" panose="020B0502020202020204" pitchFamily="34" charset="0"/>
              </a:rPr>
            </a:br>
            <a:r>
              <a:rPr lang="ru-RU" dirty="0">
                <a:latin typeface="Century Gothic" panose="020B0502020202020204" pitchFamily="34" charset="0"/>
              </a:rPr>
              <a:t>(Чтение нефиксированных данных)</a:t>
            </a:r>
            <a:endParaRPr lang="ru-RU" dirty="0"/>
          </a:p>
        </p:txBody>
      </p:sp>
      <p:sp>
        <p:nvSpPr>
          <p:cNvPr id="3" name="Объект 2">
            <a:extLst>
              <a:ext uri="{FF2B5EF4-FFF2-40B4-BE49-F238E27FC236}">
                <a16:creationId xmlns:a16="http://schemas.microsoft.com/office/drawing/2014/main" id="{BC53D34C-F96C-49C4-9562-452A8EEE86F2}"/>
              </a:ext>
            </a:extLst>
          </p:cNvPr>
          <p:cNvSpPr>
            <a:spLocks noGrp="1"/>
          </p:cNvSpPr>
          <p:nvPr>
            <p:ph idx="1"/>
          </p:nvPr>
        </p:nvSpPr>
        <p:spPr/>
        <p:txBody>
          <a:bodyPr>
            <a:normAutofit/>
          </a:bodyPr>
          <a:lstStyle/>
          <a:p>
            <a:pPr marL="0" indent="0">
              <a:buNone/>
            </a:pPr>
            <a:r>
              <a:rPr lang="ru-RU" dirty="0">
                <a:latin typeface="Century Gothic" panose="020B0502020202020204" pitchFamily="34" charset="0"/>
              </a:rPr>
              <a:t>Транзакции не изолированы друг от друга. Если СУБД поддерживает другие уровни изоляции транзакций, она игнорирует любой механизм, используемый для реализации этих уровней. Чтобы они не влияли на другие транзакции, транзакции, выполняемые на уровне </a:t>
            </a:r>
            <a:r>
              <a:rPr lang="ru-RU" dirty="0" err="1">
                <a:latin typeface="Century Gothic" panose="020B0502020202020204" pitchFamily="34" charset="0"/>
              </a:rPr>
              <a:t>Read</a:t>
            </a:r>
            <a:r>
              <a:rPr lang="ru-RU" dirty="0">
                <a:latin typeface="Century Gothic" panose="020B0502020202020204" pitchFamily="34" charset="0"/>
              </a:rPr>
              <a:t> </a:t>
            </a:r>
            <a:r>
              <a:rPr lang="ru-RU" dirty="0" err="1">
                <a:latin typeface="Century Gothic" panose="020B0502020202020204" pitchFamily="34" charset="0"/>
              </a:rPr>
              <a:t>Uncommitted</a:t>
            </a:r>
            <a:r>
              <a:rPr lang="ru-RU" dirty="0">
                <a:latin typeface="Century Gothic" panose="020B0502020202020204" pitchFamily="34" charset="0"/>
              </a:rPr>
              <a:t>, обычно доступны только для чтения.</a:t>
            </a:r>
          </a:p>
        </p:txBody>
      </p:sp>
    </p:spTree>
    <p:extLst>
      <p:ext uri="{BB962C8B-B14F-4D97-AF65-F5344CB8AC3E}">
        <p14:creationId xmlns:p14="http://schemas.microsoft.com/office/powerpoint/2010/main" val="332751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F8A6C9-F4C0-42E7-994B-6DE1B386FD4F}"/>
              </a:ext>
            </a:extLst>
          </p:cNvPr>
          <p:cNvSpPr>
            <a:spLocks noGrp="1"/>
          </p:cNvSpPr>
          <p:nvPr>
            <p:ph type="title"/>
          </p:nvPr>
        </p:nvSpPr>
        <p:spPr/>
        <p:txBody>
          <a:bodyPr>
            <a:normAutofit fontScale="90000"/>
          </a:bodyPr>
          <a:lstStyle/>
          <a:p>
            <a:r>
              <a:rPr lang="ru-RU" b="1" dirty="0" err="1">
                <a:latin typeface="Century Gothic" panose="020B0502020202020204" pitchFamily="34" charset="0"/>
              </a:rPr>
              <a:t>Read</a:t>
            </a:r>
            <a:r>
              <a:rPr lang="ru-RU" b="1" dirty="0">
                <a:latin typeface="Century Gothic" panose="020B0502020202020204" pitchFamily="34" charset="0"/>
              </a:rPr>
              <a:t> </a:t>
            </a:r>
            <a:r>
              <a:rPr lang="ru-RU" b="1" dirty="0" err="1">
                <a:latin typeface="Century Gothic" panose="020B0502020202020204" pitchFamily="34" charset="0"/>
              </a:rPr>
              <a:t>committed</a:t>
            </a:r>
            <a:r>
              <a:rPr lang="ru-RU" b="1" dirty="0">
                <a:latin typeface="Century Gothic" panose="020B0502020202020204" pitchFamily="34" charset="0"/>
              </a:rPr>
              <a:t> </a:t>
            </a:r>
            <a:br>
              <a:rPr lang="ru-RU" dirty="0">
                <a:latin typeface="Century Gothic" panose="020B0502020202020204" pitchFamily="34" charset="0"/>
              </a:rPr>
            </a:br>
            <a:r>
              <a:rPr lang="ru-RU" dirty="0">
                <a:latin typeface="Century Gothic" panose="020B0502020202020204" pitchFamily="34" charset="0"/>
              </a:rPr>
              <a:t>(Чтение зафиксированных данных)</a:t>
            </a:r>
            <a:endParaRPr lang="ru-RU" dirty="0"/>
          </a:p>
        </p:txBody>
      </p:sp>
      <p:sp>
        <p:nvSpPr>
          <p:cNvPr id="3" name="Объект 2">
            <a:extLst>
              <a:ext uri="{FF2B5EF4-FFF2-40B4-BE49-F238E27FC236}">
                <a16:creationId xmlns:a16="http://schemas.microsoft.com/office/drawing/2014/main" id="{BC53D34C-F96C-49C4-9562-452A8EEE86F2}"/>
              </a:ext>
            </a:extLst>
          </p:cNvPr>
          <p:cNvSpPr>
            <a:spLocks noGrp="1"/>
          </p:cNvSpPr>
          <p:nvPr>
            <p:ph idx="1"/>
          </p:nvPr>
        </p:nvSpPr>
        <p:spPr/>
        <p:txBody>
          <a:bodyPr>
            <a:normAutofit/>
          </a:bodyPr>
          <a:lstStyle/>
          <a:p>
            <a:pPr marL="0" indent="0">
              <a:buNone/>
            </a:pPr>
            <a:r>
              <a:rPr lang="ru-RU" dirty="0">
                <a:latin typeface="Century Gothic" panose="020B0502020202020204" pitchFamily="34" charset="0"/>
              </a:rPr>
              <a:t>Транзакция ожидает разблокировки строк, заблокированных другими транзакциями; это предотвращает чтение "грязных" данных.</a:t>
            </a:r>
          </a:p>
          <a:p>
            <a:pPr marL="0" indent="0">
              <a:buNone/>
            </a:pPr>
            <a:r>
              <a:rPr lang="ru-RU" dirty="0">
                <a:latin typeface="Century Gothic" panose="020B0502020202020204" pitchFamily="34" charset="0"/>
              </a:rPr>
              <a:t>Транзакция содержит блокировку чтения (если она только считывает строку) или блокировку записи (если она обновляет или удаляет строку) в текущей строке, чтобы другие транзакции не обновляли или удаляли ее. Транзакция освобождает блокировки чтения при переходе от текущей строки. Он сохраняет блокировки записи до тех пор, пока не будет зафиксирован или откат.</a:t>
            </a:r>
          </a:p>
        </p:txBody>
      </p:sp>
    </p:spTree>
    <p:extLst>
      <p:ext uri="{BB962C8B-B14F-4D97-AF65-F5344CB8AC3E}">
        <p14:creationId xmlns:p14="http://schemas.microsoft.com/office/powerpoint/2010/main" val="189557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F8A6C9-F4C0-42E7-994B-6DE1B386FD4F}"/>
              </a:ext>
            </a:extLst>
          </p:cNvPr>
          <p:cNvSpPr>
            <a:spLocks noGrp="1"/>
          </p:cNvSpPr>
          <p:nvPr>
            <p:ph type="title"/>
          </p:nvPr>
        </p:nvSpPr>
        <p:spPr/>
        <p:txBody>
          <a:bodyPr>
            <a:normAutofit/>
          </a:bodyPr>
          <a:lstStyle/>
          <a:p>
            <a:r>
              <a:rPr lang="en-US" sz="3600" b="1" dirty="0">
                <a:latin typeface="Century Gothic" panose="020B0502020202020204" pitchFamily="34" charset="0"/>
              </a:rPr>
              <a:t>Repeatable Read </a:t>
            </a:r>
            <a:br>
              <a:rPr lang="ru-RU" sz="3600" dirty="0">
                <a:latin typeface="Century Gothic" panose="020B0502020202020204" pitchFamily="34" charset="0"/>
              </a:rPr>
            </a:br>
            <a:r>
              <a:rPr lang="ru-RU" sz="3600" dirty="0">
                <a:latin typeface="Century Gothic" panose="020B0502020202020204" pitchFamily="34" charset="0"/>
              </a:rPr>
              <a:t>(Повторяемое чтение)</a:t>
            </a:r>
            <a:endParaRPr lang="ru-RU" sz="3600" dirty="0"/>
          </a:p>
        </p:txBody>
      </p:sp>
      <p:sp>
        <p:nvSpPr>
          <p:cNvPr id="3" name="Объект 2">
            <a:extLst>
              <a:ext uri="{FF2B5EF4-FFF2-40B4-BE49-F238E27FC236}">
                <a16:creationId xmlns:a16="http://schemas.microsoft.com/office/drawing/2014/main" id="{BC53D34C-F96C-49C4-9562-452A8EEE86F2}"/>
              </a:ext>
            </a:extLst>
          </p:cNvPr>
          <p:cNvSpPr>
            <a:spLocks noGrp="1"/>
          </p:cNvSpPr>
          <p:nvPr>
            <p:ph idx="1"/>
          </p:nvPr>
        </p:nvSpPr>
        <p:spPr/>
        <p:txBody>
          <a:bodyPr>
            <a:normAutofit/>
          </a:bodyPr>
          <a:lstStyle/>
          <a:p>
            <a:pPr marL="0" indent="0">
              <a:buNone/>
            </a:pPr>
            <a:r>
              <a:rPr lang="ru-RU" dirty="0">
                <a:latin typeface="Century Gothic" panose="020B0502020202020204" pitchFamily="34" charset="0"/>
              </a:rPr>
              <a:t>Транзакция ожидает разблокировки строк, заблокированных другими транзакциями; это предотвращает чтение "грязных" данных.</a:t>
            </a:r>
          </a:p>
          <a:p>
            <a:pPr marL="0" indent="0">
              <a:buNone/>
            </a:pPr>
            <a:r>
              <a:rPr lang="ru-RU" dirty="0">
                <a:latin typeface="Century Gothic" panose="020B0502020202020204" pitchFamily="34" charset="0"/>
              </a:rPr>
              <a:t>Транзакция содержит блокировки чтения во всех строках, которые она возвращает приложению, и записи блокировок для всех строк, которые оно вставляет, обновляет или удаляет. </a:t>
            </a:r>
          </a:p>
          <a:p>
            <a:pPr marL="0" indent="0">
              <a:buNone/>
            </a:pPr>
            <a:r>
              <a:rPr lang="ru-RU" dirty="0">
                <a:latin typeface="Century Gothic" panose="020B0502020202020204" pitchFamily="34" charset="0"/>
              </a:rPr>
              <a:t>Так как другие транзакции не могут обновлять или удалять эти строки, текущая транзакция позволяет избежать </a:t>
            </a:r>
            <a:r>
              <a:rPr lang="ru-RU" dirty="0" err="1">
                <a:latin typeface="Century Gothic" panose="020B0502020202020204" pitchFamily="34" charset="0"/>
              </a:rPr>
              <a:t>неперемежаемых</a:t>
            </a:r>
            <a:r>
              <a:rPr lang="ru-RU" dirty="0">
                <a:latin typeface="Century Gothic" panose="020B0502020202020204" pitchFamily="34" charset="0"/>
              </a:rPr>
              <a:t> операций чтения. Транзакция снимает блокировки при фиксации или откате.</a:t>
            </a:r>
          </a:p>
        </p:txBody>
      </p:sp>
    </p:spTree>
    <p:extLst>
      <p:ext uri="{BB962C8B-B14F-4D97-AF65-F5344CB8AC3E}">
        <p14:creationId xmlns:p14="http://schemas.microsoft.com/office/powerpoint/2010/main" val="929194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F8A6C9-F4C0-42E7-994B-6DE1B386FD4F}"/>
              </a:ext>
            </a:extLst>
          </p:cNvPr>
          <p:cNvSpPr>
            <a:spLocks noGrp="1"/>
          </p:cNvSpPr>
          <p:nvPr>
            <p:ph type="title"/>
          </p:nvPr>
        </p:nvSpPr>
        <p:spPr/>
        <p:txBody>
          <a:bodyPr>
            <a:normAutofit fontScale="90000"/>
          </a:bodyPr>
          <a:lstStyle/>
          <a:p>
            <a:r>
              <a:rPr lang="en-US" b="1" dirty="0">
                <a:latin typeface="Century Gothic" panose="020B0502020202020204" pitchFamily="34" charset="0"/>
              </a:rPr>
              <a:t>Serializable</a:t>
            </a:r>
            <a:br>
              <a:rPr lang="ru-RU" dirty="0">
                <a:latin typeface="Century Gothic" panose="020B0502020202020204" pitchFamily="34" charset="0"/>
              </a:rPr>
            </a:br>
            <a:r>
              <a:rPr lang="ru-RU" dirty="0">
                <a:latin typeface="Century Gothic" panose="020B0502020202020204" pitchFamily="34" charset="0"/>
              </a:rPr>
              <a:t>(Чтение зафиксированных данных)</a:t>
            </a:r>
            <a:endParaRPr lang="ru-RU" dirty="0"/>
          </a:p>
        </p:txBody>
      </p:sp>
      <p:sp>
        <p:nvSpPr>
          <p:cNvPr id="3" name="Объект 2">
            <a:extLst>
              <a:ext uri="{FF2B5EF4-FFF2-40B4-BE49-F238E27FC236}">
                <a16:creationId xmlns:a16="http://schemas.microsoft.com/office/drawing/2014/main" id="{BC53D34C-F96C-49C4-9562-452A8EEE86F2}"/>
              </a:ext>
            </a:extLst>
          </p:cNvPr>
          <p:cNvSpPr>
            <a:spLocks noGrp="1"/>
          </p:cNvSpPr>
          <p:nvPr>
            <p:ph idx="1"/>
          </p:nvPr>
        </p:nvSpPr>
        <p:spPr/>
        <p:txBody>
          <a:bodyPr>
            <a:normAutofit/>
          </a:bodyPr>
          <a:lstStyle/>
          <a:p>
            <a:pPr marL="0" indent="0">
              <a:buNone/>
            </a:pPr>
            <a:r>
              <a:rPr lang="ru-RU" dirty="0">
                <a:latin typeface="Century Gothic" panose="020B0502020202020204" pitchFamily="34" charset="0"/>
              </a:rPr>
              <a:t>Транзакция ожидает разблокировки строк, заблокированных другими транзакциями; это предотвращает чтение "грязных" данных.</a:t>
            </a:r>
          </a:p>
          <a:p>
            <a:pPr marL="0" indent="0">
              <a:buNone/>
            </a:pPr>
            <a:r>
              <a:rPr lang="ru-RU" dirty="0">
                <a:latin typeface="Century Gothic" panose="020B0502020202020204" pitchFamily="34" charset="0"/>
              </a:rPr>
              <a:t>Транзакция содержит блокировку чтения (если она считывает только строки) или блокировку записи (если она может обновлять или удалять строки) в диапазоне строк, на которые она влияет. </a:t>
            </a:r>
          </a:p>
          <a:p>
            <a:pPr marL="0" indent="0">
              <a:buNone/>
            </a:pPr>
            <a:r>
              <a:rPr lang="ru-RU" dirty="0">
                <a:latin typeface="Century Gothic" panose="020B0502020202020204" pitchFamily="34" charset="0"/>
              </a:rPr>
              <a:t>Так как другие транзакции не могут обновлять или удалять строки в диапазоне, текущая транзакция позволяет избежать </a:t>
            </a:r>
            <a:r>
              <a:rPr lang="ru-RU" dirty="0" err="1">
                <a:latin typeface="Century Gothic" panose="020B0502020202020204" pitchFamily="34" charset="0"/>
              </a:rPr>
              <a:t>неперемежаемых</a:t>
            </a:r>
            <a:r>
              <a:rPr lang="ru-RU" dirty="0">
                <a:latin typeface="Century Gothic" panose="020B0502020202020204" pitchFamily="34" charset="0"/>
              </a:rPr>
              <a:t> операций чтения. Так как другие транзакции не могут вставлять строки в диапазон, текущая транзакция позволяет избежать фантомов. Транзакция снимает блокировку при фиксации или откате.</a:t>
            </a:r>
          </a:p>
        </p:txBody>
      </p:sp>
    </p:spTree>
    <p:extLst>
      <p:ext uri="{BB962C8B-B14F-4D97-AF65-F5344CB8AC3E}">
        <p14:creationId xmlns:p14="http://schemas.microsoft.com/office/powerpoint/2010/main" val="1483429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F8A6C9-F4C0-42E7-994B-6DE1B386FD4F}"/>
              </a:ext>
            </a:extLst>
          </p:cNvPr>
          <p:cNvSpPr>
            <a:spLocks noGrp="1"/>
          </p:cNvSpPr>
          <p:nvPr>
            <p:ph type="title"/>
          </p:nvPr>
        </p:nvSpPr>
        <p:spPr/>
        <p:txBody>
          <a:bodyPr>
            <a:normAutofit/>
          </a:bodyPr>
          <a:lstStyle/>
          <a:p>
            <a:r>
              <a:rPr lang="ru-RU" sz="3600" b="1" dirty="0">
                <a:latin typeface="Century Gothic" panose="020B0502020202020204" pitchFamily="34" charset="0"/>
              </a:rPr>
              <a:t>заключение</a:t>
            </a:r>
            <a:endParaRPr lang="ru-RU" sz="3600" b="1" dirty="0"/>
          </a:p>
        </p:txBody>
      </p:sp>
      <p:graphicFrame>
        <p:nvGraphicFramePr>
          <p:cNvPr id="4" name="Таблица 4">
            <a:extLst>
              <a:ext uri="{FF2B5EF4-FFF2-40B4-BE49-F238E27FC236}">
                <a16:creationId xmlns:a16="http://schemas.microsoft.com/office/drawing/2014/main" id="{907D2DF7-FE11-4A3E-B919-783B23849C0A}"/>
              </a:ext>
            </a:extLst>
          </p:cNvPr>
          <p:cNvGraphicFramePr>
            <a:graphicFrameLocks noGrp="1"/>
          </p:cNvGraphicFramePr>
          <p:nvPr>
            <p:ph idx="1"/>
            <p:extLst>
              <p:ext uri="{D42A27DB-BD31-4B8C-83A1-F6EECF244321}">
                <p14:modId xmlns:p14="http://schemas.microsoft.com/office/powerpoint/2010/main" val="3371730582"/>
              </p:ext>
            </p:extLst>
          </p:nvPr>
        </p:nvGraphicFramePr>
        <p:xfrm>
          <a:off x="1202919" y="2303594"/>
          <a:ext cx="9783760" cy="1854200"/>
        </p:xfrm>
        <a:graphic>
          <a:graphicData uri="http://schemas.openxmlformats.org/drawingml/2006/table">
            <a:tbl>
              <a:tblPr firstRow="1" bandRow="1">
                <a:tableStyleId>{616DA210-FB5B-4158-B5E0-FEB733F419BA}</a:tableStyleId>
              </a:tblPr>
              <a:tblGrid>
                <a:gridCol w="2445940">
                  <a:extLst>
                    <a:ext uri="{9D8B030D-6E8A-4147-A177-3AD203B41FA5}">
                      <a16:colId xmlns:a16="http://schemas.microsoft.com/office/drawing/2014/main" val="2773557823"/>
                    </a:ext>
                  </a:extLst>
                </a:gridCol>
                <a:gridCol w="2119939">
                  <a:extLst>
                    <a:ext uri="{9D8B030D-6E8A-4147-A177-3AD203B41FA5}">
                      <a16:colId xmlns:a16="http://schemas.microsoft.com/office/drawing/2014/main" val="2586329714"/>
                    </a:ext>
                  </a:extLst>
                </a:gridCol>
                <a:gridCol w="2771941">
                  <a:extLst>
                    <a:ext uri="{9D8B030D-6E8A-4147-A177-3AD203B41FA5}">
                      <a16:colId xmlns:a16="http://schemas.microsoft.com/office/drawing/2014/main" val="1399026348"/>
                    </a:ext>
                  </a:extLst>
                </a:gridCol>
                <a:gridCol w="2445940">
                  <a:extLst>
                    <a:ext uri="{9D8B030D-6E8A-4147-A177-3AD203B41FA5}">
                      <a16:colId xmlns:a16="http://schemas.microsoft.com/office/drawing/2014/main" val="2349317017"/>
                    </a:ext>
                  </a:extLst>
                </a:gridCol>
              </a:tblGrid>
              <a:tr h="370840">
                <a:tc>
                  <a:txBody>
                    <a:bodyPr/>
                    <a:lstStyle/>
                    <a:p>
                      <a:r>
                        <a:rPr lang="ru-RU" dirty="0">
                          <a:solidFill>
                            <a:schemeClr val="bg2">
                              <a:lumMod val="50000"/>
                            </a:schemeClr>
                          </a:solidFill>
                        </a:rPr>
                        <a:t>Уровень изоляции</a:t>
                      </a:r>
                      <a:endParaRPr lang="ru-RU" dirty="0">
                        <a:solidFill>
                          <a:schemeClr val="bg2">
                            <a:lumMod val="50000"/>
                          </a:schemeClr>
                        </a:solidFill>
                        <a:latin typeface="Century Gothic" panose="020B0502020202020204" pitchFamily="34" charset="0"/>
                      </a:endParaRPr>
                    </a:p>
                  </a:txBody>
                  <a:tcPr>
                    <a:solidFill>
                      <a:schemeClr val="tx1"/>
                    </a:solidFill>
                  </a:tcPr>
                </a:tc>
                <a:tc>
                  <a:txBody>
                    <a:bodyPr/>
                    <a:lstStyle/>
                    <a:p>
                      <a:r>
                        <a:rPr lang="en-US" dirty="0">
                          <a:solidFill>
                            <a:schemeClr val="bg2">
                              <a:lumMod val="50000"/>
                            </a:schemeClr>
                          </a:solidFill>
                        </a:rPr>
                        <a:t>Dirty reads</a:t>
                      </a:r>
                      <a:endParaRPr lang="ru-RU" dirty="0">
                        <a:solidFill>
                          <a:schemeClr val="bg2">
                            <a:lumMod val="50000"/>
                          </a:schemeClr>
                        </a:solidFill>
                        <a:latin typeface="Century Gothic" panose="020B0502020202020204" pitchFamily="34" charset="0"/>
                      </a:endParaRPr>
                    </a:p>
                  </a:txBody>
                  <a:tcPr>
                    <a:solidFill>
                      <a:schemeClr val="tx1"/>
                    </a:solidFill>
                  </a:tcPr>
                </a:tc>
                <a:tc>
                  <a:txBody>
                    <a:bodyPr/>
                    <a:lstStyle/>
                    <a:p>
                      <a:r>
                        <a:rPr lang="en-US" dirty="0">
                          <a:solidFill>
                            <a:schemeClr val="bg2">
                              <a:lumMod val="50000"/>
                            </a:schemeClr>
                          </a:solidFill>
                        </a:rPr>
                        <a:t>Nonrepeatable reads</a:t>
                      </a:r>
                      <a:endParaRPr lang="ru-RU" dirty="0">
                        <a:solidFill>
                          <a:schemeClr val="bg2">
                            <a:lumMod val="50000"/>
                          </a:schemeClr>
                        </a:solidFill>
                        <a:latin typeface="Century Gothic" panose="020B0502020202020204" pitchFamily="34" charset="0"/>
                      </a:endParaRPr>
                    </a:p>
                  </a:txBody>
                  <a:tcPr>
                    <a:solidFill>
                      <a:schemeClr val="tx1"/>
                    </a:solidFill>
                  </a:tcPr>
                </a:tc>
                <a:tc>
                  <a:txBody>
                    <a:bodyPr/>
                    <a:lstStyle/>
                    <a:p>
                      <a:r>
                        <a:rPr lang="en-US" sz="1800" b="1" kern="1200" dirty="0">
                          <a:solidFill>
                            <a:schemeClr val="bg2">
                              <a:lumMod val="50000"/>
                            </a:schemeClr>
                          </a:solidFill>
                          <a:effectLst/>
                        </a:rPr>
                        <a:t>Phantom reads</a:t>
                      </a:r>
                      <a:endParaRPr lang="ru-RU" dirty="0">
                        <a:solidFill>
                          <a:schemeClr val="bg2">
                            <a:lumMod val="50000"/>
                          </a:schemeClr>
                        </a:solidFill>
                        <a:latin typeface="Century Gothic" panose="020B0502020202020204" pitchFamily="34" charset="0"/>
                      </a:endParaRPr>
                    </a:p>
                  </a:txBody>
                  <a:tcPr>
                    <a:solidFill>
                      <a:schemeClr val="tx1"/>
                    </a:solidFill>
                  </a:tcPr>
                </a:tc>
                <a:extLst>
                  <a:ext uri="{0D108BD9-81ED-4DB2-BD59-A6C34878D82A}">
                    <a16:rowId xmlns:a16="http://schemas.microsoft.com/office/drawing/2014/main" val="3926649759"/>
                  </a:ext>
                </a:extLst>
              </a:tr>
              <a:tr h="370840">
                <a:tc>
                  <a:txBody>
                    <a:bodyPr/>
                    <a:lstStyle/>
                    <a:p>
                      <a:pPr fontAlgn="base"/>
                      <a:r>
                        <a:rPr lang="en-US" dirty="0">
                          <a:effectLst/>
                        </a:rPr>
                        <a:t>Read Uncommitted</a:t>
                      </a:r>
                      <a:endParaRPr lang="en-US" dirty="0">
                        <a:effectLst/>
                        <a:latin typeface="Century Gothic" panose="020B0502020202020204" pitchFamily="34" charset="0"/>
                      </a:endParaRPr>
                    </a:p>
                  </a:txBody>
                  <a:tcPr anchor="ctr"/>
                </a:tc>
                <a:tc>
                  <a:txBody>
                    <a:bodyPr/>
                    <a:lstStyle/>
                    <a:p>
                      <a:pPr fontAlgn="base"/>
                      <a:r>
                        <a:rPr lang="ru-RU">
                          <a:effectLst/>
                        </a:rPr>
                        <a:t>Допускаются</a:t>
                      </a:r>
                      <a:endParaRPr lang="ru-RU">
                        <a:effectLst/>
                        <a:latin typeface="Century Gothic" panose="020B0502020202020204" pitchFamily="34" charset="0"/>
                      </a:endParaRPr>
                    </a:p>
                  </a:txBody>
                  <a:tcPr anchor="ctr"/>
                </a:tc>
                <a:tc>
                  <a:txBody>
                    <a:bodyPr/>
                    <a:lstStyle/>
                    <a:p>
                      <a:pPr fontAlgn="base"/>
                      <a:r>
                        <a:rPr lang="ru-RU">
                          <a:effectLst/>
                        </a:rPr>
                        <a:t>Допускаются</a:t>
                      </a:r>
                      <a:endParaRPr lang="ru-RU">
                        <a:effectLst/>
                        <a:latin typeface="Century Gothic" panose="020B0502020202020204" pitchFamily="34" charset="0"/>
                      </a:endParaRPr>
                    </a:p>
                  </a:txBody>
                  <a:tcPr anchor="ctr"/>
                </a:tc>
                <a:tc>
                  <a:txBody>
                    <a:bodyPr/>
                    <a:lstStyle/>
                    <a:p>
                      <a:pPr fontAlgn="base"/>
                      <a:r>
                        <a:rPr lang="ru-RU">
                          <a:effectLst/>
                        </a:rPr>
                        <a:t>Допускаются</a:t>
                      </a:r>
                      <a:endParaRPr lang="ru-RU">
                        <a:effectLst/>
                        <a:latin typeface="Century Gothic" panose="020B0502020202020204" pitchFamily="34" charset="0"/>
                      </a:endParaRPr>
                    </a:p>
                  </a:txBody>
                  <a:tcPr anchor="ctr"/>
                </a:tc>
                <a:extLst>
                  <a:ext uri="{0D108BD9-81ED-4DB2-BD59-A6C34878D82A}">
                    <a16:rowId xmlns:a16="http://schemas.microsoft.com/office/drawing/2014/main" val="391341237"/>
                  </a:ext>
                </a:extLst>
              </a:tr>
              <a:tr h="370840">
                <a:tc>
                  <a:txBody>
                    <a:bodyPr/>
                    <a:lstStyle/>
                    <a:p>
                      <a:pPr fontAlgn="base"/>
                      <a:r>
                        <a:rPr lang="en-US">
                          <a:effectLst/>
                        </a:rPr>
                        <a:t>Read Committed</a:t>
                      </a:r>
                      <a:endParaRPr lang="en-US">
                        <a:effectLst/>
                        <a:latin typeface="Century Gothic" panose="020B0502020202020204" pitchFamily="34" charset="0"/>
                      </a:endParaRPr>
                    </a:p>
                  </a:txBody>
                  <a:tcPr anchor="ctr"/>
                </a:tc>
                <a:tc>
                  <a:txBody>
                    <a:bodyPr/>
                    <a:lstStyle/>
                    <a:p>
                      <a:pPr fontAlgn="base"/>
                      <a:r>
                        <a:rPr lang="ru-RU">
                          <a:effectLst/>
                        </a:rPr>
                        <a:t>Запрещены</a:t>
                      </a:r>
                      <a:endParaRPr lang="ru-RU">
                        <a:effectLst/>
                        <a:latin typeface="Century Gothic" panose="020B0502020202020204" pitchFamily="34" charset="0"/>
                      </a:endParaRPr>
                    </a:p>
                  </a:txBody>
                  <a:tcPr anchor="ctr"/>
                </a:tc>
                <a:tc>
                  <a:txBody>
                    <a:bodyPr/>
                    <a:lstStyle/>
                    <a:p>
                      <a:pPr fontAlgn="base"/>
                      <a:r>
                        <a:rPr lang="ru-RU">
                          <a:effectLst/>
                        </a:rPr>
                        <a:t>Допускаются</a:t>
                      </a:r>
                      <a:endParaRPr lang="ru-RU">
                        <a:effectLst/>
                        <a:latin typeface="Century Gothic" panose="020B0502020202020204" pitchFamily="34" charset="0"/>
                      </a:endParaRPr>
                    </a:p>
                  </a:txBody>
                  <a:tcPr anchor="ctr"/>
                </a:tc>
                <a:tc>
                  <a:txBody>
                    <a:bodyPr/>
                    <a:lstStyle/>
                    <a:p>
                      <a:pPr fontAlgn="base"/>
                      <a:r>
                        <a:rPr lang="ru-RU">
                          <a:effectLst/>
                        </a:rPr>
                        <a:t>Допускаются</a:t>
                      </a:r>
                      <a:endParaRPr lang="ru-RU">
                        <a:effectLst/>
                        <a:latin typeface="Century Gothic" panose="020B0502020202020204" pitchFamily="34" charset="0"/>
                      </a:endParaRPr>
                    </a:p>
                  </a:txBody>
                  <a:tcPr anchor="ctr"/>
                </a:tc>
                <a:extLst>
                  <a:ext uri="{0D108BD9-81ED-4DB2-BD59-A6C34878D82A}">
                    <a16:rowId xmlns:a16="http://schemas.microsoft.com/office/drawing/2014/main" val="1715466727"/>
                  </a:ext>
                </a:extLst>
              </a:tr>
              <a:tr h="370840">
                <a:tc>
                  <a:txBody>
                    <a:bodyPr/>
                    <a:lstStyle/>
                    <a:p>
                      <a:pPr fontAlgn="base"/>
                      <a:r>
                        <a:rPr lang="en-US">
                          <a:effectLst/>
                        </a:rPr>
                        <a:t>Repeatable Read</a:t>
                      </a:r>
                      <a:endParaRPr lang="en-US">
                        <a:effectLst/>
                        <a:latin typeface="Century Gothic" panose="020B0502020202020204" pitchFamily="34" charset="0"/>
                      </a:endParaRPr>
                    </a:p>
                  </a:txBody>
                  <a:tcPr anchor="ctr"/>
                </a:tc>
                <a:tc>
                  <a:txBody>
                    <a:bodyPr/>
                    <a:lstStyle/>
                    <a:p>
                      <a:pPr fontAlgn="base"/>
                      <a:r>
                        <a:rPr lang="ru-RU" dirty="0">
                          <a:effectLst/>
                        </a:rPr>
                        <a:t>Запрещены</a:t>
                      </a:r>
                      <a:endParaRPr lang="ru-RU" dirty="0">
                        <a:effectLst/>
                        <a:latin typeface="Century Gothic" panose="020B0502020202020204" pitchFamily="34" charset="0"/>
                      </a:endParaRPr>
                    </a:p>
                  </a:txBody>
                  <a:tcPr anchor="ctr"/>
                </a:tc>
                <a:tc>
                  <a:txBody>
                    <a:bodyPr/>
                    <a:lstStyle/>
                    <a:p>
                      <a:pPr fontAlgn="base"/>
                      <a:r>
                        <a:rPr lang="ru-RU">
                          <a:effectLst/>
                        </a:rPr>
                        <a:t>Запрещены</a:t>
                      </a:r>
                      <a:endParaRPr lang="ru-RU">
                        <a:effectLst/>
                        <a:latin typeface="Century Gothic" panose="020B0502020202020204" pitchFamily="34" charset="0"/>
                      </a:endParaRPr>
                    </a:p>
                  </a:txBody>
                  <a:tcPr anchor="ctr"/>
                </a:tc>
                <a:tc>
                  <a:txBody>
                    <a:bodyPr/>
                    <a:lstStyle/>
                    <a:p>
                      <a:pPr fontAlgn="base"/>
                      <a:r>
                        <a:rPr lang="ru-RU">
                          <a:effectLst/>
                        </a:rPr>
                        <a:t>Допускаются</a:t>
                      </a:r>
                      <a:endParaRPr lang="ru-RU">
                        <a:effectLst/>
                        <a:latin typeface="Century Gothic" panose="020B0502020202020204" pitchFamily="34" charset="0"/>
                      </a:endParaRPr>
                    </a:p>
                  </a:txBody>
                  <a:tcPr anchor="ctr"/>
                </a:tc>
                <a:extLst>
                  <a:ext uri="{0D108BD9-81ED-4DB2-BD59-A6C34878D82A}">
                    <a16:rowId xmlns:a16="http://schemas.microsoft.com/office/drawing/2014/main" val="1889131926"/>
                  </a:ext>
                </a:extLst>
              </a:tr>
              <a:tr h="370840">
                <a:tc>
                  <a:txBody>
                    <a:bodyPr/>
                    <a:lstStyle/>
                    <a:p>
                      <a:pPr fontAlgn="base"/>
                      <a:r>
                        <a:rPr lang="en-US">
                          <a:effectLst/>
                        </a:rPr>
                        <a:t>Serializable</a:t>
                      </a:r>
                      <a:endParaRPr lang="en-US">
                        <a:effectLst/>
                        <a:latin typeface="Century Gothic" panose="020B0502020202020204" pitchFamily="34" charset="0"/>
                      </a:endParaRPr>
                    </a:p>
                  </a:txBody>
                  <a:tcPr anchor="ctr"/>
                </a:tc>
                <a:tc>
                  <a:txBody>
                    <a:bodyPr/>
                    <a:lstStyle/>
                    <a:p>
                      <a:pPr fontAlgn="base"/>
                      <a:r>
                        <a:rPr lang="ru-RU">
                          <a:effectLst/>
                        </a:rPr>
                        <a:t>Запрещены</a:t>
                      </a:r>
                      <a:endParaRPr lang="ru-RU">
                        <a:effectLst/>
                        <a:latin typeface="Century Gothic" panose="020B0502020202020204" pitchFamily="34" charset="0"/>
                      </a:endParaRPr>
                    </a:p>
                  </a:txBody>
                  <a:tcPr anchor="ctr"/>
                </a:tc>
                <a:tc>
                  <a:txBody>
                    <a:bodyPr/>
                    <a:lstStyle/>
                    <a:p>
                      <a:pPr fontAlgn="base"/>
                      <a:r>
                        <a:rPr lang="ru-RU">
                          <a:effectLst/>
                        </a:rPr>
                        <a:t>Запрещены</a:t>
                      </a:r>
                      <a:endParaRPr lang="ru-RU">
                        <a:effectLst/>
                        <a:latin typeface="Century Gothic" panose="020B0502020202020204" pitchFamily="34" charset="0"/>
                      </a:endParaRPr>
                    </a:p>
                  </a:txBody>
                  <a:tcPr anchor="ctr"/>
                </a:tc>
                <a:tc>
                  <a:txBody>
                    <a:bodyPr/>
                    <a:lstStyle/>
                    <a:p>
                      <a:pPr fontAlgn="base"/>
                      <a:r>
                        <a:rPr lang="ru-RU" dirty="0">
                          <a:effectLst/>
                        </a:rPr>
                        <a:t>Запрещены</a:t>
                      </a:r>
                      <a:endParaRPr lang="ru-RU" dirty="0">
                        <a:effectLst/>
                        <a:latin typeface="Century Gothic" panose="020B0502020202020204" pitchFamily="34" charset="0"/>
                      </a:endParaRPr>
                    </a:p>
                  </a:txBody>
                  <a:tcPr anchor="ctr"/>
                </a:tc>
                <a:extLst>
                  <a:ext uri="{0D108BD9-81ED-4DB2-BD59-A6C34878D82A}">
                    <a16:rowId xmlns:a16="http://schemas.microsoft.com/office/drawing/2014/main" val="2654698702"/>
                  </a:ext>
                </a:extLst>
              </a:tr>
            </a:tbl>
          </a:graphicData>
        </a:graphic>
      </p:graphicFrame>
    </p:spTree>
    <p:extLst>
      <p:ext uri="{BB962C8B-B14F-4D97-AF65-F5344CB8AC3E}">
        <p14:creationId xmlns:p14="http://schemas.microsoft.com/office/powerpoint/2010/main" val="4200441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каймление">
  <a:themeElements>
    <a:clrScheme name="Окаймление">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Окаймление">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Окаймление">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TM03090430[[fn=Окаймление]]</Template>
  <TotalTime>854</TotalTime>
  <Words>503</Words>
  <Application>Microsoft Office PowerPoint</Application>
  <PresentationFormat>Широкоэкранный</PresentationFormat>
  <Paragraphs>63</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Century Gothic</vt:lpstr>
      <vt:lpstr>Corbel</vt:lpstr>
      <vt:lpstr>Wingdings</vt:lpstr>
      <vt:lpstr>Окаймление</vt:lpstr>
      <vt:lpstr>Уровни изоляции транзакций</vt:lpstr>
      <vt:lpstr>Цель и задачи</vt:lpstr>
      <vt:lpstr>Уровень изолированности транзакций</vt:lpstr>
      <vt:lpstr>Уровни изоляции</vt:lpstr>
      <vt:lpstr>Read Uncommitted  (Чтение нефиксированных данных)</vt:lpstr>
      <vt:lpstr>Read committed  (Чтение зафиксированных данных)</vt:lpstr>
      <vt:lpstr>Repeatable Read  (Повторяемое чтение)</vt:lpstr>
      <vt:lpstr>Serializable (Чтение зафиксированных данных)</vt:lpstr>
      <vt:lpstr>заключение</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Уровни изоляции транзакций</dc:title>
  <dc:creator>Lera</dc:creator>
  <cp:lastModifiedBy>Lera</cp:lastModifiedBy>
  <cp:revision>4</cp:revision>
  <dcterms:created xsi:type="dcterms:W3CDTF">2023-05-06T07:00:56Z</dcterms:created>
  <dcterms:modified xsi:type="dcterms:W3CDTF">2023-05-21T21:04:31Z</dcterms:modified>
</cp:coreProperties>
</file>