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4" r:id="rId1"/>
    <p:sldMasterId id="2147483735" r:id="rId2"/>
    <p:sldMasterId id="2147483736" r:id="rId3"/>
    <p:sldMasterId id="2147483737" r:id="rId4"/>
  </p:sldMasterIdLst>
  <p:notesMasterIdLst>
    <p:notesMasterId r:id="rId21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AC3221-8D29-49B1-B22B-A3C6C817D867}">
  <a:tblStyle styleId="{64AC3221-8D29-49B1-B22B-A3C6C817D8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B509EF-A325-4E52-B9C1-80BEFD7C37B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3892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6fd46fdc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126fd46fdc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bd9d9002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1bd9d9002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bd9d9002c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11bd9d9002c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6fd46fdce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126fd46fdce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bd9d9002c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11bd9d9002c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bd9d9002c_0_5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437" name="Google Shape;437;g11bd9d9002c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bd9d9002c_0_5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443" name="Google Shape;443;g11bd9d9002c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bd9d9002c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g11bd9d9002c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bd9d9002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11bd9d9002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bd9d9002c_0_8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64" name="Google Shape;364;g11bd9d9002c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bd9d9002c_0_8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70" name="Google Shape;370;g11bd9d9002c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bd9d9002c_0_8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76" name="Google Shape;376;g11bd9d9002c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bd9d9002c_0_8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82" name="Google Shape;382;g11bd9d9002c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bd9d9002c_0_8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88" name="Google Shape;388;g11bd9d9002c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bd9d9002c_0_8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Вопрос от Аксана</a:t>
            </a:r>
            <a:endParaRPr/>
          </a:p>
        </p:txBody>
      </p:sp>
      <p:sp>
        <p:nvSpPr>
          <p:cNvPr id="394" name="Google Shape;394;g11bd9d9002c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6fd46fdce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26fd46fdce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9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378719" y="4890778"/>
            <a:ext cx="2926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6662512" y="4890778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63190" y="168634"/>
            <a:ext cx="40152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79075" y="722313"/>
            <a:ext cx="8401800" cy="4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3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Таблица">
  <p:cSld name="13_Таблица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0" name="Google Shape;70;p1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Таблица">
  <p:cSld name="14_Таблица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3" name="Google Shape;73;p1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Таблица">
  <p:cSld name="15_Таблица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6" name="Google Shape;76;p1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Таблица">
  <p:cSld name="16_Таблица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9" name="Google Shape;79;p2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Таблица">
  <p:cSld name="17_Таблица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2" name="Google Shape;82;p2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Таблица">
  <p:cSld name="33_Таблица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5" name="Google Shape;85;p2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Таблица">
  <p:cSld name="12_Таблица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2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аблица">
  <p:cSld name="10_Таблица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1" name="Google Shape;91;p2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аблица">
  <p:cSld name="11_Таблица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2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аблица">
  <p:cSld name="4_Таблица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2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аблица">
  <p:cSld name="5_Таблица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0" name="Google Shape;100;p2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2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">
  <p:cSld name="Таблица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7" name="Google Shape;107;p2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">
  <p:cSld name="Текст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30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TITLE_AND_BODY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sldNum" idx="12"/>
          </p:nvPr>
        </p:nvSpPr>
        <p:spPr>
          <a:xfrm>
            <a:off x="104189" y="4908067"/>
            <a:ext cx="27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 1">
  <p:cSld name="Текст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аблица">
  <p:cSld name="1_Таблица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3" name="Google Shape;123;p3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аблица">
  <p:cSld name="2_Таблица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6" name="Google Shape;126;p3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аблица">
  <p:cSld name="3_Таблица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3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аблица">
  <p:cSld name="6_Таблица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2" name="Google Shape;132;p3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одержимое">
  <p:cSld name="1_Содержимое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6" name="Google Shape;136;p3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аблица">
  <p:cSld name="7_Таблица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3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Таблица">
  <p:cSld name="8_Таблица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2" name="Google Shape;142;p3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Таблица">
  <p:cSld name="9_Таблица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5" name="Google Shape;145;p4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1"/>
          <p:cNvSpPr txBox="1">
            <a:spLocks noGrp="1"/>
          </p:cNvSpPr>
          <p:nvPr>
            <p:ph type="title"/>
          </p:nvPr>
        </p:nvSpPr>
        <p:spPr>
          <a:xfrm>
            <a:off x="729450" y="9405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41"/>
          <p:cNvSpPr/>
          <p:nvPr/>
        </p:nvSpPr>
        <p:spPr>
          <a:xfrm>
            <a:off x="0" y="0"/>
            <a:ext cx="17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1"/>
          <p:cNvSpPr/>
          <p:nvPr/>
        </p:nvSpPr>
        <p:spPr>
          <a:xfrm rot="5400000">
            <a:off x="2660200" y="23134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1"/>
          <p:cNvSpPr/>
          <p:nvPr/>
        </p:nvSpPr>
        <p:spPr>
          <a:xfrm rot="5400000">
            <a:off x="2660200" y="-2659950"/>
            <a:ext cx="170100" cy="54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1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3"/>
          <p:cNvSpPr/>
          <p:nvPr/>
        </p:nvSpPr>
        <p:spPr>
          <a:xfrm>
            <a:off x="0" y="0"/>
            <a:ext cx="91500" cy="7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4254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9" name="Google Shape;159;p43"/>
          <p:cNvSpPr txBox="1">
            <a:spLocks noGrp="1"/>
          </p:cNvSpPr>
          <p:nvPr>
            <p:ph type="body" idx="1"/>
          </p:nvPr>
        </p:nvSpPr>
        <p:spPr>
          <a:xfrm>
            <a:off x="311700" y="1008725"/>
            <a:ext cx="42543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 sz="1600"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0" name="Google Shape;160;p43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Таблица">
  <p:cSld name="33_Таблица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3" name="Google Shape;163;p4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Таблица">
  <p:cSld name="27_Таблица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6" name="Google Shape;166;p4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Таблица">
  <p:cSld name="29_Таблица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4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Таблица">
  <p:cSld name="30_Таблица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2" name="Google Shape;172;p4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Таблица">
  <p:cSld name="28_Таблица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5" name="Google Shape;175;p4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Таблица">
  <p:cSld name="32_Таблица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4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Таблица">
  <p:cSld name="34_Таблица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1" name="Google Shape;181;p50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Таблица">
  <p:cSld name="35_Таблица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51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Таблица">
  <p:cSld name="36_Таблица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87" name="Google Shape;187;p5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Таблица">
  <p:cSld name="10_Таблица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0" name="Google Shape;190;p5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Таблица">
  <p:cSld name="11_Таблица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3" name="Google Shape;193;p5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аблица">
  <p:cSld name="4_Таблица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5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аблица">
  <p:cSld name="5_Таблица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9" name="Google Shape;199;p5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одержимое">
  <p:cSld name="Содержимое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7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5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а">
  <p:cSld name="Таблица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06" name="Google Shape;206;p5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">
  <p:cSld name="Текст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9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" name="Google Shape;209;p59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59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59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9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0"/>
          <p:cNvSpPr txBox="1">
            <a:spLocks noGrp="1"/>
          </p:cNvSpPr>
          <p:nvPr>
            <p:ph type="sldNum" idx="12"/>
          </p:nvPr>
        </p:nvSpPr>
        <p:spPr>
          <a:xfrm>
            <a:off x="104189" y="4908067"/>
            <a:ext cx="270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1 1">
  <p:cSld name="Текст 1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1"/>
          <p:cNvSpPr txBox="1">
            <a:spLocks noGrp="1"/>
          </p:cNvSpPr>
          <p:nvPr>
            <p:ph type="body" idx="1"/>
          </p:nvPr>
        </p:nvSpPr>
        <p:spPr>
          <a:xfrm>
            <a:off x="474208" y="1037044"/>
            <a:ext cx="4113000" cy="3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Google Shape;217;p61"/>
          <p:cNvSpPr txBox="1">
            <a:spLocks noGrp="1"/>
          </p:cNvSpPr>
          <p:nvPr>
            <p:ph type="body" idx="2"/>
          </p:nvPr>
        </p:nvSpPr>
        <p:spPr>
          <a:xfrm>
            <a:off x="474208" y="359298"/>
            <a:ext cx="4432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61"/>
          <p:cNvSpPr txBox="1">
            <a:spLocks noGrp="1"/>
          </p:cNvSpPr>
          <p:nvPr>
            <p:ph type="body" idx="3"/>
          </p:nvPr>
        </p:nvSpPr>
        <p:spPr>
          <a:xfrm>
            <a:off x="474208" y="103517"/>
            <a:ext cx="4432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3B549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33B5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61"/>
          <p:cNvSpPr/>
          <p:nvPr/>
        </p:nvSpPr>
        <p:spPr>
          <a:xfrm>
            <a:off x="552204" y="745550"/>
            <a:ext cx="4400700" cy="48600"/>
          </a:xfrm>
          <a:prstGeom prst="rect">
            <a:avLst/>
          </a:prstGeom>
          <a:solidFill>
            <a:srgbClr val="36B3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B54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аблица">
  <p:cSld name="1_Таблица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2" name="Google Shape;222;p62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аблица">
  <p:cSld name="2_Таблица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5" name="Google Shape;225;p63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аблица">
  <p:cSld name="3_Таблица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28" name="Google Shape;228;p64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Таблица">
  <p:cSld name="6_Таблица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1" name="Google Shape;231;p65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Содержимое">
  <p:cSld name="1_Содержимое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6"/>
          <p:cNvSpPr txBox="1">
            <a:spLocks noGrp="1"/>
          </p:cNvSpPr>
          <p:nvPr>
            <p:ph type="body" idx="1"/>
          </p:nvPr>
        </p:nvSpPr>
        <p:spPr>
          <a:xfrm>
            <a:off x="971550" y="1203599"/>
            <a:ext cx="72009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→"/>
              <a:defRPr/>
            </a:lvl2pPr>
            <a:lvl3pPr marL="137160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5" name="Google Shape;235;p66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Таблица">
  <p:cSld name="7_Таблица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38" name="Google Shape;238;p67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Таблица">
  <p:cSld name="8_Таблица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1" name="Google Shape;241;p68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Таблица">
  <p:cSld name="9_Таблица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4" name="Google Shape;244;p69"/>
          <p:cNvCxnSpPr/>
          <p:nvPr/>
        </p:nvCxnSpPr>
        <p:spPr>
          <a:xfrm>
            <a:off x="971600" y="1059582"/>
            <a:ext cx="7200900" cy="0"/>
          </a:xfrm>
          <a:prstGeom prst="straightConnector1">
            <a:avLst/>
          </a:prstGeom>
          <a:noFill/>
          <a:ln w="9525" cap="flat" cmpd="sng">
            <a:solidFill>
              <a:srgbClr val="41414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Ваш макет 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1">
  <p:cSld name="3_01 - BLANK"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73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281495"/>
            <a:ext cx="1690375" cy="36339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73"/>
          <p:cNvSpPr txBox="1">
            <a:spLocks noGrp="1"/>
          </p:cNvSpPr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52" name="Google Shape;252;p73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73"/>
          <p:cNvSpPr txBox="1">
            <a:spLocks noGrp="1"/>
          </p:cNvSpPr>
          <p:nvPr>
            <p:ph type="subTitle" idx="1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" name="Google Shape;254;p73"/>
          <p:cNvSpPr txBox="1">
            <a:spLocks noGrp="1"/>
          </p:cNvSpPr>
          <p:nvPr>
            <p:ph type="body" idx="2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ложка 2">
  <p:cSld name="3_01 - BLANK_1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74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>
            <a:off x="3423125" y="0"/>
            <a:ext cx="5720875" cy="465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74"/>
          <p:cNvSpPr txBox="1">
            <a:spLocks noGrp="1"/>
          </p:cNvSpPr>
          <p:nvPr>
            <p:ph type="title"/>
          </p:nvPr>
        </p:nvSpPr>
        <p:spPr>
          <a:xfrm>
            <a:off x="573500" y="1952530"/>
            <a:ext cx="34815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58" name="Google Shape;258;p74"/>
          <p:cNvCxnSpPr/>
          <p:nvPr/>
        </p:nvCxnSpPr>
        <p:spPr>
          <a:xfrm>
            <a:off x="571500" y="3903675"/>
            <a:ext cx="400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74"/>
          <p:cNvSpPr txBox="1">
            <a:spLocks noGrp="1"/>
          </p:cNvSpPr>
          <p:nvPr>
            <p:ph type="subTitle" idx="1"/>
          </p:nvPr>
        </p:nvSpPr>
        <p:spPr>
          <a:xfrm>
            <a:off x="564000" y="4013547"/>
            <a:ext cx="4006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74"/>
          <p:cNvSpPr txBox="1">
            <a:spLocks noGrp="1"/>
          </p:cNvSpPr>
          <p:nvPr>
            <p:ph type="body" idx="2"/>
          </p:nvPr>
        </p:nvSpPr>
        <p:spPr>
          <a:xfrm>
            <a:off x="573400" y="4288125"/>
            <a:ext cx="4006200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61" name="Google Shape;26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494" y="342899"/>
            <a:ext cx="1688375" cy="3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pos="5400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pos="2880">
          <p15:clr>
            <a:srgbClr val="FA7B17"/>
          </p15:clr>
        </p15:guide>
        <p15:guide id="6" orient="horz" pos="2635">
          <p15:clr>
            <a:srgbClr val="FA7B17"/>
          </p15:clr>
        </p15:guide>
        <p15:guide id="7" orient="horz" pos="2771">
          <p15:clr>
            <a:srgbClr val="FA7B17"/>
          </p15:clr>
        </p15:guide>
        <p15:guide id="8" pos="1425">
          <p15:clr>
            <a:srgbClr val="FA7B17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1">
  <p:cSld name="CUSTOM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5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75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Google Shape;265;p75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Google Shape;266;p75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1">
  <p:cSld name="CUSTOM_7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6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76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76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76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+инфографика или картинка 2">
  <p:cSld name="CUSTOM_7_1"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7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77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5" name="Google Shape;275;p77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Google Shape;276;p77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53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1">
  <p:cSld name="CUSTOM_5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8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78"/>
          <p:cNvSpPr txBox="1">
            <a:spLocks noGrp="1"/>
          </p:cNvSpPr>
          <p:nvPr>
            <p:ph type="subTitle" idx="2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78"/>
          <p:cNvSpPr txBox="1">
            <a:spLocks noGrp="1"/>
          </p:cNvSpPr>
          <p:nvPr>
            <p:ph type="body" idx="3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1">
  <p:cSld name="CUSTOM_5_2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9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79"/>
          <p:cNvSpPr txBox="1">
            <a:spLocks noGrp="1"/>
          </p:cNvSpPr>
          <p:nvPr>
            <p:ph type="subTitle" idx="2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79"/>
          <p:cNvSpPr txBox="1">
            <a:spLocks noGrp="1"/>
          </p:cNvSpPr>
          <p:nvPr>
            <p:ph type="body" idx="3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85" name="Google Shape;285;p79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6" name="Google Shape;286;p79"/>
          <p:cNvSpPr txBox="1">
            <a:spLocks noGrp="1"/>
          </p:cNvSpPr>
          <p:nvPr>
            <p:ph type="subTitle" idx="4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79"/>
          <p:cNvSpPr txBox="1">
            <a:spLocks noGrp="1"/>
          </p:cNvSpPr>
          <p:nvPr>
            <p:ph type="body" idx="5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/задание 2">
  <p:cSld name="CUSTOM_5_2_1"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0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0" name="Google Shape;290;p80"/>
          <p:cNvSpPr txBox="1">
            <a:spLocks noGrp="1"/>
          </p:cNvSpPr>
          <p:nvPr>
            <p:ph type="subTitle" idx="2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80"/>
          <p:cNvSpPr txBox="1">
            <a:spLocks noGrp="1"/>
          </p:cNvSpPr>
          <p:nvPr>
            <p:ph type="body" idx="3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92" name="Google Shape;292;p80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p80"/>
          <p:cNvSpPr txBox="1">
            <a:spLocks noGrp="1"/>
          </p:cNvSpPr>
          <p:nvPr>
            <p:ph type="subTitle" idx="4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80"/>
          <p:cNvSpPr txBox="1">
            <a:spLocks noGrp="1"/>
          </p:cNvSpPr>
          <p:nvPr>
            <p:ph type="body" idx="5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подзаголовок/текст 2">
  <p:cSld name="CUSTOM_5_1"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1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81"/>
          <p:cNvSpPr txBox="1">
            <a:spLocks noGrp="1"/>
          </p:cNvSpPr>
          <p:nvPr>
            <p:ph type="subTitle" idx="2"/>
          </p:nvPr>
        </p:nvSpPr>
        <p:spPr>
          <a:xfrm>
            <a:off x="568625" y="741195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81"/>
          <p:cNvSpPr txBox="1">
            <a:spLocks noGrp="1"/>
          </p:cNvSpPr>
          <p:nvPr>
            <p:ph type="body" idx="3"/>
          </p:nvPr>
        </p:nvSpPr>
        <p:spPr>
          <a:xfrm>
            <a:off x="568625" y="1300150"/>
            <a:ext cx="4005300" cy="3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место для иконок 2">
  <p:cSld name="CUSTOM_4_1"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2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82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82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82"/>
          <p:cNvSpPr txBox="1">
            <a:spLocks noGrp="1"/>
          </p:cNvSpPr>
          <p:nvPr>
            <p:ph type="body" idx="3"/>
          </p:nvPr>
        </p:nvSpPr>
        <p:spPr>
          <a:xfrm>
            <a:off x="1143000" y="2098975"/>
            <a:ext cx="3430800" cy="28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pos="720">
          <p15:clr>
            <a:srgbClr val="FA7B17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1">
  <p:cSld name="CUSTOM_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3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6" name="Google Shape;306;p83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83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83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09" name="Google Shape;309;p83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p83"/>
          <p:cNvSpPr txBox="1">
            <a:spLocks noGrp="1"/>
          </p:cNvSpPr>
          <p:nvPr>
            <p:ph type="subTitle" idx="4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Google Shape;311;p83"/>
          <p:cNvSpPr txBox="1">
            <a:spLocks noGrp="1"/>
          </p:cNvSpPr>
          <p:nvPr>
            <p:ph type="body" idx="5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/задание 2">
  <p:cSld name="CUSTOM_3_1"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4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84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84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6" name="Google Shape;316;p84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05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7" name="Google Shape;317;p84"/>
          <p:cNvCxnSpPr/>
          <p:nvPr/>
        </p:nvCxnSpPr>
        <p:spPr>
          <a:xfrm>
            <a:off x="578450" y="3829300"/>
            <a:ext cx="400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84"/>
          <p:cNvSpPr txBox="1">
            <a:spLocks noGrp="1"/>
          </p:cNvSpPr>
          <p:nvPr>
            <p:ph type="subTitle" idx="4"/>
          </p:nvPr>
        </p:nvSpPr>
        <p:spPr>
          <a:xfrm>
            <a:off x="564000" y="3973726"/>
            <a:ext cx="4006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84"/>
          <p:cNvSpPr txBox="1">
            <a:spLocks noGrp="1"/>
          </p:cNvSpPr>
          <p:nvPr>
            <p:ph type="body" idx="5"/>
          </p:nvPr>
        </p:nvSpPr>
        <p:spPr>
          <a:xfrm>
            <a:off x="568625" y="4206525"/>
            <a:ext cx="40068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  <p15:guide id="10" orient="horz" pos="2602">
          <p15:clr>
            <a:srgbClr val="FA7B17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ние модуля/заголовок/подзаголовок/текст 2">
  <p:cSld name="CUSTOM_2">
    <p:bg>
      <p:bgPr>
        <a:solidFill>
          <a:schemeClr val="lt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5"/>
          <p:cNvSpPr txBox="1">
            <a:spLocks noGrp="1"/>
          </p:cNvSpPr>
          <p:nvPr>
            <p:ph type="subTitle" idx="1"/>
          </p:nvPr>
        </p:nvSpPr>
        <p:spPr>
          <a:xfrm>
            <a:off x="573500" y="345946"/>
            <a:ext cx="4000500" cy="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" name="Google Shape;322;p85"/>
          <p:cNvSpPr txBox="1">
            <a:spLocks noGrp="1"/>
          </p:cNvSpPr>
          <p:nvPr>
            <p:ph type="title"/>
          </p:nvPr>
        </p:nvSpPr>
        <p:spPr>
          <a:xfrm>
            <a:off x="582800" y="690440"/>
            <a:ext cx="40005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60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1C60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" name="Google Shape;323;p85"/>
          <p:cNvSpPr txBox="1">
            <a:spLocks noGrp="1"/>
          </p:cNvSpPr>
          <p:nvPr>
            <p:ph type="subTitle" idx="2"/>
          </p:nvPr>
        </p:nvSpPr>
        <p:spPr>
          <a:xfrm>
            <a:off x="568625" y="1577600"/>
            <a:ext cx="40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4" name="Google Shape;324;p85"/>
          <p:cNvSpPr txBox="1">
            <a:spLocks noGrp="1"/>
          </p:cNvSpPr>
          <p:nvPr>
            <p:ph type="body" idx="3"/>
          </p:nvPr>
        </p:nvSpPr>
        <p:spPr>
          <a:xfrm>
            <a:off x="568625" y="2098975"/>
            <a:ext cx="4005300" cy="27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A7B17"/>
          </p15:clr>
        </p15:guide>
        <p15:guide id="2" pos="5400">
          <p15:clr>
            <a:srgbClr val="FA7B17"/>
          </p15:clr>
        </p15:guide>
        <p15:guide id="3" orient="horz" pos="216">
          <p15:clr>
            <a:srgbClr val="FA7B17"/>
          </p15:clr>
        </p15:guide>
        <p15:guide id="4" orient="horz" pos="3024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  <p15:guide id="8" orient="horz" pos="1104">
          <p15:clr>
            <a:srgbClr val="FA7B17"/>
          </p15:clr>
        </p15:guide>
        <p15:guide id="9" orient="horz" pos="1322">
          <p15:clr>
            <a:srgbClr val="FA7B17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1">
  <p:cSld name="CUSTOM_6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86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86"/>
          <p:cNvSpPr txBox="1">
            <a:spLocks noGrp="1"/>
          </p:cNvSpPr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1.2">
  <p:cSld name="CUSTOM_6_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7"/>
          <p:cNvSpPr txBox="1">
            <a:spLocks noGrp="1"/>
          </p:cNvSpPr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0" name="Google Shape;330;p87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1">
  <p:cSld name="CUSTOM_6_2_1"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8"/>
          <p:cNvSpPr txBox="1">
            <a:spLocks noGrp="1"/>
          </p:cNvSpPr>
          <p:nvPr>
            <p:ph type="title"/>
          </p:nvPr>
        </p:nvSpPr>
        <p:spPr>
          <a:xfrm>
            <a:off x="571500" y="548764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3" name="Google Shape;333;p88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rot="10800000">
            <a:off x="1" y="2044000"/>
            <a:ext cx="3805349" cy="3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 2.2">
  <p:cSld name="CUSTOM_6_1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89"/>
          <p:cNvPicPr preferRelativeResize="0"/>
          <p:nvPr/>
        </p:nvPicPr>
        <p:blipFill rotWithShape="1">
          <a:blip r:embed="rId2">
            <a:alphaModFix/>
          </a:blip>
          <a:srcRect l="30939"/>
          <a:stretch/>
        </p:blipFill>
        <p:spPr>
          <a:xfrm flipH="1">
            <a:off x="2" y="1"/>
            <a:ext cx="3870648" cy="315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89"/>
          <p:cNvSpPr txBox="1">
            <a:spLocks noGrp="1"/>
          </p:cNvSpPr>
          <p:nvPr>
            <p:ph type="title"/>
          </p:nvPr>
        </p:nvSpPr>
        <p:spPr>
          <a:xfrm>
            <a:off x="573350" y="3332648"/>
            <a:ext cx="40005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360">
          <p15:clr>
            <a:srgbClr val="FA7B17"/>
          </p15:clr>
        </p15:guide>
        <p15:guide id="4" orient="horz" pos="2904">
          <p15:clr>
            <a:srgbClr val="FA7B17"/>
          </p15:clr>
        </p15:guide>
        <p15:guide id="5" orient="horz" pos="2330">
          <p15:clr>
            <a:srgbClr val="FA7B17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 для инструкций в шаблоне">
  <p:cSld name="3_DEFAULT - Title">
    <p:bg>
      <p:bgPr>
        <a:solidFill>
          <a:srgbClr val="FFFFFF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">
          <p15:clr>
            <a:srgbClr val="FA7B17"/>
          </p15:clr>
        </p15:guide>
        <p15:guide id="2" orient="horz" pos="3024">
          <p15:clr>
            <a:srgbClr val="FA7B17"/>
          </p15:clr>
        </p15:guide>
        <p15:guide id="3" pos="360">
          <p15:clr>
            <a:srgbClr val="FA7B17"/>
          </p15:clr>
        </p15:guide>
        <p15:guide id="4" pos="5400">
          <p15:clr>
            <a:srgbClr val="FA7B17"/>
          </p15:clr>
        </p15:guide>
        <p15:guide id="5" orient="horz" pos="288">
          <p15:clr>
            <a:srgbClr val="FA7B17"/>
          </p15:clr>
        </p15:guide>
        <p15:guide id="6" orient="horz" pos="576">
          <p15:clr>
            <a:srgbClr val="FA7B17"/>
          </p15:clr>
        </p15:guide>
        <p15:guide id="7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42663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→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orient="horz" pos="627">
          <p15:clr>
            <a:srgbClr val="EA4335"/>
          </p15:clr>
        </p15:guide>
        <p15:guide id="4" orient="horz" pos="72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63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2"/>
          <p:cNvSpPr txBox="1">
            <a:spLocks noGrp="1"/>
          </p:cNvSpPr>
          <p:nvPr>
            <p:ph type="body" idx="1"/>
          </p:nvPr>
        </p:nvSpPr>
        <p:spPr>
          <a:xfrm>
            <a:off x="311700" y="1143000"/>
            <a:ext cx="4266300" cy="3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→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2"/>
          <p:cNvSpPr txBox="1">
            <a:spLocks noGrp="1"/>
          </p:cNvSpPr>
          <p:nvPr>
            <p:ph type="sldNum" idx="12"/>
          </p:nvPr>
        </p:nvSpPr>
        <p:spPr>
          <a:xfrm>
            <a:off x="311709" y="4591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orient="horz" pos="280">
          <p15:clr>
            <a:srgbClr val="EA4335"/>
          </p15:clr>
        </p15:guide>
        <p15:guide id="3" orient="horz" pos="627">
          <p15:clr>
            <a:srgbClr val="EA4335"/>
          </p15:clr>
        </p15:guide>
        <p15:guide id="4" orient="horz" pos="72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1"/>
          <p:cNvSpPr txBox="1">
            <a:spLocks noGrp="1"/>
          </p:cNvSpPr>
          <p:nvPr>
            <p:ph type="ctrTitle"/>
          </p:nvPr>
        </p:nvSpPr>
        <p:spPr>
          <a:xfrm>
            <a:off x="234950" y="2370900"/>
            <a:ext cx="528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Описание Персоны. </a:t>
            </a:r>
            <a:endParaRPr sz="3000" dirty="0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Оценка рынка продукта. Анализ конкурентов. </a:t>
            </a:r>
            <a:endParaRPr sz="3000" dirty="0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566"/>
              <a:buNone/>
            </a:pP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8" name="Google Shape;348;p91"/>
          <p:cNvSpPr txBox="1"/>
          <p:nvPr/>
        </p:nvSpPr>
        <p:spPr>
          <a:xfrm>
            <a:off x="265650" y="1603288"/>
            <a:ext cx="659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Практическое занятие № 3 </a:t>
            </a:r>
            <a:endParaRPr sz="20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" name="Google Shape;265;p1">
            <a:extLst>
              <a:ext uri="{FF2B5EF4-FFF2-40B4-BE49-F238E27FC236}">
                <a16:creationId xmlns:a16="http://schemas.microsoft.com/office/drawing/2014/main" id="{514B3699-2FF0-4AE4-8EF4-D2634A13CF15}"/>
              </a:ext>
            </a:extLst>
          </p:cNvPr>
          <p:cNvCxnSpPr>
            <a:cxnSpLocks/>
          </p:cNvCxnSpPr>
          <p:nvPr/>
        </p:nvCxnSpPr>
        <p:spPr>
          <a:xfrm>
            <a:off x="368550" y="3771900"/>
            <a:ext cx="0" cy="118609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267;p1">
            <a:extLst>
              <a:ext uri="{FF2B5EF4-FFF2-40B4-BE49-F238E27FC236}">
                <a16:creationId xmlns:a16="http://schemas.microsoft.com/office/drawing/2014/main" id="{F222682F-19EF-4D9C-B5B4-72817383636F}"/>
              </a:ext>
            </a:extLst>
          </p:cNvPr>
          <p:cNvSpPr txBox="1"/>
          <p:nvPr/>
        </p:nvSpPr>
        <p:spPr>
          <a:xfrm>
            <a:off x="422339" y="3734020"/>
            <a:ext cx="31935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entury Gothic" panose="020B0502020202020204" pitchFamily="34" charset="0"/>
              </a:rPr>
              <a:t>Алкеев Максим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entury Gothic" panose="020B0502020202020204" pitchFamily="34" charset="0"/>
              </a:rPr>
              <a:t>Гижевская </a:t>
            </a:r>
            <a:r>
              <a:rPr lang="ru-RU" dirty="0">
                <a:latin typeface="Century Gothic" panose="020B0502020202020204" pitchFamily="34" charset="0"/>
              </a:rPr>
              <a:t>Валерия</a:t>
            </a:r>
            <a:endParaRPr lang="ru"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Century Gothic" panose="020B0502020202020204" pitchFamily="34" charset="0"/>
              </a:rPr>
              <a:t>Кремнев Дмитрий</a:t>
            </a:r>
            <a:br>
              <a:rPr lang="ru" dirty="0">
                <a:latin typeface="Century Gothic" panose="020B0502020202020204" pitchFamily="34" charset="0"/>
              </a:rPr>
            </a:br>
            <a:br>
              <a:rPr lang="ru" dirty="0">
                <a:latin typeface="Century Gothic" panose="020B0502020202020204" pitchFamily="34" charset="0"/>
              </a:rPr>
            </a:br>
            <a:r>
              <a:rPr lang="ru" dirty="0">
                <a:latin typeface="Century Gothic" panose="020B0502020202020204" pitchFamily="34" charset="0"/>
              </a:rPr>
              <a:t>Группа 6131-020402</a:t>
            </a:r>
            <a:r>
              <a:rPr lang="en-US" dirty="0">
                <a:latin typeface="Century Gothic" panose="020B0502020202020204" pitchFamily="34" charset="0"/>
              </a:rPr>
              <a:t>D</a:t>
            </a:r>
            <a:endParaRPr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01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Задание № 2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p101"/>
          <p:cNvSpPr txBox="1">
            <a:spLocks noGrp="1"/>
          </p:cNvSpPr>
          <p:nvPr>
            <p:ph type="body" idx="1"/>
          </p:nvPr>
        </p:nvSpPr>
        <p:spPr>
          <a:xfrm>
            <a:off x="355600" y="860900"/>
            <a:ext cx="4615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47650" lvl="0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entury Gothic"/>
              <a:buAutoNum type="arabicPeriod"/>
            </a:pPr>
            <a:r>
              <a:rPr lang="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Определите размер своего рынка (TAM/SOM/SAM) на основе приведенных далее данных – в рублях!</a:t>
            </a: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 dirty="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 dirty="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02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Вводные данные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p102"/>
          <p:cNvSpPr txBox="1">
            <a:spLocks noGrp="1"/>
          </p:cNvSpPr>
          <p:nvPr>
            <p:ph type="body" idx="1"/>
          </p:nvPr>
        </p:nvSpPr>
        <p:spPr>
          <a:xfrm>
            <a:off x="355600" y="860900"/>
            <a:ext cx="46155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 dirty="0"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По данным агентства Автостат, в нашей стране работает примерно 76 000 независимых автосервисов и 35 000 торговых сетей. Объем продаж автозапчастей уже превысил отметку 856 млн. рублей.</a:t>
            </a:r>
            <a:r>
              <a:rPr lang="ru" sz="12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ru" sz="1200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Примерно 60% из этого продается в онлайн.</a:t>
            </a:r>
            <a:endParaRPr dirty="0"/>
          </a:p>
          <a:p>
            <a:pPr marL="63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200" dirty="0">
              <a:solidFill>
                <a:srgbClr val="242327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3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Кажется, что с нашим новым интернет-магазином мы со временем можем отхватить половину этого онлайн-рынка. Но не сразу, поскольку на рынке есть три сильных онлайн-дистрибьютора с сильными брендами, которым доверяют автосервисы и торговые сети. Они по сути сейчас и делят рынок поровну между собой. Нужно время, чтобы докрутить свой интернет-магазин по функционалу. </a:t>
            </a:r>
            <a:endParaRPr dirty="0"/>
          </a:p>
          <a:p>
            <a:pPr marL="63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200" dirty="0">
              <a:solidFill>
                <a:srgbClr val="242327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3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Однако,  если предлагать цены лучше, чем у них, на первое время, можно откусить хотя бы 15% рынка у них.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200" b="1" dirty="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2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000" b="1" dirty="0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03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5375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Ответ. Задание № 2. Размер рынка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p103"/>
          <p:cNvSpPr txBox="1">
            <a:spLocks noGrp="1"/>
          </p:cNvSpPr>
          <p:nvPr>
            <p:ph type="body" idx="1"/>
          </p:nvPr>
        </p:nvSpPr>
        <p:spPr>
          <a:xfrm>
            <a:off x="431800" y="937100"/>
            <a:ext cx="5375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103"/>
          <p:cNvSpPr txBox="1"/>
          <p:nvPr/>
        </p:nvSpPr>
        <p:spPr>
          <a:xfrm>
            <a:off x="469450" y="770784"/>
            <a:ext cx="6357900" cy="4047232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rgbClr val="999999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ответ:</a:t>
            </a:r>
          </a:p>
          <a:p>
            <a:pPr lvl="0"/>
            <a:r>
              <a:rPr lang="ru-RU" dirty="0">
                <a:latin typeface="Century Gothic" panose="020B0502020202020204" pitchFamily="34" charset="0"/>
              </a:rPr>
              <a:t>TAM (Потенциальная) – около 514 млн. (60% от 856млн)</a:t>
            </a:r>
          </a:p>
          <a:p>
            <a:pPr lvl="0"/>
            <a:r>
              <a:rPr lang="ru-RU" dirty="0">
                <a:latin typeface="Century Gothic" panose="020B0502020202020204" pitchFamily="34" charset="0"/>
              </a:rPr>
              <a:t>SAM (Доступная) – примерно 257млн (50% от ТАМ)</a:t>
            </a:r>
          </a:p>
          <a:p>
            <a:pPr lvl="0"/>
            <a:r>
              <a:rPr lang="ru-RU" dirty="0">
                <a:latin typeface="Century Gothic" panose="020B0502020202020204" pitchFamily="34" charset="0"/>
              </a:rPr>
              <a:t>SOM (Фактическая) – примерно 77,1 млн (15% от </a:t>
            </a:r>
            <a:r>
              <a:rPr lang="en-US" dirty="0">
                <a:latin typeface="Century Gothic" panose="020B0502020202020204" pitchFamily="34" charset="0"/>
              </a:rPr>
              <a:t>TAM)</a:t>
            </a:r>
            <a:endParaRPr dirty="0">
              <a:latin typeface="Century Gothic" panose="020B0502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04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Задание № 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p104"/>
          <p:cNvSpPr txBox="1">
            <a:spLocks noGrp="1"/>
          </p:cNvSpPr>
          <p:nvPr>
            <p:ph type="body" idx="1"/>
          </p:nvPr>
        </p:nvSpPr>
        <p:spPr>
          <a:xfrm>
            <a:off x="355600" y="860900"/>
            <a:ext cx="4615500" cy="20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47650" lvl="0" indent="-24130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300"/>
              <a:buFont typeface="Century Gothic"/>
              <a:buAutoNum type="arabicPeriod"/>
            </a:pPr>
            <a:r>
              <a:rPr lang="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Проанализируйте таблицу Конкурентного Анализа четырех интернет-магазинов, продающих автозапчасти в онлайн.</a:t>
            </a:r>
            <a:endParaRPr lang="en-US" sz="1300" b="1" dirty="0">
              <a:solidFill>
                <a:srgbClr val="242327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7650" lvl="0" indent="-2413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0"/>
              <a:buFont typeface="Century Gothic"/>
              <a:buAutoNum type="arabicPeriod"/>
            </a:pPr>
            <a:r>
              <a:rPr lang="ru-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На основе полученного анализа, сделайте вывод, какой из трех основных конкурентов самый слабый (можно забрать клиентов) и какой из них самый сильный (есть чему поучиться). Аргументируйте свои выводы.</a:t>
            </a: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5"/>
          <p:cNvSpPr txBox="1"/>
          <p:nvPr/>
        </p:nvSpPr>
        <p:spPr>
          <a:xfrm>
            <a:off x="571500" y="414745"/>
            <a:ext cx="73887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Конкурентный анализ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40" name="Google Shape;440;p105"/>
          <p:cNvGraphicFramePr/>
          <p:nvPr>
            <p:extLst>
              <p:ext uri="{D42A27DB-BD31-4B8C-83A1-F6EECF244321}">
                <p14:modId xmlns:p14="http://schemas.microsoft.com/office/powerpoint/2010/main" val="3667244459"/>
              </p:ext>
            </p:extLst>
          </p:nvPr>
        </p:nvGraphicFramePr>
        <p:xfrm>
          <a:off x="571499" y="989489"/>
          <a:ext cx="8017325" cy="3550920"/>
        </p:xfrm>
        <a:graphic>
          <a:graphicData uri="http://schemas.openxmlformats.org/drawingml/2006/table">
            <a:tbl>
              <a:tblPr firstRow="1" firstCol="1" bandRow="1">
                <a:noFill/>
                <a:tableStyleId>{BBB509EF-A325-4E52-B9C1-80BEFD7C37BF}</a:tableStyleId>
              </a:tblPr>
              <a:tblGrid>
                <a:gridCol w="88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Свойство</a:t>
                      </a:r>
                      <a:endParaRPr sz="8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Наш Заказчик</a:t>
                      </a:r>
                      <a:endParaRPr sz="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Emex</a:t>
                      </a:r>
                      <a:endParaRPr sz="8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Exist</a:t>
                      </a:r>
                      <a:endParaRPr sz="8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Шатэ М</a:t>
                      </a:r>
                      <a:endParaRPr sz="8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Настройки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Настройки именно аккаунта можно только через менеджера сделать. Фильтры можно поставить самостоятельно. </a:t>
                      </a:r>
                      <a:endParaRPr sz="9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Самостоятельно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Самостоятельно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Самостоятельно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Статусы и история заказов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Есть вся история заказов с детальной информацией. А также отгрузки и платежи, история возвратов.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Есть все основные статусы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Есть основные статусы заказов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Есть вся история заказов со статусами, подсвеченными разными цветами, есть отдельно вся история возвратов.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Оплата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Пополнить баланс можно только одним способом – банковской картой.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Оплата всеми возможными способами – картой, включая ApplePay, GooglePay, VISA, Mastercard, МИР. Можно наличными, можно по QR-коду, можно по реквизитам, как угодно, лишь бы платили. Можно посмотреть свой баланс. </a:t>
                      </a:r>
                      <a:endParaRPr sz="9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Банковская карта только. Нет электронных кошельков.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Есть история всех транзакций. Детально посмотреть не смогла, их просто нет в тестовом аккаунте у нас.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Документы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Можно скачать счета, запросить акт разногласий. Все быстро грузиться/открывается.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Все чеки хранятся, можно заказать отправку чеков через эл.почту и sms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Можно скачать или отправить по эл.почте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А вот в этом разделе сайт завис и завис навсегда, пришлось выходить из этого раздела без результата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Программа лояльности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Нет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Нет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Нет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Есть программа лояльности – отдельный раздел и магазин, в котором бонусы можно потратить</a:t>
                      </a:r>
                      <a:endParaRPr sz="9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06"/>
          <p:cNvSpPr txBox="1"/>
          <p:nvPr/>
        </p:nvSpPr>
        <p:spPr>
          <a:xfrm>
            <a:off x="571500" y="414745"/>
            <a:ext cx="73887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Конкурентный анализ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46" name="Google Shape;446;p106"/>
          <p:cNvGraphicFramePr/>
          <p:nvPr/>
        </p:nvGraphicFramePr>
        <p:xfrm>
          <a:off x="563335" y="857250"/>
          <a:ext cx="8017325" cy="3657600"/>
        </p:xfrm>
        <a:graphic>
          <a:graphicData uri="http://schemas.openxmlformats.org/drawingml/2006/table">
            <a:tbl>
              <a:tblPr firstRow="1" firstCol="1" bandRow="1">
                <a:noFill/>
                <a:tableStyleId>{BBB509EF-A325-4E52-B9C1-80BEFD7C37BF}</a:tableStyleId>
              </a:tblPr>
              <a:tblGrid>
                <a:gridCol w="88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Свойство</a:t>
                      </a:r>
                      <a:endParaRPr sz="8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Наш Заказчик</a:t>
                      </a:r>
                      <a:endParaRPr sz="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Emex</a:t>
                      </a:r>
                      <a:endParaRPr sz="8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Exist</a:t>
                      </a:r>
                      <a:endParaRPr sz="8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b="1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Шатэ М</a:t>
                      </a:r>
                      <a:endParaRPr sz="800" b="1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Удобство, юзабилити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Очень мелко и очень много информации. Глаз теряется.</a:t>
                      </a:r>
                      <a:endParaRPr sz="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Очень много информации на странице (например, количество позиций), я бы часть спрятала внутрь каждой линейки и упростила восприятие страницы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Графично, понятно, удобно. Очень хорошо сделан нагляный калькулятор расчета скидки для оптовых покупателей.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Навигация странная, дублируются разделы навигации, непонятно зачем.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Очень удобно, легко, понятно, интуитивно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Дизайн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Старый, непривлекательный.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Крупно, наглядно, графично, удобно. Очень классно, что интферфейс не перегружен информацией, все самое необходимое, дополнительное скрыто во доп.вкладках.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Старый, непривлекательный.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Отлично, в виде дашборда, где все разделы крупные и четко между собой разделены, очень удобно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Скорость работы сайта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Летает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Летает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Летает.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Летает (кроме раздела «Документы»)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Доп. опции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Добавление новой корзины.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Экспорт проводок, фото пунктов выдачи, легко сменить пункт выдачи.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Никаких особенно интересных. Есть только привязка ко всем возможным аккаунтам соц.сетей и Клуб Exist, где можно настроить оповещения по своему авто или названию производителя, который тебя особенно интересует.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 </a:t>
                      </a:r>
                      <a:endParaRPr sz="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Есть раздел «Ваш менеджер» с фотографией и контактами, есть «Избранное», «Лист Ожидания», можно файлом «Список заказов» одновременно закачать. Есть отдельно вся история возвратов. Есть Гараж.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Оповещения/</a:t>
                      </a:r>
                      <a:endParaRPr sz="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уведомления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Есть в отдельной вкладке, но не нашла возможности настроить их под себя.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Можно настроить под себя и фильтровать оповещения по статусам.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Очень гибкая настройка. Есть почта, Push, на сайте и Viber.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Замучилась искать, где и как настроить себе уведомления. Так и не нашла.</a:t>
                      </a:r>
                      <a:endParaRPr sz="8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27450" marR="2745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07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6400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Ответ. Задание № 3. Конкурентный анализ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107"/>
          <p:cNvSpPr txBox="1">
            <a:spLocks noGrp="1"/>
          </p:cNvSpPr>
          <p:nvPr>
            <p:ph type="body" idx="1"/>
          </p:nvPr>
        </p:nvSpPr>
        <p:spPr>
          <a:xfrm>
            <a:off x="355600" y="860900"/>
            <a:ext cx="4615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54" name="Google Shape;454;p107"/>
          <p:cNvGraphicFramePr/>
          <p:nvPr>
            <p:extLst>
              <p:ext uri="{D42A27DB-BD31-4B8C-83A1-F6EECF244321}">
                <p14:modId xmlns:p14="http://schemas.microsoft.com/office/powerpoint/2010/main" val="1580728598"/>
              </p:ext>
            </p:extLst>
          </p:nvPr>
        </p:nvGraphicFramePr>
        <p:xfrm>
          <a:off x="462642" y="1037771"/>
          <a:ext cx="8382325" cy="3423600"/>
        </p:xfrm>
        <a:graphic>
          <a:graphicData uri="http://schemas.openxmlformats.org/drawingml/2006/table">
            <a:tbl>
              <a:tblPr firstRow="1" bandRow="1">
                <a:noFill/>
                <a:tableStyleId>{BBB509EF-A325-4E52-B9C1-80BEFD7C37BF}</a:tableStyleId>
              </a:tblPr>
              <a:tblGrid>
                <a:gridCol w="249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Самый слабый конкурент </a:t>
                      </a:r>
                      <a:br>
                        <a:rPr lang="r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</a:br>
                      <a:r>
                        <a:rPr lang="r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(можем забрать клиентов)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Exist</a:t>
                      </a:r>
                      <a:endParaRPr sz="10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 чем нам уступает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Никаких дополнительных опций, нет всей истории заказов</a:t>
                      </a:r>
                      <a:endParaRPr sz="10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Самый сильный конкурент </a:t>
                      </a:r>
                      <a:br>
                        <a:rPr lang="r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</a:br>
                      <a:r>
                        <a:rPr lang="r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(надо подсмотреть и скопировать функционал и поучиться продвижению </a:t>
                      </a:r>
                      <a:br>
                        <a:rPr lang="r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</a:br>
                      <a:r>
                        <a:rPr lang="r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и продажам)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 err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Шатэ</a:t>
                      </a:r>
                      <a:r>
                        <a:rPr lang="ru-RU" sz="10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М</a:t>
                      </a:r>
                      <a:endParaRPr sz="10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 чем нас превосходит</a:t>
                      </a:r>
                      <a:endParaRPr sz="12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Дизайн и удобство пользования, наличие программы лояльности, много дополнительных опций</a:t>
                      </a:r>
                      <a:endParaRPr sz="10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3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Задание № 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93"/>
          <p:cNvSpPr txBox="1">
            <a:spLocks noGrp="1"/>
          </p:cNvSpPr>
          <p:nvPr>
            <p:ph type="body" idx="1"/>
          </p:nvPr>
        </p:nvSpPr>
        <p:spPr>
          <a:xfrm>
            <a:off x="355600" y="860900"/>
            <a:ext cx="4615500" cy="284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47650" indent="-2413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0"/>
              <a:buFont typeface="Century Gothic"/>
              <a:buAutoNum type="arabicPeriod"/>
            </a:pPr>
            <a:r>
              <a:rPr lang="ru-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Представьте себе, что вы собираетесь строить интернет-магазин для онлайн торговли автозапчастями. Заказчик портала - один из официальных оптовых дистрибьюторов крупнейших производителей автозапчастей. Хотят продавать большую часть своим покупателям в </a:t>
            </a:r>
            <a:r>
              <a:rPr lang="ru-RU" sz="1300" b="1" dirty="0" err="1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онлайне</a:t>
            </a:r>
            <a:r>
              <a:rPr lang="ru-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</a:p>
          <a:p>
            <a:pPr marL="247650" indent="-2413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0"/>
              <a:buFont typeface="Century Gothic"/>
              <a:buAutoNum type="arabicPeriod"/>
            </a:pPr>
            <a:r>
              <a:rPr lang="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Прочитайте вводные данные кейса.</a:t>
            </a:r>
            <a:endParaRPr sz="1300" b="1" dirty="0">
              <a:solidFill>
                <a:srgbClr val="242327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7650" indent="-2413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0"/>
              <a:buFont typeface="Century Gothic"/>
              <a:buAutoNum type="arabicPeriod"/>
            </a:pPr>
            <a:r>
              <a:rPr lang="ru" sz="1300" b="1" dirty="0">
                <a:solidFill>
                  <a:srgbClr val="242327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Попробуйте определить гипотезу своей Персоны/Образа Клиента, для которого вы будете строить интернет-магазин.</a:t>
            </a: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4"/>
          <p:cNvSpPr txBox="1"/>
          <p:nvPr/>
        </p:nvSpPr>
        <p:spPr>
          <a:xfrm>
            <a:off x="571500" y="2623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Кейс. Вводные данные (1) 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94"/>
          <p:cNvSpPr txBox="1"/>
          <p:nvPr/>
        </p:nvSpPr>
        <p:spPr>
          <a:xfrm>
            <a:off x="401615" y="780936"/>
            <a:ext cx="69912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Если рассматривать структуру рынка автозапчастей, то очень условно можно выделить несколько уровней его участников.</a:t>
            </a: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30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1. Производители автозапчастей.</a:t>
            </a: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В основном речь идет о так называемых aftermarket - производителях. Потому как основной объем в количестве штук продается именно в аналогах, а не ОЕМ запчастях от автопроизводителей. Сказывается ценовой фактор, в первую очередь.</a:t>
            </a: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3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2. Компании-дистрибьюторы</a:t>
            </a: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(как наш Заказчик), основная деятельность которых - торговля. У них есть свои склады, большой объем товара, налажены каналы сбыта. Ключевая компетенция этих компаний - логистика.</a:t>
            </a: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3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3. Автосервисы и небольшие торговые сети</a:t>
            </a: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, продающие автозапчасти. Покупают у  дистрибьюторов, являются основной целевой аудиторией дистрибьюторов. Они не могут позволить себе держать большой запас запчастей. Сервисы и торговые сети эти очень разные: есть сетевые, крупные игроки, есть небольшие сети, есть и совсем маленькие одиночные магазины и гаражные ремонтные зоны. Закупом там занимаются менеджеры, преимущественно мужчины, разного возраста, которые вечно куда-то торопятся.</a:t>
            </a: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3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4. Конечный покупатель. </a:t>
            </a: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Непосредственно человек, владеющий автомашиной или представитель компании, у которой есть свой небольшой автопарк. Целевая аудитория ремонтных зон.</a:t>
            </a:r>
            <a:endParaRPr sz="13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5"/>
          <p:cNvSpPr txBox="1"/>
          <p:nvPr/>
        </p:nvSpPr>
        <p:spPr>
          <a:xfrm>
            <a:off x="571500" y="2623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Кейс. Вводные данные (2)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95"/>
          <p:cNvSpPr txBox="1"/>
          <p:nvPr/>
        </p:nvSpPr>
        <p:spPr>
          <a:xfrm>
            <a:off x="601450" y="823325"/>
            <a:ext cx="47052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Основная региональная торговля (покупка автозапчастей в онлайн) идёт через небольшие автосервисы и розничные магазины автозапчастей. В этом случае заказы идут под конкретные автомобили и требуется идентификация детали под конкретный автомобиль.</a:t>
            </a: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30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Есть заказчики-частники, их очень мало. Впрочем, особенность рынка именно в том, что тут речь идёт, скорее, о B2B2C-продажах, поэтому именно частники, в структуре продаж дистрибьюторов, - это очень маленький объём. Вообще, разные дистрибьюторы по-разному смотрят на розницу. Кто-то за нее вообще не берется, так как дорогие бизнес-процессы, высокий уровень возвратов, который регулируется законом. Кроме того, последняя миля в разные точки каждый день значительно дороже стабильного маршрута по одним и тем же точкам.</a:t>
            </a:r>
            <a:endParaRPr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6"/>
          <p:cNvSpPr txBox="1"/>
          <p:nvPr/>
        </p:nvSpPr>
        <p:spPr>
          <a:xfrm>
            <a:off x="571500" y="2623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Кейс. Вводные данные (3)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96"/>
          <p:cNvSpPr txBox="1"/>
          <p:nvPr/>
        </p:nvSpPr>
        <p:spPr>
          <a:xfrm>
            <a:off x="601450" y="823325"/>
            <a:ext cx="48993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Времени у людей всё меньше. Покупатели всё больше тяготеют к тенденции сдавать свою машину в "одно окно" ремонтников и получать у них уже полностью готовую к эксплуатации машину. Плюс к этому, в связи с кризисом люди следят за своими расходами. Многие автолюбители стали реже ездить и, что важно, реже обслуживать машину. Они ездят, пока поломка не станет критичной для дальнейшего использования и безопасности. Соответственно, накапливается отложенный спрос. А сейчас «откладывать» детали в интернет-магазинах нет возможности.</a:t>
            </a: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30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Потребители сильно экономят, поэтому выбирают не оригинальные детали, а аналоги. В России процентов 70-80% автодеталей покупаются не оригиналы, а аналоги.</a:t>
            </a: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30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7"/>
          <p:cNvSpPr txBox="1"/>
          <p:nvPr/>
        </p:nvSpPr>
        <p:spPr>
          <a:xfrm>
            <a:off x="571500" y="2623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Кейс. Вводные данные (4)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97"/>
          <p:cNvSpPr txBox="1"/>
          <p:nvPr/>
        </p:nvSpPr>
        <p:spPr>
          <a:xfrm>
            <a:off x="601450" y="823325"/>
            <a:ext cx="51237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А вот так выглядит процесс продажи автозапчастей. </a:t>
            </a:r>
            <a:endParaRPr sz="13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Днём автосервисы принимают новые заказы от своих клиентов и работают по старым, вечером отправляют дистрибьюторам списки необходимых запчастей. С раннего утра сервисы проводят ревизию своих остатков, в том числе, например, расходников (автохимия, частые позиции), смотрят изменения в графике ремонта, понимают, что надо докупить из деталей, делают дозаказ. </a:t>
            </a: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Именно поэтому пик заявок на покупку автозапчастей в онлайн приходится на первую половину дня. Часто автосервис при этом обязан сдать машину к вечеру, поэтому актуальна быстрая доставка запчастей, зачастую в течение 2-3 часов. Детали часто привозят с опозданием, и менеджер получает много негатива от клиентов.</a:t>
            </a:r>
            <a:endParaRPr sz="130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8"/>
          <p:cNvSpPr txBox="1"/>
          <p:nvPr/>
        </p:nvSpPr>
        <p:spPr>
          <a:xfrm>
            <a:off x="571500" y="2623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Кейс. Вводные данные (5)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98"/>
          <p:cNvSpPr txBox="1"/>
          <p:nvPr/>
        </p:nvSpPr>
        <p:spPr>
          <a:xfrm>
            <a:off x="601450" y="823325"/>
            <a:ext cx="53586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А это значит, что у дистрибьютора время тоже существенно ограничено. Основная проблема - это скорость и точность обработки заказов, а также консультирование клиентов, когда это надо.</a:t>
            </a: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Основная особенность этого рынка заключается в том, что здесь сотни тысяч, миллионы артикулов. Каждая деталь существует во множестве вариантов, отличающихся не только маркой автомобиля, но и конкретной его модификацией, которых может быть очень много. Мало того, каждая оригинальная деталь имеет несколько своих аналогов от разных производителей. Все эти аналоги тоже могут чуть-чуть отличаться. И, конечно же, все они разные по ценам. В интернет-магазине их нужно максимально точно сортировать/фильтровать и выводить в поиске для клиентов, чтобы Заказчик получал именно ту деталь, которую хотел купить.</a:t>
            </a:r>
            <a:endParaRPr sz="130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9"/>
          <p:cNvSpPr txBox="1"/>
          <p:nvPr/>
        </p:nvSpPr>
        <p:spPr>
          <a:xfrm>
            <a:off x="571500" y="262345"/>
            <a:ext cx="7388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000" b="1" i="0" u="none" strike="noStrike" cap="none">
                <a:solidFill>
                  <a:srgbClr val="01C6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Кейс. Вводные данные (6)</a:t>
            </a:r>
            <a:endParaRPr sz="2000" b="1" i="0" u="none" strike="noStrike" cap="none">
              <a:solidFill>
                <a:srgbClr val="01C60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99"/>
          <p:cNvSpPr txBox="1"/>
          <p:nvPr/>
        </p:nvSpPr>
        <p:spPr>
          <a:xfrm>
            <a:off x="601450" y="823325"/>
            <a:ext cx="5326200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А еще сейчас нет возможности поднимать всю информацию об аналогах и ценах, искать артикулы, составлять из этого вороха информации заказ. </a:t>
            </a:r>
            <a:endParaRPr sz="130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Негде сравнить картинки оригиналов и аналогов, а так нужно, так как бывает множество несостыковок, а в таких компаниях зачастую штрафуют менеджеров за невыкуп или возврат деталей, поэтому они предпочитают всё проверить даже в том случае, если клиент лично нашел все нужные детали в базе на сайте и предоплатил заказ.</a:t>
            </a:r>
            <a:br>
              <a:rPr lang="ru" sz="130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</a:br>
            <a:endParaRPr sz="130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0"/>
          <p:cNvSpPr txBox="1">
            <a:spLocks noGrp="1"/>
          </p:cNvSpPr>
          <p:nvPr>
            <p:ph type="title"/>
          </p:nvPr>
        </p:nvSpPr>
        <p:spPr>
          <a:xfrm>
            <a:off x="355600" y="368300"/>
            <a:ext cx="425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Ответ. Задание № 1. Персона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100"/>
          <p:cNvSpPr txBox="1">
            <a:spLocks noGrp="1"/>
          </p:cNvSpPr>
          <p:nvPr>
            <p:ph type="body" idx="1"/>
          </p:nvPr>
        </p:nvSpPr>
        <p:spPr>
          <a:xfrm>
            <a:off x="431800" y="937100"/>
            <a:ext cx="5375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" sz="1300" b="1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13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300" b="1">
              <a:solidFill>
                <a:schemeClr val="dk1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05" name="Google Shape;405;p100"/>
          <p:cNvGraphicFramePr/>
          <p:nvPr>
            <p:extLst>
              <p:ext uri="{D42A27DB-BD31-4B8C-83A1-F6EECF244321}">
                <p14:modId xmlns:p14="http://schemas.microsoft.com/office/powerpoint/2010/main" val="1352184200"/>
              </p:ext>
            </p:extLst>
          </p:nvPr>
        </p:nvGraphicFramePr>
        <p:xfrm>
          <a:off x="355600" y="897488"/>
          <a:ext cx="8504475" cy="4150671"/>
        </p:xfrm>
        <a:graphic>
          <a:graphicData uri="http://schemas.openxmlformats.org/drawingml/2006/table">
            <a:tbl>
              <a:tblPr>
                <a:noFill/>
                <a:tableStyleId>{64AC3221-8D29-49B1-B22B-A3C6C817D867}</a:tableStyleId>
              </a:tblPr>
              <a:tblGrid>
                <a:gridCol w="33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Род занятий (деятельность)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Автолюбитель, которые сами занимаются ремонтом и обслуживанием своих машин.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9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Пол и возраст</a:t>
                      </a:r>
                      <a:endParaRPr sz="9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Мужчина в возрасте от 25 до 45 лет.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9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 каком городе/стране проживает</a:t>
                      </a:r>
                      <a:endParaRPr sz="9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проживает в России, в среднем или крупном городе.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Какая боль/проблемы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необходимость быстрого и точного подбора нужных запчастей, возможность сравнения оригинальных и аналоговых запчастей, недостаток времени на обслуживание и ремонт машины, желание экономить на покупке запчастей.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Приоритеты и жизненные ценности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экономия времени и денег, удобство и комфорт в использовании автомобиля, профессиональная компетенция и знания в области автомобилей.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 каких соц.сетях находится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 err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ВКонтакте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Как представляет себе решение своей проблемы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Онлайн-магазин с удобным, быстрым и точным поиском нужных запчастей с возможностью сравнения оригинальных и аналоговых запчастей, оперативное и профессиональное консультирование клиентов по всем вопросам, связанным с покупкой и установкой запчастей.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Чего больше всего боится</a:t>
                      </a:r>
                      <a:endParaRPr sz="9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Получения неправильной или несовместимой с ее автомобилем запчасти, что приведет к дополнительным затратам на ее возврат или замену + недостаточной информации о запчастях, что может привести к неправильному выбору детали, а также длительности и непонятности процесса заказа и доставки.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sz="9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" sz="9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Как изменится жизнь после решения проблемы</a:t>
                      </a:r>
                      <a:endParaRPr sz="9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575" marR="68575" marT="34300" marB="34300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Он сможет получить более широкий доступ к информации об автозапчастях и их аналогах, что позволит ему сделать более информированный выбор при заказе. Кроме того, быстрый и удобный процесс заказа и доставки может помочь ей сэкономить время и уменьшить затраты на обслуживание автомобиля.</a:t>
                      </a:r>
                      <a:endParaRPr sz="8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AEAEA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Nbd template">
  <a:themeElements>
    <a:clrScheme name="Streamline">
      <a:dk1>
        <a:srgbClr val="000000"/>
      </a:dk1>
      <a:lt1>
        <a:srgbClr val="FFFFFF"/>
      </a:lt1>
      <a:dk2>
        <a:srgbClr val="01C601"/>
      </a:dk2>
      <a:lt2>
        <a:srgbClr val="FFFFFF"/>
      </a:lt2>
      <a:accent1>
        <a:srgbClr val="434343"/>
      </a:accent1>
      <a:accent2>
        <a:srgbClr val="666666"/>
      </a:accent2>
      <a:accent3>
        <a:srgbClr val="04C601"/>
      </a:accent3>
      <a:accent4>
        <a:srgbClr val="F7F7F7"/>
      </a:accent4>
      <a:accent5>
        <a:srgbClr val="117A11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Nbd template">
  <a:themeElements>
    <a:clrScheme name="Streamline">
      <a:dk1>
        <a:srgbClr val="000000"/>
      </a:dk1>
      <a:lt1>
        <a:srgbClr val="FFFFFF"/>
      </a:lt1>
      <a:dk2>
        <a:srgbClr val="01C601"/>
      </a:dk2>
      <a:lt2>
        <a:srgbClr val="FFFFFF"/>
      </a:lt2>
      <a:accent1>
        <a:srgbClr val="434343"/>
      </a:accent1>
      <a:accent2>
        <a:srgbClr val="666666"/>
      </a:accent2>
      <a:accent3>
        <a:srgbClr val="04C601"/>
      </a:accent3>
      <a:accent4>
        <a:srgbClr val="F7F7F7"/>
      </a:accent4>
      <a:accent5>
        <a:srgbClr val="117A11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killFactory шаблон для видео (черный/белый)">
  <a:themeElements>
    <a:clrScheme name="VIVID - Color 01">
      <a:dk1>
        <a:srgbClr val="242327"/>
      </a:dk1>
      <a:lt1>
        <a:srgbClr val="FFFFFF"/>
      </a:lt1>
      <a:dk2>
        <a:srgbClr val="01C601"/>
      </a:dk2>
      <a:lt2>
        <a:srgbClr val="FFFFFF"/>
      </a:lt2>
      <a:accent1>
        <a:srgbClr val="01C601"/>
      </a:accent1>
      <a:accent2>
        <a:srgbClr val="FD0002"/>
      </a:accent2>
      <a:accent3>
        <a:srgbClr val="8766D0"/>
      </a:accent3>
      <a:accent4>
        <a:srgbClr val="171C30"/>
      </a:accent4>
      <a:accent5>
        <a:srgbClr val="F1C232"/>
      </a:accent5>
      <a:accent6>
        <a:srgbClr val="FFFFFF"/>
      </a:accent6>
      <a:hlink>
        <a:srgbClr val="01C601"/>
      </a:hlink>
      <a:folHlink>
        <a:srgbClr val="5BC9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2038</Words>
  <Application>Microsoft Office PowerPoint</Application>
  <PresentationFormat>Экран (16:9)</PresentationFormat>
  <Paragraphs>183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Helvetica Neue</vt:lpstr>
      <vt:lpstr>Simple Light</vt:lpstr>
      <vt:lpstr>WINbd template</vt:lpstr>
      <vt:lpstr>WINbd template</vt:lpstr>
      <vt:lpstr>SkillFactory шаблон для видео (черный/белый)</vt:lpstr>
      <vt:lpstr>Описание Персоны.  Оценка рынка продукта. Анализ конкурентов.  </vt:lpstr>
      <vt:lpstr>Задание №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Ответ. Задание № 1. Персона</vt:lpstr>
      <vt:lpstr>Задание № 2</vt:lpstr>
      <vt:lpstr>Вводные данные</vt:lpstr>
      <vt:lpstr>Ответ. Задание № 2. Размер рынка</vt:lpstr>
      <vt:lpstr>Задание № 3</vt:lpstr>
      <vt:lpstr>Презентация PowerPoint</vt:lpstr>
      <vt:lpstr>Презентация PowerPoint</vt:lpstr>
      <vt:lpstr>Ответ. Задание № 3. Конкурентный анализ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Персоны.  Оценка рынка продукта. Анализ конкурентов.</dc:title>
  <dc:creator>Lera</dc:creator>
  <cp:lastModifiedBy>Lera</cp:lastModifiedBy>
  <cp:revision>6</cp:revision>
  <dcterms:modified xsi:type="dcterms:W3CDTF">2023-05-05T21:11:56Z</dcterms:modified>
</cp:coreProperties>
</file>