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4" r:id="rId1"/>
    <p:sldMasterId id="2147483735" r:id="rId2"/>
    <p:sldMasterId id="2147483736" r:id="rId3"/>
    <p:sldMasterId id="2147483737" r:id="rId4"/>
  </p:sldMasterIdLst>
  <p:notesMasterIdLst>
    <p:notesMasterId r:id="rId18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1B8FB6-1D74-4031-8EA3-06C21798C414}">
  <a:tblStyle styleId="{EE1B8FB6-1D74-4031-8EA3-06C21798C4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8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876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6fd46fdc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26fd46fdc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872dda78f_0_5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417" name="Google Shape;417;g12872dda78f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872dda78f_0_5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423" name="Google Shape;423;g12872dda78f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872dda78f_0_5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430" name="Google Shape;430;g12872dda78f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872dda78f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g12872dda78f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872dda78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12872dda78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872dda78f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872dda78f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872dda78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12872dda78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872dda78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g12872dda78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872dda78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12872dda78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872dda78f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12872dda78f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872dda78f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12872dda78f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872dda78f_0_5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411" name="Google Shape;411;g12872dda78f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9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378719" y="4890778"/>
            <a:ext cx="292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6662512" y="4890778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63190" y="168634"/>
            <a:ext cx="4015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79075" y="722313"/>
            <a:ext cx="8401800" cy="4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Таблица">
  <p:cSld name="13_Таблица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1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Таблица">
  <p:cSld name="14_Таблица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3" name="Google Shape;73;p1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Таблица">
  <p:cSld name="15_Таблиц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1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Таблица">
  <p:cSld name="16_Таблица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2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Таблица">
  <p:cSld name="17_Таблица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2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Таблица">
  <p:cSld name="33_Таблица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5" name="Google Shape;85;p2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Таблица">
  <p:cSld name="12_Таблица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2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аблица">
  <p:cSld name="10_Таблица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2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аблица">
  <p:cSld name="11_Таблица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2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2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2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2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7" name="Google Shape;107;p2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30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TITLE_AND_BODY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3" name="Google Shape;123;p3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3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3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2" name="Google Shape;132;p3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3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3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2" name="Google Shape;142;p3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5" name="Google Shape;145;p4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1"/>
          <p:cNvSpPr txBox="1">
            <a:spLocks noGrp="1"/>
          </p:cNvSpPr>
          <p:nvPr>
            <p:ph type="title"/>
          </p:nvPr>
        </p:nvSpPr>
        <p:spPr>
          <a:xfrm>
            <a:off x="729450" y="9405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41"/>
          <p:cNvSpPr/>
          <p:nvPr/>
        </p:nvSpPr>
        <p:spPr>
          <a:xfrm>
            <a:off x="0" y="0"/>
            <a:ext cx="17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1"/>
          <p:cNvSpPr/>
          <p:nvPr/>
        </p:nvSpPr>
        <p:spPr>
          <a:xfrm rot="5400000">
            <a:off x="2660200" y="23134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1"/>
          <p:cNvSpPr/>
          <p:nvPr/>
        </p:nvSpPr>
        <p:spPr>
          <a:xfrm rot="5400000">
            <a:off x="2660200" y="-26599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1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3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9" name="Google Shape;159;p43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" name="Google Shape;160;p4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Ваш макет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Таблица">
  <p:cSld name="33_Таблица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Таблица">
  <p:cSld name="27_Таблица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7" name="Google Shape;167;p4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Таблица">
  <p:cSld name="29_Таблица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4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Таблица">
  <p:cSld name="30_Таблица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3" name="Google Shape;173;p4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Таблица">
  <p:cSld name="28_Таблица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6" name="Google Shape;176;p4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Таблица">
  <p:cSld name="32_Таблица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9" name="Google Shape;179;p5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Таблица">
  <p:cSld name="34_Таблица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2" name="Google Shape;182;p5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Таблица">
  <p:cSld name="35_Таблица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5" name="Google Shape;185;p5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Таблица">
  <p:cSld name="36_Таблица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8" name="Google Shape;188;p5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аблица">
  <p:cSld name="10_Таблица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5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аблица">
  <p:cSld name="11_Таблица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4" name="Google Shape;194;p5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5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5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8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4" name="Google Shape;204;p5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7" name="Google Shape;207;p5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0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60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60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60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0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1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2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62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62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62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3" name="Google Shape;223;p6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6" name="Google Shape;226;p6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9" name="Google Shape;229;p6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2" name="Google Shape;232;p6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7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5" name="Google Shape;235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6" name="Google Shape;236;p6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9" name="Google Shape;239;p6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p6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5" name="Google Shape;245;p7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281495"/>
            <a:ext cx="1690375" cy="36339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73"/>
          <p:cNvSpPr txBox="1">
            <a:spLocks noGrp="1"/>
          </p:cNvSpPr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2" name="Google Shape;252;p73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73"/>
          <p:cNvSpPr txBox="1">
            <a:spLocks noGrp="1"/>
          </p:cNvSpPr>
          <p:nvPr>
            <p:ph type="subTitle" idx="1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73"/>
          <p:cNvSpPr txBox="1">
            <a:spLocks noGrp="1"/>
          </p:cNvSpPr>
          <p:nvPr>
            <p:ph type="body" idx="2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74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74"/>
          <p:cNvSpPr txBox="1">
            <a:spLocks noGrp="1"/>
          </p:cNvSpPr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8" name="Google Shape;258;p74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74"/>
          <p:cNvSpPr txBox="1">
            <a:spLocks noGrp="1"/>
          </p:cNvSpPr>
          <p:nvPr>
            <p:ph type="subTitle" idx="1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74"/>
          <p:cNvSpPr txBox="1">
            <a:spLocks noGrp="1"/>
          </p:cNvSpPr>
          <p:nvPr>
            <p:ph type="body" idx="2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61" name="Google Shape;26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  <p15:guide id="8" pos="1425">
          <p15:clr>
            <a:srgbClr val="FA7B17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5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75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75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75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6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76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76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76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7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77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Google Shape;275;p77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77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8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78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78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9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79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79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5" name="Google Shape;285;p79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" name="Google Shape;286;p79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79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0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Google Shape;290;p80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80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92" name="Google Shape;292;p80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p80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80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1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81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81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2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82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82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82"/>
          <p:cNvSpPr txBox="1">
            <a:spLocks noGrp="1"/>
          </p:cNvSpPr>
          <p:nvPr>
            <p:ph type="body" idx="3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3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6" name="Google Shape;306;p83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83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83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9" name="Google Shape;309;p83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p83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83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4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84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84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84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7" name="Google Shape;317;p84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84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84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5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" name="Google Shape;322;p85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" name="Google Shape;323;p85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Google Shape;324;p85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86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86"/>
          <p:cNvSpPr txBox="1">
            <a:spLocks noGrp="1"/>
          </p:cNvSpPr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7"/>
          <p:cNvSpPr txBox="1">
            <a:spLocks noGrp="1"/>
          </p:cNvSpPr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0" name="Google Shape;330;p8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8"/>
          <p:cNvSpPr txBox="1">
            <a:spLocks noGrp="1"/>
          </p:cNvSpPr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3" name="Google Shape;333;p8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8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89"/>
          <p:cNvSpPr txBox="1">
            <a:spLocks noGrp="1"/>
          </p:cNvSpPr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A7B17"/>
          </p15:clr>
        </p15:guide>
        <p15:guide id="2" orient="horz" pos="3024">
          <p15:clr>
            <a:srgbClr val="FA7B17"/>
          </p15:clr>
        </p15:guide>
        <p15:guide id="3" pos="360">
          <p15:clr>
            <a:srgbClr val="FA7B17"/>
          </p15:clr>
        </p15:guide>
        <p15:guide id="4" pos="5400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2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1"/>
          <p:cNvSpPr txBox="1">
            <a:spLocks noGrp="1"/>
          </p:cNvSpPr>
          <p:nvPr>
            <p:ph type="ctrTitle"/>
          </p:nvPr>
        </p:nvSpPr>
        <p:spPr>
          <a:xfrm>
            <a:off x="234950" y="2218500"/>
            <a:ext cx="528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2851"/>
              <a:buFont typeface="Arial"/>
              <a:buNone/>
            </a:pPr>
            <a:r>
              <a:rPr lang="ru" sz="3000" dirty="0">
                <a:latin typeface="Century Gothic"/>
                <a:ea typeface="Century Gothic"/>
                <a:cs typeface="Century Gothic"/>
                <a:sym typeface="Century Gothic"/>
              </a:rPr>
              <a:t>Список вопросов для проведения проблемного </a:t>
            </a:r>
            <a:br>
              <a:rPr lang="ru" sz="3000" dirty="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3000" dirty="0">
                <a:latin typeface="Century Gothic"/>
                <a:ea typeface="Century Gothic"/>
                <a:cs typeface="Century Gothic"/>
                <a:sym typeface="Century Gothic"/>
              </a:rPr>
              <a:t>и решенческого интервью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91"/>
          <p:cNvSpPr txBox="1"/>
          <p:nvPr/>
        </p:nvSpPr>
        <p:spPr>
          <a:xfrm>
            <a:off x="265650" y="1603288"/>
            <a:ext cx="659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Практическое занятие № 4 </a:t>
            </a: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" name="Google Shape;265;p1">
            <a:extLst>
              <a:ext uri="{FF2B5EF4-FFF2-40B4-BE49-F238E27FC236}">
                <a16:creationId xmlns:a16="http://schemas.microsoft.com/office/drawing/2014/main" id="{514B3699-2FF0-4AE4-8EF4-D2634A13CF15}"/>
              </a:ext>
            </a:extLst>
          </p:cNvPr>
          <p:cNvCxnSpPr>
            <a:cxnSpLocks/>
          </p:cNvCxnSpPr>
          <p:nvPr/>
        </p:nvCxnSpPr>
        <p:spPr>
          <a:xfrm>
            <a:off x="355470" y="3651559"/>
            <a:ext cx="0" cy="118609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267;p1">
            <a:extLst>
              <a:ext uri="{FF2B5EF4-FFF2-40B4-BE49-F238E27FC236}">
                <a16:creationId xmlns:a16="http://schemas.microsoft.com/office/drawing/2014/main" id="{F222682F-19EF-4D9C-B5B4-72817383636F}"/>
              </a:ext>
            </a:extLst>
          </p:cNvPr>
          <p:cNvSpPr txBox="1"/>
          <p:nvPr/>
        </p:nvSpPr>
        <p:spPr>
          <a:xfrm>
            <a:off x="409259" y="3613679"/>
            <a:ext cx="31935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entury Gothic" panose="020B0502020202020204" pitchFamily="34" charset="0"/>
              </a:rPr>
              <a:t>Алкеев Максим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entury Gothic" panose="020B0502020202020204" pitchFamily="34" charset="0"/>
              </a:rPr>
              <a:t>Гижевская </a:t>
            </a:r>
            <a:r>
              <a:rPr lang="ru-RU" dirty="0">
                <a:latin typeface="Century Gothic" panose="020B0502020202020204" pitchFamily="34" charset="0"/>
              </a:rPr>
              <a:t>Валерия</a:t>
            </a:r>
            <a:endParaRPr lang="ru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entury Gothic" panose="020B0502020202020204" pitchFamily="34" charset="0"/>
              </a:rPr>
              <a:t>Кремнев Дмитрий</a:t>
            </a:r>
            <a:br>
              <a:rPr lang="ru" dirty="0">
                <a:latin typeface="Century Gothic" panose="020B0502020202020204" pitchFamily="34" charset="0"/>
              </a:rPr>
            </a:br>
            <a:br>
              <a:rPr lang="ru" dirty="0">
                <a:latin typeface="Century Gothic" panose="020B0502020202020204" pitchFamily="34" charset="0"/>
              </a:rPr>
            </a:br>
            <a:r>
              <a:rPr lang="ru" dirty="0">
                <a:latin typeface="Century Gothic" panose="020B0502020202020204" pitchFamily="34" charset="0"/>
              </a:rPr>
              <a:t>Группа 6131-020402</a:t>
            </a:r>
            <a:r>
              <a:rPr lang="en-US" dirty="0">
                <a:latin typeface="Century Gothic" panose="020B0502020202020204" pitchFamily="34" charset="0"/>
              </a:rPr>
              <a:t>D</a:t>
            </a:r>
            <a:endParaRPr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1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Кейс. Вводные данные 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101"/>
          <p:cNvSpPr txBox="1"/>
          <p:nvPr/>
        </p:nvSpPr>
        <p:spPr>
          <a:xfrm>
            <a:off x="601450" y="823325"/>
            <a:ext cx="53262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А сейчас нет возможности поднимать всю информацию об аналогах и ценах, искать артикулы, составлять из этого вороха информации заказ. </a:t>
            </a: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Негде сравнить картинки оригиналов и аналогов, а так нужно, так как бывает множество несостыковок, а в таких компаниях зачастую штрафуют менеджеров за невыкуп или возврат деталей, поэтому они предпочитают всё проверить даже в том случае, если клиент лично нашел все нужные детали в базе на сайте и предоплатил заказ.</a:t>
            </a:r>
            <a:b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2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Кейс. Прототип решения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102"/>
          <p:cNvSpPr txBox="1"/>
          <p:nvPr/>
        </p:nvSpPr>
        <p:spPr>
          <a:xfrm>
            <a:off x="601450" y="823325"/>
            <a:ext cx="53262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7" name="Google Shape;427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450" y="977997"/>
            <a:ext cx="6694716" cy="3187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3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Кейс. Прототип решения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4" name="Google Shape;434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84" y="946345"/>
            <a:ext cx="6694713" cy="331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4"/>
          <p:cNvSpPr txBox="1">
            <a:spLocks noGrp="1"/>
          </p:cNvSpPr>
          <p:nvPr>
            <p:ph type="title"/>
          </p:nvPr>
        </p:nvSpPr>
        <p:spPr>
          <a:xfrm>
            <a:off x="355600" y="366900"/>
            <a:ext cx="832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 dirty="0">
                <a:latin typeface="Century Gothic"/>
                <a:ea typeface="Century Gothic"/>
                <a:cs typeface="Century Gothic"/>
                <a:sym typeface="Century Gothic"/>
              </a:rPr>
              <a:t>Ответ. Кейс № 2 – Вопросы решенческого интервью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1" name="Google Shape;441;p104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846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Составьте список вопросов на решенческое интервью.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" name="Google Shape;442;p104"/>
          <p:cNvSpPr txBox="1"/>
          <p:nvPr/>
        </p:nvSpPr>
        <p:spPr>
          <a:xfrm>
            <a:off x="355600" y="1518462"/>
            <a:ext cx="8461800" cy="295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  <a:cs typeface="Arial" panose="020B0604020202020204" pitchFamily="34" charset="0"/>
              </a:rPr>
              <a:t>Какова ваша целевая аудитория и какие требования у нее к интернет-магазину автозапчастей?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  <a:cs typeface="Arial" panose="020B0604020202020204" pitchFamily="34" charset="0"/>
              </a:rPr>
              <a:t>Какие основные категории автозапчастей вы собираетесь продавать в вашем интернет-магазине?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  <a:cs typeface="Arial" panose="020B0604020202020204" pitchFamily="34" charset="0"/>
              </a:rPr>
              <a:t>Какие производители и бренды автозапчастей будут представлены в вашем магазине?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  <a:cs typeface="Arial" panose="020B0604020202020204" pitchFamily="34" charset="0"/>
              </a:rPr>
              <a:t>Какие методы и инструменты вы собираетесь использовать для идентификации деталей под конкретный автомобиль?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  <a:cs typeface="Arial" panose="020B0604020202020204" pitchFamily="34" charset="0"/>
              </a:rPr>
              <a:t>Как вы собираетесь предоставлять информацию о доступных аналогах и ценах на каждую деталь?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  <a:cs typeface="Arial" panose="020B0604020202020204" pitchFamily="34" charset="0"/>
              </a:rPr>
              <a:t>Как вы собираетесь обеспечивать точность фильтрации и сортировки продуктов в вашем интернет-магазине, чтобы покупатели могли найти нужные детали быстро и легко?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  <a:cs typeface="Arial" panose="020B0604020202020204" pitchFamily="34" charset="0"/>
              </a:rPr>
              <a:t>Как вы собираетесь обеспечить точность и актуальность информации на вашем сайте, включая описания товаров, характеристики, цены и наличие товара?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  <a:cs typeface="Arial" panose="020B0604020202020204" pitchFamily="34" charset="0"/>
              </a:rPr>
              <a:t>Каковы будут ваши методы и процессы обработки заказов и доставки продуктов?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  <a:cs typeface="Arial" panose="020B0604020202020204" pitchFamily="34" charset="0"/>
              </a:rPr>
              <a:t>Как вы собираетесь обеспечить безопасность и конфиденциальность личной информации покупателей, такой как данные платежных карт и контактная информация?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  <a:cs typeface="Arial" panose="020B0604020202020204" pitchFamily="34" charset="0"/>
              </a:rPr>
              <a:t>Каковы будут ваши планы на масштабирование бизнеса в будущем? Как вы собираетесь расширять ваш ассортимент продуктов и увеличивать вашу клиентскую базу?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3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Кейс № 1. Задание 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93"/>
          <p:cNvSpPr txBox="1">
            <a:spLocks noGrp="1"/>
          </p:cNvSpPr>
          <p:nvPr>
            <p:ph type="body" idx="1"/>
          </p:nvPr>
        </p:nvSpPr>
        <p:spPr>
          <a:xfrm>
            <a:off x="440379" y="879066"/>
            <a:ext cx="46155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Представьте себе, что вы собираетесь строить мобильное приложение для доставки продуктов питания. </a:t>
            </a:r>
            <a:endParaRPr dirty="0"/>
          </a:p>
          <a:p>
            <a:pPr marL="63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endParaRPr sz="1300" b="1" dirty="0">
              <a:solidFill>
                <a:srgbClr val="242327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925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Разбейте Основную Гипотезу на 3 более мелких Гипотезы Проблемы.</a:t>
            </a:r>
            <a:endParaRPr dirty="0"/>
          </a:p>
          <a:p>
            <a:pPr marL="34925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Составьте вопросы для проблемного интервью (как минимум 10).</a:t>
            </a:r>
            <a:endParaRPr dirty="0"/>
          </a:p>
          <a:p>
            <a:pPr marL="34925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Сформулируйте гипотезу Клиента и определите количество респондентов для проведения проблемного интервью.</a:t>
            </a:r>
            <a:endParaRPr dirty="0"/>
          </a:p>
          <a:p>
            <a:pPr marL="34925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Выберите одного респондента среди членов вашей рабочей группы и пусть он/она ответит для всей группы на эти вопросы. </a:t>
            </a:r>
            <a:endParaRPr dirty="0"/>
          </a:p>
          <a:p>
            <a:pPr marL="34925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Кратко зафиксируйте ответы.</a:t>
            </a:r>
            <a:endParaRPr dirty="0"/>
          </a:p>
          <a:p>
            <a:pPr marL="34925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AutoNum type="arabicPeriod"/>
            </a:pP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Сделайте вывод – подтвердились или не подтвердились ваши три гипотезы именно на этом респонденте.</a:t>
            </a:r>
            <a:endParaRPr sz="1300" b="1" dirty="0">
              <a:solidFill>
                <a:srgbClr val="242327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4"/>
          <p:cNvSpPr txBox="1">
            <a:spLocks noGrp="1"/>
          </p:cNvSpPr>
          <p:nvPr>
            <p:ph type="title"/>
          </p:nvPr>
        </p:nvSpPr>
        <p:spPr>
          <a:xfrm>
            <a:off x="355600" y="366900"/>
            <a:ext cx="777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Ответ. Кейс № 1 – Формулировка гипотез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94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8543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Есть Главная Гипотеза: «Людям удобно, когда продукты привозят домой, учитывая их персональные пожелания.» Разбейте ее на три более мелких гипотезы: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69" name="Google Shape;369;p94"/>
          <p:cNvGraphicFramePr/>
          <p:nvPr>
            <p:extLst>
              <p:ext uri="{D42A27DB-BD31-4B8C-83A1-F6EECF244321}">
                <p14:modId xmlns:p14="http://schemas.microsoft.com/office/powerpoint/2010/main" val="3051532914"/>
              </p:ext>
            </p:extLst>
          </p:nvPr>
        </p:nvGraphicFramePr>
        <p:xfrm>
          <a:off x="433139" y="1421492"/>
          <a:ext cx="8466000" cy="3018500"/>
        </p:xfrm>
        <a:graphic>
          <a:graphicData uri="http://schemas.openxmlformats.org/drawingml/2006/table">
            <a:tbl>
              <a:tblPr firstRow="1" bandRow="1">
                <a:noFill/>
                <a:tableStyleId>{EE1B8FB6-1D74-4031-8EA3-06C21798C414}</a:tableStyleId>
              </a:tblPr>
              <a:tblGrid>
                <a:gridCol w="93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3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Главная гипотеза: «Л</a:t>
                      </a:r>
                      <a:r>
                        <a:rPr lang="ru" sz="1000" b="1" u="none" strike="noStrike" cap="none">
                          <a:highlight>
                            <a:schemeClr val="lt1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юдям удобно, когда продукты привозят домой, учитывая их персональные пожелания»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1</a:t>
                      </a:r>
                      <a:endParaRPr sz="10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Некоторые люди не имеют времени или возможности посетить магазин для покупки продуктов питания.</a:t>
                      </a:r>
                      <a:endParaRPr sz="1000" u="none" strike="noStrike" cap="none" dirty="0">
                        <a:highlight>
                          <a:schemeClr val="lt1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 dirty="0">
                        <a:highlight>
                          <a:schemeClr val="lt1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 dirty="0">
                        <a:highlight>
                          <a:schemeClr val="lt1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2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Некоторые люди не хотят тратить время на выбор продуктов питания в магазине.</a:t>
                      </a:r>
                      <a:endParaRPr sz="1000" u="none" strike="noStrike" cap="none" dirty="0">
                        <a:highlight>
                          <a:schemeClr val="lt1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3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Некоторые люди имеют индивидуальные потребности и предпочтения при покупке продуктов питания, которые могут быть трудны для удовлетворения в обычном магазине.</a:t>
                      </a:r>
                      <a:endParaRPr sz="1000" u="none" strike="noStrike" cap="none" dirty="0">
                        <a:highlight>
                          <a:schemeClr val="lt1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5"/>
          <p:cNvSpPr txBox="1">
            <a:spLocks noGrp="1"/>
          </p:cNvSpPr>
          <p:nvPr>
            <p:ph type="title"/>
          </p:nvPr>
        </p:nvSpPr>
        <p:spPr>
          <a:xfrm>
            <a:off x="355600" y="366900"/>
            <a:ext cx="832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Ответ. Кейс № 1 – Вопросы проблемного интервью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95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8461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Составьте список вопросов на проблемное интервью для проверки этих трех гипотез.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95"/>
          <p:cNvSpPr txBox="1"/>
          <p:nvPr/>
        </p:nvSpPr>
        <p:spPr>
          <a:xfrm>
            <a:off x="304633" y="1633906"/>
            <a:ext cx="8461800" cy="298540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3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Как часто вы покупаете продукты питания?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3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Что заставляет вас посещать магазин для покупки продуктов питания?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3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Бывали ли случаи, когда вы не могли посетить магазин для покупки продуктов питания? Если да, то по какой причине?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3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Какой процент вашего времени тратится на выбор продуктов в магазине?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3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Бывало ли, что вы не нашли продукт, который хотели купить, в магазине? Если да, то как часто это происходит?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3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Какие индивидуальные потребности и предпочтения у вас есть при покупке продуктов питания?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3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Как вы обычно удовлетворяете эти потребности и предпочтения?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3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Было бы удобно для вас, если бы продукты доставлялись домой?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3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Что важно для вас в доставке продуктов питания (например, время доставки, упаковка, качество продуктов)?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300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Какую цену вы готовы платить за услугу доставки продуктов питания?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6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Кейс № 1 – Гипотеза Клиента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96"/>
          <p:cNvSpPr txBox="1">
            <a:spLocks noGrp="1"/>
          </p:cNvSpPr>
          <p:nvPr>
            <p:ph type="body" idx="1"/>
          </p:nvPr>
        </p:nvSpPr>
        <p:spPr>
          <a:xfrm>
            <a:off x="203200" y="860900"/>
            <a:ext cx="87285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300" b="1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Сформулируйте гипотезу Клиента и определите количество респондентов для проведения проблемного интервью.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85" name="Google Shape;385;p96"/>
          <p:cNvGraphicFramePr/>
          <p:nvPr>
            <p:extLst>
              <p:ext uri="{D42A27DB-BD31-4B8C-83A1-F6EECF244321}">
                <p14:modId xmlns:p14="http://schemas.microsoft.com/office/powerpoint/2010/main" val="2768935440"/>
              </p:ext>
            </p:extLst>
          </p:nvPr>
        </p:nvGraphicFramePr>
        <p:xfrm>
          <a:off x="431806" y="1552109"/>
          <a:ext cx="8499800" cy="3131950"/>
        </p:xfrm>
        <a:graphic>
          <a:graphicData uri="http://schemas.openxmlformats.org/drawingml/2006/table">
            <a:tbl>
              <a:tblPr firstRow="1" bandRow="1">
                <a:noFill/>
                <a:tableStyleId>{EE1B8FB6-1D74-4031-8EA3-06C21798C414}</a:tableStyleId>
              </a:tblPr>
              <a:tblGrid>
                <a:gridCol w="18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Образ Клиента</a:t>
                      </a:r>
                      <a:endParaRPr sz="1000" b="1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Занятой человек, который имеет ограниченное время и возможности для посещения магазина для покупки продуктов питания. Он или она имеют индивидуальные потребности и предпочтения, которые трудно удовлетворить в обычном магазине.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Количество респондентов на проблемное интервью</a:t>
                      </a:r>
                      <a:endParaRPr sz="1000" b="1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Количество респондентов для проведения проблемного интервью будет зависеть от того, какой точности и уверенности мы хотим достичь в своих выводах. Чтобы получить статистически значимые результаты, обычно необходимо опросить не менее 30-50 человек.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Критерии подтверждения гипотезы</a:t>
                      </a:r>
                      <a:endParaRPr sz="1000" b="1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40% опрошенных подтвердят хотя бы одну из 3 гипотез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7"/>
          <p:cNvSpPr txBox="1">
            <a:spLocks noGrp="1"/>
          </p:cNvSpPr>
          <p:nvPr>
            <p:ph type="title"/>
          </p:nvPr>
        </p:nvSpPr>
        <p:spPr>
          <a:xfrm>
            <a:off x="355600" y="366900"/>
            <a:ext cx="5339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Ответ. Кейс № 1 – Результаты и выводы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97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800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Проведите 1 интервью с кем-то в вашей группе, зафиксируйте ответы, сделайте выводы.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93" name="Google Shape;393;p97"/>
          <p:cNvGraphicFramePr/>
          <p:nvPr>
            <p:extLst>
              <p:ext uri="{D42A27DB-BD31-4B8C-83A1-F6EECF244321}">
                <p14:modId xmlns:p14="http://schemas.microsoft.com/office/powerpoint/2010/main" val="4207441603"/>
              </p:ext>
            </p:extLst>
          </p:nvPr>
        </p:nvGraphicFramePr>
        <p:xfrm>
          <a:off x="265017" y="1381599"/>
          <a:ext cx="8467200" cy="3735202"/>
        </p:xfrm>
        <a:graphic>
          <a:graphicData uri="http://schemas.openxmlformats.org/drawingml/2006/table">
            <a:tbl>
              <a:tblPr firstRow="1" bandRow="1">
                <a:noFill/>
                <a:tableStyleId>{EE1B8FB6-1D74-4031-8EA3-06C21798C414}</a:tableStyleId>
              </a:tblPr>
              <a:tblGrid>
                <a:gridCol w="9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</a:t>
                      </a:r>
                      <a:endParaRPr sz="10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Ответ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 1.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Я покупаю продукты питания примерно раз в неделю.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 2.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Я часто посещаю магазин для покупки продуктов питания, так как я предпочитаю выбирать продукты лично.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7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 3.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Иногда у меня бывает слишком много дел, чтобы посетить магазин для покупки продуктов питания.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 4.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Я трачу примерно 30 минут на выбор продуктов в магазине.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 5.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Я не нашел необходимый продукт в магазине несколько раз за последние несколько месяцев.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 6,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У меня нет индивидуальных потребностей и предпочтений при покупке продуктов питания.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 7.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Я удовлетворяю все свои потребности и предпочтения в обычном магазине.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 8.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Я не видел необходимости в услуге доставки продуктов питания, так как я предпочитаю самостоятельно выбирать продукты в магазине.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 9.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Для меня важно, чтобы продукты были доставлены в удобное для меня время, а также чтобы они были свежими и качественными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Вопрос 10.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Я готов заплатить дополнительные 200-300 рублей за услугу доставки продуктов питания.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Вывод</a:t>
                      </a:r>
                      <a:endParaRPr sz="10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1 – подтвердилась</a:t>
                      </a:r>
                      <a:endParaRPr sz="10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2 - не подтвердилась</a:t>
                      </a:r>
                      <a:endParaRPr sz="10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3 - не подтвердилась</a:t>
                      </a:r>
                      <a:endParaRPr sz="10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8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Кейс № 2. Задание 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98"/>
          <p:cNvSpPr txBox="1"/>
          <p:nvPr/>
        </p:nvSpPr>
        <p:spPr>
          <a:xfrm>
            <a:off x="355600" y="860900"/>
            <a:ext cx="4615500" cy="28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242327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Представьте себе, что вы собираетесь строить интернет-магазин для онлайн торговли автозапчастями. Заказчик портала - один из официальных оптовых дистрибьюторов крупнейших производителей автозапчастей. Хотят продавать большую часть своим покупателям в онлайне.</a:t>
            </a:r>
            <a:endParaRPr sz="1300" b="1">
              <a:solidFill>
                <a:srgbClr val="242327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242327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300"/>
              <a:buFont typeface="Century Gothic"/>
              <a:buAutoNum type="arabicPeriod"/>
            </a:pPr>
            <a:r>
              <a:rPr lang="ru" sz="1300" b="1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Составьте список вопросов на решенческое интервью (не менее 7ми вопросов)</a:t>
            </a:r>
            <a:endParaRPr sz="1300" b="1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lvl="0" indent="-24130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242327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99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5553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Персона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07" name="Google Shape;407;p99"/>
          <p:cNvGraphicFramePr/>
          <p:nvPr/>
        </p:nvGraphicFramePr>
        <p:xfrm>
          <a:off x="431800" y="768500"/>
          <a:ext cx="8083550" cy="2392800"/>
        </p:xfrm>
        <a:graphic>
          <a:graphicData uri="http://schemas.openxmlformats.org/drawingml/2006/table">
            <a:tbl>
              <a:tblPr>
                <a:noFill/>
                <a:tableStyleId>{EE1B8FB6-1D74-4031-8EA3-06C21798C414}</a:tableStyleId>
              </a:tblPr>
              <a:tblGrid>
                <a:gridCol w="3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Род занятий (деятельность)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Менеджер в автосервисе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Пол и возраст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 – 55 лет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 каком городе/стране проживает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РФ, города-миллионники 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Какая боль/проблемы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Нет возможности откладывать детали в интернет-магазинах и потом скопом покупать. Сроки доставки деталей не соблюдаются, негатив от клиентов. Миллионы разношерстных артикулов, сложно найти корректную автозапчасть в онлайн.  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Приоритеты и жизненные ценности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Семья, спорт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 каких соц.сетях находится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ВКонтакте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8" name="Google Shape;408;p99"/>
          <p:cNvGraphicFramePr/>
          <p:nvPr/>
        </p:nvGraphicFramePr>
        <p:xfrm>
          <a:off x="431800" y="3161300"/>
          <a:ext cx="8083550" cy="1577400"/>
        </p:xfrm>
        <a:graphic>
          <a:graphicData uri="http://schemas.openxmlformats.org/drawingml/2006/table">
            <a:tbl>
              <a:tblPr>
                <a:noFill/>
                <a:tableStyleId>{EE1B8FB6-1D74-4031-8EA3-06C21798C414}</a:tableStyleId>
              </a:tblPr>
              <a:tblGrid>
                <a:gridCol w="35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Как представляет себе решение своей проблемы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Онлайн-магазин с обширным каталогом автозапчастей, с картинками/фото каждой автозапчасти, детальным описанием и корректным идентификатором, чтобы можно оперативно подобрать нужные детали, оплатить, их доставили в тот же день и деталь подходила.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Чего больше всего боится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 dirty="0"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Оштрафуют за невыкуп или возврат деталей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Как изменится жизнь после решения проблемы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Довольные клиенты, меньше времени тратит на подбор деталей, меньше придется возвращать деталей обратно дистрибьютору.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0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Кейс. Вводные данные 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100"/>
          <p:cNvSpPr txBox="1"/>
          <p:nvPr/>
        </p:nvSpPr>
        <p:spPr>
          <a:xfrm>
            <a:off x="601450" y="823325"/>
            <a:ext cx="47052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Заказы идут под конкретные автомобили и требуется идентификация детали под конкретный автомобиль.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Основная особенность этого рынка заключается в том, что здесь сотни тысяч, миллионы артикулов. Каждая деталь существует во множестве вариантов, отличающихся не только маркой автомобиля, но и конкретной его модификацией, которых может быть очень много. Мало того, каждая оригинальная деталь имеет несколько своих аналогов от разных производителей. Все эти аналоги тоже могут чуть-чуть отличаться. И, конечно же, все они разные по ценам. В интернет-магазине их нужно максимально точно сортировать/фильтровать и выводить в поиске для клиентов, чтобы Заказчик получал именно ту деталь, которую хотел купить.</a:t>
            </a:r>
            <a:b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1321</Words>
  <Application>Microsoft Office PowerPoint</Application>
  <PresentationFormat>Экран (16:9)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Helvetica Neue</vt:lpstr>
      <vt:lpstr>Arial</vt:lpstr>
      <vt:lpstr>Century Gothic</vt:lpstr>
      <vt:lpstr>Simple Light</vt:lpstr>
      <vt:lpstr>WINbd template</vt:lpstr>
      <vt:lpstr>WINbd template</vt:lpstr>
      <vt:lpstr>SkillFactory шаблон для видео (черный/белый)</vt:lpstr>
      <vt:lpstr>Список вопросов для проведения проблемного  и решенческого интервью</vt:lpstr>
      <vt:lpstr>Кейс № 1. Задание 1</vt:lpstr>
      <vt:lpstr>Ответ. Кейс № 1 – Формулировка гипотез</vt:lpstr>
      <vt:lpstr>Ответ. Кейс № 1 – Вопросы проблемного интервью</vt:lpstr>
      <vt:lpstr>Кейс № 1 – Гипотеза Клиента</vt:lpstr>
      <vt:lpstr>Ответ. Кейс № 1 – Результаты и выводы</vt:lpstr>
      <vt:lpstr>Кейс № 2. Задание 2</vt:lpstr>
      <vt:lpstr>Персона  </vt:lpstr>
      <vt:lpstr>Презентация PowerPoint</vt:lpstr>
      <vt:lpstr>Презентация PowerPoint</vt:lpstr>
      <vt:lpstr>Презентация PowerPoint</vt:lpstr>
      <vt:lpstr>Презентация PowerPoint</vt:lpstr>
      <vt:lpstr>Ответ. Кейс № 2 – Вопросы решенческого интервью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Список вопросов для проведения проблемного  и решенческого интервью</dc:title>
  <dc:creator>Lera</dc:creator>
  <cp:lastModifiedBy>Lera</cp:lastModifiedBy>
  <cp:revision>3</cp:revision>
  <dcterms:modified xsi:type="dcterms:W3CDTF">2023-05-05T21:12:25Z</dcterms:modified>
</cp:coreProperties>
</file>