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2" r:id="rId1"/>
    <p:sldMasterId id="2147483763" r:id="rId2"/>
    <p:sldMasterId id="2147483764" r:id="rId3"/>
    <p:sldMasterId id="2147483765" r:id="rId4"/>
  </p:sldMasterIdLst>
  <p:notesMasterIdLst>
    <p:notesMasterId r:id="rId11"/>
  </p:notesMasterIdLst>
  <p:sldIdLst>
    <p:sldId id="25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D54DE4-355A-44FA-8D4F-129D7CA4AA09}">
  <a:tblStyle styleId="{64D54DE4-355A-44FA-8D4F-129D7CA4A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3047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6fd46fdc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126fd46fdc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6fd46fdce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126fd46fdce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bd317ab2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12bd317ab2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bd317ab2f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12bd317ab2f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bd317ab2f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12bd317ab2f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2bd317ab2f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g12bd317ab2f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9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378719" y="4890778"/>
            <a:ext cx="292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6662512" y="4890778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63190" y="168634"/>
            <a:ext cx="4015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79075" y="722313"/>
            <a:ext cx="8401800" cy="4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Таблица">
  <p:cSld name="13_Таблица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1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Таблица">
  <p:cSld name="14_Таблица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3" name="Google Shape;73;p1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Таблица">
  <p:cSld name="15_Таблиц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1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Таблица">
  <p:cSld name="16_Таблица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2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Таблица">
  <p:cSld name="17_Таблица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2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Таблица">
  <p:cSld name="33_Таблица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5" name="Google Shape;85;p2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Таблица">
  <p:cSld name="12_Таблица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2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аблица">
  <p:cSld name="10_Таблица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2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аблица">
  <p:cSld name="11_Таблица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2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2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2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2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7" name="Google Shape;107;p2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30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TITLE_AND_BODY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3" name="Google Shape;123;p3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3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3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2" name="Google Shape;132;p3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3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3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2" name="Google Shape;142;p3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5" name="Google Shape;145;p4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1"/>
          <p:cNvSpPr txBox="1">
            <a:spLocks noGrp="1"/>
          </p:cNvSpPr>
          <p:nvPr>
            <p:ph type="title"/>
          </p:nvPr>
        </p:nvSpPr>
        <p:spPr>
          <a:xfrm>
            <a:off x="729450" y="9405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41"/>
          <p:cNvSpPr/>
          <p:nvPr/>
        </p:nvSpPr>
        <p:spPr>
          <a:xfrm>
            <a:off x="0" y="0"/>
            <a:ext cx="17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1"/>
          <p:cNvSpPr/>
          <p:nvPr/>
        </p:nvSpPr>
        <p:spPr>
          <a:xfrm rot="5400000">
            <a:off x="2660200" y="23134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1"/>
          <p:cNvSpPr/>
          <p:nvPr/>
        </p:nvSpPr>
        <p:spPr>
          <a:xfrm rot="5400000">
            <a:off x="2660200" y="-26599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1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3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9" name="Google Shape;159;p43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" name="Google Shape;160;p4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Ваш макет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Таблица">
  <p:cSld name="33_Таблица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Таблица">
  <p:cSld name="27_Таблица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7" name="Google Shape;167;p4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Таблица">
  <p:cSld name="29_Таблица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4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Таблица">
  <p:cSld name="30_Таблица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3" name="Google Shape;173;p4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Таблица">
  <p:cSld name="28_Таблица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6" name="Google Shape;176;p4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Таблица">
  <p:cSld name="32_Таблица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9" name="Google Shape;179;p5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Таблица">
  <p:cSld name="34_Таблица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2" name="Google Shape;182;p5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Таблица">
  <p:cSld name="35_Таблица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5" name="Google Shape;185;p5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Таблица">
  <p:cSld name="36_Таблица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8" name="Google Shape;188;p5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аблица">
  <p:cSld name="10_Таблица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5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аблица">
  <p:cSld name="11_Таблица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4" name="Google Shape;194;p5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5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5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8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4" name="Google Shape;204;p5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7" name="Google Shape;207;p5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0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60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60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60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0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1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2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62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62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62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3" name="Google Shape;223;p6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6" name="Google Shape;226;p6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9" name="Google Shape;229;p6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6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7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5" name="Google Shape;235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6" name="Google Shape;236;p6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9" name="Google Shape;239;p6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p6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5" name="Google Shape;245;p7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2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3" name="Google Shape;253;p72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4" name="Google Shape;254;p72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Ваш макет 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Таблица">
  <p:cSld name="33_Таблица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58" name="Google Shape;258;p7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Таблица">
  <p:cSld name="27_Таблица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61" name="Google Shape;261;p7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Таблица">
  <p:cSld name="29_Таблица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64" name="Google Shape;264;p7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Таблица">
  <p:cSld name="30_Таблица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67" name="Google Shape;267;p7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Таблица">
  <p:cSld name="28_Таблица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7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Таблица">
  <p:cSld name="32_Таблица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73" name="Google Shape;273;p7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Таблица">
  <p:cSld name="34_Таблица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76" name="Google Shape;276;p8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Таблица">
  <p:cSld name="35_Таблица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79" name="Google Shape;279;p8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Таблица">
  <p:cSld name="36_Таблица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82" name="Google Shape;282;p8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аблица">
  <p:cSld name="10_Таблица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85" name="Google Shape;285;p8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аблица">
  <p:cSld name="11_Таблица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88" name="Google Shape;288;p8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91" name="Google Shape;291;p8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94" name="Google Shape;294;p8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7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98" name="Google Shape;298;p8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01" name="Google Shape;301;p8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9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Google Shape;304;p89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5" name="Google Shape;305;p89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6" name="Google Shape;306;p89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9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0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1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91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91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91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17" name="Google Shape;317;p9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20" name="Google Shape;320;p9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23" name="Google Shape;323;p9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26" name="Google Shape;326;p9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6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29" name="Google Shape;329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0" name="Google Shape;330;p9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3" name="Google Shape;333;p9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6" name="Google Shape;336;p9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9" name="Google Shape;339;p9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2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71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71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0"/>
          <p:cNvSpPr txBox="1">
            <a:spLocks noGrp="1"/>
          </p:cNvSpPr>
          <p:nvPr>
            <p:ph type="ctrTitle"/>
          </p:nvPr>
        </p:nvSpPr>
        <p:spPr>
          <a:xfrm>
            <a:off x="234950" y="2370900"/>
            <a:ext cx="528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ru" sz="2600" dirty="0">
                <a:latin typeface="Century Gothic"/>
                <a:ea typeface="Century Gothic"/>
                <a:cs typeface="Century Gothic"/>
                <a:sym typeface="Century Gothic"/>
              </a:rPr>
              <a:t>Карта пользовательского пути (CJM), JTBD, A/B тесты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" name="Google Shape;442;p120"/>
          <p:cNvSpPr txBox="1"/>
          <p:nvPr/>
        </p:nvSpPr>
        <p:spPr>
          <a:xfrm>
            <a:off x="265650" y="1755688"/>
            <a:ext cx="659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Практическое занятие № 5</a:t>
            </a: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" name="Google Shape;265;p1">
            <a:extLst>
              <a:ext uri="{FF2B5EF4-FFF2-40B4-BE49-F238E27FC236}">
                <a16:creationId xmlns:a16="http://schemas.microsoft.com/office/drawing/2014/main" id="{514B3699-2FF0-4AE4-8EF4-D2634A13CF15}"/>
              </a:ext>
            </a:extLst>
          </p:cNvPr>
          <p:cNvCxnSpPr>
            <a:cxnSpLocks/>
          </p:cNvCxnSpPr>
          <p:nvPr/>
        </p:nvCxnSpPr>
        <p:spPr>
          <a:xfrm>
            <a:off x="341293" y="3609028"/>
            <a:ext cx="0" cy="118609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267;p1">
            <a:extLst>
              <a:ext uri="{FF2B5EF4-FFF2-40B4-BE49-F238E27FC236}">
                <a16:creationId xmlns:a16="http://schemas.microsoft.com/office/drawing/2014/main" id="{F222682F-19EF-4D9C-B5B4-72817383636F}"/>
              </a:ext>
            </a:extLst>
          </p:cNvPr>
          <p:cNvSpPr txBox="1"/>
          <p:nvPr/>
        </p:nvSpPr>
        <p:spPr>
          <a:xfrm>
            <a:off x="395082" y="3571148"/>
            <a:ext cx="31935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entury Gothic" panose="020B0502020202020204" pitchFamily="34" charset="0"/>
              </a:rPr>
              <a:t>Алкеев Максим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entury Gothic" panose="020B0502020202020204" pitchFamily="34" charset="0"/>
              </a:rPr>
              <a:t>Гижевская </a:t>
            </a:r>
            <a:r>
              <a:rPr lang="ru-RU" dirty="0">
                <a:latin typeface="Century Gothic" panose="020B0502020202020204" pitchFamily="34" charset="0"/>
              </a:rPr>
              <a:t>Валерия</a:t>
            </a:r>
            <a:endParaRPr lang="ru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entury Gothic" panose="020B0502020202020204" pitchFamily="34" charset="0"/>
              </a:rPr>
              <a:t>Кремнев Дмитрий</a:t>
            </a:r>
            <a:br>
              <a:rPr lang="ru" dirty="0">
                <a:latin typeface="Century Gothic" panose="020B0502020202020204" pitchFamily="34" charset="0"/>
              </a:rPr>
            </a:br>
            <a:br>
              <a:rPr lang="ru" dirty="0">
                <a:latin typeface="Century Gothic" panose="020B0502020202020204" pitchFamily="34" charset="0"/>
              </a:rPr>
            </a:br>
            <a:r>
              <a:rPr lang="ru" dirty="0">
                <a:latin typeface="Century Gothic" panose="020B0502020202020204" pitchFamily="34" charset="0"/>
              </a:rPr>
              <a:t>Группа 6131-020402</a:t>
            </a:r>
            <a:r>
              <a:rPr lang="en-US" dirty="0">
                <a:latin typeface="Century Gothic" panose="020B0502020202020204" pitchFamily="34" charset="0"/>
              </a:rPr>
              <a:t>D</a:t>
            </a:r>
            <a:endParaRPr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22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№ 1.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4" name="Google Shape;454;p122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22"/>
          <p:cNvSpPr txBox="1">
            <a:spLocks noGrp="1"/>
          </p:cNvSpPr>
          <p:nvPr>
            <p:ph type="body" idx="1"/>
          </p:nvPr>
        </p:nvSpPr>
        <p:spPr>
          <a:xfrm>
            <a:off x="279400" y="860900"/>
            <a:ext cx="43845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ru" sz="13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Представьте себе, что вы собираетесь строить мобильное приложение для доставки продуктов питания. </a:t>
            </a:r>
            <a:br>
              <a:rPr lang="ru" sz="13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3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Составьте карту пользовательского пути для разработки прототипа идеального решения.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23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Кейс № 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p12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2" name="Google Shape;462;p123"/>
          <p:cNvGraphicFramePr/>
          <p:nvPr>
            <p:extLst>
              <p:ext uri="{D42A27DB-BD31-4B8C-83A1-F6EECF244321}">
                <p14:modId xmlns:p14="http://schemas.microsoft.com/office/powerpoint/2010/main" val="3227212960"/>
              </p:ext>
            </p:extLst>
          </p:nvPr>
        </p:nvGraphicFramePr>
        <p:xfrm>
          <a:off x="439398" y="1058875"/>
          <a:ext cx="8286388" cy="3474740"/>
        </p:xfrm>
        <a:graphic>
          <a:graphicData uri="http://schemas.openxmlformats.org/drawingml/2006/table">
            <a:tbl>
              <a:tblPr>
                <a:noFill/>
                <a:tableStyleId>{64D54DE4-355A-44FA-8D4F-129D7CA4AA09}</a:tableStyleId>
              </a:tblPr>
              <a:tblGrid>
                <a:gridCol w="80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7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800" b="1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Регистрация</a:t>
                      </a:r>
                      <a:endParaRPr sz="800" b="1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800" b="1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Выбор продуктов</a:t>
                      </a:r>
                      <a:endParaRPr sz="800" b="1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800" b="1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Оформление заказа</a:t>
                      </a:r>
                      <a:endParaRPr sz="800" b="1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800" b="1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Оплата заказа</a:t>
                      </a:r>
                      <a:endParaRPr sz="800" b="1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8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Подтверждение заказа</a:t>
                      </a:r>
                      <a:endParaRPr sz="800" b="1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8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Доставка заказа</a:t>
                      </a:r>
                      <a:endParaRPr sz="800" b="1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8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Arial"/>
                          <a:cs typeface="Arial"/>
                          <a:sym typeface="Arial"/>
                        </a:rPr>
                        <a:t>Оценка заказа</a:t>
                      </a:r>
                      <a:endParaRPr sz="800" b="1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Цель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 dirty="0">
                          <a:effectLst/>
                          <a:latin typeface="Century Gothic" panose="020B0502020202020204" pitchFamily="34" charset="0"/>
                        </a:rPr>
                        <a:t>Регистрация нового пользователя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Выбор продуктов и добавление в корзину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Оформление заказа и выбор времени доставки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Оплата заказа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Получение подтверждения о заказе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Доставка продуктов в указанное время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 dirty="0">
                          <a:effectLst/>
                          <a:latin typeface="Century Gothic" panose="020B0502020202020204" pitchFamily="34" charset="0"/>
                        </a:rPr>
                        <a:t>Оценка опыта заказа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Действия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 dirty="0">
                          <a:effectLst/>
                          <a:latin typeface="Century Gothic" panose="020B0502020202020204" pitchFamily="34" charset="0"/>
                        </a:rPr>
                        <a:t>Заполнение формы регистрации, ввод контактных данных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 dirty="0">
                          <a:effectLst/>
                          <a:latin typeface="Century Gothic" panose="020B0502020202020204" pitchFamily="34" charset="0"/>
                        </a:rPr>
                        <a:t>Просмотр </a:t>
                      </a: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товаров</a:t>
                      </a:r>
                      <a:r>
                        <a:rPr lang="ru-RU" sz="800" dirty="0">
                          <a:effectLst/>
                          <a:latin typeface="Century Gothic" panose="020B0502020202020204" pitchFamily="34" charset="0"/>
                        </a:rPr>
                        <a:t>, выбор товаров и добавление в корзину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Просмотр и редактирование заказа, выбор времени доставки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Выбор метода оплаты и ввод платежных данных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Получение подтверждения о заказе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Ожидание доставки и контакт с курьером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 dirty="0">
                          <a:effectLst/>
                          <a:latin typeface="Century Gothic" panose="020B0502020202020204" pitchFamily="34" charset="0"/>
                        </a:rPr>
                        <a:t>Оставление отзыва о заказе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Эмоции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ru-RU" sz="8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ru-RU" sz="8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ru-RU" sz="8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8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8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Вопросы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 dirty="0">
                          <a:effectLst/>
                          <a:latin typeface="Century Gothic" panose="020B0502020202020204" pitchFamily="34" charset="0"/>
                        </a:rPr>
                        <a:t>Какие данные нужно ввести при регистрации?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Как найти нужные продукты?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Как изменить заказ после оформления?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Какой метод оплаты выбрать?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Как получить подтверждение заказа?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Как узнать время доставки?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 dirty="0">
                          <a:effectLst/>
                          <a:latin typeface="Century Gothic" panose="020B0502020202020204" pitchFamily="34" charset="0"/>
                        </a:rPr>
                        <a:t>Как оставить отзыв?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Барьеры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 dirty="0">
                          <a:effectLst/>
                          <a:latin typeface="Century Gothic" panose="020B0502020202020204" pitchFamily="34" charset="0"/>
                        </a:rPr>
                        <a:t>Сложности при заполнении формы регистрации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Сложности в поиске нужных продуктов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Трудности с выбором удобного времени доставки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Опасения относительно безопасности платежных данных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Сложности с получением подтверждения заказа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>
                          <a:effectLst/>
                          <a:latin typeface="Century Gothic" panose="020B0502020202020204" pitchFamily="34" charset="0"/>
                        </a:rPr>
                        <a:t>Проблемы с доставкой и ожидание курьера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800" dirty="0">
                          <a:effectLst/>
                          <a:latin typeface="Century Gothic" panose="020B0502020202020204" pitchFamily="34" charset="0"/>
                        </a:rPr>
                        <a:t>Отсутствие мотивации оставлять отзывы</a:t>
                      </a:r>
                    </a:p>
                  </a:txBody>
                  <a:tcPr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63" name="Google Shape;463;p123" descr="Лицо со слюной с твердой заливкой со сплошной заливкой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6443" y="2742083"/>
            <a:ext cx="459335" cy="45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23" descr="Плачущая рожица (со сплошной заливкой) со сплошной заливкой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9608" y="2742083"/>
            <a:ext cx="459334" cy="459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3;p123" descr="Лицо со слюной с твердой заливкой со сплошной заливкой">
            <a:extLst>
              <a:ext uri="{FF2B5EF4-FFF2-40B4-BE49-F238E27FC236}">
                <a16:creationId xmlns:a16="http://schemas.microsoft.com/office/drawing/2014/main" id="{4D868B80-3660-4300-8F00-9A8EEDD0C2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9457" y="2742083"/>
            <a:ext cx="459335" cy="45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3;p123" descr="Лицо со слюной с твердой заливкой со сплошной заливкой">
            <a:extLst>
              <a:ext uri="{FF2B5EF4-FFF2-40B4-BE49-F238E27FC236}">
                <a16:creationId xmlns:a16="http://schemas.microsoft.com/office/drawing/2014/main" id="{C1704500-E672-4EAD-976A-51080C8BD5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181" y="2742082"/>
            <a:ext cx="459335" cy="45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63;p123" descr="Лицо со слюной с твердой заливкой со сплошной заливкой">
            <a:extLst>
              <a:ext uri="{FF2B5EF4-FFF2-40B4-BE49-F238E27FC236}">
                <a16:creationId xmlns:a16="http://schemas.microsoft.com/office/drawing/2014/main" id="{F5635F0A-A83A-4549-99C6-A94EE4100C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1240" y="2742082"/>
            <a:ext cx="459335" cy="45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63;p123" descr="Лицо со слюной с твердой заливкой со сплошной заливкой">
            <a:extLst>
              <a:ext uri="{FF2B5EF4-FFF2-40B4-BE49-F238E27FC236}">
                <a16:creationId xmlns:a16="http://schemas.microsoft.com/office/drawing/2014/main" id="{AB75F3F1-D73E-462B-AA3E-C4AE7E8F5D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2873" y="2742081"/>
            <a:ext cx="459335" cy="45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63;p123" descr="Лицо со слюной с твердой заливкой со сплошной заливкой">
            <a:extLst>
              <a:ext uri="{FF2B5EF4-FFF2-40B4-BE49-F238E27FC236}">
                <a16:creationId xmlns:a16="http://schemas.microsoft.com/office/drawing/2014/main" id="{E77B6595-9670-4FE8-82C5-C17D320F9A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5887" y="2742081"/>
            <a:ext cx="459335" cy="45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4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2. Кейс № 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0" name="Google Shape;470;p124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24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43083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925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ru" sz="13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Представьте себе, что вы собираетесь строить интернет-магазин для онлайн торговли автозапчастями. Заказчик портала - один из официальных оптовых дистрибьюторов крупнейших производителей автозапчастей. Хотят продавать большую часть своим покупателям в онлайне.</a:t>
            </a: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925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ru" sz="13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Сделайте анализ JTBD.</a:t>
            </a: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300" b="1" dirty="0">
              <a:solidFill>
                <a:srgbClr val="242327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5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Кейс № 2. Вводные данные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p125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25"/>
          <p:cNvSpPr txBox="1"/>
          <p:nvPr/>
        </p:nvSpPr>
        <p:spPr>
          <a:xfrm>
            <a:off x="431800" y="919175"/>
            <a:ext cx="4205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Заказы идут под конкретные автомобили и требуется идентификация детали под конкретный автомобиль.</a:t>
            </a:r>
            <a:br>
              <a:rPr lang="ru" sz="1300" dirty="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3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Основная особенность этого рынка заключается в том, что здесь сотни тысяч, миллионы артикулов. Каждая деталь существует во множестве вариантов, отличающихся не только маркой автомобиля, но и конкретной его модификацией, которых может быть очень много. Мало того, каждая оригинальная деталь имеет несколько своих аналогов от разных производителей. Все эти аналоги тоже могут чуть-чуть отличаться. И, конечно же, все они разные по ценам. В интернет-магазине их нужно максимально точно сортировать/фильтровать и выводить в поиске для клиентов, чтобы Заказчик получал именно ту деталь, которую хотел купить.</a:t>
            </a:r>
            <a:br>
              <a:rPr lang="ru" sz="13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3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p125"/>
          <p:cNvSpPr txBox="1"/>
          <p:nvPr/>
        </p:nvSpPr>
        <p:spPr>
          <a:xfrm>
            <a:off x="4942000" y="919175"/>
            <a:ext cx="42156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1" dirty="0">
                <a:solidFill>
                  <a:schemeClr val="dk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2. </a:t>
            </a:r>
            <a:r>
              <a:rPr lang="ru" sz="13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А сейчас нет возможности поднимать всю информацию об аналогах и ценах, искать артикулы, составлять из этого вороха информации заказ. </a:t>
            </a:r>
            <a:endParaRPr sz="13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Негде сравнить картинки оригиналов и аналогов, а так нужно, так как бывает множество несостыковок, а в таких компаниях зачастую штрафуют менеджеров за невыкуп или возврат деталей, поэтому они предпочитают всё проверить даже в том случае, если клиент лично нашел все нужные детали в базе на сайте и предоплатил заказ.</a:t>
            </a:r>
            <a:br>
              <a:rPr lang="ru" sz="13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3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6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2. Ответ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p126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26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8286495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■"/>
            </a:pPr>
            <a:r>
              <a:rPr lang="ru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Главная Цель Клиента – </a:t>
            </a:r>
            <a:r>
              <a:rPr lang="ru-RU" sz="14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Получить необходимую деталь наилучшего качества и быстро</a:t>
            </a:r>
            <a:endParaRPr sz="1400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>
              <a:buSzPts val="1300"/>
              <a:buFont typeface="Century Gothic"/>
              <a:buChar char="■"/>
            </a:pPr>
            <a:r>
              <a:rPr lang="ru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Работа 1 -  </a:t>
            </a:r>
            <a:r>
              <a:rPr lang="ru-RU" sz="1400" dirty="0">
                <a:latin typeface="Century Gothic" panose="020B0502020202020204" pitchFamily="34" charset="0"/>
              </a:rPr>
              <a:t>Найти нужную деталь под конкретный автомобиль</a:t>
            </a:r>
            <a:endParaRPr sz="1400" dirty="0">
              <a:solidFill>
                <a:srgbClr val="999999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indent="-311150">
              <a:buSzPts val="1300"/>
              <a:buFont typeface="Century Gothic"/>
              <a:buChar char="■"/>
            </a:pPr>
            <a:r>
              <a:rPr lang="ru" sz="1400" dirty="0">
                <a:solidFill>
                  <a:srgbClr val="999999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Работа 2 -  </a:t>
            </a:r>
            <a:r>
              <a:rPr lang="ru-RU" sz="1400" dirty="0">
                <a:latin typeface="Century Gothic" panose="020B0502020202020204" pitchFamily="34" charset="0"/>
              </a:rPr>
              <a:t>Сравнить картинки оригиналов и аналогов</a:t>
            </a:r>
            <a:endParaRPr sz="1400" dirty="0">
              <a:solidFill>
                <a:srgbClr val="999999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indent="-311150">
              <a:buSzPts val="1300"/>
              <a:buFont typeface="Century Gothic"/>
              <a:buChar char="■"/>
            </a:pPr>
            <a:r>
              <a:rPr lang="ru" sz="1400" dirty="0">
                <a:solidFill>
                  <a:srgbClr val="999999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Работа 3 -  </a:t>
            </a:r>
            <a:r>
              <a:rPr lang="ru-RU" sz="1400" dirty="0">
                <a:latin typeface="Century Gothic" panose="020B0502020202020204" pitchFamily="34" charset="0"/>
              </a:rPr>
              <a:t>Упростить процесс проверки деталей перед заказом</a:t>
            </a:r>
            <a:endParaRPr sz="1400" dirty="0">
              <a:solidFill>
                <a:srgbClr val="999999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indent="-311150">
              <a:buSzPts val="1300"/>
              <a:buFont typeface="Century Gothic"/>
              <a:buChar char="■"/>
            </a:pPr>
            <a:r>
              <a:rPr lang="ru" sz="1400" dirty="0">
                <a:solidFill>
                  <a:srgbClr val="999999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Работа 4 - </a:t>
            </a:r>
            <a:r>
              <a:rPr lang="ru-RU" sz="1400" dirty="0">
                <a:latin typeface="Century Gothic" panose="020B0502020202020204" pitchFamily="34" charset="0"/>
              </a:rPr>
              <a:t>Обеспечить точность и своевременность доставки</a:t>
            </a:r>
            <a:endParaRPr sz="1400" dirty="0">
              <a:solidFill>
                <a:srgbClr val="999999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527</Words>
  <Application>Microsoft Office PowerPoint</Application>
  <PresentationFormat>Экран (16:9)</PresentationFormat>
  <Paragraphs>75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Helvetica Neue</vt:lpstr>
      <vt:lpstr>Arial</vt:lpstr>
      <vt:lpstr>Century Gothic</vt:lpstr>
      <vt:lpstr>Simple Light</vt:lpstr>
      <vt:lpstr>WINbd template</vt:lpstr>
      <vt:lpstr>WINbd template</vt:lpstr>
      <vt:lpstr>WINbd template</vt:lpstr>
      <vt:lpstr>Карта пользовательского пути (CJM), JTBD, A/B тесты</vt:lpstr>
      <vt:lpstr>Задание № 1. </vt:lpstr>
      <vt:lpstr>Кейс № 1</vt:lpstr>
      <vt:lpstr>Задание 2. Кейс № 2</vt:lpstr>
      <vt:lpstr>Кейс № 2. Вводные данные</vt:lpstr>
      <vt:lpstr>Задание 2. Ответ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Карта пользовательского пути (CJM), JTBD, A/B тесты</dc:title>
  <dc:creator>Lera</dc:creator>
  <cp:lastModifiedBy>Lera</cp:lastModifiedBy>
  <cp:revision>3</cp:revision>
  <dcterms:modified xsi:type="dcterms:W3CDTF">2023-05-05T21:30:04Z</dcterms:modified>
</cp:coreProperties>
</file>