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  <p:sldMasterId id="2147483687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YJSo6hoG2nBMf8rQkTPV6xU9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29" name="Google Shape;3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38" name="Google Shape;3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44" name="Google Shape;3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62" name="Google Shape;3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69" name="Google Shape;3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283" name="Google Shape;2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295" name="Google Shape;2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01" name="Google Shape;3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07" name="Google Shape;3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3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3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3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3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8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9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6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81495"/>
            <a:ext cx="1690375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6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Google Shape;81;p66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66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7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7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7" name="Google Shape;87;p67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67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Google Shape;9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8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9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69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9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69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0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70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70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70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1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2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72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4" name="Google Shape;114;p72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72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3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73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1" name="Google Shape;121;p7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3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4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5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75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75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75"/>
          <p:cNvSpPr txBox="1">
            <a:spLocks noGrp="1"/>
          </p:cNvSpPr>
          <p:nvPr>
            <p:ph type="body" idx="3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6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6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76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76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8" name="Google Shape;138;p76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76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76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7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77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77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77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6" name="Google Shape;146;p77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77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77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8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78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78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78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9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9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0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9" name="Google Shape;159;p80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1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2" name="Google Shape;162;p81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2"/>
          <p:cNvPicPr preferRelativeResize="0"/>
          <p:nvPr/>
        </p:nvPicPr>
        <p:blipFill rotWithShape="1">
          <a:blip r:embed="rId2">
            <a:alphaModFix/>
          </a:blip>
          <a:srcRect l="30938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2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4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4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4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4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9" name="Google Shape;199;p4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4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4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8" name="Google Shape;208;p5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1" name="Google Shape;211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4" name="Google Shape;214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8" name="Google Shape;218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1" name="Google Shape;221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5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5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55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7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57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57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57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7" name="Google Shape;237;p5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0" name="Google Shape;240;p5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3" name="Google Shape;243;p6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6" name="Google Shape;246;p6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2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0" name="Google Shape;250;p6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3" name="Google Shape;253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6" name="Google Shape;256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9" name="Google Shape;259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2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2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3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h-lab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ubhouse.com/welcoming-more-voic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techcrunch.com/2021/03/13/this-week-in-apps-parler-denied-app-store-re-entry-walmart-doubles-down-on-tiktok-live-shopping-instagram-lite-rolls-out-worldwide/" TargetMode="External"/><Relationship Id="rId5" Type="http://schemas.openxmlformats.org/officeDocument/2006/relationships/hyperlink" Target="https://vc.ru/social/214976-appmagic-chislo-zagruzok-clubhouse-vo-vsem-mire-nachalo-snizhatsya-v-konce-fevralya" TargetMode="External"/><Relationship Id="rId4" Type="http://schemas.openxmlformats.org/officeDocument/2006/relationships/hyperlink" Target="https://techcrunch.com/2021/02/18/report-social-audio-app-clubhouse-has-topped-8-million-global-download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"/>
          <p:cNvSpPr txBox="1">
            <a:spLocks noGrp="1"/>
          </p:cNvSpPr>
          <p:nvPr>
            <p:ph type="ctrTitle"/>
          </p:nvPr>
        </p:nvSpPr>
        <p:spPr>
          <a:xfrm>
            <a:off x="234950" y="2218500"/>
            <a:ext cx="528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ru" sz="3000" dirty="0">
                <a:latin typeface="Century Gothic"/>
                <a:ea typeface="Century Gothic"/>
                <a:cs typeface="Century Gothic"/>
                <a:sym typeface="Century Gothic"/>
              </a:rPr>
              <a:t>Жизненный цикл управления ИТ-продуктом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5" name="Google Shape;265;p1"/>
          <p:cNvCxnSpPr>
            <a:cxnSpLocks/>
          </p:cNvCxnSpPr>
          <p:nvPr/>
        </p:nvCxnSpPr>
        <p:spPr>
          <a:xfrm>
            <a:off x="368550" y="3771900"/>
            <a:ext cx="0" cy="118609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"/>
          <p:cNvSpPr txBox="1"/>
          <p:nvPr/>
        </p:nvSpPr>
        <p:spPr>
          <a:xfrm>
            <a:off x="265650" y="1603288"/>
            <a:ext cx="65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Практическое занятие № 1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67;p1">
            <a:extLst>
              <a:ext uri="{FF2B5EF4-FFF2-40B4-BE49-F238E27FC236}">
                <a16:creationId xmlns:a16="http://schemas.microsoft.com/office/drawing/2014/main" id="{D386DEAA-568F-4CD6-B718-D080062E75D0}"/>
              </a:ext>
            </a:extLst>
          </p:cNvPr>
          <p:cNvSpPr txBox="1"/>
          <p:nvPr/>
        </p:nvSpPr>
        <p:spPr>
          <a:xfrm>
            <a:off x="422339" y="3734020"/>
            <a:ext cx="3193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Алкеев Максим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Гижевская Лера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Кремнев Дмитрий</a:t>
            </a:r>
            <a:br>
              <a:rPr lang="ru" dirty="0"/>
            </a:br>
            <a:br>
              <a:rPr lang="ru" dirty="0"/>
            </a:br>
            <a:r>
              <a:rPr lang="ru" dirty="0"/>
              <a:t>Группа 6131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/>
        </p:nvSpPr>
        <p:spPr>
          <a:xfrm>
            <a:off x="571500" y="364350"/>
            <a:ext cx="7011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Определите, какие у вас задачи на этой стадии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71500" y="1634025"/>
            <a:ext cx="1528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Galenos.</a:t>
            </a:r>
            <a:endParaRPr sz="13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Диагностика</a:t>
            </a:r>
            <a:endParaRPr sz="13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71500" y="3243900"/>
            <a:ext cx="1528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Робот Валера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244275" y="897725"/>
            <a:ext cx="6791700" cy="1876500"/>
          </a:xfrm>
          <a:prstGeom prst="rect">
            <a:avLst/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</a:t>
            </a: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определение степени соответствия нового товара особенностям и структуре потребления;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информирование покупателей о преимуществах и характерных особенностях нового товара с помощью активного использования информативной рекламу;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8.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формирование или совершенствование системы сбыта, в полной мере отвечающей характеристикам нового товара и требованиям его целевых покупателей;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выбор наиболее подходящего момента вывода нового товара на рынок;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прогнозирование возможных вариантов поведения конкурентов в ответ на  включение в ассортимент нового товара;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12.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разработка стратегии по адаптации нового товара к существующим рыночным условиям.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2244300" y="2832975"/>
            <a:ext cx="6791700" cy="2225100"/>
          </a:xfrm>
          <a:prstGeom prst="rect">
            <a:avLst/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11.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разработка мероприятий по преодолению конкуренции между уже существующими на рынке товарами и товарами-новинками;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14.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обеспечение высокой результативности стимулирующей рекламы в плане убеждения покупателей совершить покупку в конкретном магазине;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15.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исключение прямой конкуренции с другими магазинами за счет совершенствования и модификации товарного предложения;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1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16.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определение оптимального уровня цен, обеспечивающего высокий объем продаж и достаточную норму прибыли; использование широкой сбытовой сети.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Выберите корректные задачи из списка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601450" y="823325"/>
            <a:ext cx="62970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совершенствование торгового ассортимента за счет дифференциации продукции;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более глубокую сегментацию рынка и выход на новые сегменты (если такие еще остались);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стимулирование уже существующих покупателей к систематическому и более частому приобретению товара;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сокращение рекламных инвестиции или отказ от них; использование низко стоимостных и высоко охватных каналов коммуникации; сохранение знания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проведение конкурентоспособных рекламных кампаний;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определение степени соответствия нового товара особенностям и структуре потребления;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информирование покупателей о преимуществах и характерных особенностях нового товара с помощью активного использования информативной рекламу;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формирование или совершенствование системы сбыта, в полной мере отвечающей характеристикам нового товара и требованиям его целевых покупателей;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выбор наиболее подходящего момента вывода нового товара на рынок;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AutoNum type="arabicPeriod"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прогнозирование возможных вариантов поведения конкурентов в ответ на </a:t>
            </a:r>
            <a:b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включение в ассортимент нового товара;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Выберите корректные задачи из списка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601450" y="670925"/>
            <a:ext cx="56622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11. разработка мероприятий по преодолению конкуренции между уже существующими на рынке товарами и товарами-новинками;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разработка стратегии по адаптации нового товара к существующим рыночным условиям.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поиск новых групп потребителей и стимулирование их к совершению покупки;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обеспечение высокой результативности стимулирующей рекламы в плане убеждения покупателей совершить покупку в конкретном магазине;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исключение прямой конкуренции с другими магазинами за счет совершенствования и модификации товарного предложения;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определение оптимального уровня цен, обеспечивающего высокий объем продаж и достаточную норму прибыли; использование широкой сбытовой сети.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постепенное снижение уровня цен.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/>
        </p:nvSpPr>
        <p:spPr>
          <a:xfrm>
            <a:off x="571500" y="1589525"/>
            <a:ext cx="4702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Задание 2.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Опишите этапы жизненного цикла разработки продукта и критерии успешности каждого этапа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/>
        </p:nvSpPr>
        <p:spPr>
          <a:xfrm>
            <a:off x="571500" y="4147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Задание 2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634100" y="1130850"/>
            <a:ext cx="45240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247650" marR="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Для описанного ниже продукта опишите последовательность этапов жизненного цикла разработки продукта.</a:t>
            </a:r>
            <a:endParaRPr sz="13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marR="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Определите критерии успешности прохождения каждого этапа согласно stage gate процессу разработки продукта. </a:t>
            </a:r>
            <a:endParaRPr sz="13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/>
        </p:nvSpPr>
        <p:spPr>
          <a:xfrm>
            <a:off x="571500" y="440546"/>
            <a:ext cx="40005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590550" y="1054650"/>
            <a:ext cx="48852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3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Разработка мобильного приложения для ведения бухгалтерии небольшой компании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•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Разрабатываем простой автоматизированный сервис мобильное приложение для руководителя, бухгалтера и владельца компании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•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Учёт «в одной коробке»: налоги, бухгалтерия, кадры, торговля и управление финансами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25" y="2828813"/>
            <a:ext cx="4885244" cy="2037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/>
        </p:nvSpPr>
        <p:spPr>
          <a:xfrm>
            <a:off x="571500" y="211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 5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2" name="Google Shape;372;p16"/>
          <p:cNvGrpSpPr/>
          <p:nvPr/>
        </p:nvGrpSpPr>
        <p:grpSpPr>
          <a:xfrm>
            <a:off x="285751" y="957062"/>
            <a:ext cx="8384830" cy="628800"/>
            <a:chOff x="0" y="1717573"/>
            <a:chExt cx="8384830" cy="628800"/>
          </a:xfrm>
        </p:grpSpPr>
        <p:sp>
          <p:nvSpPr>
            <p:cNvPr id="373" name="Google Shape;373;p16"/>
            <p:cNvSpPr/>
            <p:nvPr/>
          </p:nvSpPr>
          <p:spPr>
            <a:xfrm>
              <a:off x="0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16"/>
            <p:cNvSpPr txBox="1"/>
            <p:nvPr/>
          </p:nvSpPr>
          <p:spPr>
            <a:xfrm>
              <a:off x="18419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Генерация и отбор идей </a:t>
              </a: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152898" y="1902036"/>
              <a:ext cx="222300" cy="25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6" name="Google Shape;376;p16"/>
            <p:cNvSpPr txBox="1"/>
            <p:nvPr/>
          </p:nvSpPr>
          <p:spPr>
            <a:xfrm>
              <a:off x="1152898" y="1954021"/>
              <a:ext cx="1554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467325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8" name="Google Shape;378;p16"/>
            <p:cNvSpPr txBox="1"/>
            <p:nvPr/>
          </p:nvSpPr>
          <p:spPr>
            <a:xfrm>
              <a:off x="1485744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Создание концепции проекта</a:t>
              </a:r>
              <a:endParaRPr sz="12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620225" y="1902036"/>
              <a:ext cx="222300" cy="25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16"/>
            <p:cNvSpPr txBox="1"/>
            <p:nvPr/>
          </p:nvSpPr>
          <p:spPr>
            <a:xfrm>
              <a:off x="2620225" y="1954021"/>
              <a:ext cx="1554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2934652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2953071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Бизнес-план проекта</a:t>
              </a: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087551" y="1902036"/>
              <a:ext cx="222300" cy="25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4" name="Google Shape;384;p16"/>
            <p:cNvSpPr txBox="1"/>
            <p:nvPr/>
          </p:nvSpPr>
          <p:spPr>
            <a:xfrm>
              <a:off x="4087551" y="1954021"/>
              <a:ext cx="1554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401978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6" name="Google Shape;386;p16"/>
            <p:cNvSpPr txBox="1"/>
            <p:nvPr/>
          </p:nvSpPr>
          <p:spPr>
            <a:xfrm>
              <a:off x="4420397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Разработка</a:t>
              </a: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554877" y="1902036"/>
              <a:ext cx="222300" cy="25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5554877" y="1954021"/>
              <a:ext cx="1554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5869304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0" name="Google Shape;390;p16"/>
            <p:cNvSpPr txBox="1"/>
            <p:nvPr/>
          </p:nvSpPr>
          <p:spPr>
            <a:xfrm>
              <a:off x="5887723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Тестирование и утверждение</a:t>
              </a: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022203" y="1902036"/>
              <a:ext cx="222300" cy="259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2" name="Google Shape;392;p16"/>
            <p:cNvSpPr txBox="1"/>
            <p:nvPr/>
          </p:nvSpPr>
          <p:spPr>
            <a:xfrm>
              <a:off x="7022203" y="1954021"/>
              <a:ext cx="1554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336630" y="1717573"/>
              <a:ext cx="1048200" cy="628800"/>
            </a:xfrm>
            <a:prstGeom prst="roundRect">
              <a:avLst>
                <a:gd name="adj" fmla="val 10000"/>
              </a:avLst>
            </a:prstGeom>
            <a:solidFill>
              <a:srgbClr val="00C6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7355049" y="1735992"/>
              <a:ext cx="10113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Запуск проекта</a:t>
              </a:r>
              <a:endParaRPr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95" name="Google Shape;395;p16"/>
          <p:cNvSpPr/>
          <p:nvPr/>
        </p:nvSpPr>
        <p:spPr>
          <a:xfrm>
            <a:off x="825049" y="1875060"/>
            <a:ext cx="1355700" cy="10803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Составлена гипотеза продукта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2339975" y="1883750"/>
            <a:ext cx="1355700" cy="10461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концепция продукта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3794128" y="1849195"/>
            <a:ext cx="1355700" cy="11919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Принято “решение” на разработку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5349873" y="1849194"/>
            <a:ext cx="1355700" cy="11919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Принято “решение” на тестирование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6871600" y="1868250"/>
            <a:ext cx="1446300" cy="11919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Принято “решение” на запуск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734557" y="3116663"/>
            <a:ext cx="1446300" cy="55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Описана идея, найдена команда единомышленников, выполнен анализ аудитории и рынка </a:t>
            </a:r>
            <a:endParaRPr sz="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2339982" y="3116663"/>
            <a:ext cx="1321800" cy="55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Проверены гипотезы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3905985" y="3116663"/>
            <a:ext cx="1243800" cy="55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Согласовано ТЗ и бизнес модель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5394142" y="3116663"/>
            <a:ext cx="1355700" cy="55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Написан прототип продукта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6871606" y="3105452"/>
            <a:ext cx="2043300" cy="567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Тестирование завершено, начато продвижение на рынок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"/>
          <p:cNvSpPr txBox="1"/>
          <p:nvPr/>
        </p:nvSpPr>
        <p:spPr>
          <a:xfrm>
            <a:off x="571500" y="1589525"/>
            <a:ext cx="40005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Задание 1.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Определите стадию развития продукта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Определите, на какой стадии находятся 4 описанных далее продукта.</a:t>
            </a:r>
            <a:endParaRPr sz="1300" b="1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Опишите свои цели и задачи для каждого из четырех продуктов в зависимости от текущей стадии продукта. 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/>
          <p:nvPr/>
        </p:nvSpPr>
        <p:spPr>
          <a:xfrm>
            <a:off x="571500" y="414749"/>
            <a:ext cx="7388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1. Galenos. Диагностика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634100" y="902250"/>
            <a:ext cx="52545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247650" marR="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 марте 2022 Питерский разработчик высокотехнологичных решений для медицины </a:t>
            </a:r>
            <a:r>
              <a:rPr lang="ru" sz="1300" b="0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«ТехЛАБ»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открыл для всех российский регионов бесплатный доступ к своей платформе «Galenos.Диагностика» для учета тестов на COVID-19. Это позволит медикам автоматизировать процесс проведения лабораторного исследования — от заполнения направления и маршрутизации материалов до анализа результатов, а также обеспечить контроль качества исследований. 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marR="0" lvl="0" indent="-158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marR="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Сейчас система успешно работает в 2 регионах страны и не требует большого количества времени и усилий на перенастройку для учета тестов на COVID-19. Новые регионы пока не очень активно подключаются, не все знают, про это решение, и не все готовы его тестировать. Несмотря на то, что подключение новых регионов к системе занимает всего несколько рабочих дней. 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/>
        </p:nvSpPr>
        <p:spPr>
          <a:xfrm>
            <a:off x="571500" y="4147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2. Clubhouse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495300" y="1033550"/>
            <a:ext cx="5347500" cy="3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Рохан Сет и Пол Дэвисон </a:t>
            </a:r>
            <a:r>
              <a:rPr lang="ru" sz="1300" b="0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запустили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бета-версию аудиосоцсети Clubhouse в марте 2020 года. Главная особенность Clubhouse — общение только голосом. Для этого любой пользователь может создать «комнату» — они бывают открытыми, приватными или только для членов сообщества. Количество участников одной «комнаты» ограничено 5000 пользователями. 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Аудитория начала расти в ноябре-декабре 2020 года, а к февралю достигла пика. Всего с 1 по 16 февраля Clubhouse </a:t>
            </a:r>
            <a:r>
              <a:rPr lang="ru" sz="1300" b="0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вырос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более чем вдвое — с 3,5 млн загрузок до 8,1 млн.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 конце февраля 2021 года темпы роста загрузок Clubhouse </a:t>
            </a:r>
            <a:r>
              <a:rPr lang="ru" sz="1300" b="0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начали снижаться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во всём мире. К 13 марта количество загрузок по миру </a:t>
            </a:r>
            <a:r>
              <a:rPr lang="ru" sz="1300" b="0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достигло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всего 12 млн.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За свою короткую историю Clubhouse создал новый сегмент в соцсетях — аудиочаты. Многие компании оценили потенциал такого способа коммуникации и внедрили похожие функции или даже создали самостоятельные продукты.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/>
          <p:nvPr/>
        </p:nvSpPr>
        <p:spPr>
          <a:xfrm>
            <a:off x="571500" y="414749"/>
            <a:ext cx="7388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3. Контур.Экстерн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571500" y="914400"/>
            <a:ext cx="68496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Официальный старт проекта «Контур-Экстерн» был дан 1 июля 2000 года в момент создания Лаборатории Интернет-технологий компании «СКБ Контур», возникло понимание, что данные налоговой отчетности можно передавать в налоговые инспекции в электронном виде. 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2003 год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— это время стремительного регионального развития. </a:t>
            </a:r>
            <a:r>
              <a:rPr lang="ru" sz="12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2004 год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— год рыночной конкуренции. Широко двигаясь по регионам, компания и партнёры повсеместно стали встречаться с другими участниками рынка электронной отчетности и вступать с ними в конкуренцию. Сработал ещё один закон рынка — увидев успех первопроходцев, по их пятам быстро пустились молодые «старт-апы», имеющие перед глазами готовые пути развития бизнеса и способные избежать многих ошибок и метаний. Поэтому в 2004-м компании пришлось научиться быстрее реагировать на действия конкурентов в регионах, составлять рекламные материалы, выверять и регулировать все цены, проводить маркетинговые мероприятия, участвовать в выставках, создавать соответствующие подразделения и бизнес-процессы. О результатах этой работы говорят и лавинообразно нарастающее количество заключенных договоров с государственными органами, принимающими отчетность, и прирост количества абонентов, равного которому до этого ещё не было, и движение конкурентов по тому же, уже во многом проторенному пути. В </a:t>
            </a:r>
            <a:r>
              <a:rPr lang="ru" sz="12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2006 году произошла </a:t>
            </a:r>
            <a:r>
              <a:rPr lang="ru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рыночная коррекция, сложилась ситуация относительно устоявшихся рынков услуг спецоператоров, как федерального, так и региональных, со сложившимися правилами игры, пониманием средних цен и ключевых факторов успеха. Она существует и по сей день.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/>
          <p:nvPr/>
        </p:nvSpPr>
        <p:spPr>
          <a:xfrm>
            <a:off x="571500" y="4147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4. Робот Валера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601450" y="899525"/>
            <a:ext cx="6324900" cy="4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Электронный сотрудник (голосовой робот), ответственный за возвращение клиентов в салон: не дает клиентам утекать и увеличивает ядро клиентской базы без увеличения маркетингового бюджета.</a:t>
            </a:r>
            <a:endParaRPr sz="11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Например, в одном салоне красоты замерили результаты работы Валеры за два тестовых дня. </a:t>
            </a:r>
            <a:b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 салоны позвонили 18 клиентов: 12 новых, 6 старых. Администраторы, оказывается, никому не перезвонили. Валера поймал пропущенные звонки, отправил клиентам ссылки на онлайн-запись. 8 клиентов среагировали, записались и сели в кресло. Салон заработал 27 тыс. руб.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Если Валера просто проконтролирует, чтобы администратор связался со всеми, кто позвонил в салон, но не дозвонился, то можно увеличить на 100 тыс руб месячную выручку "салона из трех кресел”.</a:t>
            </a:r>
            <a:endParaRPr sz="11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Другой салон в начале марта 2022 подключил Валеру. В ядре клиентской базы было 415 человек. </a:t>
            </a:r>
            <a:b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К апрелю в ядре стало 629 человек. Прирост активной клиентской базы составил 214 человек и это без увеличения маркетингового бюджета. Валера напомнит клиенту о запланированном визите, напомнит постоянному клиенту, что ему пора записаться, соберет отзывы, каждый день в 9:00 пришлет собственнику салона детальный отчет о проделанной работе и результатах вчерашнего дня, поймает пропущенные звонки и сделает так, чтобы всем перезвонили, покажет собственнику, где проблема.</a:t>
            </a:r>
            <a:endParaRPr sz="11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Первую версию робота зарелизили в августе 2021. Компания-разработчик робота сначала предлагала бесплатный доступ к роботу всем салонам красоты. Сейчас слухи об эффективности робота докатились до всех городов РФ и спрос на решение очень высокий, поэтому доступ можно получить, только оплатив подписку.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95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/>
        </p:nvSpPr>
        <p:spPr>
          <a:xfrm>
            <a:off x="571500" y="364350"/>
            <a:ext cx="7311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Определите, на какой стадии находятся 4 продукта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571500" y="986150"/>
            <a:ext cx="2032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Внедрение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571500" y="2025975"/>
            <a:ext cx="2032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Взрывной рост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571500" y="3007200"/>
            <a:ext cx="2032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Зрелость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571500" y="3988425"/>
            <a:ext cx="2032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Спад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3279325" y="986150"/>
            <a:ext cx="30282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300">
                <a:latin typeface="Century Gothic"/>
                <a:ea typeface="Century Gothic"/>
                <a:cs typeface="Century Gothic"/>
                <a:sym typeface="Century Gothic"/>
              </a:rPr>
              <a:t>Продукт 1. Galenos. Диагностика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3279325" y="2025975"/>
            <a:ext cx="30282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4. Робот Валера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3279324" y="3007200"/>
            <a:ext cx="30282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3. Контур.Экстерн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3284775" y="3988400"/>
            <a:ext cx="30282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Продукт 2. Clubhouse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571500" y="364350"/>
            <a:ext cx="67662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Определите, какие у вас задачи на этой стадии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576947" y="1625375"/>
            <a:ext cx="17193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Контур.Экстерн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571500" y="3585775"/>
            <a:ext cx="1780800" cy="51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Clubhouse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2516550" y="986150"/>
            <a:ext cx="6053100" cy="1781400"/>
          </a:xfrm>
          <a:prstGeom prst="rect">
            <a:avLst/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совершенствование торгового ассортимента за счет дифференциации продукции;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2.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более глубокую сегментацию рынка и выход на новые сегменты (если такие еще остались);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стимулирование уже существующих покупателей к систематическому и более частому приобретению товара;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5.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проведение конкурентоспособных рекламных кампаний;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прогнозирование возможных вариантов поведения конкурентов в ответ на включение в ассортимент нового товара;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13.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поиск новых групп потребителей и стимулирование их к совершению покупки;</a:t>
            </a:r>
            <a:endParaRPr sz="10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000" b="1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r>
              <a:rPr lang="ru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10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постепенное снижение уровня цен.</a:t>
            </a:r>
            <a:endParaRPr sz="8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2516425" y="2996300"/>
            <a:ext cx="6053100" cy="1698300"/>
          </a:xfrm>
          <a:prstGeom prst="rect">
            <a:avLst/>
          </a:prstGeom>
          <a:noFill/>
          <a:ln w="25400" cap="flat" cmpd="sng">
            <a:solidFill>
              <a:srgbClr val="00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ru" sz="110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сокращение рекламных инвестиции или отказ от них; использование низко стоимостных и высоко охватных каналов коммуникации; сохранение знания</a:t>
            </a:r>
            <a:endParaRPr sz="11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Microsoft Office PowerPoint</Application>
  <PresentationFormat>On-screen Show (16:9)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Helvetica Neue</vt:lpstr>
      <vt:lpstr>Arial</vt:lpstr>
      <vt:lpstr>WINbd template</vt:lpstr>
      <vt:lpstr>SkillFactory шаблон для видео (черный/белый)</vt:lpstr>
      <vt:lpstr>WINbd template</vt:lpstr>
      <vt:lpstr>Жизненный цикл управления ИТ-продуктом</vt:lpstr>
      <vt:lpstr>PowerPoint Presentation</vt:lpstr>
      <vt:lpstr>Задание №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управления ИТ-продуктом</dc:title>
  <cp:lastModifiedBy>gloammer</cp:lastModifiedBy>
  <cp:revision>1</cp:revision>
  <dcterms:modified xsi:type="dcterms:W3CDTF">2023-04-18T12:51:37Z</dcterms:modified>
</cp:coreProperties>
</file>