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7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117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wPH/+d7XU309VxJkxm5Kyk4N9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E0887F-FFED-43F3-A884-6B614DFDD251}">
  <a:tblStyle styleId="{64E0887F-FFED-43F3-A884-6B614DFDD2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  <p:guide pos="3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9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Таблица">
  <p:cSld name="12_Таблица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4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Таблица">
  <p:cSld name="10_Таблица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5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аблица">
  <p:cSld name="11_Таблица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5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аблица">
  <p:cSld name="4_Таблица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5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Таблица">
  <p:cSld name="5_Таблица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5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одержимое">
  <p:cSld name="Содержимое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4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9" name="Google Shape;59;p5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">
  <p:cSld name="Таблица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2" name="Google Shape;62;p5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">
  <p:cSld name="Текст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56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56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56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6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TITLE_AND_BODY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7"/>
          <p:cNvSpPr txBox="1">
            <a:spLocks noGrp="1"/>
          </p:cNvSpPr>
          <p:nvPr>
            <p:ph type="sldNum" idx="12"/>
          </p:nvPr>
        </p:nvSpPr>
        <p:spPr>
          <a:xfrm>
            <a:off x="104189" y="4908067"/>
            <a:ext cx="27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 1">
  <p:cSld name="Текст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8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58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58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58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1"/>
          <p:cNvSpPr/>
          <p:nvPr/>
        </p:nvSpPr>
        <p:spPr>
          <a:xfrm>
            <a:off x="0" y="0"/>
            <a:ext cx="91500" cy="7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425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" name="Google Shape;16;p41"/>
          <p:cNvSpPr txBox="1">
            <a:spLocks noGrp="1"/>
          </p:cNvSpPr>
          <p:nvPr>
            <p:ph type="body" idx="1"/>
          </p:nvPr>
        </p:nvSpPr>
        <p:spPr>
          <a:xfrm>
            <a:off x="311700" y="1008725"/>
            <a:ext cx="4254300" cy="3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" name="Google Shape;17;p41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аблица">
  <p:cSld name="1_Таблица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8" name="Google Shape;78;p5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аблица">
  <p:cSld name="2_Таблица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1" name="Google Shape;81;p6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аблица">
  <p:cSld name="3_Таблица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6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Таблица">
  <p:cSld name="6_Таблица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7" name="Google Shape;87;p6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Содержимое">
  <p:cSld name="1_Содержимое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3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1" name="Google Shape;91;p6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Таблица">
  <p:cSld name="7_Таблица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4" name="Google Shape;94;p6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Таблица">
  <p:cSld name="8_Таблица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6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Таблица">
  <p:cSld name="9_Таблица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0" name="Google Shape;100;p6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7"/>
          <p:cNvSpPr txBox="1">
            <a:spLocks noGrp="1"/>
          </p:cNvSpPr>
          <p:nvPr>
            <p:ph type="title"/>
          </p:nvPr>
        </p:nvSpPr>
        <p:spPr>
          <a:xfrm>
            <a:off x="729450" y="9405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67"/>
          <p:cNvSpPr/>
          <p:nvPr/>
        </p:nvSpPr>
        <p:spPr>
          <a:xfrm>
            <a:off x="0" y="0"/>
            <a:ext cx="17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7"/>
          <p:cNvSpPr/>
          <p:nvPr/>
        </p:nvSpPr>
        <p:spPr>
          <a:xfrm rot="5400000">
            <a:off x="2660200" y="2313450"/>
            <a:ext cx="170100" cy="54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7"/>
          <p:cNvSpPr/>
          <p:nvPr/>
        </p:nvSpPr>
        <p:spPr>
          <a:xfrm rot="5400000">
            <a:off x="2660200" y="-2659950"/>
            <a:ext cx="170100" cy="54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7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0" y="0"/>
            <a:ext cx="91500" cy="7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425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body" idx="1"/>
          </p:nvPr>
        </p:nvSpPr>
        <p:spPr>
          <a:xfrm>
            <a:off x="311700" y="1008725"/>
            <a:ext cx="4254300" cy="3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2"/>
          <p:cNvSpPr txBox="1">
            <a:spLocks noGrp="1"/>
          </p:cNvSpPr>
          <p:nvPr>
            <p:ph type="ftr" idx="11"/>
          </p:nvPr>
        </p:nvSpPr>
        <p:spPr>
          <a:xfrm>
            <a:off x="378719" y="4890778"/>
            <a:ext cx="292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6662512" y="4890778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" name="Google Shape;21;p42"/>
          <p:cNvSpPr txBox="1">
            <a:spLocks noGrp="1"/>
          </p:cNvSpPr>
          <p:nvPr>
            <p:ph type="title"/>
          </p:nvPr>
        </p:nvSpPr>
        <p:spPr>
          <a:xfrm>
            <a:off x="363190" y="168634"/>
            <a:ext cx="40152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2"/>
          <p:cNvSpPr txBox="1">
            <a:spLocks noGrp="1"/>
          </p:cNvSpPr>
          <p:nvPr>
            <p:ph type="body" idx="1"/>
          </p:nvPr>
        </p:nvSpPr>
        <p:spPr>
          <a:xfrm>
            <a:off x="379075" y="722313"/>
            <a:ext cx="8401800" cy="4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Ваш макет 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Таблица">
  <p:cSld name="33_Таблица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19" name="Google Shape;119;p1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Таблица">
  <p:cSld name="27_Таблица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2" name="Google Shape;122;p1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Таблица">
  <p:cSld name="29_Таблица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Таблица">
  <p:cSld name="30_Таблица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Таблица">
  <p:cSld name="28_Таблица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Таблица">
  <p:cSld name="32_Таблица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2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Таблица">
  <p:cSld name="34_Таблица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7" name="Google Shape;137;p2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Таблица">
  <p:cSld name="35_Таблица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0" name="Google Shape;140;p2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Таблица">
  <p:cSld name="36_Таблица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2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Таблица">
  <p:cSld name="13_Таблица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5" name="Google Shape;25;p4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Таблица">
  <p:cSld name="10_Таблица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6" name="Google Shape;146;p2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аблица">
  <p:cSld name="11_Таблица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9" name="Google Shape;149;p2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аблица">
  <p:cSld name="4_Таблица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2" name="Google Shape;152;p2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Таблица">
  <p:cSld name="5_Таблица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2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одержимое">
  <p:cSld name="Содержимое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9" name="Google Shape;159;p2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">
  <p:cSld name="Таблица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2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">
  <p:cSld name="Текст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104189" y="4908067"/>
            <a:ext cx="27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 1">
  <p:cSld name="Текст 1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32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аблица">
  <p:cSld name="1_Таблица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8" name="Google Shape;178;p3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Таблица">
  <p:cSld name="14_Таблица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4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аблица">
  <p:cSld name="2_Таблица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81" name="Google Shape;181;p3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аблица">
  <p:cSld name="3_Таблица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3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Таблица">
  <p:cSld name="6_Таблица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87" name="Google Shape;187;p3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Содержимое">
  <p:cSld name="1_Содержимое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3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Таблица">
  <p:cSld name="7_Таблица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4" name="Google Shape;194;p3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Таблица">
  <p:cSld name="8_Таблица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7" name="Google Shape;197;p3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Таблица">
  <p:cSld name="9_Таблица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4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Таблица">
  <p:cSld name="15_Таблица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4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Таблица">
  <p:cSld name="16_Таблица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4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Таблица">
  <p:cSld name="17_Таблица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4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Таблица">
  <p:cSld name="33_Таблица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4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42663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→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280">
          <p15:clr>
            <a:srgbClr val="EA4335"/>
          </p15:clr>
        </p15:guide>
        <p15:guide id="3" orient="horz" pos="627">
          <p15:clr>
            <a:srgbClr val="EA4335"/>
          </p15:clr>
        </p15:guide>
        <p15:guide id="4" orient="horz" pos="7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42663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→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280">
          <p15:clr>
            <a:srgbClr val="EA4335"/>
          </p15:clr>
        </p15:guide>
        <p15:guide id="3" orient="horz" pos="627">
          <p15:clr>
            <a:srgbClr val="EA4335"/>
          </p15:clr>
        </p15:guide>
        <p15:guide id="4" orient="horz" pos="7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"/>
          <p:cNvSpPr txBox="1">
            <a:spLocks noGrp="1"/>
          </p:cNvSpPr>
          <p:nvPr>
            <p:ph type="ctrTitle"/>
          </p:nvPr>
        </p:nvSpPr>
        <p:spPr>
          <a:xfrm>
            <a:off x="234950" y="2218500"/>
            <a:ext cx="724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lang="ru" sz="2700">
                <a:latin typeface="Century Gothic"/>
                <a:ea typeface="Century Gothic"/>
                <a:cs typeface="Century Gothic"/>
                <a:sym typeface="Century Gothic"/>
              </a:rPr>
              <a:t>Формулировка списка гипотез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1"/>
          <p:cNvSpPr txBox="1"/>
          <p:nvPr/>
        </p:nvSpPr>
        <p:spPr>
          <a:xfrm>
            <a:off x="265650" y="1603288"/>
            <a:ext cx="659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Практическое занятие № 2</a:t>
            </a:r>
            <a:endParaRPr sz="20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1"/>
          <p:cNvSpPr txBox="1"/>
          <p:nvPr/>
        </p:nvSpPr>
        <p:spPr>
          <a:xfrm>
            <a:off x="414613" y="3742729"/>
            <a:ext cx="30000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Алкеев Максим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Гижевская Лера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Кремнев Дмитрий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Группа 6131</a:t>
            </a:r>
          </a:p>
        </p:txBody>
      </p:sp>
      <p:cxnSp>
        <p:nvCxnSpPr>
          <p:cNvPr id="208" name="Google Shape;208;p1"/>
          <p:cNvCxnSpPr>
            <a:cxnSpLocks/>
          </p:cNvCxnSpPr>
          <p:nvPr/>
        </p:nvCxnSpPr>
        <p:spPr>
          <a:xfrm>
            <a:off x="317650" y="3832412"/>
            <a:ext cx="0" cy="1082488"/>
          </a:xfrm>
          <a:prstGeom prst="straightConnector1">
            <a:avLst/>
          </a:prstGeom>
          <a:noFill/>
          <a:ln w="38100" cap="flat" cmpd="sng">
            <a:solidFill>
              <a:srgbClr val="01C60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Задание № 1. Carrot Quest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2"/>
          <p:cNvSpPr txBox="1">
            <a:spLocks noGrp="1"/>
          </p:cNvSpPr>
          <p:nvPr>
            <p:ph type="body" idx="1"/>
          </p:nvPr>
        </p:nvSpPr>
        <p:spPr>
          <a:xfrm>
            <a:off x="431800" y="937100"/>
            <a:ext cx="53751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47650" lvl="0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Посмотрите на описание веб сервиса Carrot Quest и теста, который проводила продуктовая команда в рамках проверки гипотезы.</a:t>
            </a:r>
            <a:endParaRPr>
              <a:solidFill>
                <a:schemeClr val="dk1"/>
              </a:solidFill>
            </a:endParaRPr>
          </a:p>
          <a:p>
            <a:pPr marL="247650" lvl="0" indent="-158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entury Gothic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7650" lvl="0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Предположите, какую гипотезу могла проверять команды продукта и при помощи каких действий и метрик они могли оценить результаты теста.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Задание № 1. Ответ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3"/>
          <p:cNvSpPr txBox="1">
            <a:spLocks noGrp="1"/>
          </p:cNvSpPr>
          <p:nvPr>
            <p:ph type="body" idx="1"/>
          </p:nvPr>
        </p:nvSpPr>
        <p:spPr>
          <a:xfrm>
            <a:off x="363825" y="937100"/>
            <a:ext cx="5375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401475" y="985850"/>
            <a:ext cx="83787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Гипотеза: Использование в заголовке названия бренда известной компании и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добавление дополнительной информации в кнопку регистрации может увеличить конверсию на регистрацию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Действие: Изменяем текст, добавляем заголовок бренда, изменяем текст кнопки регистрации</a:t>
            </a:r>
            <a:endParaRPr sz="13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Метрика: Количество новых пользователей за месяц (6 000)</a:t>
            </a:r>
            <a:endParaRPr sz="13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Ожидаемый эффект: Конверсия увеличится на 15%</a:t>
            </a:r>
            <a:endParaRPr sz="13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Задание № 1. Carrot Quest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4"/>
          <p:cNvSpPr txBox="1"/>
          <p:nvPr/>
        </p:nvSpPr>
        <p:spPr>
          <a:xfrm>
            <a:off x="463550" y="902250"/>
            <a:ext cx="3679200" cy="3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Carrot quest </a:t>
            </a: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— это сервис, включающий в себя инструменты eCRM, email-рассылки, всплывающие окна, онлайн-чат и веб-аналитику. </a:t>
            </a:r>
            <a:endParaRPr sz="13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b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Другими словам, все инструменты для автоматизации маркетинга. Вы можете собирать лидов, увеличивать средний чек, количество первичных и повторных продаж и осуществлять поддержку на сайте и в соцсетях. </a:t>
            </a:r>
            <a:endParaRPr sz="13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b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Carrot quest помогает онлайн-бизнесу находить взаимопонимание с пользователями и кратно повышать конверсию на каждом шаге воронки: от лида до первых и повторных продаж.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7650" marR="0" lvl="0" indent="-158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entury Gothic"/>
              <a:buNone/>
            </a:pPr>
            <a:endParaRPr sz="13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4"/>
          <p:cNvSpPr txBox="1"/>
          <p:nvPr/>
        </p:nvSpPr>
        <p:spPr>
          <a:xfrm>
            <a:off x="4651500" y="753925"/>
            <a:ext cx="4276800" cy="3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Основные фичи Carrot quest:</a:t>
            </a:r>
            <a:endParaRPr sz="13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entury Gothic"/>
              <a:buAutoNum type="arabicPeriod"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Инструменты для поддержки пользователей: чат на сайте с неограниченным количеством операторов, интеграции с соцсетями и мессенджерами, автоответы, сбор контактов, оценка операторов, аналитика диалогов и так далее.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entury Gothic"/>
              <a:buAutoNum type="arabicPeriod"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Инструменты для лидогенерации и продаж: всплывающие формы для сбора контактов, сбор данных о действиях пользователя с сайта, автоматические цепочки писем.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entury Gothic"/>
              <a:buAutoNum type="arabicPeriod"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Подробная аналитика, воронки и А/Б-тесты для экспериментов и интеграции с привычными вам сервисами.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entury Gothic"/>
              <a:buAutoNum type="arabicPeriod"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Более 30 готовых интеграций с самыми востребованными сервисами (Битрикс24, amoCRM, Slack, Вконтакте, Facebook, Telegram, Zoom и др.), а также открытый API позволят вам получить максимум из Carrot quest!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7650" marR="0" lvl="0" indent="-158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300"/>
              <a:buFont typeface="Century Gothic"/>
              <a:buNone/>
            </a:pPr>
            <a:endParaRPr sz="13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>
            <a:spLocks noGrp="1"/>
          </p:cNvSpPr>
          <p:nvPr>
            <p:ph type="title"/>
          </p:nvPr>
        </p:nvSpPr>
        <p:spPr>
          <a:xfrm>
            <a:off x="307434" y="9225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Продукт 1. Carrot Quest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" name="Google Shape;2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434" y="502175"/>
            <a:ext cx="4133177" cy="214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731" y="2644524"/>
            <a:ext cx="3949603" cy="244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5671" y="826050"/>
            <a:ext cx="4328429" cy="324503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5"/>
          <p:cNvSpPr txBox="1"/>
          <p:nvPr/>
        </p:nvSpPr>
        <p:spPr>
          <a:xfrm>
            <a:off x="4921700" y="94800"/>
            <a:ext cx="39924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Описание теста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>
            <a:spLocks noGrp="1"/>
          </p:cNvSpPr>
          <p:nvPr>
            <p:ph type="title"/>
          </p:nvPr>
        </p:nvSpPr>
        <p:spPr>
          <a:xfrm>
            <a:off x="355600" y="366900"/>
            <a:ext cx="549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Задание № 2. Интернет-магазин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6"/>
          <p:cNvSpPr txBox="1">
            <a:spLocks noGrp="1"/>
          </p:cNvSpPr>
          <p:nvPr>
            <p:ph type="body" idx="1"/>
          </p:nvPr>
        </p:nvSpPr>
        <p:spPr>
          <a:xfrm>
            <a:off x="431800" y="1013300"/>
            <a:ext cx="79875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47650" lvl="0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Посмотрите на гипотезы сайта интернет-магазина.</a:t>
            </a: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7650" lvl="0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Сформулируйте ваши возможные действия и метрики (данные, цифры) для проверки данных гипотез.</a:t>
            </a:r>
            <a:endParaRPr>
              <a:solidFill>
                <a:schemeClr val="dk1"/>
              </a:solidFill>
            </a:endParaRPr>
          </a:p>
          <a:p>
            <a:pPr marL="247650" lvl="0" indent="-158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entury Gothic"/>
              <a:buNone/>
            </a:pPr>
            <a:endParaRPr sz="1300" b="1">
              <a:solidFill>
                <a:srgbClr val="242327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Задание № 2. Ответ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431800" y="937100"/>
            <a:ext cx="5375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50" name="Google Shape;250;p7"/>
          <p:cNvGraphicFramePr/>
          <p:nvPr/>
        </p:nvGraphicFramePr>
        <p:xfrm>
          <a:off x="305325" y="85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{64E0887F-FFED-43F3-A884-6B614DFDD251}</a:tableStyleId>
              </a:tblPr>
              <a:tblGrid>
                <a:gridCol w="228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Гипотеза</a:t>
                      </a:r>
                      <a:endParaRPr sz="12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Совершаемые действия для проверки гипотезы</a:t>
                      </a:r>
                      <a:endParaRPr sz="12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Сбор информации и ее оценка</a:t>
                      </a:r>
                      <a:endParaRPr sz="12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" sz="12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Формирование заключения (выводов) </a:t>
                      </a:r>
                      <a:endParaRPr sz="12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Если размещать на сайте отзывы покупателей, продажи увеличатся на 10 %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Доработка функционала продукта - создать возможность пользователям оставлять отзывы на товары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Сравнить объемы продаж на группы товаров до и после добавления отзывов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Гипотеза принимается, если объем продаж вырос более чем на 10%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Если запустить рекламу в соц.сетях, посещаемость сайта увеличится на 30 %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Запуск рекламы в соц. сетях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Сравнить посещаемость до и после запуска рекламы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Гипотеза принимается, если посещаемость выросла более чем на 30%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Если убрать обязательное подтверждение номера телефона, количество регистраций на сайте увеличится на 20 %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Убрать обязательное подтверждение номера телефона для регистрации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Сравнить количество новых пользователей до и после исключения обязательности подтверждения номера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Гипотеза принимается, если количество регистраций выросло более чем на 20%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Если мы добавим описание к каждому товару, это приведет к росту продаж на 10 %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Добавление описаний для каждого товара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Сравнить продажи товаров до и после добавления описания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Гипотеза принимается, если рост продаж составил более 10%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Задание № 3. Трикаунт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8"/>
          <p:cNvSpPr txBox="1">
            <a:spLocks noGrp="1"/>
          </p:cNvSpPr>
          <p:nvPr>
            <p:ph type="body" idx="1"/>
          </p:nvPr>
        </p:nvSpPr>
        <p:spPr>
          <a:xfrm>
            <a:off x="355600" y="860900"/>
            <a:ext cx="83802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47650" lvl="0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Представьте себе, что вы продакт менеджер и вместе со своей командой вам предстоит построить мобильное приложение для разделения затрат.</a:t>
            </a: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7650" lvl="0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Сформулируйте как минимум 5 гипотез функционала, которым должен обладать продукт.</a:t>
            </a: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57" name="Google Shape;257;p8"/>
          <p:cNvGraphicFramePr/>
          <p:nvPr/>
        </p:nvGraphicFramePr>
        <p:xfrm>
          <a:off x="431800" y="1924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{64E0887F-FFED-43F3-A884-6B614DFDD251}</a:tableStyleId>
              </a:tblPr>
              <a:tblGrid>
                <a:gridCol w="176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Гипотеза 1</a:t>
                      </a:r>
                      <a:endParaRPr sz="13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Возможность перехода в приложение банка по кнопке “Оплатить”</a:t>
                      </a:r>
                      <a:endParaRPr sz="13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Гипотеза 2</a:t>
                      </a:r>
                      <a:endParaRPr sz="13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Наличие возможности отдавать долг частями в заранее установленные даты (упростит планирование бюджета)</a:t>
                      </a:r>
                      <a:endParaRPr sz="13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Гипотеза 3</a:t>
                      </a:r>
                      <a:endParaRPr sz="13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Возможность добавление своих категорий для более гибкой группировки</a:t>
                      </a:r>
                      <a:endParaRPr sz="13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Гипотеза 4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Возможность получать уведомления о новых затратах, добавленных другими участниками группы, или о том, что кто-то заплатил свою долю расходов</a:t>
                      </a:r>
                      <a:endParaRPr sz="13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3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Гипотеза 5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ru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Генерация отчетов о своих затратах и расходах группы за определенный период времени, чтобы лучше понимать, сколько денег они тратят на различные категории, а также для того, чтобы учесть итоговую сумму, которую нужно заплатить каждому участнику группы.</a:t>
                      </a:r>
                      <a:endParaRPr sz="13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Продукт 3. Трикаунт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381000" y="846700"/>
            <a:ext cx="4839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>
                <a:solidFill>
                  <a:srgbClr val="49494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Идеально подходит для управления совместными расходами с друзьями и семьей и ведения учета затрат с другими. </a:t>
            </a:r>
            <a:endParaRPr sz="13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858" y="1542923"/>
            <a:ext cx="2222727" cy="296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8361" y="1875898"/>
            <a:ext cx="2405677" cy="2896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35043" y="1875900"/>
            <a:ext cx="2201571" cy="280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Nbd template">
  <a:themeElements>
    <a:clrScheme name="Streamline">
      <a:dk1>
        <a:srgbClr val="000000"/>
      </a:dk1>
      <a:lt1>
        <a:srgbClr val="FFFFFF"/>
      </a:lt1>
      <a:dk2>
        <a:srgbClr val="01C601"/>
      </a:dk2>
      <a:lt2>
        <a:srgbClr val="FFFFFF"/>
      </a:lt2>
      <a:accent1>
        <a:srgbClr val="434343"/>
      </a:accent1>
      <a:accent2>
        <a:srgbClr val="666666"/>
      </a:accent2>
      <a:accent3>
        <a:srgbClr val="04C601"/>
      </a:accent3>
      <a:accent4>
        <a:srgbClr val="F7F7F7"/>
      </a:accent4>
      <a:accent5>
        <a:srgbClr val="117A11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Nbd template">
  <a:themeElements>
    <a:clrScheme name="Streamline">
      <a:dk1>
        <a:srgbClr val="000000"/>
      </a:dk1>
      <a:lt1>
        <a:srgbClr val="FFFFFF"/>
      </a:lt1>
      <a:dk2>
        <a:srgbClr val="01C601"/>
      </a:dk2>
      <a:lt2>
        <a:srgbClr val="FFFFFF"/>
      </a:lt2>
      <a:accent1>
        <a:srgbClr val="434343"/>
      </a:accent1>
      <a:accent2>
        <a:srgbClr val="666666"/>
      </a:accent2>
      <a:accent3>
        <a:srgbClr val="04C601"/>
      </a:accent3>
      <a:accent4>
        <a:srgbClr val="F7F7F7"/>
      </a:accent4>
      <a:accent5>
        <a:srgbClr val="117A11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Office PowerPoint</Application>
  <PresentationFormat>On-screen Show (16:9)</PresentationFormat>
  <Paragraphs>91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Helvetica Neue</vt:lpstr>
      <vt:lpstr>Arial</vt:lpstr>
      <vt:lpstr>WINbd template</vt:lpstr>
      <vt:lpstr>WINbd template</vt:lpstr>
      <vt:lpstr>Формулировка списка гипотез</vt:lpstr>
      <vt:lpstr>Задание № 1. Carrot Quest</vt:lpstr>
      <vt:lpstr>Задание № 1. Ответ</vt:lpstr>
      <vt:lpstr>Задание № 1. Carrot Quest</vt:lpstr>
      <vt:lpstr>Продукт 1. Carrot Quest</vt:lpstr>
      <vt:lpstr>Задание № 2. Интернет-магазин</vt:lpstr>
      <vt:lpstr>Задание № 2. Ответ</vt:lpstr>
      <vt:lpstr>Задание № 3. Трикаунт</vt:lpstr>
      <vt:lpstr>Продукт 3. Трикаунт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Формулировка списка гипотез</dc:title>
  <dc:creator>Додонов Михаил Витальевич</dc:creator>
  <cp:lastModifiedBy>gloammer</cp:lastModifiedBy>
  <cp:revision>1</cp:revision>
  <dcterms:modified xsi:type="dcterms:W3CDTF">2023-04-18T12:52:08Z</dcterms:modified>
</cp:coreProperties>
</file>