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libri Light" panose="020F0302020204030204" pitchFamily="34" charset="0"/>
      <p:regular r:id="rId20"/>
      <p:italic r:id="rId21"/>
    </p:embeddedFont>
    <p:embeddedFont>
      <p:font typeface="Montserrat" pitchFamily="2" charset="-52"/>
      <p:regular r:id="rId22"/>
      <p:bold r:id="rId23"/>
      <p:italic r:id="rId24"/>
      <p:boldItalic r:id="rId25"/>
    </p:embeddedFont>
    <p:embeddedFont>
      <p:font typeface="Montserrat ExtraBold" pitchFamily="2" charset="-52"/>
      <p:bold r:id="rId26"/>
      <p:boldItalic r:id="rId27"/>
    </p:embeddedFont>
    <p:embeddedFont>
      <p:font typeface="Montserrat Medium" pitchFamily="2" charset="-52"/>
      <p:regular r:id="rId28"/>
      <p:italic r:id="rId29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9597B-9639-4FA0-9C19-DBF47EEF0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55EDAC2-5C9D-4563-A9AC-7F74662FE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C9F6FA-0E3E-428B-92F8-6F1EF814F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7E88-DBD7-4478-8E7D-B336E9C2287C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0B392E-6D45-4B7D-8C24-A3879E0F6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BB19C1-CF4F-4ACA-85E5-180502C36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D3C9B-6FB4-4F68-85AA-150F535AB1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30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C9FC7C-B20C-413A-B7CF-D9A43ACBC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63EEC84-6E2C-455D-837F-DF1329F03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331F9C-5269-4268-A2C8-D73F3A20A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7E88-DBD7-4478-8E7D-B336E9C2287C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86529C-E51B-44F6-9CC9-13E0D7262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55A1A0-5170-46B8-8384-FF513DF4B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D3C9B-6FB4-4F68-85AA-150F535AB1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070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20333DE-3330-4B92-B544-6D22E48226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6BDE4B3-B402-4687-9C46-76F19283C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3D9E16-FBD9-4919-9285-4987EB8C6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7E88-DBD7-4478-8E7D-B336E9C2287C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350DAD-D37A-4970-A6BF-E9F32C8E0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9C6222-9BC5-47B5-A3D6-15AAB4ED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D3C9B-6FB4-4F68-85AA-150F535AB1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78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9CFD13-98FD-4EB5-8AAD-49924EF16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E695C5-A7FA-4918-BB52-265A2B284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BD1947-C730-478A-8C06-624C0C15F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7E88-DBD7-4478-8E7D-B336E9C2287C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2DE224-A411-45D3-AB27-12660CDCB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2C40E0-2A3B-4EE6-A0F4-F424771D9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D3C9B-6FB4-4F68-85AA-150F535AB1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340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2BF63E-DE05-407A-A0E0-2FB89B139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20BD5C-1E2A-4F30-A699-C177B6A91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D8D747-32EF-4439-8951-3C405C9D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7E88-DBD7-4478-8E7D-B336E9C2287C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18CE46-ED7B-4058-84DC-89D83B1F2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2B2B04-5E63-4867-9297-4E77B1543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D3C9B-6FB4-4F68-85AA-150F535AB1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73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5A05C3-CCC1-409E-99DE-7AC48D3FA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15C49C-C0C8-4787-B9E1-1E8AED7558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6CB4D5F-1638-47A1-97EF-22548D484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2F7AB3B-71F0-4145-B9FF-7AD3AE847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7E88-DBD7-4478-8E7D-B336E9C2287C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6B06AAF-6ABD-4260-8E69-2CCE22931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0B296A3-D8C6-40B7-9A7E-218B9D6C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D3C9B-6FB4-4F68-85AA-150F535AB1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319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CCC848-DBED-4E71-B718-35F342F5C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47D579-37D6-4A41-A210-CF40C5440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85D0FEC-BC63-429B-BCC7-0848F9A64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FD0B9CE-E3AE-44B8-A89A-E02BE982F9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1150733-41DC-4A02-B23E-CAC91AAA17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9666B53-2DBB-4608-AB09-E6C3A8098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7E88-DBD7-4478-8E7D-B336E9C2287C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E2CE19B-BCFF-400F-A966-2BF95DAE7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524461D-0FE3-4403-A594-7BDC9F8C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D3C9B-6FB4-4F68-85AA-150F535AB1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661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A653D4-562B-41F2-BE53-0A92EED6B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5FD44CF-DF33-4B44-83A0-06E93751E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7E88-DBD7-4478-8E7D-B336E9C2287C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02D974B-14C6-4B2B-B374-8E4C87174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A4F0DAA-3187-45D1-B17B-778AA228E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D3C9B-6FB4-4F68-85AA-150F535AB1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174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BD4F8C5-DD93-47F3-9B20-952C170EA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7E88-DBD7-4478-8E7D-B336E9C2287C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292E5B6-D704-4F6D-B572-0BA2486FF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CD6D72-6A3C-4991-9C33-CF42C5844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D3C9B-6FB4-4F68-85AA-150F535AB1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710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467EAB-9C9C-414B-B9FB-8C77FCC9C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ADC737-3764-4722-A632-E6EB8020F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C67E8AD-BCC5-436F-8AE8-F880D4DFF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02C072-C65B-4F3E-9F9E-E9E3D11AF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7E88-DBD7-4478-8E7D-B336E9C2287C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DB29C9-EB1E-4D94-BB97-E28B3DD44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E523C5-5212-4593-8C6A-32C44E0E1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D3C9B-6FB4-4F68-85AA-150F535AB1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50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59B309-C571-4881-B763-0389BB261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D7DE89C-3329-4642-9601-038AAACC8B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4E49F5E-22C8-4FE1-AC1E-29EADC7C2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0D3C69-2C65-45A4-A615-EE1125799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7E88-DBD7-4478-8E7D-B336E9C2287C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FF32AA-37B3-46BF-8C05-2D512E7BC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B335CC-94E1-4DDF-8B27-9CE9EF7FE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D3C9B-6FB4-4F68-85AA-150F535AB1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15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491B55-9611-40FE-8FAE-1EF4B6698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101E20-498F-4931-B529-E08FF403A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C12545-AE4E-4F57-BB34-E96CB0222C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F7E88-DBD7-4478-8E7D-B336E9C2287C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60984C-371B-4262-A2FF-C47803C384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EB787A-2340-419F-A255-D46AED17C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D3C9B-6FB4-4F68-85AA-150F535AB1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62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5EB03D-D226-415B-8608-E46E034BF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4636" y="1766478"/>
            <a:ext cx="10004980" cy="2387600"/>
          </a:xfrm>
        </p:spPr>
        <p:txBody>
          <a:bodyPr>
            <a:normAutofit/>
          </a:bodyPr>
          <a:lstStyle/>
          <a:p>
            <a:pPr algn="l"/>
            <a:r>
              <a:rPr lang="ru-RU" sz="4800" dirty="0">
                <a:latin typeface="Montserrat Medium" pitchFamily="2" charset="-52"/>
              </a:rPr>
              <a:t>Поток: Психология оптимального переживания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51FA114-919A-41B8-85C6-0A315F572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1769" y="4078663"/>
            <a:ext cx="9144000" cy="1655762"/>
          </a:xfrm>
        </p:spPr>
        <p:txBody>
          <a:bodyPr/>
          <a:lstStyle/>
          <a:p>
            <a:pPr algn="l"/>
            <a:r>
              <a:rPr lang="ru-RU" dirty="0" err="1">
                <a:latin typeface="Montserrat" pitchFamily="2" charset="-52"/>
              </a:rPr>
              <a:t>Михай</a:t>
            </a:r>
            <a:r>
              <a:rPr lang="ru-RU" dirty="0">
                <a:latin typeface="Montserrat" pitchFamily="2" charset="-52"/>
              </a:rPr>
              <a:t> </a:t>
            </a:r>
            <a:r>
              <a:rPr lang="ru-RU" dirty="0" err="1">
                <a:latin typeface="Montserrat" pitchFamily="2" charset="-52"/>
              </a:rPr>
              <a:t>Чиксентмихайи</a:t>
            </a:r>
            <a:endParaRPr lang="ru-RU" dirty="0">
              <a:latin typeface="Montserrat" pitchFamily="2" charset="-52"/>
            </a:endParaRP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BF03AF01-84C9-4470-A60B-F7A0CADDE841}"/>
              </a:ext>
            </a:extLst>
          </p:cNvPr>
          <p:cNvSpPr txBox="1">
            <a:spLocks/>
          </p:cNvSpPr>
          <p:nvPr/>
        </p:nvSpPr>
        <p:spPr>
          <a:xfrm>
            <a:off x="1231769" y="5734425"/>
            <a:ext cx="9144000" cy="9374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ru-RU" sz="1100" dirty="0">
                <a:latin typeface="Montserrat" pitchFamily="2" charset="-52"/>
              </a:rPr>
              <a:t>Самарский университет, 2023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6B4992F9-3F88-4CF5-BE19-AAB1EDFE0721}"/>
              </a:ext>
            </a:extLst>
          </p:cNvPr>
          <p:cNvSpPr txBox="1">
            <a:spLocks/>
          </p:cNvSpPr>
          <p:nvPr/>
        </p:nvSpPr>
        <p:spPr>
          <a:xfrm>
            <a:off x="1231769" y="359526"/>
            <a:ext cx="9144000" cy="9374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ru-RU" sz="1100" dirty="0" err="1">
                <a:latin typeface="Montserrat Medium" pitchFamily="2" charset="-52"/>
              </a:rPr>
              <a:t>Гижевская</a:t>
            </a:r>
            <a:r>
              <a:rPr lang="ru-RU" sz="1100" dirty="0">
                <a:latin typeface="Montserrat Medium" pitchFamily="2" charset="-52"/>
              </a:rPr>
              <a:t> Валерия</a:t>
            </a:r>
            <a:r>
              <a:rPr lang="en-US" sz="1100" dirty="0">
                <a:latin typeface="Montserrat" pitchFamily="2" charset="-52"/>
              </a:rPr>
              <a:t>, </a:t>
            </a:r>
            <a:r>
              <a:rPr lang="ru-RU" sz="1100" dirty="0">
                <a:latin typeface="Montserrat" pitchFamily="2" charset="-52"/>
              </a:rPr>
              <a:t>6231-020402</a:t>
            </a:r>
            <a:r>
              <a:rPr lang="en-US" sz="1100" dirty="0">
                <a:latin typeface="Montserrat" pitchFamily="2" charset="-52"/>
              </a:rPr>
              <a:t>D</a:t>
            </a:r>
            <a:endParaRPr lang="ru-RU" sz="1100" dirty="0">
              <a:latin typeface="Montserra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373113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5DCD6F6B-B0CC-4F4D-9305-C59D42871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367" y="2234153"/>
            <a:ext cx="10515600" cy="3304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Montserrat Medium" pitchFamily="2" charset="-52"/>
              </a:rPr>
              <a:t>Человек, находясь в потоке, ощущает полный контроль над своими действиями.</a:t>
            </a:r>
          </a:p>
        </p:txBody>
      </p:sp>
      <p:sp>
        <p:nvSpPr>
          <p:cNvPr id="3" name="Объект 3">
            <a:extLst>
              <a:ext uri="{FF2B5EF4-FFF2-40B4-BE49-F238E27FC236}">
                <a16:creationId xmlns:a16="http://schemas.microsoft.com/office/drawing/2014/main" id="{675C88C8-5AE4-495B-A45A-B72496752646}"/>
              </a:ext>
            </a:extLst>
          </p:cNvPr>
          <p:cNvSpPr txBox="1">
            <a:spLocks/>
          </p:cNvSpPr>
          <p:nvPr/>
        </p:nvSpPr>
        <p:spPr>
          <a:xfrm>
            <a:off x="967367" y="745854"/>
            <a:ext cx="10515600" cy="696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ontserrat ExtraBold" pitchFamily="2" charset="-52"/>
              </a:rPr>
              <a:t>5)</a:t>
            </a:r>
            <a:r>
              <a:rPr lang="ru-RU" dirty="0">
                <a:latin typeface="Montserrat ExtraBold" pitchFamily="2" charset="-52"/>
              </a:rPr>
              <a:t> Контроль над действиями</a:t>
            </a:r>
            <a:r>
              <a:rPr lang="en-US" dirty="0">
                <a:latin typeface="Montserrat ExtraBold" pitchFamily="2" charset="-52"/>
              </a:rPr>
              <a:t> </a:t>
            </a:r>
            <a:endParaRPr lang="ru-RU" dirty="0">
              <a:latin typeface="Montserrat ExtraBold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524606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5DCD6F6B-B0CC-4F4D-9305-C59D42871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367" y="2234153"/>
            <a:ext cx="10515600" cy="3304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Montserrat Medium" pitchFamily="2" charset="-52"/>
              </a:rPr>
              <a:t>Состояние потока способствует внутреннему развитию и укреплению личности.</a:t>
            </a:r>
          </a:p>
        </p:txBody>
      </p:sp>
      <p:sp>
        <p:nvSpPr>
          <p:cNvPr id="3" name="Объект 3">
            <a:extLst>
              <a:ext uri="{FF2B5EF4-FFF2-40B4-BE49-F238E27FC236}">
                <a16:creationId xmlns:a16="http://schemas.microsoft.com/office/drawing/2014/main" id="{675C88C8-5AE4-495B-A45A-B72496752646}"/>
              </a:ext>
            </a:extLst>
          </p:cNvPr>
          <p:cNvSpPr txBox="1">
            <a:spLocks/>
          </p:cNvSpPr>
          <p:nvPr/>
        </p:nvSpPr>
        <p:spPr>
          <a:xfrm>
            <a:off x="967367" y="745854"/>
            <a:ext cx="10515600" cy="696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ontserrat ExtraBold" pitchFamily="2" charset="-52"/>
              </a:rPr>
              <a:t>6</a:t>
            </a:r>
            <a:r>
              <a:rPr lang="ru-RU" dirty="0">
                <a:latin typeface="Montserrat ExtraBold" pitchFamily="2" charset="-52"/>
              </a:rPr>
              <a:t>) Внутренний рост</a:t>
            </a:r>
          </a:p>
        </p:txBody>
      </p:sp>
    </p:spTree>
    <p:extLst>
      <p:ext uri="{BB962C8B-B14F-4D97-AF65-F5344CB8AC3E}">
        <p14:creationId xmlns:p14="http://schemas.microsoft.com/office/powerpoint/2010/main" val="830199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5DCD6F6B-B0CC-4F4D-9305-C59D42871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367" y="2234153"/>
            <a:ext cx="10515600" cy="3304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Montserrat Medium" pitchFamily="2" charset="-52"/>
              </a:rPr>
              <a:t> Время может казаться растянутым или сжатым в состоянии потока.</a:t>
            </a:r>
          </a:p>
        </p:txBody>
      </p:sp>
      <p:sp>
        <p:nvSpPr>
          <p:cNvPr id="3" name="Объект 3">
            <a:extLst>
              <a:ext uri="{FF2B5EF4-FFF2-40B4-BE49-F238E27FC236}">
                <a16:creationId xmlns:a16="http://schemas.microsoft.com/office/drawing/2014/main" id="{675C88C8-5AE4-495B-A45A-B72496752646}"/>
              </a:ext>
            </a:extLst>
          </p:cNvPr>
          <p:cNvSpPr txBox="1">
            <a:spLocks/>
          </p:cNvSpPr>
          <p:nvPr/>
        </p:nvSpPr>
        <p:spPr>
          <a:xfrm>
            <a:off x="967367" y="745854"/>
            <a:ext cx="10515600" cy="696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ontserrat ExtraBold" pitchFamily="2" charset="-52"/>
              </a:rPr>
              <a:t>7</a:t>
            </a:r>
            <a:r>
              <a:rPr lang="ru-RU" dirty="0">
                <a:latin typeface="Montserrat ExtraBold" pitchFamily="2" charset="-52"/>
              </a:rPr>
              <a:t>) Изменение восприятия времени</a:t>
            </a:r>
            <a:r>
              <a:rPr lang="en-US" dirty="0">
                <a:latin typeface="Montserrat ExtraBold" pitchFamily="2" charset="-52"/>
              </a:rPr>
              <a:t>  </a:t>
            </a:r>
            <a:endParaRPr lang="ru-RU" dirty="0">
              <a:latin typeface="Montserrat ExtraBold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68167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5DCD6F6B-B0CC-4F4D-9305-C59D42871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367" y="2234153"/>
            <a:ext cx="10515600" cy="3304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Montserrat Medium" pitchFamily="2" charset="-52"/>
              </a:rPr>
              <a:t>В потоке человек ощущает себя первооткрывателем, раскрывая неизведанные грани своих способностей и возможностей.</a:t>
            </a:r>
          </a:p>
        </p:txBody>
      </p:sp>
      <p:sp>
        <p:nvSpPr>
          <p:cNvPr id="3" name="Объект 3">
            <a:extLst>
              <a:ext uri="{FF2B5EF4-FFF2-40B4-BE49-F238E27FC236}">
                <a16:creationId xmlns:a16="http://schemas.microsoft.com/office/drawing/2014/main" id="{675C88C8-5AE4-495B-A45A-B72496752646}"/>
              </a:ext>
            </a:extLst>
          </p:cNvPr>
          <p:cNvSpPr txBox="1">
            <a:spLocks/>
          </p:cNvSpPr>
          <p:nvPr/>
        </p:nvSpPr>
        <p:spPr>
          <a:xfrm>
            <a:off x="967367" y="783561"/>
            <a:ext cx="10515600" cy="696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ontserrat ExtraBold" pitchFamily="2" charset="-52"/>
              </a:rPr>
              <a:t>8</a:t>
            </a:r>
            <a:r>
              <a:rPr lang="ru-RU" dirty="0">
                <a:latin typeface="Montserrat ExtraBold" pitchFamily="2" charset="-52"/>
              </a:rPr>
              <a:t>) Открытие новых способностей</a:t>
            </a:r>
          </a:p>
        </p:txBody>
      </p:sp>
    </p:spTree>
    <p:extLst>
      <p:ext uri="{BB962C8B-B14F-4D97-AF65-F5344CB8AC3E}">
        <p14:creationId xmlns:p14="http://schemas.microsoft.com/office/powerpoint/2010/main" val="289822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5DCD6F6B-B0CC-4F4D-9305-C59D42871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086" y="2526384"/>
            <a:ext cx="10515600" cy="3304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Montserrat Medium" pitchFamily="2" charset="-52"/>
              </a:rPr>
              <a:t>Эти компоненты объясняют, как создаются условия для переживания состояния потока и почему оно может быть так важным для развития и удовлетворения в различных сферах жизни.</a:t>
            </a:r>
          </a:p>
        </p:txBody>
      </p:sp>
    </p:spTree>
    <p:extLst>
      <p:ext uri="{BB962C8B-B14F-4D97-AF65-F5344CB8AC3E}">
        <p14:creationId xmlns:p14="http://schemas.microsoft.com/office/powerpoint/2010/main" val="3641234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5DCD6F6B-B0CC-4F4D-9305-C59D42871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367" y="118734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Montserrat Medium" pitchFamily="2" charset="-52"/>
              </a:rPr>
              <a:t>«Я “открыл”, что счастье — это вовсе не то, что с нами случается. Это не результат везения или счастливой случайности. Его нельзя купить за деньги или добиться силой. Оно зависит не от происходящих вокруг событий, а от нашей их интерпретации. Счастье — это состояние, к которому каждый должен готовиться, растить его и хранить внутри себя. Люди, научившиеся контролировать свои переживания, смогут сами влиять на качество своей жизни. Только так каждый из нас может приблизиться к тому, чтобы быть счастливым».</a:t>
            </a:r>
          </a:p>
        </p:txBody>
      </p:sp>
    </p:spTree>
    <p:extLst>
      <p:ext uri="{BB962C8B-B14F-4D97-AF65-F5344CB8AC3E}">
        <p14:creationId xmlns:p14="http://schemas.microsoft.com/office/powerpoint/2010/main" val="2143025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5DCD6F6B-B0CC-4F4D-9305-C59D42871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367" y="118734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Montserrat Medium" pitchFamily="2" charset="-52"/>
              </a:rPr>
              <a:t>"Поток" - это состояние, когда человек полностью погружается в деятельность, забывает о себе и окружающем мире, и сосредотачивается на выполнении задачи. Это состояние может вызывать как приятные, так и непростые ощущения. Человек может чувствовать удовлетворение и радость от процесса, но также переживать боль и жесткие ограничения, так как достижение потока требует усилий и концентрации.</a:t>
            </a:r>
          </a:p>
        </p:txBody>
      </p:sp>
    </p:spTree>
    <p:extLst>
      <p:ext uri="{BB962C8B-B14F-4D97-AF65-F5344CB8AC3E}">
        <p14:creationId xmlns:p14="http://schemas.microsoft.com/office/powerpoint/2010/main" val="1924050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5DCD6F6B-B0CC-4F4D-9305-C59D42871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367" y="1187343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err="1">
                <a:latin typeface="Montserrat Medium" pitchFamily="2" charset="-52"/>
              </a:rPr>
              <a:t>Михай</a:t>
            </a:r>
            <a:r>
              <a:rPr lang="ru-RU" dirty="0">
                <a:latin typeface="Montserrat Medium" pitchFamily="2" charset="-52"/>
              </a:rPr>
              <a:t> </a:t>
            </a:r>
            <a:r>
              <a:rPr lang="ru-RU" dirty="0" err="1">
                <a:latin typeface="Montserrat Medium" pitchFamily="2" charset="-52"/>
              </a:rPr>
              <a:t>Чиксентмихайи</a:t>
            </a:r>
            <a:r>
              <a:rPr lang="ru-RU" dirty="0">
                <a:latin typeface="Montserrat Medium" pitchFamily="2" charset="-52"/>
              </a:rPr>
              <a:t> утверждает, что переживания, связанные с состоянием потока, более соответствуют описанию счастья. При этом поток не является привилегией немногих; он доступен каждому через усилия и самосознание. Он основан на нашей способности глубоко погрузиться в деятельность, где смысл и удовлетворение связаны с самим процессом, а время исчезает, оставляя ощущение прилива энергии. Важно понимать, что состояние потока формируется сознательными усилиями и </a:t>
            </a:r>
            <a:r>
              <a:rPr lang="ru-RU" dirty="0" err="1">
                <a:latin typeface="Montserrat Medium" pitchFamily="2" charset="-52"/>
              </a:rPr>
              <a:t>самозамыслами</a:t>
            </a:r>
            <a:r>
              <a:rPr lang="ru-RU" dirty="0">
                <a:latin typeface="Montserrat Medium" pitchFamily="2" charset="-52"/>
              </a:rPr>
              <a:t>, и оно не является результатом случайного благосклонного влияния.</a:t>
            </a:r>
          </a:p>
        </p:txBody>
      </p:sp>
    </p:spTree>
    <p:extLst>
      <p:ext uri="{BB962C8B-B14F-4D97-AF65-F5344CB8AC3E}">
        <p14:creationId xmlns:p14="http://schemas.microsoft.com/office/powerpoint/2010/main" val="1750160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5DCD6F6B-B0CC-4F4D-9305-C59D42871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367" y="118734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Montserrat Medium" pitchFamily="2" charset="-52"/>
              </a:rPr>
              <a:t>Для создания состояния потока были выделены восемь основных компонентов, которые исследования </a:t>
            </a:r>
            <a:r>
              <a:rPr lang="ru-RU" dirty="0" err="1">
                <a:latin typeface="Montserrat Medium" pitchFamily="2" charset="-52"/>
              </a:rPr>
              <a:t>Михайя</a:t>
            </a:r>
            <a:r>
              <a:rPr lang="ru-RU" dirty="0">
                <a:latin typeface="Montserrat Medium" pitchFamily="2" charset="-52"/>
              </a:rPr>
              <a:t> </a:t>
            </a:r>
            <a:r>
              <a:rPr lang="ru-RU" dirty="0" err="1">
                <a:latin typeface="Montserrat Medium" pitchFamily="2" charset="-52"/>
              </a:rPr>
              <a:t>Чиксентмихайи</a:t>
            </a:r>
            <a:r>
              <a:rPr lang="ru-RU" dirty="0">
                <a:latin typeface="Montserrat Medium" pitchFamily="2" charset="-52"/>
              </a:rPr>
              <a:t> позволили выявить:</a:t>
            </a:r>
          </a:p>
        </p:txBody>
      </p:sp>
    </p:spTree>
    <p:extLst>
      <p:ext uri="{BB962C8B-B14F-4D97-AF65-F5344CB8AC3E}">
        <p14:creationId xmlns:p14="http://schemas.microsoft.com/office/powerpoint/2010/main" val="3951314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5DCD6F6B-B0CC-4F4D-9305-C59D42871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367" y="2234153"/>
            <a:ext cx="10515600" cy="3304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Montserrat Medium" pitchFamily="2" charset="-52"/>
              </a:rPr>
              <a:t>Независимо от характера задачи, важно, чтобы она соответствовала способностям и возможностям человека, чтобы уровень сложности был подъемным.</a:t>
            </a:r>
          </a:p>
        </p:txBody>
      </p:sp>
      <p:sp>
        <p:nvSpPr>
          <p:cNvPr id="3" name="Объект 3">
            <a:extLst>
              <a:ext uri="{FF2B5EF4-FFF2-40B4-BE49-F238E27FC236}">
                <a16:creationId xmlns:a16="http://schemas.microsoft.com/office/drawing/2014/main" id="{675C88C8-5AE4-495B-A45A-B72496752646}"/>
              </a:ext>
            </a:extLst>
          </p:cNvPr>
          <p:cNvSpPr txBox="1">
            <a:spLocks/>
          </p:cNvSpPr>
          <p:nvPr/>
        </p:nvSpPr>
        <p:spPr>
          <a:xfrm>
            <a:off x="967367" y="745854"/>
            <a:ext cx="10515600" cy="696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Montserrat ExtraBold" pitchFamily="2" charset="-52"/>
              </a:rPr>
              <a:t>1) Посильность задачи:</a:t>
            </a:r>
          </a:p>
        </p:txBody>
      </p:sp>
    </p:spTree>
    <p:extLst>
      <p:ext uri="{BB962C8B-B14F-4D97-AF65-F5344CB8AC3E}">
        <p14:creationId xmlns:p14="http://schemas.microsoft.com/office/powerpoint/2010/main" val="195126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5DCD6F6B-B0CC-4F4D-9305-C59D42871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367" y="2234153"/>
            <a:ext cx="10515600" cy="3304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Montserrat Medium" pitchFamily="2" charset="-52"/>
              </a:rPr>
              <a:t>Важно иметь способность сосредотачивать внимание на задаче, и это часто достигается через ясно определенные цели.</a:t>
            </a:r>
          </a:p>
        </p:txBody>
      </p:sp>
      <p:sp>
        <p:nvSpPr>
          <p:cNvPr id="3" name="Объект 3">
            <a:extLst>
              <a:ext uri="{FF2B5EF4-FFF2-40B4-BE49-F238E27FC236}">
                <a16:creationId xmlns:a16="http://schemas.microsoft.com/office/drawing/2014/main" id="{675C88C8-5AE4-495B-A45A-B72496752646}"/>
              </a:ext>
            </a:extLst>
          </p:cNvPr>
          <p:cNvSpPr txBox="1">
            <a:spLocks/>
          </p:cNvSpPr>
          <p:nvPr/>
        </p:nvSpPr>
        <p:spPr>
          <a:xfrm>
            <a:off x="967367" y="745854"/>
            <a:ext cx="10515600" cy="696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ontserrat ExtraBold" pitchFamily="2" charset="-52"/>
              </a:rPr>
              <a:t>2</a:t>
            </a:r>
            <a:r>
              <a:rPr lang="ru-RU" dirty="0">
                <a:latin typeface="Montserrat ExtraBold" pitchFamily="2" charset="-52"/>
              </a:rPr>
              <a:t>) Концентрация внимания</a:t>
            </a:r>
            <a:r>
              <a:rPr lang="en-US" dirty="0">
                <a:latin typeface="Montserrat ExtraBold" pitchFamily="2" charset="-52"/>
              </a:rPr>
              <a:t>  </a:t>
            </a:r>
            <a:endParaRPr lang="ru-RU" dirty="0">
              <a:latin typeface="Montserrat ExtraBold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42652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5DCD6F6B-B0CC-4F4D-9305-C59D42871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367" y="2234153"/>
            <a:ext cx="10515600" cy="3304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Montserrat Medium" pitchFamily="2" charset="-52"/>
              </a:rPr>
              <a:t>Мгновенная обратная связь оказывает важное воздействие, обеспечивая информацию о ходе выполнения задачи.</a:t>
            </a:r>
          </a:p>
        </p:txBody>
      </p:sp>
      <p:sp>
        <p:nvSpPr>
          <p:cNvPr id="3" name="Объект 3">
            <a:extLst>
              <a:ext uri="{FF2B5EF4-FFF2-40B4-BE49-F238E27FC236}">
                <a16:creationId xmlns:a16="http://schemas.microsoft.com/office/drawing/2014/main" id="{675C88C8-5AE4-495B-A45A-B72496752646}"/>
              </a:ext>
            </a:extLst>
          </p:cNvPr>
          <p:cNvSpPr txBox="1">
            <a:spLocks/>
          </p:cNvSpPr>
          <p:nvPr/>
        </p:nvSpPr>
        <p:spPr>
          <a:xfrm>
            <a:off x="967367" y="745854"/>
            <a:ext cx="10515600" cy="696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ontserrat ExtraBold" pitchFamily="2" charset="-52"/>
              </a:rPr>
              <a:t>3</a:t>
            </a:r>
            <a:r>
              <a:rPr lang="ru-RU" dirty="0">
                <a:latin typeface="Montserrat ExtraBold" pitchFamily="2" charset="-52"/>
              </a:rPr>
              <a:t>) Обратная связь</a:t>
            </a:r>
            <a:r>
              <a:rPr lang="en-US" dirty="0">
                <a:latin typeface="Montserrat ExtraBold" pitchFamily="2" charset="-52"/>
              </a:rPr>
              <a:t>  </a:t>
            </a:r>
            <a:endParaRPr lang="ru-RU" dirty="0">
              <a:latin typeface="Montserrat ExtraBold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549262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5DCD6F6B-B0CC-4F4D-9305-C59D42871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367" y="2234153"/>
            <a:ext cx="10515600" cy="3304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Montserrat Medium" pitchFamily="2" charset="-52"/>
              </a:rPr>
              <a:t>Состояние потока отключает внимание от повседневных забот и позволяет человеку полностью погрузиться в деятельность.</a:t>
            </a:r>
          </a:p>
        </p:txBody>
      </p:sp>
      <p:sp>
        <p:nvSpPr>
          <p:cNvPr id="3" name="Объект 3">
            <a:extLst>
              <a:ext uri="{FF2B5EF4-FFF2-40B4-BE49-F238E27FC236}">
                <a16:creationId xmlns:a16="http://schemas.microsoft.com/office/drawing/2014/main" id="{675C88C8-5AE4-495B-A45A-B72496752646}"/>
              </a:ext>
            </a:extLst>
          </p:cNvPr>
          <p:cNvSpPr txBox="1">
            <a:spLocks/>
          </p:cNvSpPr>
          <p:nvPr/>
        </p:nvSpPr>
        <p:spPr>
          <a:xfrm>
            <a:off x="967367" y="745854"/>
            <a:ext cx="10515600" cy="696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Montserrat ExtraBold" pitchFamily="2" charset="-52"/>
              </a:rPr>
              <a:t>4)</a:t>
            </a:r>
            <a:r>
              <a:rPr lang="ru-RU" dirty="0">
                <a:latin typeface="Montserrat ExtraBold" pitchFamily="2" charset="-52"/>
              </a:rPr>
              <a:t> Увлеченность процессом</a:t>
            </a:r>
          </a:p>
        </p:txBody>
      </p:sp>
    </p:spTree>
    <p:extLst>
      <p:ext uri="{BB962C8B-B14F-4D97-AF65-F5344CB8AC3E}">
        <p14:creationId xmlns:p14="http://schemas.microsoft.com/office/powerpoint/2010/main" val="23291893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454</Words>
  <Application>Microsoft Office PowerPoint</Application>
  <PresentationFormat>Широкоэкранный</PresentationFormat>
  <Paragraphs>25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Montserrat ExtraBold</vt:lpstr>
      <vt:lpstr>Calibri Light</vt:lpstr>
      <vt:lpstr>Calibri</vt:lpstr>
      <vt:lpstr>Montserrat Medium</vt:lpstr>
      <vt:lpstr>Arial</vt:lpstr>
      <vt:lpstr>Montserrat</vt:lpstr>
      <vt:lpstr>Тема Office</vt:lpstr>
      <vt:lpstr>Поток: Психология оптимального переживания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 поисках счастья</dc:title>
  <dc:creator>Lera</dc:creator>
  <cp:lastModifiedBy>Lera</cp:lastModifiedBy>
  <cp:revision>3</cp:revision>
  <dcterms:created xsi:type="dcterms:W3CDTF">2023-10-10T11:30:50Z</dcterms:created>
  <dcterms:modified xsi:type="dcterms:W3CDTF">2023-10-31T17:43:52Z</dcterms:modified>
</cp:coreProperties>
</file>