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0191B-AA01-4EDF-99B1-3002BF8A7F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19BE1-DB8F-4147-80C4-5DDDF0C47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9860E-63B9-465E-A75F-4BD8AB741FF5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75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AB8F48-6650-46C3-96FA-6933C479C4D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0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FD8AF-D800-427A-A423-AAE5802C7E3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1DBFDC-E14E-4AD8-BE27-EB96B8F8D22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1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1EAAB4-B016-443D-BFF4-BED7687E15B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A88D7D-99B5-4E68-AFD5-CCF09745F0D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6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1344B7-660F-4998-B2B5-4BE2294F371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84CC6-CEE6-4BB6-9B01-78A24A52B4A0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0CC0F-BA63-4DBE-A2BF-C7EA54AE3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0E57F-CDD9-4518-B9C7-4F195453CAD7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1EE23-4F78-443F-B2D2-A1C037E0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B4668-4081-4DC5-8E46-915EAA3C4795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9BED0-828E-4E81-87C1-17F5B2F59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FA94-55CF-4205-9330-A4F631737D58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D309-0F23-46F0-A53F-A6FB29220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88EA1-3CC2-4C1A-84CC-E9A89AE9FABE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02E9-6221-449B-ACCC-35A31DE2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E516-FFF6-4951-9705-73C6DC1EA6EF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E1B38-261B-404A-A287-90F559EF3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CB50B-5F27-4799-9477-A8A240CC0978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15E0-FFBC-49CE-9065-8735EFC6C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41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64CCC-1CA7-470B-A8BE-40A20CD716E9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C0BC-3952-4D82-A227-842CB84B2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2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6E162-4DF1-470C-951B-6DEAD9AF7EB4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0093-077F-4489-9861-E4388489D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9151-78D3-4710-BD66-2A11674DCE93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35EFD-B0AF-4D80-82B5-48E4B729D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2A01-E194-4323-878F-FBA69559BDE9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671DE-A953-47BF-BBCC-B46AD1EFB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1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8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84CC-F426-4F53-B1EF-9D3502E0FE5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C621-BD29-4A59-B3B1-5D1DFF5B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151D-0ED2-4CDA-8AC7-2A768DE1F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4550C8-7BD5-4D9E-A154-49AB042D6835}" type="datetimeFigureOut">
              <a:rPr lang="en-US"/>
              <a:pPr>
                <a:defRPr/>
              </a:pPr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A7A-CAB0-4895-A3E7-1A1CA89A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FBC-7BBE-4C97-B032-9D990092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844B7E-E731-4C25-BFA1-BF815263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ckgroun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swoosh_header"/>
          <p:cNvPicPr>
            <a:picLocks noChangeAspect="1" noChangeArrowheads="1"/>
          </p:cNvPicPr>
          <p:nvPr userDrawn="1"/>
        </p:nvPicPr>
        <p:blipFill>
          <a:blip r:embed="rId15">
            <a:lum bright="1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D230F0C-EDE0-4566-9157-26F418EA92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43000"/>
            <a:ext cx="9144000" cy="76200"/>
          </a:xfrm>
          <a:prstGeom prst="rect">
            <a:avLst/>
          </a:prstGeom>
          <a:solidFill>
            <a:schemeClr val="bg1"/>
          </a:solidFill>
          <a:ln w="9525">
            <a:solidFill>
              <a:srgbClr val="BD010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DDDDDD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 b="0">
              <a:solidFill>
                <a:srgbClr val="BD010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7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a.gov/e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CD0513"/>
          </a:solidFill>
          <a:ln>
            <a:solidFill>
              <a:srgbClr val="CD0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3" name="Title 3"/>
          <p:cNvSpPr>
            <a:spLocks noGrp="1"/>
          </p:cNvSpPr>
          <p:nvPr>
            <p:ph type="ctrTitle"/>
          </p:nvPr>
        </p:nvSpPr>
        <p:spPr>
          <a:xfrm>
            <a:off x="14288" y="2143125"/>
            <a:ext cx="9144000" cy="2387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54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Using the Secure Electronic </a:t>
            </a:r>
            <a:br>
              <a:rPr lang="en-US" altLang="en-US" sz="5400" b="1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54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Records Express Web Site </a:t>
            </a:r>
            <a:br>
              <a:rPr lang="en-US" altLang="en-US" sz="5400" b="1" smtClean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altLang="en-US" sz="5400" smtClean="0"/>
          </a:p>
        </p:txBody>
      </p:sp>
      <p:sp>
        <p:nvSpPr>
          <p:cNvPr id="5124" name="Subtitle 4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72575" cy="1655763"/>
          </a:xfrm>
        </p:spPr>
        <p:txBody>
          <a:bodyPr/>
          <a:lstStyle/>
          <a:p>
            <a:r>
              <a:rPr lang="en-US" altLang="en-US" sz="4800" dirty="0" smtClean="0">
                <a:solidFill>
                  <a:schemeClr val="hlink"/>
                </a:solidFill>
                <a:latin typeface="Times New Roman" panose="02020603050405020304" pitchFamily="18" charset="0"/>
                <a:hlinkClick r:id="rId3"/>
              </a:rPr>
              <a:t>ssa.gov/ere</a:t>
            </a:r>
            <a:endParaRPr lang="en-US" altLang="en-US" sz="4800" dirty="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lang="en-US" altLang="en-US" dirty="0" smtClean="0"/>
          </a:p>
        </p:txBody>
      </p:sp>
      <p:pic>
        <p:nvPicPr>
          <p:cNvPr id="512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55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2"/>
          <p:cNvSpPr txBox="1">
            <a:spLocks noChangeArrowheads="1"/>
          </p:cNvSpPr>
          <p:nvPr/>
        </p:nvSpPr>
        <p:spPr bwMode="auto">
          <a:xfrm>
            <a:off x="1136650" y="228600"/>
            <a:ext cx="8007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Social Security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75841483"/>
      </p:ext>
    </p:extLst>
  </p:cSld>
  <p:clrMapOvr>
    <a:masterClrMapping/>
  </p:clrMapOvr>
  <p:transition spd="slow" advClick="0" advTm="5000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400"/>
            <a:ext cx="9144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 bwMode="auto">
          <a:xfrm>
            <a:off x="366713" y="-209550"/>
            <a:ext cx="8559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Electronic Request for Medical Records</a:t>
            </a:r>
          </a:p>
        </p:txBody>
      </p:sp>
      <p:pic>
        <p:nvPicPr>
          <p:cNvPr id="15371" name="Picture 11" descr="Mouse, Pointer, Arrow, Ps, Computer, Www, Global,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77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43179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86042 -0.3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21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 descr="Mouse, Pointer, Arrow, Ps, Computer, Www, Global,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77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55310" y="4020856"/>
            <a:ext cx="512523" cy="275571"/>
          </a:xfrm>
          <a:prstGeom prst="rect">
            <a:avLst/>
          </a:prstGeom>
          <a:solidFill>
            <a:srgbClr val="FFFFF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309" y="4355351"/>
            <a:ext cx="512523" cy="275571"/>
          </a:xfrm>
          <a:prstGeom prst="rect">
            <a:avLst/>
          </a:prstGeom>
          <a:solidFill>
            <a:srgbClr val="FFFFF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392"/>
            <a:ext cx="9144000" cy="4844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6" y="2777415"/>
            <a:ext cx="1878810" cy="8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67024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13333 L -0.72709 -0.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04" y="-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35000" decel="65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72709 -0.55 L -0.74584 -0.53472 L -0.74584 -0.53472 L -0.72396 -0.30556 " pathEditMode="relative" ptsTypes="AAAA">
                                      <p:cBhvr>
                                        <p:cTn id="9" dur="3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 descr="Mouse, Pointer, Arrow, Ps, Computer, Www, Global,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77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36865" y="2261061"/>
            <a:ext cx="643497" cy="182881"/>
          </a:xfrm>
          <a:prstGeom prst="rect">
            <a:avLst/>
          </a:prstGeom>
          <a:solidFill>
            <a:srgbClr val="F2F2F2"/>
          </a:solidFill>
          <a:ln w="3175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40726" y="2136369"/>
            <a:ext cx="643497" cy="182881"/>
          </a:xfrm>
          <a:prstGeom prst="rect">
            <a:avLst/>
          </a:prstGeom>
          <a:solidFill>
            <a:srgbClr val="F2F2F2"/>
          </a:solidFill>
          <a:ln w="3175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4" y="0"/>
            <a:ext cx="7081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159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80209 -0.09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4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 descr="Mouse, Pointer, Arrow, Ps, Computer, Www, Global,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77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34422" y="3953529"/>
            <a:ext cx="523353" cy="931622"/>
          </a:xfrm>
          <a:prstGeom prst="rect">
            <a:avLst/>
          </a:prstGeom>
          <a:solidFill>
            <a:srgbClr val="FFFFF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342469"/>
            <a:ext cx="838317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5216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7709 -0.572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09 -0.57222 L -0.57709 -0.57222 C -0.57674 -0.56666 -0.57691 -0.56111 -0.57605 -0.55555 C -0.57587 -0.55393 -0.57466 -0.55301 -0.57396 -0.55139 C -0.57327 -0.54977 -0.57257 -0.54791 -0.57188 -0.54583 C -0.57119 -0.54328 -0.57049 -0.54051 -0.5698 -0.5375 C -0.56945 -0.53565 -0.56945 -0.53379 -0.56875 -0.53194 C -0.56806 -0.53009 -0.56667 -0.52824 -0.56563 -0.52639 C -0.56528 -0.52453 -0.56563 -0.52222 -0.56459 -0.52083 C -0.55539 -0.50856 -0.5606 -0.52453 -0.55625 -0.51111 C -0.55591 -0.50995 -0.55591 -0.50833 -0.55521 -0.50694 C -0.55348 -0.50254 -0.55174 -0.50162 -0.55 -0.49722 C -0.54931 -0.49514 -0.54896 -0.49259 -0.54792 -0.49028 C -0.54688 -0.4875 -0.54462 -0.48518 -0.54375 -0.48194 C -0.54306 -0.47916 -0.54271 -0.47639 -0.54167 -0.47361 C -0.53803 -0.46389 -0.53994 -0.46805 -0.53646 -0.46111 C -0.53612 -0.45926 -0.53612 -0.45741 -0.53542 -0.45555 C -0.53438 -0.45278 -0.53264 -0.45 -0.53125 -0.44722 C -0.53056 -0.44583 -0.52969 -0.44467 -0.52917 -0.44305 C -0.5283 -0.43912 -0.52796 -0.43727 -0.52605 -0.43333 C -0.52518 -0.43148 -0.52396 -0.42963 -0.52292 -0.42778 C -0.52257 -0.42592 -0.52292 -0.42384 -0.52188 -0.42222 C -0.52136 -0.42129 -0.51945 -0.42222 -0.51875 -0.42083 C -0.51216 -0.40764 -0.5231 -0.41875 -0.51459 -0.41111 L -0.50834 -0.39861 C -0.50764 -0.39722 -0.50678 -0.39606 -0.50625 -0.39444 C -0.50365 -0.38403 -0.5073 -0.39699 -0.50313 -0.38611 C -0.49896 -0.37477 -0.50608 -0.38981 -0.5 -0.37778 C -0.49723 -0.36273 -0.50157 -0.38171 -0.49584 -0.36805 C -0.4948 -0.36551 -0.49514 -0.36227 -0.49375 -0.35972 C -0.48785 -0.34791 -0.49497 -0.36296 -0.49063 -0.35139 C -0.49011 -0.35 -0.48924 -0.34884 -0.48855 -0.34722 C -0.4882 -0.34606 -0.4882 -0.34444 -0.4875 -0.34305 C -0.48577 -0.33866 -0.48403 -0.33773 -0.4823 -0.33333 C -0.47969 -0.32616 -0.48334 -0.33194 -0.47917 -0.32639 " pathEditMode="relative" ptsTypes="AAAAAAAAAAAAAAAAAAAAAAAAAAAAAAAAA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917 -0.32639 L -0.47917 -0.32639 C -0.47605 -0.32523 -0.46667 -0.32269 -0.46251 -0.31945 C -0.46042 -0.31806 -0.45869 -0.31505 -0.45626 -0.31389 C -0.45227 -0.31227 -0.44792 -0.31204 -0.44376 -0.31111 L -0.43751 -0.30972 C -0.42327 -0.29537 -0.4474 -0.31898 -0.42605 -0.30139 C -0.42379 -0.29954 -0.42223 -0.2963 -0.4198 -0.29445 C -0.41841 -0.29352 -0.41633 -0.29375 -0.41459 -0.29306 C -0.41251 -0.29236 -0.41042 -0.29144 -0.40834 -0.29028 C -0.40574 -0.28889 -0.40348 -0.28704 -0.40105 -0.28472 C -0.40001 -0.2838 -0.39549 -0.27894 -0.39376 -0.27778 C -0.39289 -0.27732 -0.39167 -0.27685 -0.39063 -0.27639 C -0.39029 -0.275 -0.39029 -0.27338 -0.38959 -0.27222 C -0.3882 -0.26991 -0.38542 -0.26898 -0.38334 -0.26806 C -0.38195 -0.26667 -0.38056 -0.26574 -0.37917 -0.26389 C -0.36963 -0.25116 -0.38595 -0.26921 -0.37397 -0.25556 C -0.37171 -0.25301 -0.36928 -0.25093 -0.36667 -0.24861 C -0.36598 -0.24722 -0.36563 -0.2456 -0.36459 -0.24445 C -0.3639 -0.24375 -0.36251 -0.24398 -0.36147 -0.24306 C -0.36008 -0.24213 -0.35869 -0.24051 -0.3573 -0.23889 C -0.34931 -0.22963 -0.35678 -0.23658 -0.35001 -0.23056 C -0.34931 -0.2287 -0.34931 -0.22639 -0.34792 -0.225 C -0.34619 -0.22338 -0.34376 -0.22361 -0.34167 -0.22222 C -0.34063 -0.22176 -0.33959 -0.22037 -0.33855 -0.21945 C -0.3382 -0.21806 -0.33838 -0.21644 -0.33751 -0.21528 C -0.3349 -0.21111 -0.32952 -0.20903 -0.32605 -0.20695 C -0.32379 -0.20394 -0.32275 -0.20208 -0.3198 -0.2 C -0.31893 -0.19954 -0.31772 -0.19908 -0.31667 -0.19861 C -0.31286 -0.19074 -0.31702 -0.19722 -0.31147 -0.19306 C -0.31008 -0.19213 -0.30886 -0.19005 -0.3073 -0.18889 C -0.30331 -0.18588 -0.29897 -0.1838 -0.2948 -0.18056 C -0.29306 -0.17917 -0.29133 -0.17801 -0.28959 -0.17639 C -0.28855 -0.17523 -0.28786 -0.17338 -0.28647 -0.17222 C -0.2856 -0.17153 -0.28438 -0.17153 -0.28334 -0.17083 C -0.27449 -0.16574 -0.28352 -0.17014 -0.27605 -0.16667 C -0.27501 -0.16528 -0.27431 -0.16366 -0.27292 -0.1625 C -0.27136 -0.16134 -0.26303 -0.15764 -0.26147 -0.15695 C -0.26042 -0.15509 -0.25973 -0.15301 -0.25834 -0.15139 C -0.25747 -0.15046 -0.25018 -0.14884 -0.25001 -0.14861 C -0.24619 -0.14514 -0.24063 -0.14005 -0.23647 -0.13889 C -0.23022 -0.13727 -0.23299 -0.13843 -0.22813 -0.13611 C -0.22588 -0.12708 -0.22865 -0.13357 -0.21667 -0.13056 C -0.21459 -0.13009 -0.21268 -0.1287 -0.21042 -0.12778 C -0.20921 -0.12732 -0.20765 -0.12685 -0.20626 -0.12639 C -0.2047 -0.12431 -0.20244 -0.12083 -0.20001 -0.11945 C -0.19845 -0.11875 -0.19654 -0.11875 -0.1948 -0.11806 C -0.19306 -0.11736 -0.19133 -0.11644 -0.18959 -0.11528 C -0.1882 -0.11458 -0.18699 -0.11343 -0.18542 -0.1125 C -0.18456 -0.11204 -0.18334 -0.11181 -0.1823 -0.11111 C -0.17431 -0.10579 -0.18404 -0.11065 -0.17605 -0.10695 C -0.16598 -0.09699 -0.17674 -0.10671 -0.16876 -0.10139 C -0.16772 -0.1007 -0.16685 -0.09954 -0.16563 -0.09861 C -0.16477 -0.09815 -0.16355 -0.09815 -0.16251 -0.09722 C -0.16042 -0.0956 -0.15626 -0.09167 -0.15626 -0.09167 " pathEditMode="relative" ptsTypes="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6"/>
          <p:cNvGrpSpPr>
            <a:grpSpLocks/>
          </p:cNvGrpSpPr>
          <p:nvPr/>
        </p:nvGrpSpPr>
        <p:grpSpPr bwMode="auto">
          <a:xfrm>
            <a:off x="1735138" y="282577"/>
            <a:ext cx="5613400" cy="6194425"/>
            <a:chOff x="1905000" y="0"/>
            <a:chExt cx="5614311" cy="6193730"/>
          </a:xfrm>
        </p:grpSpPr>
        <p:pic>
          <p:nvPicPr>
            <p:cNvPr id="3174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0"/>
              <a:ext cx="5614311" cy="578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5" y="5784155"/>
              <a:ext cx="55530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1" name="Picture 11" descr="Mouse, Pointer, Arrow, Ps, Computer, Www, Global,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770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80540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73542 -0.038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4373" y="2981196"/>
            <a:ext cx="1013565" cy="225467"/>
          </a:xfrm>
          <a:prstGeom prst="rect">
            <a:avLst/>
          </a:prstGeom>
          <a:solidFill>
            <a:srgbClr val="FFFFF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4373" y="3068877"/>
            <a:ext cx="651353" cy="275572"/>
          </a:xfrm>
          <a:prstGeom prst="rect">
            <a:avLst/>
          </a:prstGeom>
          <a:solidFill>
            <a:srgbClr val="FFFFF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6479771" cy="65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5076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20</Words>
  <Application>Microsoft Office PowerPoint</Application>
  <PresentationFormat>On-screen Show (4:3)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1_Office Theme</vt:lpstr>
      <vt:lpstr>Using the Secure Electronic  Records Express Web Site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Social Security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Secure Electronic  Records Express Web Site</dc:title>
  <dc:creator>Devadas, Rosemarie S.   Contractor</dc:creator>
  <cp:lastModifiedBy>Wisser, Mark</cp:lastModifiedBy>
  <cp:revision>13</cp:revision>
  <dcterms:created xsi:type="dcterms:W3CDTF">2019-04-11T15:04:40Z</dcterms:created>
  <dcterms:modified xsi:type="dcterms:W3CDTF">2019-08-07T15:10:18Z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1064930373</vt:i4>
  </property>
  <property fmtid="{D5CDD505-2E9C-101B-9397-08002B2CF9AE}" pid="3" name="_NewReviewCycle">
    <vt:lpwstr/>
  </property>
  <property fmtid="{D5CDD505-2E9C-101B-9397-08002B2CF9AE}" pid="4" name="_EmailSubject">
    <vt:lpwstr>ERE GitHub Request</vt:lpwstr>
  </property>
  <property fmtid="{D5CDD505-2E9C-101B-9397-08002B2CF9AE}" pid="5" name="_AuthorEmail">
    <vt:lpwstr>Mark.Wisser@ssa.gov</vt:lpwstr>
  </property>
  <property fmtid="{D5CDD505-2E9C-101B-9397-08002B2CF9AE}" pid="6" name="_AuthorEmailDisplayName">
    <vt:lpwstr>Wisser, Mark</vt:lpwstr>
  </property>
</Properties>
</file>