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46732" y="1976119"/>
            <a:ext cx="5050535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858000" y="6400798"/>
            <a:ext cx="379412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315200" y="6418261"/>
            <a:ext cx="1600200" cy="3254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06929" y="188417"/>
            <a:ext cx="3930141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004" y="1065777"/>
            <a:ext cx="8809990" cy="248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1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事务处理与并发控制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51859" y="3454349"/>
            <a:ext cx="124206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单世民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5200" y="188417"/>
            <a:ext cx="467487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事务的特</a:t>
            </a:r>
            <a:r>
              <a:rPr dirty="0" spc="-10"/>
              <a:t>征</a:t>
            </a:r>
            <a:r>
              <a:rPr dirty="0" spc="-5">
                <a:latin typeface="Times New Roman"/>
                <a:cs typeface="Times New Roman"/>
              </a:rPr>
              <a:t>-</a:t>
            </a:r>
            <a:r>
              <a:rPr dirty="0" spc="-15"/>
              <a:t>原子性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6830" rIns="0" bIns="0" rtlCol="0" vert="horz">
            <a:spAutoFit/>
          </a:bodyPr>
          <a:lstStyle/>
          <a:p>
            <a:pPr marL="497205" indent="-344805">
              <a:lnSpc>
                <a:spcPct val="100000"/>
              </a:lnSpc>
              <a:spcBef>
                <a:spcPts val="290"/>
              </a:spcBef>
              <a:buFont typeface="Times New Roman"/>
              <a:buChar char="•"/>
              <a:tabLst>
                <a:tab pos="497205" algn="l"/>
                <a:tab pos="497840" algn="l"/>
              </a:tabLst>
            </a:pPr>
            <a:r>
              <a:rPr dirty="0" spc="-10"/>
              <a:t>语句级原子性</a:t>
            </a:r>
          </a:p>
          <a:p>
            <a:pPr marL="497205" marR="5080">
              <a:lnSpc>
                <a:spcPct val="98400"/>
              </a:lnSpc>
              <a:spcBef>
                <a:spcPts val="254"/>
              </a:spcBef>
            </a:pPr>
            <a:r>
              <a:rPr dirty="0" spc="-10"/>
              <a:t>语句所导致的任何副作用（例如触</a:t>
            </a:r>
            <a:r>
              <a:rPr dirty="0" spc="10"/>
              <a:t>发</a:t>
            </a:r>
            <a:r>
              <a:rPr dirty="0" spc="-10"/>
              <a:t>器操</a:t>
            </a:r>
            <a:r>
              <a:rPr dirty="0" spc="10"/>
              <a:t>作</a:t>
            </a:r>
            <a:r>
              <a:rPr dirty="0" spc="-10"/>
              <a:t>）  都会被认为是该语句的一部分。为</a:t>
            </a:r>
            <a:r>
              <a:rPr dirty="0" spc="10"/>
              <a:t>了</a:t>
            </a:r>
            <a:r>
              <a:rPr dirty="0" spc="-10"/>
              <a:t>得到</a:t>
            </a:r>
            <a:r>
              <a:rPr dirty="0" spc="10"/>
              <a:t>语</a:t>
            </a:r>
            <a:r>
              <a:rPr dirty="0" spc="-10"/>
              <a:t>句 级原子性，</a:t>
            </a:r>
            <a:r>
              <a:rPr dirty="0" spc="-10">
                <a:latin typeface="Times New Roman"/>
                <a:cs typeface="Times New Roman"/>
              </a:rPr>
              <a:t>Oracle</a:t>
            </a:r>
            <a:r>
              <a:rPr dirty="0" spc="-10"/>
              <a:t>隐式地在每</a:t>
            </a:r>
            <a:r>
              <a:rPr dirty="0" spc="10"/>
              <a:t>个</a:t>
            </a:r>
            <a:r>
              <a:rPr dirty="0" spc="-10"/>
              <a:t>数据</a:t>
            </a:r>
            <a:r>
              <a:rPr dirty="0" spc="10"/>
              <a:t>库</a:t>
            </a:r>
            <a:r>
              <a:rPr dirty="0" spc="-10"/>
              <a:t>调用外 </a:t>
            </a:r>
            <a:r>
              <a:rPr dirty="0" spc="-10"/>
              <a:t>面包了</a:t>
            </a:r>
            <a:r>
              <a:rPr dirty="0" spc="20"/>
              <a:t>一</a:t>
            </a:r>
            <a:r>
              <a:rPr dirty="0" spc="-15"/>
              <a:t>个</a:t>
            </a:r>
            <a:r>
              <a:rPr dirty="0" spc="-5">
                <a:latin typeface="Times New Roman"/>
                <a:cs typeface="Times New Roman"/>
              </a:rPr>
              <a:t>S</a:t>
            </a:r>
            <a:r>
              <a:rPr dirty="0" spc="-415">
                <a:latin typeface="Times New Roman"/>
                <a:cs typeface="Times New Roman"/>
              </a:rPr>
              <a:t>A</a:t>
            </a:r>
            <a:r>
              <a:rPr dirty="0" spc="-10">
                <a:latin typeface="Times New Roman"/>
                <a:cs typeface="Times New Roman"/>
              </a:rPr>
              <a:t>V</a:t>
            </a:r>
            <a:r>
              <a:rPr dirty="0" spc="5">
                <a:latin typeface="Times New Roman"/>
                <a:cs typeface="Times New Roman"/>
              </a:rPr>
              <a:t>E</a:t>
            </a:r>
            <a:r>
              <a:rPr dirty="0" spc="-5">
                <a:latin typeface="Times New Roman"/>
                <a:cs typeface="Times New Roman"/>
              </a:rPr>
              <a:t>POIN</a:t>
            </a:r>
            <a:r>
              <a:rPr dirty="0">
                <a:latin typeface="Times New Roman"/>
                <a:cs typeface="Times New Roman"/>
              </a:rPr>
              <a:t>T</a:t>
            </a:r>
            <a:r>
              <a:rPr dirty="0" spc="-10"/>
              <a:t>。形</a:t>
            </a:r>
            <a:r>
              <a:rPr dirty="0" spc="15"/>
              <a:t>式</a:t>
            </a:r>
            <a:r>
              <a:rPr dirty="0" spc="10"/>
              <a:t>化</a:t>
            </a:r>
            <a:r>
              <a:rPr dirty="0" spc="-10"/>
              <a:t>表现如</a:t>
            </a:r>
            <a:r>
              <a:rPr dirty="0" spc="20"/>
              <a:t>下</a:t>
            </a:r>
            <a:r>
              <a:rPr dirty="0" spc="-10"/>
              <a:t>例：</a:t>
            </a:r>
          </a:p>
        </p:txBody>
      </p:sp>
      <p:sp>
        <p:nvSpPr>
          <p:cNvPr id="6" name="object 6"/>
          <p:cNvSpPr/>
          <p:nvPr/>
        </p:nvSpPr>
        <p:spPr>
          <a:xfrm>
            <a:off x="1399032" y="4142232"/>
            <a:ext cx="6952488" cy="1892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31975" y="4075176"/>
            <a:ext cx="6934200" cy="187515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365760">
              <a:lnSpc>
                <a:spcPct val="100000"/>
              </a:lnSpc>
              <a:spcBef>
                <a:spcPts val="700"/>
              </a:spcBef>
            </a:pPr>
            <a:r>
              <a:rPr dirty="0" sz="1800" spc="-5" b="1">
                <a:latin typeface="Courier New"/>
                <a:cs typeface="Courier New"/>
              </a:rPr>
              <a:t>SAVEPOINT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statement1;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delete from card where</a:t>
            </a:r>
            <a:r>
              <a:rPr dirty="0" sz="1800" spc="-9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cid=2;</a:t>
            </a:r>
            <a:endParaRPr sz="1800">
              <a:latin typeface="Courier New"/>
              <a:cs typeface="Courier New"/>
            </a:endParaRPr>
          </a:p>
          <a:p>
            <a:pPr marL="365760" marR="150050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If </a:t>
            </a:r>
            <a:r>
              <a:rPr dirty="0" sz="1800" spc="-10" b="1">
                <a:latin typeface="Courier New"/>
                <a:cs typeface="Courier New"/>
              </a:rPr>
              <a:t>error then rollback </a:t>
            </a:r>
            <a:r>
              <a:rPr dirty="0" sz="1800" spc="-5" b="1">
                <a:latin typeface="Courier New"/>
                <a:cs typeface="Courier New"/>
              </a:rPr>
              <a:t>to </a:t>
            </a:r>
            <a:r>
              <a:rPr dirty="0" sz="1800" spc="-10" b="1">
                <a:latin typeface="Courier New"/>
                <a:cs typeface="Courier New"/>
              </a:rPr>
              <a:t>statement1;  </a:t>
            </a:r>
            <a:r>
              <a:rPr dirty="0" sz="1800" spc="-5" b="1">
                <a:latin typeface="Courier New"/>
                <a:cs typeface="Courier New"/>
              </a:rPr>
              <a:t>SAVEPOINT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statement2;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delete from card </a:t>
            </a:r>
            <a:r>
              <a:rPr dirty="0" sz="1800" spc="-10" b="1">
                <a:latin typeface="Courier New"/>
                <a:cs typeface="Courier New"/>
              </a:rPr>
              <a:t>where</a:t>
            </a:r>
            <a:r>
              <a:rPr dirty="0" sz="1800" spc="-8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cid=8;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If </a:t>
            </a:r>
            <a:r>
              <a:rPr dirty="0" sz="1800" spc="-10" b="1">
                <a:latin typeface="Courier New"/>
                <a:cs typeface="Courier New"/>
              </a:rPr>
              <a:t>error then rollback </a:t>
            </a:r>
            <a:r>
              <a:rPr dirty="0" sz="1800" spc="-5" b="1">
                <a:latin typeface="Courier New"/>
                <a:cs typeface="Courier New"/>
              </a:rPr>
              <a:t>to</a:t>
            </a:r>
            <a:r>
              <a:rPr dirty="0" sz="1800" spc="1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statement2;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5200" y="188417"/>
            <a:ext cx="467487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事务的特</a:t>
            </a:r>
            <a:r>
              <a:rPr dirty="0" spc="-10"/>
              <a:t>征</a:t>
            </a:r>
            <a:r>
              <a:rPr dirty="0" spc="-5">
                <a:latin typeface="Times New Roman"/>
                <a:cs typeface="Times New Roman"/>
              </a:rPr>
              <a:t>-</a:t>
            </a:r>
            <a:r>
              <a:rPr dirty="0" spc="-15"/>
              <a:t>原子性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352155" cy="1488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过程级原子性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把客户提交的代码块认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是“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语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句”。 特别的，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匿名块也会被当作是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语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句。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823842"/>
            <a:ext cx="280479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事务级原子性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事务的隔离级别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489950" cy="422402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6870" marR="5080" indent="-344805">
              <a:lnSpc>
                <a:spcPct val="100099"/>
              </a:lnSpc>
              <a:spcBef>
                <a:spcPts val="2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事务的隔离级别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transaction</a:t>
            </a:r>
            <a:r>
              <a:rPr dirty="0" sz="32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isolation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）  一个事务对数据库的修改与并行的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另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外一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事 务的隔离程度。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输出处理可能出现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种问题：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幻像读取（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phantom</a:t>
            </a:r>
            <a:r>
              <a:rPr dirty="0" sz="280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read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不可重复读取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nonrepeatable</a:t>
            </a:r>
            <a:r>
              <a:rPr dirty="0" sz="28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read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脏读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dirty</a:t>
            </a:r>
            <a:r>
              <a:rPr dirty="0" sz="2800" spc="-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read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事务的隔离级别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425386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标准定义的隔离级别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0825" y="2421001"/>
            <a:ext cx="3025775" cy="365760"/>
          </a:xfrm>
          <a:custGeom>
            <a:avLst/>
            <a:gdLst/>
            <a:ahLst/>
            <a:cxnLst/>
            <a:rect l="l" t="t" r="r" b="b"/>
            <a:pathLst>
              <a:path w="3025775" h="365760">
                <a:moveTo>
                  <a:pt x="0" y="365760"/>
                </a:moveTo>
                <a:lnTo>
                  <a:pt x="3025775" y="365760"/>
                </a:lnTo>
                <a:lnTo>
                  <a:pt x="3025775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76600" y="2421001"/>
            <a:ext cx="1879600" cy="365760"/>
          </a:xfrm>
          <a:custGeom>
            <a:avLst/>
            <a:gdLst/>
            <a:ahLst/>
            <a:cxnLst/>
            <a:rect l="l" t="t" r="r" b="b"/>
            <a:pathLst>
              <a:path w="1879600" h="365760">
                <a:moveTo>
                  <a:pt x="0" y="365760"/>
                </a:moveTo>
                <a:lnTo>
                  <a:pt x="1879600" y="365760"/>
                </a:lnTo>
                <a:lnTo>
                  <a:pt x="18796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56200" y="2421001"/>
            <a:ext cx="1879600" cy="365760"/>
          </a:xfrm>
          <a:custGeom>
            <a:avLst/>
            <a:gdLst/>
            <a:ahLst/>
            <a:cxnLst/>
            <a:rect l="l" t="t" r="r" b="b"/>
            <a:pathLst>
              <a:path w="1879600" h="365760">
                <a:moveTo>
                  <a:pt x="0" y="365760"/>
                </a:moveTo>
                <a:lnTo>
                  <a:pt x="1879600" y="365760"/>
                </a:lnTo>
                <a:lnTo>
                  <a:pt x="18796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35800" y="2421001"/>
            <a:ext cx="1879600" cy="365760"/>
          </a:xfrm>
          <a:custGeom>
            <a:avLst/>
            <a:gdLst/>
            <a:ahLst/>
            <a:cxnLst/>
            <a:rect l="l" t="t" r="r" b="b"/>
            <a:pathLst>
              <a:path w="1879600" h="365760">
                <a:moveTo>
                  <a:pt x="0" y="365760"/>
                </a:moveTo>
                <a:lnTo>
                  <a:pt x="1879600" y="365760"/>
                </a:lnTo>
                <a:lnTo>
                  <a:pt x="18796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0825" y="2786760"/>
            <a:ext cx="8664575" cy="0"/>
          </a:xfrm>
          <a:custGeom>
            <a:avLst/>
            <a:gdLst/>
            <a:ahLst/>
            <a:cxnLst/>
            <a:rect l="l" t="t" r="r" b="b"/>
            <a:pathLst>
              <a:path w="8664575" h="0">
                <a:moveTo>
                  <a:pt x="0" y="0"/>
                </a:moveTo>
                <a:lnTo>
                  <a:pt x="866457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0825" y="2421001"/>
            <a:ext cx="8664575" cy="0"/>
          </a:xfrm>
          <a:custGeom>
            <a:avLst/>
            <a:gdLst/>
            <a:ahLst/>
            <a:cxnLst/>
            <a:rect l="l" t="t" r="r" b="b"/>
            <a:pathLst>
              <a:path w="8664575" h="0">
                <a:moveTo>
                  <a:pt x="0" y="0"/>
                </a:moveTo>
                <a:lnTo>
                  <a:pt x="866457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55191" y="2380488"/>
            <a:ext cx="1243584" cy="396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081783" y="2392679"/>
            <a:ext cx="374904" cy="384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37432" y="2380488"/>
            <a:ext cx="780288" cy="396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00728" y="2392679"/>
            <a:ext cx="374903" cy="384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54752" y="2380488"/>
            <a:ext cx="1706879" cy="396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44640" y="2392679"/>
            <a:ext cx="374903" cy="384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367016" y="2380488"/>
            <a:ext cx="1243583" cy="3962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293607" y="2392679"/>
            <a:ext cx="374903" cy="384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50825" y="2380488"/>
          <a:ext cx="8664575" cy="2136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2760"/>
                <a:gridCol w="1681480"/>
                <a:gridCol w="2228215"/>
                <a:gridCol w="1722120"/>
              </a:tblGrid>
              <a:tr h="4062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800" spc="15" b="1">
                          <a:latin typeface="宋体"/>
                          <a:cs typeface="宋体"/>
                        </a:rPr>
                        <a:t>隔离级别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81280"/>
                </a:tc>
                <a:tc>
                  <a:txBody>
                    <a:bodyPr/>
                    <a:lstStyle/>
                    <a:p>
                      <a:pPr algn="r" marR="50800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800" spc="20" b="1">
                          <a:latin typeface="宋体"/>
                          <a:cs typeface="宋体"/>
                        </a:rPr>
                        <a:t>脏读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81280"/>
                </a:tc>
                <a:tc>
                  <a:txBody>
                    <a:bodyPr/>
                    <a:lstStyle/>
                    <a:p>
                      <a:pPr algn="ctr" marL="3619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800" spc="10" b="1">
                          <a:latin typeface="宋体"/>
                          <a:cs typeface="宋体"/>
                        </a:rPr>
                        <a:t>不可重复读取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81280"/>
                </a:tc>
                <a:tc>
                  <a:txBody>
                    <a:bodyPr/>
                    <a:lstStyle/>
                    <a:p>
                      <a:pPr algn="ctr" marR="14478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800" spc="10" b="1">
                          <a:latin typeface="宋体"/>
                          <a:cs typeface="宋体"/>
                        </a:rPr>
                        <a:t>幻像读取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81280"/>
                </a:tc>
              </a:tr>
              <a:tr h="40051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READ 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UNCOMMITTED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r" marR="5111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允许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允许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algn="ctr" marR="1447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允许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40640"/>
                </a:tc>
              </a:tr>
              <a:tr h="42245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READ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COMMITTED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6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允许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algn="ctr" marR="14478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允许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62865"/>
                </a:tc>
              </a:tr>
              <a:tr h="4226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 spc="-4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REPEATABLE</a:t>
                      </a:r>
                      <a:r>
                        <a:rPr dirty="0" sz="1800" spc="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READ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6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4478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允许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62865"/>
                </a:tc>
              </a:tr>
              <a:tr h="4784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SERIALIZABLE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69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228600" y="5257800"/>
            <a:ext cx="8686800" cy="990600"/>
          </a:xfrm>
          <a:custGeom>
            <a:avLst/>
            <a:gdLst/>
            <a:ahLst/>
            <a:cxnLst/>
            <a:rect l="l" t="t" r="r" b="b"/>
            <a:pathLst>
              <a:path w="8686800" h="990600">
                <a:moveTo>
                  <a:pt x="0" y="89408"/>
                </a:moveTo>
                <a:lnTo>
                  <a:pt x="7028" y="54596"/>
                </a:lnTo>
                <a:lnTo>
                  <a:pt x="26195" y="26177"/>
                </a:lnTo>
                <a:lnTo>
                  <a:pt x="54622" y="7022"/>
                </a:lnTo>
                <a:lnTo>
                  <a:pt x="89433" y="0"/>
                </a:lnTo>
                <a:lnTo>
                  <a:pt x="8597392" y="0"/>
                </a:lnTo>
                <a:lnTo>
                  <a:pt x="8632203" y="7022"/>
                </a:lnTo>
                <a:lnTo>
                  <a:pt x="8660622" y="26177"/>
                </a:lnTo>
                <a:lnTo>
                  <a:pt x="8679777" y="54596"/>
                </a:lnTo>
                <a:lnTo>
                  <a:pt x="8686800" y="89408"/>
                </a:lnTo>
                <a:lnTo>
                  <a:pt x="8686800" y="901166"/>
                </a:lnTo>
                <a:lnTo>
                  <a:pt x="8679777" y="935977"/>
                </a:lnTo>
                <a:lnTo>
                  <a:pt x="8660622" y="964404"/>
                </a:lnTo>
                <a:lnTo>
                  <a:pt x="8632203" y="983571"/>
                </a:lnTo>
                <a:lnTo>
                  <a:pt x="8597392" y="990600"/>
                </a:lnTo>
                <a:lnTo>
                  <a:pt x="89433" y="990600"/>
                </a:lnTo>
                <a:lnTo>
                  <a:pt x="54622" y="983571"/>
                </a:lnTo>
                <a:lnTo>
                  <a:pt x="26195" y="964404"/>
                </a:lnTo>
                <a:lnTo>
                  <a:pt x="7028" y="935977"/>
                </a:lnTo>
                <a:lnTo>
                  <a:pt x="0" y="901166"/>
                </a:lnTo>
                <a:lnTo>
                  <a:pt x="0" y="89408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298575" y="5428912"/>
            <a:ext cx="7156450" cy="621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465"/>
              </a:lnSpc>
              <a:spcBef>
                <a:spcPts val="100"/>
              </a:spcBef>
            </a:pPr>
            <a:r>
              <a:rPr dirty="0" sz="2000" spc="-5" i="1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dirty="0" sz="2100" spc="-114" i="1">
                <a:solidFill>
                  <a:srgbClr val="FFFFFF"/>
                </a:solidFill>
                <a:latin typeface="宋体"/>
                <a:cs typeface="宋体"/>
              </a:rPr>
              <a:t>支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持</a:t>
            </a:r>
            <a:r>
              <a:rPr dirty="0" sz="2100" spc="-505" i="1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800" spc="-5" i="1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dirty="0" sz="18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FFFFFF"/>
                </a:solidFill>
                <a:latin typeface="Arial"/>
                <a:cs typeface="Arial"/>
              </a:rPr>
              <a:t>COMMITTED</a:t>
            </a:r>
            <a:r>
              <a:rPr dirty="0" sz="1900" spc="-100" i="1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1900" spc="-380" i="1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SERIALIZABLE</a:t>
            </a:r>
            <a:r>
              <a:rPr dirty="0" sz="1900" spc="-105" i="1">
                <a:solidFill>
                  <a:srgbClr val="FFFFFF"/>
                </a:solidFill>
                <a:latin typeface="宋体"/>
                <a:cs typeface="宋体"/>
              </a:rPr>
              <a:t>两种事务隔离性级</a:t>
            </a:r>
            <a:endParaRPr sz="1900">
              <a:latin typeface="宋体"/>
              <a:cs typeface="宋体"/>
            </a:endParaRPr>
          </a:p>
          <a:p>
            <a:pPr marL="12700">
              <a:lnSpc>
                <a:spcPts val="2225"/>
              </a:lnSpc>
            </a:pPr>
            <a:r>
              <a:rPr dirty="0" sz="1900" spc="-100" i="1">
                <a:solidFill>
                  <a:srgbClr val="FFFFFF"/>
                </a:solidFill>
                <a:latin typeface="宋体"/>
                <a:cs typeface="宋体"/>
              </a:rPr>
              <a:t>别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1000" y="5486400"/>
            <a:ext cx="533400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事务的隔离级别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489950" cy="200152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just" marL="356870" marR="5080" indent="-344805">
              <a:lnSpc>
                <a:spcPct val="100099"/>
              </a:lnSpc>
              <a:spcBef>
                <a:spcPts val="290"/>
              </a:spcBef>
              <a:buChar char="•"/>
              <a:tabLst>
                <a:tab pos="357505" algn="l"/>
              </a:tabLst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transaction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语句可以用来设置事务处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理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的各 种属性，例如，它的隔离层次，它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只读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还 是可以进行读写的；是否需要使用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特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定的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回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滚 段等。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99032" y="3496055"/>
            <a:ext cx="6952488" cy="594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31975" y="3429000"/>
            <a:ext cx="6934200" cy="57785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6365" rIns="0" bIns="0" rtlCol="0" vert="horz">
            <a:spAutoFit/>
          </a:bodyPr>
          <a:lstStyle/>
          <a:p>
            <a:pPr marL="503555">
              <a:lnSpc>
                <a:spcPct val="100000"/>
              </a:lnSpc>
              <a:spcBef>
                <a:spcPts val="995"/>
              </a:spcBef>
            </a:pPr>
            <a:r>
              <a:rPr dirty="0" sz="1800" spc="-5" b="1">
                <a:latin typeface="Courier New"/>
                <a:cs typeface="Courier New"/>
              </a:rPr>
              <a:t>set </a:t>
            </a:r>
            <a:r>
              <a:rPr dirty="0" sz="1800" spc="-10" b="1">
                <a:latin typeface="Courier New"/>
                <a:cs typeface="Courier New"/>
              </a:rPr>
              <a:t>transaction isolation </a:t>
            </a:r>
            <a:r>
              <a:rPr dirty="0" sz="1800" spc="-5" b="1">
                <a:latin typeface="Courier New"/>
                <a:cs typeface="Courier New"/>
              </a:rPr>
              <a:t>level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serializable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55775" y="4364735"/>
            <a:ext cx="7239000" cy="594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87450" y="4295775"/>
            <a:ext cx="7223125" cy="57785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6364" rIns="0" bIns="0" rtlCol="0" vert="horz">
            <a:spAutoFit/>
          </a:bodyPr>
          <a:lstStyle/>
          <a:p>
            <a:pPr marL="503555">
              <a:lnSpc>
                <a:spcPct val="100000"/>
              </a:lnSpc>
              <a:spcBef>
                <a:spcPts val="994"/>
              </a:spcBef>
            </a:pPr>
            <a:r>
              <a:rPr dirty="0" sz="1800" spc="-5" b="1">
                <a:latin typeface="Courier New"/>
                <a:cs typeface="Courier New"/>
              </a:rPr>
              <a:t>set </a:t>
            </a:r>
            <a:r>
              <a:rPr dirty="0" sz="1800" spc="-10" b="1">
                <a:latin typeface="Courier New"/>
                <a:cs typeface="Courier New"/>
              </a:rPr>
              <a:t>transaction isolation </a:t>
            </a:r>
            <a:r>
              <a:rPr dirty="0" sz="1800" spc="-5" b="1">
                <a:latin typeface="Courier New"/>
                <a:cs typeface="Courier New"/>
              </a:rPr>
              <a:t>level </a:t>
            </a:r>
            <a:r>
              <a:rPr dirty="0" sz="1800" spc="-10" b="1">
                <a:latin typeface="Courier New"/>
                <a:cs typeface="Courier New"/>
              </a:rPr>
              <a:t>read</a:t>
            </a:r>
            <a:r>
              <a:rPr dirty="0" sz="1800" spc="-9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committed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事务的隔离级别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877948"/>
            <a:ext cx="8912860" cy="11080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356870" marR="5080" indent="-344805">
              <a:lnSpc>
                <a:spcPts val="2480"/>
              </a:lnSpc>
              <a:spcBef>
                <a:spcPts val="51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当使用了该命令之后，无论是否出现改变，数据库都会被冻结，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可以完全隔离其他事务处理的影响。</a:t>
            </a:r>
            <a:endParaRPr sz="24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2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与此命令相似的命令是：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765355"/>
            <a:ext cx="8566150" cy="219583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3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但两个命令存在区别：</a:t>
            </a:r>
            <a:endParaRPr sz="2400">
              <a:latin typeface="宋体"/>
              <a:cs typeface="宋体"/>
            </a:endParaRPr>
          </a:p>
          <a:p>
            <a:pPr marL="756285" marR="125095" indent="-287020">
              <a:lnSpc>
                <a:spcPts val="2160"/>
              </a:lnSpc>
              <a:spcBef>
                <a:spcPts val="505"/>
              </a:spcBef>
              <a:tabLst>
                <a:tab pos="756285" algn="l"/>
              </a:tabLst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第一</a:t>
            </a:r>
            <a:r>
              <a:rPr dirty="0" sz="20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000" spc="-5">
                <a:solidFill>
                  <a:srgbClr val="FFFF00"/>
                </a:solidFill>
                <a:latin typeface="Times New Roman"/>
                <a:cs typeface="Times New Roman"/>
              </a:rPr>
              <a:t>read</a:t>
            </a:r>
            <a:r>
              <a:rPr dirty="0" sz="2000" spc="-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FFFF00"/>
                </a:solidFill>
                <a:latin typeface="Times New Roman"/>
                <a:cs typeface="Times New Roman"/>
              </a:rPr>
              <a:t>only</a:t>
            </a:r>
            <a:r>
              <a:rPr dirty="0" sz="2000" spc="-10">
                <a:solidFill>
                  <a:srgbClr val="FFFF00"/>
                </a:solidFill>
                <a:latin typeface="宋体"/>
                <a:cs typeface="宋体"/>
              </a:rPr>
              <a:t>会确保用户无</a:t>
            </a:r>
            <a:r>
              <a:rPr dirty="0" sz="2000" spc="10">
                <a:solidFill>
                  <a:srgbClr val="FFFF00"/>
                </a:solidFill>
                <a:latin typeface="宋体"/>
                <a:cs typeface="宋体"/>
              </a:rPr>
              <a:t>法</a:t>
            </a:r>
            <a:r>
              <a:rPr dirty="0" sz="2000" spc="-10">
                <a:solidFill>
                  <a:srgbClr val="FFFF00"/>
                </a:solidFill>
                <a:latin typeface="宋体"/>
                <a:cs typeface="宋体"/>
              </a:rPr>
              <a:t>执行</a:t>
            </a:r>
            <a:r>
              <a:rPr dirty="0" sz="2000" spc="10">
                <a:solidFill>
                  <a:srgbClr val="FFFF00"/>
                </a:solidFill>
                <a:latin typeface="宋体"/>
                <a:cs typeface="宋体"/>
              </a:rPr>
              <a:t>修</a:t>
            </a:r>
            <a:r>
              <a:rPr dirty="0" sz="2000" spc="-10">
                <a:solidFill>
                  <a:srgbClr val="FFFF00"/>
                </a:solidFill>
                <a:latin typeface="宋体"/>
                <a:cs typeface="宋体"/>
              </a:rPr>
              <a:t>改数</a:t>
            </a:r>
            <a:r>
              <a:rPr dirty="0" sz="2000" spc="10">
                <a:solidFill>
                  <a:srgbClr val="FFFF00"/>
                </a:solidFill>
                <a:latin typeface="宋体"/>
                <a:cs typeface="宋体"/>
              </a:rPr>
              <a:t>据</a:t>
            </a:r>
            <a:r>
              <a:rPr dirty="0" sz="2000" spc="-30">
                <a:solidFill>
                  <a:srgbClr val="FFFF00"/>
                </a:solidFill>
                <a:latin typeface="宋体"/>
                <a:cs typeface="宋体"/>
              </a:rPr>
              <a:t>的</a:t>
            </a:r>
            <a:r>
              <a:rPr dirty="0" sz="2000" spc="-5">
                <a:solidFill>
                  <a:srgbClr val="FFFF00"/>
                </a:solidFill>
                <a:latin typeface="Times New Roman"/>
                <a:cs typeface="Times New Roman"/>
              </a:rPr>
              <a:t>DML</a:t>
            </a:r>
            <a:r>
              <a:rPr dirty="0" sz="2000" spc="10">
                <a:solidFill>
                  <a:srgbClr val="FFFF00"/>
                </a:solidFill>
                <a:latin typeface="宋体"/>
                <a:cs typeface="宋体"/>
              </a:rPr>
              <a:t>操</a:t>
            </a:r>
            <a:r>
              <a:rPr dirty="0" sz="2000" spc="-15">
                <a:solidFill>
                  <a:srgbClr val="FFFF00"/>
                </a:solidFill>
                <a:latin typeface="宋体"/>
                <a:cs typeface="宋体"/>
              </a:rPr>
              <a:t>作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例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如， 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insert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update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delete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。如果执行了这样的操作，则系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统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就会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发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出错误 消息，如</a:t>
            </a:r>
            <a:r>
              <a:rPr dirty="0" sz="2000" spc="-20">
                <a:solidFill>
                  <a:srgbClr val="FFFFFF"/>
                </a:solidFill>
                <a:latin typeface="宋体"/>
                <a:cs typeface="宋体"/>
              </a:rPr>
              <a:t>图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15-1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所示的操作示意了这种过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756285" marR="5080" indent="-287020">
              <a:lnSpc>
                <a:spcPct val="90100"/>
              </a:lnSpc>
              <a:spcBef>
                <a:spcPts val="450"/>
              </a:spcBef>
              <a:tabLst>
                <a:tab pos="756285" algn="l"/>
              </a:tabLst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第二</a:t>
            </a:r>
            <a:r>
              <a:rPr dirty="0" sz="2000" spc="-1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000" spc="-10">
                <a:solidFill>
                  <a:srgbClr val="FFFF00"/>
                </a:solidFill>
                <a:latin typeface="宋体"/>
                <a:cs typeface="宋体"/>
              </a:rPr>
              <a:t>用</a:t>
            </a:r>
            <a:r>
              <a:rPr dirty="0" sz="2000">
                <a:solidFill>
                  <a:srgbClr val="FFFF00"/>
                </a:solidFill>
                <a:latin typeface="Times New Roman"/>
                <a:cs typeface="Times New Roman"/>
              </a:rPr>
              <a:t>read</a:t>
            </a:r>
            <a:r>
              <a:rPr dirty="0" sz="2000" spc="-4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FFFF00"/>
                </a:solidFill>
                <a:latin typeface="Times New Roman"/>
                <a:cs typeface="Times New Roman"/>
              </a:rPr>
              <a:t>only</a:t>
            </a:r>
            <a:r>
              <a:rPr dirty="0" sz="2000" spc="-10">
                <a:solidFill>
                  <a:srgbClr val="FFFF00"/>
                </a:solidFill>
                <a:latin typeface="宋体"/>
                <a:cs typeface="宋体"/>
              </a:rPr>
              <a:t>可以</a:t>
            </a:r>
            <a:r>
              <a:rPr dirty="0" sz="2000" spc="-5">
                <a:solidFill>
                  <a:srgbClr val="FFFF00"/>
                </a:solidFill>
                <a:latin typeface="宋体"/>
                <a:cs typeface="宋体"/>
              </a:rPr>
              <a:t>有</a:t>
            </a:r>
            <a:r>
              <a:rPr dirty="0" sz="2000" spc="-10">
                <a:solidFill>
                  <a:srgbClr val="FFFF00"/>
                </a:solidFill>
                <a:latin typeface="宋体"/>
                <a:cs typeface="宋体"/>
              </a:rPr>
              <a:t>效地</a:t>
            </a:r>
            <a:r>
              <a:rPr dirty="0" sz="2000" spc="15">
                <a:solidFill>
                  <a:srgbClr val="FFFF00"/>
                </a:solidFill>
                <a:latin typeface="宋体"/>
                <a:cs typeface="宋体"/>
              </a:rPr>
              <a:t>将</a:t>
            </a:r>
            <a:r>
              <a:rPr dirty="0" sz="2000" spc="-10">
                <a:solidFill>
                  <a:srgbClr val="FFFF00"/>
                </a:solidFill>
                <a:latin typeface="宋体"/>
                <a:cs typeface="宋体"/>
              </a:rPr>
              <a:t>其数</a:t>
            </a:r>
            <a:r>
              <a:rPr dirty="0" sz="2000" spc="15">
                <a:solidFill>
                  <a:srgbClr val="FFFF00"/>
                </a:solidFill>
                <a:latin typeface="宋体"/>
                <a:cs typeface="宋体"/>
              </a:rPr>
              <a:t>据</a:t>
            </a:r>
            <a:r>
              <a:rPr dirty="0" sz="2000" spc="-10">
                <a:solidFill>
                  <a:srgbClr val="FFFF00"/>
                </a:solidFill>
                <a:latin typeface="宋体"/>
                <a:cs typeface="宋体"/>
              </a:rPr>
              <a:t>库视</a:t>
            </a:r>
            <a:r>
              <a:rPr dirty="0" sz="2000" spc="15">
                <a:solidFill>
                  <a:srgbClr val="FFFF00"/>
                </a:solidFill>
                <a:latin typeface="宋体"/>
                <a:cs typeface="宋体"/>
              </a:rPr>
              <a:t>图</a:t>
            </a:r>
            <a:r>
              <a:rPr dirty="0" sz="2000" spc="-10">
                <a:solidFill>
                  <a:srgbClr val="FFFF00"/>
                </a:solidFill>
                <a:latin typeface="宋体"/>
                <a:cs typeface="宋体"/>
              </a:rPr>
              <a:t>冻结</a:t>
            </a:r>
            <a:r>
              <a:rPr dirty="0" sz="2000" spc="15">
                <a:solidFill>
                  <a:srgbClr val="FFFF00"/>
                </a:solidFill>
                <a:latin typeface="宋体"/>
                <a:cs typeface="宋体"/>
              </a:rPr>
              <a:t>到</a:t>
            </a:r>
            <a:r>
              <a:rPr dirty="0" sz="2000" spc="-10">
                <a:solidFill>
                  <a:srgbClr val="FFFF00"/>
                </a:solidFill>
                <a:latin typeface="宋体"/>
                <a:cs typeface="宋体"/>
              </a:rPr>
              <a:t>某个</a:t>
            </a:r>
            <a:r>
              <a:rPr dirty="0" sz="2000" spc="15">
                <a:solidFill>
                  <a:srgbClr val="FFFF00"/>
                </a:solidFill>
                <a:latin typeface="宋体"/>
                <a:cs typeface="宋体"/>
              </a:rPr>
              <a:t>时</a:t>
            </a:r>
            <a:r>
              <a:rPr dirty="0" sz="2000" spc="-10">
                <a:solidFill>
                  <a:srgbClr val="FFFF00"/>
                </a:solidFill>
                <a:latin typeface="宋体"/>
                <a:cs typeface="宋体"/>
              </a:rPr>
              <a:t>间</a:t>
            </a:r>
            <a:r>
              <a:rPr dirty="0" sz="2000" spc="-35">
                <a:solidFill>
                  <a:srgbClr val="FFFF00"/>
                </a:solidFill>
                <a:latin typeface="宋体"/>
                <a:cs typeface="宋体"/>
              </a:rPr>
              <a:t>点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也就 是说，无论数据库中的其它会话如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何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工作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数据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库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在用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户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的前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面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都会 是使</a:t>
            </a:r>
            <a:r>
              <a:rPr dirty="0" sz="2000" spc="-1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transaction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语句时的样子。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99032" y="1194816"/>
            <a:ext cx="6952488" cy="591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31975" y="1125600"/>
            <a:ext cx="6934200" cy="57785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5095" rIns="0" bIns="0" rtlCol="0" vert="horz">
            <a:spAutoFit/>
          </a:bodyPr>
          <a:lstStyle/>
          <a:p>
            <a:pPr marL="503555">
              <a:lnSpc>
                <a:spcPct val="100000"/>
              </a:lnSpc>
              <a:spcBef>
                <a:spcPts val="985"/>
              </a:spcBef>
            </a:pPr>
            <a:r>
              <a:rPr dirty="0" sz="1800" spc="-5" b="1">
                <a:latin typeface="Courier New"/>
                <a:cs typeface="Courier New"/>
              </a:rPr>
              <a:t>set </a:t>
            </a:r>
            <a:r>
              <a:rPr dirty="0" sz="1800" spc="-10" b="1">
                <a:latin typeface="Courier New"/>
                <a:cs typeface="Courier New"/>
              </a:rPr>
              <a:t>transaction isolation </a:t>
            </a:r>
            <a:r>
              <a:rPr dirty="0" sz="1800" spc="-5" b="1">
                <a:latin typeface="Courier New"/>
                <a:cs typeface="Courier New"/>
              </a:rPr>
              <a:t>level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serializable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99032" y="3209544"/>
            <a:ext cx="6952488" cy="594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31975" y="3141726"/>
            <a:ext cx="6934200" cy="57785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5730" rIns="0" bIns="0" rtlCol="0" vert="horz">
            <a:spAutoFit/>
          </a:bodyPr>
          <a:lstStyle/>
          <a:p>
            <a:pPr algn="ctr" marR="41910">
              <a:lnSpc>
                <a:spcPct val="100000"/>
              </a:lnSpc>
              <a:spcBef>
                <a:spcPts val="990"/>
              </a:spcBef>
            </a:pPr>
            <a:r>
              <a:rPr dirty="0" sz="1800" spc="-5" b="1">
                <a:latin typeface="Courier New"/>
                <a:cs typeface="Courier New"/>
              </a:rPr>
              <a:t>set </a:t>
            </a:r>
            <a:r>
              <a:rPr dirty="0" sz="1800" spc="-10" b="1">
                <a:latin typeface="Courier New"/>
                <a:cs typeface="Courier New"/>
              </a:rPr>
              <a:t>transaction read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only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事务的隔离级别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676476"/>
            <a:ext cx="8446770" cy="3049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此模式是设置隔离层次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的默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认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操作模 式，很少使用。如果用户在会话前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面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使</a:t>
            </a:r>
            <a:r>
              <a:rPr dirty="0" sz="3200" spc="-3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alter  session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命令，将用户会话的事务处理的默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认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隔 离层次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从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read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committed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改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变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serializable</a:t>
            </a:r>
            <a:r>
              <a:rPr dirty="0" sz="320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那 么就可能会用到这个命令。</a:t>
            </a:r>
            <a:endParaRPr sz="3200">
              <a:latin typeface="宋体"/>
              <a:cs typeface="宋体"/>
            </a:endParaRPr>
          </a:p>
          <a:p>
            <a:pPr algn="just" marL="356870" indent="-344805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与此命令相当的命令是：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5672" y="1121663"/>
            <a:ext cx="7239000" cy="591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16012" y="1052575"/>
            <a:ext cx="7223125" cy="57785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4460" rIns="0" bIns="0" rtlCol="0" vert="horz">
            <a:spAutoFit/>
          </a:bodyPr>
          <a:lstStyle/>
          <a:p>
            <a:pPr marL="502920">
              <a:lnSpc>
                <a:spcPct val="100000"/>
              </a:lnSpc>
              <a:spcBef>
                <a:spcPts val="980"/>
              </a:spcBef>
            </a:pPr>
            <a:r>
              <a:rPr dirty="0" sz="1800" spc="-5" b="1">
                <a:latin typeface="Courier New"/>
                <a:cs typeface="Courier New"/>
              </a:rPr>
              <a:t>set </a:t>
            </a:r>
            <a:r>
              <a:rPr dirty="0" sz="1800" spc="-10" b="1">
                <a:latin typeface="Courier New"/>
                <a:cs typeface="Courier New"/>
              </a:rPr>
              <a:t>transaction isolation </a:t>
            </a:r>
            <a:r>
              <a:rPr dirty="0" sz="1800" spc="-5" b="1">
                <a:latin typeface="Courier New"/>
                <a:cs typeface="Courier New"/>
              </a:rPr>
              <a:t>level </a:t>
            </a:r>
            <a:r>
              <a:rPr dirty="0" sz="1800" spc="-10" b="1">
                <a:latin typeface="Courier New"/>
                <a:cs typeface="Courier New"/>
              </a:rPr>
              <a:t>read</a:t>
            </a:r>
            <a:r>
              <a:rPr dirty="0" sz="1800" spc="-8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committed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99032" y="4937759"/>
            <a:ext cx="6952488" cy="594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31975" y="4868926"/>
            <a:ext cx="6934200" cy="57785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6364" rIns="0" bIns="0" rtlCol="0" vert="horz">
            <a:spAutoFit/>
          </a:bodyPr>
          <a:lstStyle/>
          <a:p>
            <a:pPr algn="ctr" marL="83185">
              <a:lnSpc>
                <a:spcPct val="100000"/>
              </a:lnSpc>
              <a:spcBef>
                <a:spcPts val="994"/>
              </a:spcBef>
            </a:pPr>
            <a:r>
              <a:rPr dirty="0" sz="1800" spc="-5" b="1">
                <a:latin typeface="Courier New"/>
                <a:cs typeface="Courier New"/>
              </a:rPr>
              <a:t>set </a:t>
            </a:r>
            <a:r>
              <a:rPr dirty="0" sz="1800" spc="-10" b="1">
                <a:latin typeface="Courier New"/>
                <a:cs typeface="Courier New"/>
              </a:rPr>
              <a:t>transaction read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write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29688" y="188417"/>
            <a:ext cx="448818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完整性约束与事务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903970" cy="424307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6870" marR="5080" indent="-344805">
              <a:lnSpc>
                <a:spcPct val="100099"/>
              </a:lnSpc>
              <a:spcBef>
                <a:spcPts val="2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中，约束可以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DML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执行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之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后立 即生效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也可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延迟到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事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务处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理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提交时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才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生效。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constraint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语句可以允许用户在事务处理中</a:t>
            </a:r>
            <a:endParaRPr sz="3200">
              <a:latin typeface="宋体"/>
              <a:cs typeface="宋体"/>
            </a:endParaRPr>
          </a:p>
          <a:p>
            <a:pPr marL="356870" marR="419100">
              <a:lnSpc>
                <a:spcPts val="3650"/>
              </a:lnSpc>
              <a:spcBef>
                <a:spcPts val="470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设置延迟约束的强制模式。可以使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下面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 法格式延迟单独的约束：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655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set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constraint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constraint_name</a:t>
            </a:r>
            <a:r>
              <a:rPr dirty="0" sz="320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deferred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9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也可以使用如下的语法格式延迟所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的约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束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45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set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constraint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dirty="0" sz="3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deferred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29688" y="188417"/>
            <a:ext cx="448818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完整性约束与事务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380730" cy="42449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IMMEDIATE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约束模式</a:t>
            </a:r>
            <a:endParaRPr sz="3200">
              <a:latin typeface="宋体"/>
              <a:cs typeface="宋体"/>
            </a:endParaRPr>
          </a:p>
          <a:p>
            <a:pPr algn="just" marL="356870" marR="5080">
              <a:lnSpc>
                <a:spcPct val="97400"/>
              </a:lnSpc>
              <a:spcBef>
                <a:spcPts val="100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一般情况下，约束都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IMMEDIATE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模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式。在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这种情况下，完整性约束会在整</a:t>
            </a:r>
            <a:r>
              <a:rPr dirty="0" sz="3200" spc="-3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4000" spc="10" i="1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dirty="0" sz="4000" spc="5" i="1">
                <a:solidFill>
                  <a:srgbClr val="FFFF00"/>
                </a:solidFill>
                <a:latin typeface="Times New Roman"/>
                <a:cs typeface="Times New Roman"/>
              </a:rPr>
              <a:t>Q</a:t>
            </a:r>
            <a:r>
              <a:rPr dirty="0" sz="4000" spc="20" i="1">
                <a:solidFill>
                  <a:srgbClr val="FFFF00"/>
                </a:solidFill>
                <a:latin typeface="Times New Roman"/>
                <a:cs typeface="Times New Roman"/>
              </a:rPr>
              <a:t>L</a:t>
            </a:r>
            <a:r>
              <a:rPr dirty="0" sz="4200" spc="-160" i="1">
                <a:solidFill>
                  <a:srgbClr val="FFFF00"/>
                </a:solidFill>
                <a:latin typeface="宋体"/>
                <a:cs typeface="宋体"/>
              </a:rPr>
              <a:t>语句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得到处理之后立即检查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65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DEFERRABLE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约束模式和级联更新</a:t>
            </a:r>
            <a:endParaRPr sz="3200">
              <a:latin typeface="宋体"/>
              <a:cs typeface="宋体"/>
            </a:endParaRPr>
          </a:p>
          <a:p>
            <a:pPr marL="356870" marR="12573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采用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DEFERRABLE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约束模式我们能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够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延迟约 束的检查到引用请求或发</a:t>
            </a:r>
            <a:r>
              <a:rPr dirty="0" sz="3200" spc="-30">
                <a:solidFill>
                  <a:srgbClr val="FFFFFF"/>
                </a:solidFill>
                <a:latin typeface="宋体"/>
                <a:cs typeface="宋体"/>
              </a:rPr>
              <a:t>出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COMMIT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时。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22878" y="188417"/>
            <a:ext cx="169926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锁升级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73022"/>
            <a:ext cx="8912860" cy="447421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356870" marR="309880" indent="-344805">
              <a:lnSpc>
                <a:spcPct val="89400"/>
              </a:lnSpc>
              <a:spcBef>
                <a:spcPts val="4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可以在许多层次上加锁。用户可以把锁放在一行上，也可以把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锁放在一个表上，甚至还可以把锁放在整个数据库上。在有些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数据库系统中，锁是稀缺的资源，拥有许多锁定可以负面地影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响系统的性能。在这些数据库中，用户可以发现，为了保存这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些资源，用户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100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个行级锁定就会转换为一个表级锁定。这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种过程就是锁升级。换句话说，用户以前可能拥有很多行级锁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定，现在可以拥有一个更高级别的单独锁定，可以使用一个锁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来锁定以前需要锁定的所有资源。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Times New Roman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9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但是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不会升级锁。锁升级不是数据库想要的属性。事 实上，数据库支持锁升级暗示着其锁定机制存在固有的系统开 销，管理上百个锁是需要处理的重要工作</a:t>
            </a:r>
            <a:r>
              <a:rPr dirty="0" sz="2400" spc="-35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2400" spc="-5">
                <a:solidFill>
                  <a:srgbClr val="FFFF00"/>
                </a:solidFill>
                <a:latin typeface="宋体"/>
                <a:cs typeface="宋体"/>
              </a:rPr>
              <a:t>在</a:t>
            </a:r>
            <a:r>
              <a:rPr dirty="0" sz="2400" spc="-10">
                <a:solidFill>
                  <a:srgbClr val="FFFF00"/>
                </a:solidFill>
                <a:latin typeface="Times New Roman"/>
                <a:cs typeface="Times New Roman"/>
              </a:rPr>
              <a:t>Oracle</a:t>
            </a:r>
            <a:r>
              <a:rPr dirty="0" sz="2400">
                <a:solidFill>
                  <a:srgbClr val="FFFF00"/>
                </a:solidFill>
                <a:latin typeface="宋体"/>
                <a:cs typeface="宋体"/>
              </a:rPr>
              <a:t>中，拥有 一个锁或上百万个锁的系统开销都是相同的，并没有任何区别。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3675" y="188417"/>
            <a:ext cx="11410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概述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15694"/>
            <a:ext cx="8489950" cy="39033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56870" marR="5080" indent="-344805">
              <a:lnSpc>
                <a:spcPct val="99300"/>
              </a:lnSpc>
              <a:spcBef>
                <a:spcPts val="114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并发性是一个非常重要的概念，是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来解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决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多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个用户对同一数据进行操作的问题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特别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对 于分布式数据库来说，这个特点更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加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突出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提 高数据库的处理速度，仅依靠提高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计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算机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物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理速度是不够的，还必须充分考虑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据库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并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发性问题，提高数据库并发的效率。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Oracle  Database</a:t>
            </a:r>
            <a:r>
              <a:rPr dirty="0" sz="3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10g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系统通过使用事务和锁机制，解 决了数据库的并发性问题。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5509" y="188417"/>
            <a:ext cx="225679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悲观锁定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15694"/>
            <a:ext cx="8489315" cy="975994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56870" marR="5080" indent="-344805">
              <a:lnSpc>
                <a:spcPts val="3650"/>
              </a:lnSpc>
              <a:spcBef>
                <a:spcPts val="3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采用悲观锁定，就是在选择数据之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前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，对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其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进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行锁定。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5509" y="188417"/>
            <a:ext cx="225679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乐观锁定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15694"/>
            <a:ext cx="8489950" cy="146367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just" marL="356870" marR="5080" indent="-344805">
              <a:lnSpc>
                <a:spcPct val="97600"/>
              </a:lnSpc>
              <a:spcBef>
                <a:spcPts val="185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当更新数据时，用户可以使用一个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更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新将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列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设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置为其新值，与此同时，验证数据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库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中的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据 行是否具有与用户读取它时相同的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值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3675" y="188417"/>
            <a:ext cx="11410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小结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2680"/>
            <a:ext cx="4021454" cy="412369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事务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事务控制语句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事务特征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事务的隔离级别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完整性约束与事务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锁升级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悲观锁定与乐观锁定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00351" y="2709798"/>
            <a:ext cx="4543425" cy="1438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3675" y="188417"/>
            <a:ext cx="11410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事务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24255"/>
            <a:ext cx="8911590" cy="4631690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356870" marR="5080" indent="-344805">
              <a:lnSpc>
                <a:spcPct val="77900"/>
              </a:lnSpc>
              <a:spcBef>
                <a:spcPts val="85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事务是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据库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区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别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于文件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系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统的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特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性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之一。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所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谓事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务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，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就是用户定义的一个数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库操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作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序列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这些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操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作要么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全做，要么全不做，是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个不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可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分割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工作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单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位。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Times New Roman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事务的特征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原子性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Atomicity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一致性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Consistency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隔离性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Isolation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持久性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Durability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>
              <a:latin typeface="Times New Roman"/>
              <a:cs typeface="Times New Roman"/>
            </a:endParaRPr>
          </a:p>
          <a:p>
            <a:pPr marL="356870" marR="349885" indent="-344805">
              <a:lnSpc>
                <a:spcPct val="758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数据库中引入数据库的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主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要目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就是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事务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会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把数据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库从一种一致状态转变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另一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种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一致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状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态。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88417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事务控制语句</a:t>
            </a:r>
          </a:p>
        </p:txBody>
      </p:sp>
      <p:sp>
        <p:nvSpPr>
          <p:cNvPr id="5" name="object 5"/>
          <p:cNvSpPr/>
          <p:nvPr/>
        </p:nvSpPr>
        <p:spPr>
          <a:xfrm>
            <a:off x="250825" y="5229225"/>
            <a:ext cx="8686800" cy="1011555"/>
          </a:xfrm>
          <a:custGeom>
            <a:avLst/>
            <a:gdLst/>
            <a:ahLst/>
            <a:cxnLst/>
            <a:rect l="l" t="t" r="r" b="b"/>
            <a:pathLst>
              <a:path w="8686800" h="1011554">
                <a:moveTo>
                  <a:pt x="0" y="91312"/>
                </a:moveTo>
                <a:lnTo>
                  <a:pt x="7173" y="55774"/>
                </a:lnTo>
                <a:lnTo>
                  <a:pt x="26738" y="26749"/>
                </a:lnTo>
                <a:lnTo>
                  <a:pt x="55758" y="7177"/>
                </a:lnTo>
                <a:lnTo>
                  <a:pt x="91300" y="0"/>
                </a:lnTo>
                <a:lnTo>
                  <a:pt x="8595487" y="0"/>
                </a:lnTo>
                <a:lnTo>
                  <a:pt x="8631025" y="7177"/>
                </a:lnTo>
                <a:lnTo>
                  <a:pt x="8660050" y="26749"/>
                </a:lnTo>
                <a:lnTo>
                  <a:pt x="8679622" y="55774"/>
                </a:lnTo>
                <a:lnTo>
                  <a:pt x="8686800" y="91312"/>
                </a:lnTo>
                <a:lnTo>
                  <a:pt x="8686800" y="919937"/>
                </a:lnTo>
                <a:lnTo>
                  <a:pt x="8679622" y="955478"/>
                </a:lnTo>
                <a:lnTo>
                  <a:pt x="8660050" y="984499"/>
                </a:lnTo>
                <a:lnTo>
                  <a:pt x="8631025" y="1004063"/>
                </a:lnTo>
                <a:lnTo>
                  <a:pt x="8595487" y="1011237"/>
                </a:lnTo>
                <a:lnTo>
                  <a:pt x="91300" y="1011237"/>
                </a:lnTo>
                <a:lnTo>
                  <a:pt x="55758" y="1004063"/>
                </a:lnTo>
                <a:lnTo>
                  <a:pt x="26738" y="984499"/>
                </a:lnTo>
                <a:lnTo>
                  <a:pt x="7173" y="955478"/>
                </a:lnTo>
                <a:lnTo>
                  <a:pt x="0" y="919937"/>
                </a:lnTo>
                <a:lnTo>
                  <a:pt x="0" y="91312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7340" y="1065777"/>
            <a:ext cx="8489950" cy="485140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6870" marR="5080" indent="-344805">
              <a:lnSpc>
                <a:spcPct val="100099"/>
              </a:lnSpc>
              <a:spcBef>
                <a:spcPts val="2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中的一个重要概念就是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没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有“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开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始事务 处理”的语句。用户不能显式地开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始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一个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事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务 处理。事务处理会隐式地开始与第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条修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改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 据的语句，或者一些要求事务处理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场合。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6870" marR="208915" indent="-344805">
              <a:lnSpc>
                <a:spcPct val="10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如果发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出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MM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LLB</a:t>
            </a:r>
            <a:r>
              <a:rPr dirty="0" sz="3200" spc="1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就会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显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式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地结束一个事务。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algn="ctr" marL="282575">
              <a:lnSpc>
                <a:spcPct val="100000"/>
              </a:lnSpc>
              <a:spcBef>
                <a:spcPts val="2695"/>
              </a:spcBef>
            </a:pP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ROLLBACK</a:t>
            </a:r>
            <a:r>
              <a:rPr dirty="0" sz="2400" spc="-7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30" i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Arial"/>
                <a:cs typeface="Arial"/>
              </a:rPr>
              <a:t>SAVEPOINT</a:t>
            </a:r>
            <a:r>
              <a:rPr dirty="0" sz="2500" spc="-105" i="1">
                <a:solidFill>
                  <a:srgbClr val="FFFFFF"/>
                </a:solidFill>
                <a:latin typeface="宋体"/>
                <a:cs typeface="宋体"/>
              </a:rPr>
              <a:t>命令不会结束事务！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5287" y="5487987"/>
            <a:ext cx="5334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88417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事务控制语句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88262"/>
            <a:ext cx="8535035" cy="51015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COMMIT</a:t>
            </a:r>
            <a:endParaRPr sz="3200">
              <a:latin typeface="Times New Roman"/>
              <a:cs typeface="Times New Roman"/>
            </a:endParaRPr>
          </a:p>
          <a:p>
            <a:pPr marL="356870" marR="5080">
              <a:lnSpc>
                <a:spcPct val="100000"/>
              </a:lnSpc>
              <a:spcBef>
                <a:spcPts val="2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完整形式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COMMIT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WORK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，二者等价。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COMMI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会结束你的事务，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并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使得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已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做的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所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有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修改成为永久性的（持久保存）。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65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ROLLBACK</a:t>
            </a:r>
            <a:endParaRPr sz="3200">
              <a:latin typeface="Times New Roman"/>
              <a:cs typeface="Times New Roman"/>
            </a:endParaRPr>
          </a:p>
          <a:p>
            <a:pPr marL="356870" marR="182880">
              <a:lnSpc>
                <a:spcPct val="100000"/>
              </a:lnSpc>
              <a:spcBef>
                <a:spcPts val="2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完整形式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ROLLBACK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WORK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二者等价。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ROLLBACK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会结束你的事务，并撤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销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正在进</a:t>
            </a:r>
            <a:endParaRPr sz="3200">
              <a:latin typeface="宋体"/>
              <a:cs typeface="宋体"/>
            </a:endParaRPr>
          </a:p>
          <a:p>
            <a:pPr marL="356870" marR="49530">
              <a:lnSpc>
                <a:spcPts val="3650"/>
              </a:lnSpc>
              <a:spcBef>
                <a:spcPts val="47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行的所有未提交的修改，把数据库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块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恢复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事 务开始之前的状态。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88417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事务控制语句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578850" cy="50984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作为开发人员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b="1">
                <a:solidFill>
                  <a:srgbClr val="FFFF00"/>
                </a:solidFill>
                <a:latin typeface="宋体"/>
                <a:cs typeface="宋体"/>
              </a:rPr>
              <a:t>用户应该使</a:t>
            </a:r>
            <a:r>
              <a:rPr dirty="0" sz="3200" spc="-10" b="1">
                <a:solidFill>
                  <a:srgbClr val="FFFF00"/>
                </a:solidFill>
                <a:latin typeface="宋体"/>
                <a:cs typeface="宋体"/>
              </a:rPr>
              <a:t>用</a:t>
            </a:r>
            <a:r>
              <a:rPr dirty="0" sz="3200" spc="-20" b="1">
                <a:solidFill>
                  <a:srgbClr val="FFFF00"/>
                </a:solidFill>
                <a:latin typeface="Times New Roman"/>
                <a:cs typeface="Times New Roman"/>
              </a:rPr>
              <a:t>commit</a:t>
            </a:r>
            <a:r>
              <a:rPr dirty="0" sz="3200" spc="-25" b="1">
                <a:solidFill>
                  <a:srgbClr val="FFFF00"/>
                </a:solidFill>
                <a:latin typeface="宋体"/>
                <a:cs typeface="宋体"/>
              </a:rPr>
              <a:t>或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 b="1">
                <a:solidFill>
                  <a:srgbClr val="FFFF00"/>
                </a:solidFill>
                <a:latin typeface="Times New Roman"/>
                <a:cs typeface="Times New Roman"/>
              </a:rPr>
              <a:t>rollback</a:t>
            </a:r>
            <a:r>
              <a:rPr dirty="0" sz="3200" b="1">
                <a:solidFill>
                  <a:srgbClr val="FFFF00"/>
                </a:solidFill>
                <a:latin typeface="宋体"/>
                <a:cs typeface="宋体"/>
              </a:rPr>
              <a:t>显式终止用户的事务处理，否则用户</a:t>
            </a:r>
            <a:endParaRPr sz="3200">
              <a:latin typeface="宋体"/>
              <a:cs typeface="宋体"/>
            </a:endParaRPr>
          </a:p>
          <a:p>
            <a:pPr marL="356870" marR="38735">
              <a:lnSpc>
                <a:spcPts val="3650"/>
              </a:lnSpc>
              <a:spcBef>
                <a:spcPts val="475"/>
              </a:spcBef>
            </a:pPr>
            <a:r>
              <a:rPr dirty="0" sz="3200" b="1">
                <a:solidFill>
                  <a:srgbClr val="FFFF00"/>
                </a:solidFill>
                <a:latin typeface="宋体"/>
                <a:cs typeface="宋体"/>
              </a:rPr>
              <a:t>正在使用的工具或环境就将为用户选择其中的 一种方式。</a:t>
            </a:r>
            <a:endParaRPr sz="3200">
              <a:latin typeface="宋体"/>
              <a:cs typeface="宋体"/>
            </a:endParaRPr>
          </a:p>
          <a:p>
            <a:pPr algn="just" marL="356870" marR="5080" indent="-344805">
              <a:lnSpc>
                <a:spcPct val="98400"/>
              </a:lnSpc>
              <a:spcBef>
                <a:spcPts val="935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例如，如果用户没有进行提交或回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滚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就退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出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了 用户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SQL*Plus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会话，那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么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SQL*Plus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就会认为 用户希望提交用户工作。无论用户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否想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要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提 交工作，系统都会为用户进行提交。</a:t>
            </a:r>
            <a:endParaRPr sz="3200">
              <a:latin typeface="宋体"/>
              <a:cs typeface="宋体"/>
            </a:endParaRPr>
          </a:p>
          <a:p>
            <a:pPr algn="just" marL="356870" marR="93980" indent="-344805">
              <a:lnSpc>
                <a:spcPts val="3650"/>
              </a:lnSpc>
              <a:spcBef>
                <a:spcPts val="1240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无论事务处理的规模如何，提交都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非常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快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速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的操作。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88417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事务控制语句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03809"/>
            <a:ext cx="8591550" cy="481838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59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提交时执行的任务</a:t>
            </a:r>
            <a:endParaRPr sz="2800">
              <a:latin typeface="宋体"/>
              <a:cs typeface="宋体"/>
            </a:endParaRPr>
          </a:p>
          <a:p>
            <a:pPr marL="756285" marR="5080" indent="-287020">
              <a:lnSpc>
                <a:spcPct val="90000"/>
              </a:lnSpc>
              <a:spcBef>
                <a:spcPts val="595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为用户的事务处理声</a:t>
            </a:r>
            <a:r>
              <a:rPr dirty="0" sz="2400" spc="-15">
                <a:solidFill>
                  <a:srgbClr val="FFFFFF"/>
                </a:solidFill>
                <a:latin typeface="宋体"/>
                <a:cs typeface="宋体"/>
              </a:rPr>
              <a:t>称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SCN(system</a:t>
            </a:r>
            <a:r>
              <a:rPr dirty="0" sz="24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change</a:t>
            </a:r>
            <a:r>
              <a:rPr dirty="0" sz="24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系统改 变编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号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。这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的内部时钟，可以称为数据库时间。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SCN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不是传统意义上的时钟，因为它不是随着时间推移而 递进。相反，他是在事务处理提交时递进，</a:t>
            </a:r>
            <a:r>
              <a:rPr dirty="0" sz="2400" spc="-30">
                <a:solidFill>
                  <a:srgbClr val="FFFFFF"/>
                </a:solidFill>
                <a:latin typeface="宋体"/>
                <a:cs typeface="宋体"/>
              </a:rPr>
              <a:t>由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ac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在内部 使用，以对事务处理排序。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Times New Roman"/>
              <a:cs typeface="Times New Roman"/>
            </a:endParaRPr>
          </a:p>
          <a:p>
            <a:pPr algn="just" marL="756285" marR="198755" indent="-287020">
              <a:lnSpc>
                <a:spcPct val="88700"/>
              </a:lnSpc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将所有剩余的已经缓冲的重做日志表项写入磁盘，并且将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SCN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记录到在线重做日志文件中。这要由数据库后台进程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LGWR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执行。这一步实际上就是所谓的“提交”，使事务 处理永久地生效。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释放用户会话所占有的所有锁定。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88417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事务控制语句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88262"/>
            <a:ext cx="8670925" cy="51015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SAVEPOINT</a:t>
            </a:r>
            <a:endParaRPr sz="3200">
              <a:latin typeface="Times New Roman"/>
              <a:cs typeface="Times New Roman"/>
            </a:endParaRPr>
          </a:p>
          <a:p>
            <a:pPr marL="356870" marR="5080">
              <a:lnSpc>
                <a:spcPct val="100000"/>
              </a:lnSpc>
              <a:spcBef>
                <a:spcPts val="25"/>
              </a:spcBef>
            </a:pP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SAVEPOINT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允许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你在事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务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中创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建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一个标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点。 一个事务中可以有多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SAVEPOINT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5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ROLLBACK 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&lt;SAVEPOINT&gt;</a:t>
            </a:r>
            <a:endParaRPr sz="3200">
              <a:latin typeface="Times New Roman"/>
              <a:cs typeface="Times New Roman"/>
            </a:endParaRPr>
          </a:p>
          <a:p>
            <a:pPr marL="356870" marR="186690">
              <a:lnSpc>
                <a:spcPct val="100099"/>
              </a:lnSpc>
              <a:spcBef>
                <a:spcPts val="20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此语句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SAVEPOINT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命令配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合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使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，可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把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事务回滚到标记点，而不回滚在此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标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记点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之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前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的任何工作。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45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dirty="0" sz="320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TRANSACTION</a:t>
            </a:r>
            <a:endParaRPr sz="3200">
              <a:latin typeface="Times New Roman"/>
              <a:cs typeface="Times New Roman"/>
            </a:endParaRPr>
          </a:p>
          <a:p>
            <a:pPr marL="356870" marR="186055">
              <a:lnSpc>
                <a:spcPts val="3650"/>
              </a:lnSpc>
              <a:spcBef>
                <a:spcPts val="500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此语句允许你设置不同的事务属性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比如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事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务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的隔离级别以及事务是只读的还是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读写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5200" y="188417"/>
            <a:ext cx="467487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事务的特</a:t>
            </a:r>
            <a:r>
              <a:rPr dirty="0" spc="-10"/>
              <a:t>征</a:t>
            </a:r>
            <a:r>
              <a:rPr dirty="0" spc="-5">
                <a:latin typeface="Times New Roman"/>
                <a:cs typeface="Times New Roman"/>
              </a:rPr>
              <a:t>-</a:t>
            </a:r>
            <a:r>
              <a:rPr dirty="0" spc="-15"/>
              <a:t>原子性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2749"/>
            <a:ext cx="8489315" cy="486410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84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中事务的执行存在两种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情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况：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构成事务的每条语句都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会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提交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所有语句都回滚</a:t>
            </a:r>
            <a:endParaRPr sz="2800">
              <a:latin typeface="宋体"/>
              <a:cs typeface="宋体"/>
            </a:endParaRPr>
          </a:p>
          <a:p>
            <a:pPr marL="356870" marR="5080" indent="-344805">
              <a:lnSpc>
                <a:spcPct val="90100"/>
              </a:lnSpc>
              <a:spcBef>
                <a:spcPts val="75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的这种保护可以延伸到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单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个的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语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句，即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一个语句要么完全成功，要么这条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语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句完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回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滚。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38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事务原子性的级别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35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语句级原子性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过程级原子性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事务级原子性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ssm</dc:creator>
  <dc:title>事务控制</dc:title>
  <dcterms:created xsi:type="dcterms:W3CDTF">2020-03-14T16:59:20Z</dcterms:created>
  <dcterms:modified xsi:type="dcterms:W3CDTF">2020-03-14T16:59:20Z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2020-03-14T00:00:00Z</vt:filetime>
  </property>
</Properties>
</file>