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0909" y="1976119"/>
            <a:ext cx="2202180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858000" y="6400798"/>
            <a:ext cx="379412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315200" y="6418261"/>
            <a:ext cx="1600200" cy="3254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1700" y="188417"/>
            <a:ext cx="2260599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065777"/>
            <a:ext cx="8489950" cy="1513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82.png"/><Relationship Id="rId4" Type="http://schemas.openxmlformats.org/officeDocument/2006/relationships/image" Target="../media/image184.png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82.png"/><Relationship Id="rId4" Type="http://schemas.openxmlformats.org/officeDocument/2006/relationships/image" Target="../media/image185.png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88.png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89.png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90.png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91.png"/><Relationship Id="rId4" Type="http://schemas.openxmlformats.org/officeDocument/2006/relationships/image" Target="../media/image50.png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92.png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0.png"/><Relationship Id="rId4" Type="http://schemas.openxmlformats.org/officeDocument/2006/relationships/image" Target="../media/image19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94.png"/><Relationship Id="rId4" Type="http://schemas.openxmlformats.org/officeDocument/2006/relationships/image" Target="../media/image50.png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97.png"/><Relationship Id="rId4" Type="http://schemas.openxmlformats.org/officeDocument/2006/relationships/image" Target="../media/image198.png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97.png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99.png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00.png"/><Relationship Id="rId4" Type="http://schemas.openxmlformats.org/officeDocument/2006/relationships/image" Target="../media/image201.png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97.png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0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03.png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03.png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03.png"/><Relationship Id="rId4" Type="http://schemas.openxmlformats.org/officeDocument/2006/relationships/image" Target="../media/image204.png"/></Relationships>
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03.png"/></Relationships>
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05.png"/></Relationships>
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06.png"/></Relationships>
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07.png"/><Relationship Id="rId4" Type="http://schemas.openxmlformats.org/officeDocument/2006/relationships/image" Target="../media/image208.png"/><Relationship Id="rId5" Type="http://schemas.openxmlformats.org/officeDocument/2006/relationships/image" Target="../media/image209.png"/><Relationship Id="rId6" Type="http://schemas.openxmlformats.org/officeDocument/2006/relationships/image" Target="../media/image210.png"/></Relationships>
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11.png"/></Relationships>
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/Relationships>
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1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
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15.png"/><Relationship Id="rId4" Type="http://schemas.openxmlformats.org/officeDocument/2006/relationships/image" Target="../media/image216.png"/></Relationships>
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17.png"/></Relationships>
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18.png"/><Relationship Id="rId4" Type="http://schemas.openxmlformats.org/officeDocument/2006/relationships/image" Target="../media/image219.png"/></Relationships>
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20.png"/></Relationships>
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19.png"/><Relationship Id="rId4" Type="http://schemas.openxmlformats.org/officeDocument/2006/relationships/image" Target="../media/image221.png"/></Relationships>
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22.png"/><Relationship Id="rId4" Type="http://schemas.openxmlformats.org/officeDocument/2006/relationships/image" Target="../media/image223.png"/></Relationships>
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24.png"/></Relationships>
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
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22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5.png"/><Relationship Id="rId4" Type="http://schemas.openxmlformats.org/officeDocument/2006/relationships/image" Target="../media/image4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2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3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6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50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6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4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1.png"/><Relationship Id="rId4" Type="http://schemas.openxmlformats.org/officeDocument/2006/relationships/image" Target="../media/image92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5.png"/><Relationship Id="rId6" Type="http://schemas.openxmlformats.org/officeDocument/2006/relationships/image" Target="../media/image99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6.png"/><Relationship Id="rId4" Type="http://schemas.openxmlformats.org/officeDocument/2006/relationships/image" Target="../media/image107.png"/><Relationship Id="rId5" Type="http://schemas.openxmlformats.org/officeDocument/2006/relationships/image" Target="../media/image108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9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1.png"/><Relationship Id="rId4" Type="http://schemas.openxmlformats.org/officeDocument/2006/relationships/image" Target="../media/image104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3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1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4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4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2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5.png"/><Relationship Id="rId4" Type="http://schemas.openxmlformats.org/officeDocument/2006/relationships/image" Target="../media/image123.png"/><Relationship Id="rId5" Type="http://schemas.openxmlformats.org/officeDocument/2006/relationships/image" Target="../media/image117.png"/><Relationship Id="rId6" Type="http://schemas.openxmlformats.org/officeDocument/2006/relationships/image" Target="../media/image124.png"/><Relationship Id="rId7" Type="http://schemas.openxmlformats.org/officeDocument/2006/relationships/image" Target="../media/image125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6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7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2.pn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3.png"/><Relationship Id="rId4" Type="http://schemas.openxmlformats.org/officeDocument/2006/relationships/image" Target="../media/image10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6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42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43.png"/><Relationship Id="rId4" Type="http://schemas.openxmlformats.org/officeDocument/2006/relationships/image" Target="../media/image104.pn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44.png"/><Relationship Id="rId4" Type="http://schemas.openxmlformats.org/officeDocument/2006/relationships/image" Target="../media/image145.png"/><Relationship Id="rId5" Type="http://schemas.openxmlformats.org/officeDocument/2006/relationships/image" Target="../media/image146.png"/><Relationship Id="rId6" Type="http://schemas.openxmlformats.org/officeDocument/2006/relationships/image" Target="../media/image147.png"/><Relationship Id="rId7" Type="http://schemas.openxmlformats.org/officeDocument/2006/relationships/image" Target="../media/image148.pn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4.pn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44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5.png"/><Relationship Id="rId4" Type="http://schemas.openxmlformats.org/officeDocument/2006/relationships/image" Target="../media/image151.png"/><Relationship Id="rId5" Type="http://schemas.openxmlformats.org/officeDocument/2006/relationships/image" Target="../media/image152.pn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43.png"/><Relationship Id="rId4" Type="http://schemas.openxmlformats.org/officeDocument/2006/relationships/image" Target="../media/image160.png"/><Relationship Id="rId5" Type="http://schemas.openxmlformats.org/officeDocument/2006/relationships/image" Target="../media/image161.pn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2.pn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3.png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6.png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7.png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image" Target="../media/image171.png"/><Relationship Id="rId7" Type="http://schemas.openxmlformats.org/officeDocument/2006/relationships/image" Target="../media/image172.png"/><Relationship Id="rId8" Type="http://schemas.openxmlformats.org/officeDocument/2006/relationships/image" Target="../media/image104.png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8.png"/><Relationship Id="rId4" Type="http://schemas.openxmlformats.org/officeDocument/2006/relationships/image" Target="../media/image173.png"/><Relationship Id="rId5" Type="http://schemas.openxmlformats.org/officeDocument/2006/relationships/image" Target="../media/image170.png"/><Relationship Id="rId6" Type="http://schemas.openxmlformats.org/officeDocument/2006/relationships/image" Target="../media/image172.png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8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2.png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8.png"/><Relationship Id="rId4" Type="http://schemas.openxmlformats.org/officeDocument/2006/relationships/image" Target="../media/image176.png"/><Relationship Id="rId5" Type="http://schemas.openxmlformats.org/officeDocument/2006/relationships/image" Target="../media/image170.png"/><Relationship Id="rId6" Type="http://schemas.openxmlformats.org/officeDocument/2006/relationships/image" Target="../media/image172.png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79.png"/><Relationship Id="rId4" Type="http://schemas.openxmlformats.org/officeDocument/2006/relationships/image" Target="../media/image180.png"/><Relationship Id="rId5" Type="http://schemas.openxmlformats.org/officeDocument/2006/relationships/image" Target="../media/image181.png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SQ</a:t>
            </a:r>
            <a:r>
              <a:rPr dirty="0"/>
              <a:t>L</a:t>
            </a:r>
            <a:r>
              <a:rPr dirty="0" spc="-10">
                <a:latin typeface="宋体"/>
                <a:cs typeface="宋体"/>
              </a:rPr>
              <a:t>基础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1859" y="3454349"/>
            <a:ext cx="124206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单世民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0167" y="188417"/>
            <a:ext cx="44272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SQL</a:t>
            </a:r>
            <a:r>
              <a:rPr dirty="0" spc="-15"/>
              <a:t>数据定义语言</a:t>
            </a:r>
          </a:p>
        </p:txBody>
      </p:sp>
      <p:sp>
        <p:nvSpPr>
          <p:cNvPr id="5" name="object 5"/>
          <p:cNvSpPr/>
          <p:nvPr/>
        </p:nvSpPr>
        <p:spPr>
          <a:xfrm>
            <a:off x="822960" y="1121663"/>
            <a:ext cx="7863840" cy="2319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3336" y="838200"/>
            <a:ext cx="5154168" cy="2816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5650" y="1052575"/>
            <a:ext cx="7848600" cy="2303780"/>
          </a:xfrm>
          <a:custGeom>
            <a:avLst/>
            <a:gdLst/>
            <a:ahLst/>
            <a:cxnLst/>
            <a:rect l="l" t="t" r="r" b="b"/>
            <a:pathLst>
              <a:path w="7848600" h="2303779">
                <a:moveTo>
                  <a:pt x="0" y="2303399"/>
                </a:moveTo>
                <a:lnTo>
                  <a:pt x="7848600" y="2303399"/>
                </a:lnTo>
                <a:lnTo>
                  <a:pt x="7848600" y="0"/>
                </a:lnTo>
                <a:lnTo>
                  <a:pt x="0" y="0"/>
                </a:lnTo>
                <a:lnTo>
                  <a:pt x="0" y="230339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55650" y="1052575"/>
            <a:ext cx="7848600" cy="23037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215"/>
              </a:spcBef>
            </a:pPr>
            <a:r>
              <a:rPr dirty="0" sz="1800" spc="-5" b="1">
                <a:latin typeface="Courier New"/>
                <a:cs typeface="Courier New"/>
              </a:rPr>
              <a:t>CREATE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 algn="r" marR="651764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Stude</a:t>
            </a:r>
            <a:r>
              <a:rPr dirty="0" sz="1800" spc="-25">
                <a:latin typeface="Courier New"/>
                <a:cs typeface="Courier New"/>
              </a:rPr>
              <a:t>n</a:t>
            </a:r>
            <a:r>
              <a:rPr dirty="0" sz="1800" spc="-5">
                <a:latin typeface="Courier New"/>
                <a:cs typeface="Courier New"/>
              </a:rPr>
              <a:t>t(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ourier New"/>
                <a:cs typeface="Courier New"/>
              </a:rPr>
              <a:t>Sno </a:t>
            </a:r>
            <a:r>
              <a:rPr dirty="0" sz="1800" spc="-10" b="1">
                <a:latin typeface="Courier New"/>
                <a:cs typeface="Courier New"/>
              </a:rPr>
              <a:t>CHAR(9) </a:t>
            </a:r>
            <a:r>
              <a:rPr dirty="0" sz="1800" spc="-5" b="1">
                <a:latin typeface="Courier New"/>
                <a:cs typeface="Courier New"/>
              </a:rPr>
              <a:t>NOT NULL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UNIQUE</a:t>
            </a:r>
            <a:r>
              <a:rPr dirty="0" sz="1800" spc="-1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1005840" marR="3827779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Sname </a:t>
            </a:r>
            <a:r>
              <a:rPr dirty="0" sz="1800" spc="-10" b="1">
                <a:latin typeface="Courier New"/>
                <a:cs typeface="Courier New"/>
              </a:rPr>
              <a:t>CHAR(20) UNIQUE</a:t>
            </a:r>
            <a:r>
              <a:rPr dirty="0" sz="1800" spc="-10">
                <a:latin typeface="Courier New"/>
                <a:cs typeface="Courier New"/>
              </a:rPr>
              <a:t>,  </a:t>
            </a:r>
            <a:r>
              <a:rPr dirty="0" sz="1800" spc="-5">
                <a:latin typeface="Courier New"/>
                <a:cs typeface="Courier New"/>
              </a:rPr>
              <a:t>Ssex</a:t>
            </a:r>
            <a:r>
              <a:rPr dirty="0" sz="1800" spc="-10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CHAR(2),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Sage </a:t>
            </a:r>
            <a:r>
              <a:rPr dirty="0" sz="1800" spc="-10" b="1">
                <a:latin typeface="Courier New"/>
                <a:cs typeface="Courier New"/>
              </a:rPr>
              <a:t>NUMERIC(2,0),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Sdept </a:t>
            </a:r>
            <a:r>
              <a:rPr dirty="0" sz="1800" spc="-10" b="1">
                <a:latin typeface="Courier New"/>
                <a:cs typeface="Courier New"/>
              </a:rPr>
              <a:t>CHAR(20)</a:t>
            </a:r>
            <a:endParaRPr sz="1800">
              <a:latin typeface="Courier New"/>
              <a:cs typeface="Courier New"/>
            </a:endParaRPr>
          </a:p>
          <a:p>
            <a:pPr algn="r" marR="6560184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2960" y="3858767"/>
            <a:ext cx="7863840" cy="24627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3336" y="3648455"/>
            <a:ext cx="4608576" cy="2816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5650" y="3789426"/>
            <a:ext cx="7848600" cy="2449830"/>
          </a:xfrm>
          <a:custGeom>
            <a:avLst/>
            <a:gdLst/>
            <a:ahLst/>
            <a:cxnLst/>
            <a:rect l="l" t="t" r="r" b="b"/>
            <a:pathLst>
              <a:path w="7848600" h="2449829">
                <a:moveTo>
                  <a:pt x="0" y="2449449"/>
                </a:moveTo>
                <a:lnTo>
                  <a:pt x="7848600" y="2449449"/>
                </a:lnTo>
                <a:lnTo>
                  <a:pt x="7848600" y="0"/>
                </a:lnTo>
                <a:lnTo>
                  <a:pt x="0" y="0"/>
                </a:lnTo>
                <a:lnTo>
                  <a:pt x="0" y="244944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55650" y="3789426"/>
            <a:ext cx="7848600" cy="24498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0160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800"/>
              </a:spcBef>
            </a:pPr>
            <a:r>
              <a:rPr dirty="0" sz="1800" spc="-5" b="1">
                <a:latin typeface="Courier New"/>
                <a:cs typeface="Courier New"/>
              </a:rPr>
              <a:t>CREATE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 algn="r" marR="651764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Stude</a:t>
            </a:r>
            <a:r>
              <a:rPr dirty="0" sz="1800" spc="-25">
                <a:latin typeface="Courier New"/>
                <a:cs typeface="Courier New"/>
              </a:rPr>
              <a:t>n</a:t>
            </a:r>
            <a:r>
              <a:rPr dirty="0" sz="1800" spc="-5">
                <a:latin typeface="Courier New"/>
                <a:cs typeface="Courier New"/>
              </a:rPr>
              <a:t>t(</a:t>
            </a:r>
            <a:endParaRPr sz="1800">
              <a:latin typeface="Courier New"/>
              <a:cs typeface="Courier New"/>
            </a:endParaRPr>
          </a:p>
          <a:p>
            <a:pPr marL="1005840" marR="355600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ourier New"/>
                <a:cs typeface="Courier New"/>
              </a:rPr>
              <a:t>Sno </a:t>
            </a:r>
            <a:r>
              <a:rPr dirty="0" sz="1800" spc="-10" b="1">
                <a:latin typeface="Courier New"/>
                <a:cs typeface="Courier New"/>
              </a:rPr>
              <a:t>CHAR(9) PRIMARY </a:t>
            </a:r>
            <a:r>
              <a:rPr dirty="0" sz="1800" spc="-15" b="1">
                <a:latin typeface="Courier New"/>
                <a:cs typeface="Courier New"/>
              </a:rPr>
              <a:t>KEY</a:t>
            </a:r>
            <a:r>
              <a:rPr dirty="0" sz="1800" spc="-15">
                <a:latin typeface="Courier New"/>
                <a:cs typeface="Courier New"/>
              </a:rPr>
              <a:t>,  </a:t>
            </a:r>
            <a:r>
              <a:rPr dirty="0" sz="1800" spc="-5">
                <a:latin typeface="Courier New"/>
                <a:cs typeface="Courier New"/>
              </a:rPr>
              <a:t>Sname </a:t>
            </a:r>
            <a:r>
              <a:rPr dirty="0" sz="1800" spc="-10" b="1">
                <a:latin typeface="Courier New"/>
                <a:cs typeface="Courier New"/>
              </a:rPr>
              <a:t>CHAR(20) UNIQUE</a:t>
            </a:r>
            <a:r>
              <a:rPr dirty="0" sz="1800" spc="-10">
                <a:latin typeface="Courier New"/>
                <a:cs typeface="Courier New"/>
              </a:rPr>
              <a:t>,  </a:t>
            </a:r>
            <a:r>
              <a:rPr dirty="0" sz="1800" spc="-5">
                <a:latin typeface="Courier New"/>
                <a:cs typeface="Courier New"/>
              </a:rPr>
              <a:t>Ssex</a:t>
            </a:r>
            <a:r>
              <a:rPr dirty="0" sz="1800" spc="-10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CHAR(2),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Sage </a:t>
            </a:r>
            <a:r>
              <a:rPr dirty="0" sz="1800" spc="-10" b="1">
                <a:latin typeface="Courier New"/>
                <a:cs typeface="Courier New"/>
              </a:rPr>
              <a:t>NUMERIC(2,0),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Sdept </a:t>
            </a:r>
            <a:r>
              <a:rPr dirty="0" sz="1800" spc="-10" b="1">
                <a:latin typeface="Courier New"/>
                <a:cs typeface="Courier New"/>
              </a:rPr>
              <a:t>CHAR(20)</a:t>
            </a:r>
            <a:endParaRPr sz="1800">
              <a:latin typeface="Courier New"/>
              <a:cs typeface="Courier New"/>
            </a:endParaRPr>
          </a:p>
          <a:p>
            <a:pPr algn="r" marR="6560184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86200" y="3496055"/>
            <a:ext cx="1377696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851275" y="3429000"/>
            <a:ext cx="1297305" cy="287655"/>
          </a:xfrm>
          <a:custGeom>
            <a:avLst/>
            <a:gdLst/>
            <a:ahLst/>
            <a:cxnLst/>
            <a:rect l="l" t="t" r="r" b="b"/>
            <a:pathLst>
              <a:path w="1297304" h="287654">
                <a:moveTo>
                  <a:pt x="1297051" y="137287"/>
                </a:moveTo>
                <a:lnTo>
                  <a:pt x="0" y="137287"/>
                </a:lnTo>
                <a:lnTo>
                  <a:pt x="648462" y="287400"/>
                </a:lnTo>
                <a:lnTo>
                  <a:pt x="1297051" y="137287"/>
                </a:lnTo>
                <a:close/>
              </a:path>
              <a:path w="1297304" h="287654">
                <a:moveTo>
                  <a:pt x="973201" y="0"/>
                </a:moveTo>
                <a:lnTo>
                  <a:pt x="323850" y="0"/>
                </a:lnTo>
                <a:lnTo>
                  <a:pt x="323850" y="137287"/>
                </a:lnTo>
                <a:lnTo>
                  <a:pt x="973201" y="137287"/>
                </a:lnTo>
                <a:lnTo>
                  <a:pt x="97320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51275" y="3429000"/>
            <a:ext cx="1297305" cy="287655"/>
          </a:xfrm>
          <a:custGeom>
            <a:avLst/>
            <a:gdLst/>
            <a:ahLst/>
            <a:cxnLst/>
            <a:rect l="l" t="t" r="r" b="b"/>
            <a:pathLst>
              <a:path w="1297304" h="287654">
                <a:moveTo>
                  <a:pt x="0" y="137287"/>
                </a:moveTo>
                <a:lnTo>
                  <a:pt x="323850" y="137287"/>
                </a:lnTo>
                <a:lnTo>
                  <a:pt x="323850" y="0"/>
                </a:lnTo>
                <a:lnTo>
                  <a:pt x="973201" y="0"/>
                </a:lnTo>
                <a:lnTo>
                  <a:pt x="973201" y="137287"/>
                </a:lnTo>
                <a:lnTo>
                  <a:pt x="1297051" y="137287"/>
                </a:lnTo>
                <a:lnTo>
                  <a:pt x="648462" y="287400"/>
                </a:lnTo>
                <a:lnTo>
                  <a:pt x="0" y="137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76600" y="1628838"/>
            <a:ext cx="2374900" cy="287655"/>
          </a:xfrm>
          <a:custGeom>
            <a:avLst/>
            <a:gdLst/>
            <a:ahLst/>
            <a:cxnLst/>
            <a:rect l="l" t="t" r="r" b="b"/>
            <a:pathLst>
              <a:path w="2374900" h="287655">
                <a:moveTo>
                  <a:pt x="0" y="287337"/>
                </a:moveTo>
                <a:lnTo>
                  <a:pt x="2374900" y="287337"/>
                </a:lnTo>
                <a:lnTo>
                  <a:pt x="2374900" y="0"/>
                </a:lnTo>
                <a:lnTo>
                  <a:pt x="0" y="0"/>
                </a:lnTo>
                <a:lnTo>
                  <a:pt x="0" y="287337"/>
                </a:lnTo>
                <a:close/>
              </a:path>
            </a:pathLst>
          </a:custGeom>
          <a:solidFill>
            <a:srgbClr val="FF0000">
              <a:alpha val="4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76600" y="4437062"/>
            <a:ext cx="2374900" cy="287655"/>
          </a:xfrm>
          <a:custGeom>
            <a:avLst/>
            <a:gdLst/>
            <a:ahLst/>
            <a:cxnLst/>
            <a:rect l="l" t="t" r="r" b="b"/>
            <a:pathLst>
              <a:path w="2374900" h="287654">
                <a:moveTo>
                  <a:pt x="0" y="287337"/>
                </a:moveTo>
                <a:lnTo>
                  <a:pt x="2374900" y="287337"/>
                </a:lnTo>
                <a:lnTo>
                  <a:pt x="2374900" y="0"/>
                </a:lnTo>
                <a:lnTo>
                  <a:pt x="0" y="0"/>
                </a:lnTo>
                <a:lnTo>
                  <a:pt x="0" y="287337"/>
                </a:lnTo>
                <a:close/>
              </a:path>
            </a:pathLst>
          </a:custGeom>
          <a:solidFill>
            <a:srgbClr val="FF0000">
              <a:alpha val="45881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表间数据转换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537146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同时插入到多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有条件插入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3855" y="2276855"/>
            <a:ext cx="7485888" cy="3142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94232" y="2404872"/>
            <a:ext cx="7744968" cy="2816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6800" y="2209800"/>
            <a:ext cx="7467600" cy="3124200"/>
          </a:xfrm>
          <a:custGeom>
            <a:avLst/>
            <a:gdLst/>
            <a:ahLst/>
            <a:cxnLst/>
            <a:rect l="l" t="t" r="r" b="b"/>
            <a:pathLst>
              <a:path w="7467600" h="3124200">
                <a:moveTo>
                  <a:pt x="0" y="3124200"/>
                </a:moveTo>
                <a:lnTo>
                  <a:pt x="7467600" y="3124200"/>
                </a:lnTo>
                <a:lnTo>
                  <a:pt x="74676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6800" y="2209800"/>
            <a:ext cx="7467600" cy="3124200"/>
          </a:xfrm>
          <a:custGeom>
            <a:avLst/>
            <a:gdLst/>
            <a:ahLst/>
            <a:cxnLst/>
            <a:rect l="l" t="t" r="r" b="b"/>
            <a:pathLst>
              <a:path w="7467600" h="3124200">
                <a:moveTo>
                  <a:pt x="0" y="3124200"/>
                </a:moveTo>
                <a:lnTo>
                  <a:pt x="7467600" y="3124200"/>
                </a:lnTo>
                <a:lnTo>
                  <a:pt x="74676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79905" y="2361438"/>
            <a:ext cx="7087234" cy="276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INSERT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ALL</a:t>
            </a:r>
            <a:endParaRPr sz="18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WHEN </a:t>
            </a:r>
            <a:r>
              <a:rPr dirty="0" sz="1800" spc="-10" i="1">
                <a:latin typeface="Courier New"/>
                <a:cs typeface="Courier New"/>
              </a:rPr>
              <a:t>first_condition </a:t>
            </a:r>
            <a:r>
              <a:rPr dirty="0" sz="1800" spc="-5" b="1">
                <a:latin typeface="Courier New"/>
                <a:cs typeface="Courier New"/>
              </a:rPr>
              <a:t>THEN </a:t>
            </a:r>
            <a:r>
              <a:rPr dirty="0" sz="1800" spc="-10" b="1">
                <a:latin typeface="Courier New"/>
                <a:cs typeface="Courier New"/>
              </a:rPr>
              <a:t>INTO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first_table_name</a:t>
            </a:r>
            <a:endParaRPr sz="1800">
              <a:latin typeface="Courier New"/>
              <a:cs typeface="Courier New"/>
            </a:endParaRPr>
          </a:p>
          <a:p>
            <a:pPr marL="79311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VALUES</a:t>
            </a:r>
            <a:r>
              <a:rPr dirty="0" sz="1800" spc="-10">
                <a:latin typeface="Courier New"/>
                <a:cs typeface="Courier New"/>
              </a:rPr>
              <a:t>(</a:t>
            </a:r>
            <a:r>
              <a:rPr dirty="0" sz="1800" spc="-10" i="1">
                <a:latin typeface="Courier New"/>
                <a:cs typeface="Courier New"/>
              </a:rPr>
              <a:t>first_column_name</a:t>
            </a:r>
            <a:r>
              <a:rPr dirty="0" sz="1800" spc="-10">
                <a:latin typeface="Courier New"/>
                <a:cs typeface="Courier New"/>
              </a:rPr>
              <a:t>,...</a:t>
            </a:r>
            <a:r>
              <a:rPr dirty="0" sz="1800" spc="-10" i="1">
                <a:latin typeface="Courier New"/>
                <a:cs typeface="Courier New"/>
              </a:rPr>
              <a:t>last_column_name</a:t>
            </a:r>
            <a:r>
              <a:rPr dirty="0" sz="1800" spc="-1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  <a:spcBef>
                <a:spcPts val="50"/>
              </a:spcBef>
            </a:pPr>
            <a:r>
              <a:rPr dirty="0" sz="1800" spc="-5" b="1">
                <a:latin typeface="Courier New"/>
                <a:cs typeface="Courier New"/>
              </a:rPr>
              <a:t>WHEN </a:t>
            </a:r>
            <a:r>
              <a:rPr dirty="0" sz="1800" spc="-5" i="1">
                <a:latin typeface="Courier New"/>
                <a:cs typeface="Courier New"/>
              </a:rPr>
              <a:t>last_condition </a:t>
            </a:r>
            <a:r>
              <a:rPr dirty="0" sz="1800" spc="-5" b="1">
                <a:latin typeface="Courier New"/>
                <a:cs typeface="Courier New"/>
              </a:rPr>
              <a:t>THEN INTO</a:t>
            </a:r>
            <a:r>
              <a:rPr dirty="0" sz="1800" spc="-720" b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last_table_name</a:t>
            </a:r>
            <a:endParaRPr sz="1800">
              <a:latin typeface="Courier New"/>
              <a:cs typeface="Courier New"/>
            </a:endParaRPr>
          </a:p>
          <a:p>
            <a:pPr marL="793115">
              <a:lnSpc>
                <a:spcPts val="2135"/>
              </a:lnSpc>
            </a:pPr>
            <a:r>
              <a:rPr dirty="0" sz="1800" spc="-10" b="1">
                <a:latin typeface="Courier New"/>
                <a:cs typeface="Courier New"/>
              </a:rPr>
              <a:t>VALUES</a:t>
            </a:r>
            <a:r>
              <a:rPr dirty="0" sz="1800" spc="-10">
                <a:latin typeface="Courier New"/>
                <a:cs typeface="Courier New"/>
              </a:rPr>
              <a:t>(</a:t>
            </a:r>
            <a:r>
              <a:rPr dirty="0" sz="1800" spc="-10" i="1">
                <a:latin typeface="Courier New"/>
                <a:cs typeface="Courier New"/>
              </a:rPr>
              <a:t>first_column_name</a:t>
            </a:r>
            <a:r>
              <a:rPr dirty="0" sz="1800" spc="-10">
                <a:latin typeface="Courier New"/>
                <a:cs typeface="Courier New"/>
              </a:rPr>
              <a:t>,...</a:t>
            </a:r>
            <a:r>
              <a:rPr dirty="0" sz="1800" spc="-10" i="1">
                <a:latin typeface="Courier New"/>
                <a:cs typeface="Courier New"/>
              </a:rPr>
              <a:t>last_column_name</a:t>
            </a:r>
            <a:r>
              <a:rPr dirty="0" sz="1800" spc="-1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[ELSE INTO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defaul_table_name</a:t>
            </a:r>
            <a:endParaRPr sz="1800">
              <a:latin typeface="Courier New"/>
              <a:cs typeface="Courier New"/>
            </a:endParaRPr>
          </a:p>
          <a:p>
            <a:pPr marL="15240" marR="5080" indent="77724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VALUES</a:t>
            </a:r>
            <a:r>
              <a:rPr dirty="0" sz="1800" spc="-10">
                <a:latin typeface="Courier New"/>
                <a:cs typeface="Courier New"/>
              </a:rPr>
              <a:t>(first_column_name,...last_column_name)</a:t>
            </a:r>
            <a:r>
              <a:rPr dirty="0" sz="1800" spc="-10" b="1">
                <a:latin typeface="Courier New"/>
                <a:cs typeface="Courier New"/>
              </a:rPr>
              <a:t>]  </a:t>
            </a: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statement</a:t>
            </a:r>
            <a:endParaRPr sz="18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表间数据转换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537146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同时插入到多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有条件插入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3855" y="2276855"/>
            <a:ext cx="7485888" cy="3142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94232" y="2404872"/>
            <a:ext cx="7744968" cy="2816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6800" y="2209800"/>
            <a:ext cx="7467600" cy="3124200"/>
          </a:xfrm>
          <a:custGeom>
            <a:avLst/>
            <a:gdLst/>
            <a:ahLst/>
            <a:cxnLst/>
            <a:rect l="l" t="t" r="r" b="b"/>
            <a:pathLst>
              <a:path w="7467600" h="3124200">
                <a:moveTo>
                  <a:pt x="0" y="3124200"/>
                </a:moveTo>
                <a:lnTo>
                  <a:pt x="7467600" y="3124200"/>
                </a:lnTo>
                <a:lnTo>
                  <a:pt x="74676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6800" y="2209800"/>
            <a:ext cx="7467600" cy="3124200"/>
          </a:xfrm>
          <a:custGeom>
            <a:avLst/>
            <a:gdLst/>
            <a:ahLst/>
            <a:cxnLst/>
            <a:rect l="l" t="t" r="r" b="b"/>
            <a:pathLst>
              <a:path w="7467600" h="3124200">
                <a:moveTo>
                  <a:pt x="0" y="3124200"/>
                </a:moveTo>
                <a:lnTo>
                  <a:pt x="7467600" y="3124200"/>
                </a:lnTo>
                <a:lnTo>
                  <a:pt x="74676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79905" y="2361438"/>
            <a:ext cx="7087234" cy="276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INSERT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FIRST</a:t>
            </a:r>
            <a:endParaRPr sz="18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WHEN </a:t>
            </a:r>
            <a:r>
              <a:rPr dirty="0" sz="1800" spc="-10" i="1">
                <a:latin typeface="Courier New"/>
                <a:cs typeface="Courier New"/>
              </a:rPr>
              <a:t>first_condition </a:t>
            </a:r>
            <a:r>
              <a:rPr dirty="0" sz="1800" spc="-5" b="1">
                <a:latin typeface="Courier New"/>
                <a:cs typeface="Courier New"/>
              </a:rPr>
              <a:t>THEN </a:t>
            </a:r>
            <a:r>
              <a:rPr dirty="0" sz="1800" spc="-10" b="1">
                <a:latin typeface="Courier New"/>
                <a:cs typeface="Courier New"/>
              </a:rPr>
              <a:t>INTO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first_table_name</a:t>
            </a:r>
            <a:endParaRPr sz="1800">
              <a:latin typeface="Courier New"/>
              <a:cs typeface="Courier New"/>
            </a:endParaRPr>
          </a:p>
          <a:p>
            <a:pPr marL="79311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VALUES</a:t>
            </a:r>
            <a:r>
              <a:rPr dirty="0" sz="1800" spc="-10">
                <a:latin typeface="Courier New"/>
                <a:cs typeface="Courier New"/>
              </a:rPr>
              <a:t>(</a:t>
            </a:r>
            <a:r>
              <a:rPr dirty="0" sz="1800" spc="-10" i="1">
                <a:latin typeface="Courier New"/>
                <a:cs typeface="Courier New"/>
              </a:rPr>
              <a:t>first_column_name</a:t>
            </a:r>
            <a:r>
              <a:rPr dirty="0" sz="1800" spc="-10">
                <a:latin typeface="Courier New"/>
                <a:cs typeface="Courier New"/>
              </a:rPr>
              <a:t>,...</a:t>
            </a:r>
            <a:r>
              <a:rPr dirty="0" sz="1800" spc="-10" i="1">
                <a:latin typeface="Courier New"/>
                <a:cs typeface="Courier New"/>
              </a:rPr>
              <a:t>last_column_name</a:t>
            </a:r>
            <a:r>
              <a:rPr dirty="0" sz="1800" spc="-1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  <a:spcBef>
                <a:spcPts val="50"/>
              </a:spcBef>
            </a:pPr>
            <a:r>
              <a:rPr dirty="0" sz="1800" spc="-5" b="1">
                <a:latin typeface="Courier New"/>
                <a:cs typeface="Courier New"/>
              </a:rPr>
              <a:t>WHEN </a:t>
            </a:r>
            <a:r>
              <a:rPr dirty="0" sz="1800" spc="-5" i="1">
                <a:latin typeface="Courier New"/>
                <a:cs typeface="Courier New"/>
              </a:rPr>
              <a:t>last_condition </a:t>
            </a:r>
            <a:r>
              <a:rPr dirty="0" sz="1800" spc="-5" b="1">
                <a:latin typeface="Courier New"/>
                <a:cs typeface="Courier New"/>
              </a:rPr>
              <a:t>THEN INTO</a:t>
            </a:r>
            <a:r>
              <a:rPr dirty="0" sz="1800" spc="-720" b="1">
                <a:latin typeface="Courier New"/>
                <a:cs typeface="Courier New"/>
              </a:rPr>
              <a:t> </a:t>
            </a:r>
            <a:r>
              <a:rPr dirty="0" sz="1800" spc="-5" i="1">
                <a:latin typeface="Courier New"/>
                <a:cs typeface="Courier New"/>
              </a:rPr>
              <a:t>last_table_name</a:t>
            </a:r>
            <a:endParaRPr sz="1800">
              <a:latin typeface="Courier New"/>
              <a:cs typeface="Courier New"/>
            </a:endParaRPr>
          </a:p>
          <a:p>
            <a:pPr marL="793115">
              <a:lnSpc>
                <a:spcPts val="2135"/>
              </a:lnSpc>
            </a:pPr>
            <a:r>
              <a:rPr dirty="0" sz="1800" spc="-10" b="1">
                <a:latin typeface="Courier New"/>
                <a:cs typeface="Courier New"/>
              </a:rPr>
              <a:t>VALUES</a:t>
            </a:r>
            <a:r>
              <a:rPr dirty="0" sz="1800" spc="-10">
                <a:latin typeface="Courier New"/>
                <a:cs typeface="Courier New"/>
              </a:rPr>
              <a:t>(</a:t>
            </a:r>
            <a:r>
              <a:rPr dirty="0" sz="1800" spc="-10" i="1">
                <a:latin typeface="Courier New"/>
                <a:cs typeface="Courier New"/>
              </a:rPr>
              <a:t>first_column_name</a:t>
            </a:r>
            <a:r>
              <a:rPr dirty="0" sz="1800" spc="-10">
                <a:latin typeface="Courier New"/>
                <a:cs typeface="Courier New"/>
              </a:rPr>
              <a:t>,...</a:t>
            </a:r>
            <a:r>
              <a:rPr dirty="0" sz="1800" spc="-10" i="1">
                <a:latin typeface="Courier New"/>
                <a:cs typeface="Courier New"/>
              </a:rPr>
              <a:t>last_column_name</a:t>
            </a:r>
            <a:r>
              <a:rPr dirty="0" sz="1800" spc="-1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[ELSE INTO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defaul_table_name</a:t>
            </a:r>
            <a:endParaRPr sz="1800">
              <a:latin typeface="Courier New"/>
              <a:cs typeface="Courier New"/>
            </a:endParaRPr>
          </a:p>
          <a:p>
            <a:pPr marL="15240" marR="5080" indent="77724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VALUES</a:t>
            </a:r>
            <a:r>
              <a:rPr dirty="0" sz="1800" spc="-10">
                <a:latin typeface="Courier New"/>
                <a:cs typeface="Courier New"/>
              </a:rPr>
              <a:t>(first_column_name,...last_column_name)</a:t>
            </a:r>
            <a:r>
              <a:rPr dirty="0" sz="1800" spc="-10" b="1">
                <a:latin typeface="Courier New"/>
                <a:cs typeface="Courier New"/>
              </a:rPr>
              <a:t>]  </a:t>
            </a: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statement</a:t>
            </a:r>
            <a:endParaRPr sz="18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表间数据转换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35546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条件插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入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-MERGE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命令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1455" y="2048255"/>
            <a:ext cx="7485888" cy="3904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41832" y="2145792"/>
            <a:ext cx="7650480" cy="3639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1981200"/>
            <a:ext cx="7467600" cy="3886200"/>
          </a:xfrm>
          <a:custGeom>
            <a:avLst/>
            <a:gdLst/>
            <a:ahLst/>
            <a:cxnLst/>
            <a:rect l="l" t="t" r="r" b="b"/>
            <a:pathLst>
              <a:path w="7467600" h="3886200">
                <a:moveTo>
                  <a:pt x="0" y="3886200"/>
                </a:moveTo>
                <a:lnTo>
                  <a:pt x="7467600" y="3886200"/>
                </a:lnTo>
                <a:lnTo>
                  <a:pt x="7467600" y="0"/>
                </a:lnTo>
                <a:lnTo>
                  <a:pt x="0" y="0"/>
                </a:lnTo>
                <a:lnTo>
                  <a:pt x="0" y="38862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1981200"/>
            <a:ext cx="7467600" cy="3886200"/>
          </a:xfrm>
          <a:custGeom>
            <a:avLst/>
            <a:gdLst/>
            <a:ahLst/>
            <a:cxnLst/>
            <a:rect l="l" t="t" r="r" b="b"/>
            <a:pathLst>
              <a:path w="7467600" h="3886200">
                <a:moveTo>
                  <a:pt x="0" y="3886200"/>
                </a:moveTo>
                <a:lnTo>
                  <a:pt x="7467600" y="3886200"/>
                </a:lnTo>
                <a:lnTo>
                  <a:pt x="7467600" y="0"/>
                </a:lnTo>
                <a:lnTo>
                  <a:pt x="0" y="0"/>
                </a:lnTo>
                <a:lnTo>
                  <a:pt x="0" y="3886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30604" y="2102053"/>
            <a:ext cx="7127240" cy="3593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MERGE INTO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main_table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USING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change_table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ON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(</a:t>
            </a:r>
            <a:r>
              <a:rPr dirty="0" sz="1800" spc="-10" i="1">
                <a:latin typeface="Courier New"/>
                <a:cs typeface="Courier New"/>
              </a:rPr>
              <a:t>main_table.primary_key</a:t>
            </a:r>
            <a:r>
              <a:rPr dirty="0" sz="1800" spc="-10">
                <a:latin typeface="Courier New"/>
                <a:cs typeface="Courier New"/>
              </a:rPr>
              <a:t>=</a:t>
            </a:r>
            <a:r>
              <a:rPr dirty="0" sz="1800" spc="-10" i="1">
                <a:latin typeface="Courier New"/>
                <a:cs typeface="Courier New"/>
              </a:rPr>
              <a:t>change_table.primary_key</a:t>
            </a:r>
            <a:r>
              <a:rPr dirty="0" sz="1800" spc="-1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287020" marR="4783455" indent="-27495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WHEN </a:t>
            </a:r>
            <a:r>
              <a:rPr dirty="0" sz="1800" spc="-10" b="1">
                <a:latin typeface="Courier New"/>
                <a:cs typeface="Courier New"/>
              </a:rPr>
              <a:t>MATCHED</a:t>
            </a:r>
            <a:r>
              <a:rPr dirty="0" sz="1800" spc="-10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THEN  UPDATE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SET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dirty="0" sz="1800" spc="-10" i="1">
                <a:latin typeface="Courier New"/>
                <a:cs typeface="Courier New"/>
              </a:rPr>
              <a:t>main_table.first_column</a:t>
            </a:r>
            <a:r>
              <a:rPr dirty="0" sz="1800" spc="-10">
                <a:latin typeface="Courier New"/>
                <a:cs typeface="Courier New"/>
              </a:rPr>
              <a:t>=</a:t>
            </a:r>
            <a:r>
              <a:rPr dirty="0" sz="1800" spc="-10" i="1">
                <a:latin typeface="Courier New"/>
                <a:cs typeface="Courier New"/>
              </a:rPr>
              <a:t>change_table.first_column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dirty="0" sz="1800" spc="-10" i="1">
                <a:latin typeface="Courier New"/>
                <a:cs typeface="Courier New"/>
              </a:rPr>
              <a:t>main_table.last_column</a:t>
            </a:r>
            <a:r>
              <a:rPr dirty="0" sz="1800" spc="-10">
                <a:latin typeface="Courier New"/>
                <a:cs typeface="Courier New"/>
              </a:rPr>
              <a:t>=</a:t>
            </a:r>
            <a:r>
              <a:rPr dirty="0" sz="1800" spc="-10" i="1">
                <a:latin typeface="Courier New"/>
                <a:cs typeface="Courier New"/>
              </a:rPr>
              <a:t>change_table.last_column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WHEN </a:t>
            </a:r>
            <a:r>
              <a:rPr dirty="0" sz="1800" spc="-10" b="1">
                <a:latin typeface="Courier New"/>
                <a:cs typeface="Courier New"/>
              </a:rPr>
              <a:t>NOT MATCHED THEN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INSERT</a:t>
            </a:r>
            <a:r>
              <a:rPr dirty="0" sz="1800" spc="-10">
                <a:latin typeface="Courier New"/>
                <a:cs typeface="Courier New"/>
              </a:rPr>
              <a:t>(</a:t>
            </a:r>
            <a:r>
              <a:rPr dirty="0" sz="1800" spc="-10" i="1">
                <a:latin typeface="Courier New"/>
                <a:cs typeface="Courier New"/>
              </a:rPr>
              <a:t>first_column</a:t>
            </a:r>
            <a:r>
              <a:rPr dirty="0" sz="1800" spc="-10">
                <a:latin typeface="Courier New"/>
                <a:cs typeface="Courier New"/>
              </a:rPr>
              <a:t>,...</a:t>
            </a:r>
            <a:r>
              <a:rPr dirty="0" sz="1800" spc="-10" i="1">
                <a:latin typeface="Courier New"/>
                <a:cs typeface="Courier New"/>
              </a:rPr>
              <a:t>last_column</a:t>
            </a:r>
            <a:r>
              <a:rPr dirty="0" sz="1800" spc="-1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VALUES</a:t>
            </a:r>
            <a:r>
              <a:rPr dirty="0" sz="1800" spc="-10">
                <a:latin typeface="Courier New"/>
                <a:cs typeface="Courier New"/>
              </a:rPr>
              <a:t>(</a:t>
            </a:r>
            <a:r>
              <a:rPr dirty="0" sz="1800" spc="-10" i="1">
                <a:latin typeface="Courier New"/>
                <a:cs typeface="Courier New"/>
              </a:rPr>
              <a:t>change_table.first_column</a:t>
            </a:r>
            <a:r>
              <a:rPr dirty="0" sz="1800" spc="-10">
                <a:latin typeface="Courier New"/>
                <a:cs typeface="Courier New"/>
              </a:rPr>
              <a:t>,...</a:t>
            </a:r>
            <a:r>
              <a:rPr dirty="0" sz="1800" spc="-10" i="1">
                <a:latin typeface="Courier New"/>
                <a:cs typeface="Courier New"/>
              </a:rPr>
              <a:t>last_column</a:t>
            </a:r>
            <a:r>
              <a:rPr dirty="0" sz="1800" spc="-1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查询记录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42722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将多个文本段结合起来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72183" y="2993135"/>
            <a:ext cx="6711696" cy="1844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03350" y="2924175"/>
            <a:ext cx="6696075" cy="1828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634365">
              <a:lnSpc>
                <a:spcPts val="2125"/>
              </a:lnSpc>
              <a:spcBef>
                <a:spcPts val="1415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DName||'</a:t>
            </a:r>
            <a:r>
              <a:rPr dirty="0" sz="1800" spc="10" b="1">
                <a:latin typeface="宋体"/>
                <a:cs typeface="宋体"/>
              </a:rPr>
              <a:t>的地址</a:t>
            </a:r>
            <a:r>
              <a:rPr dirty="0" sz="1800" spc="15" b="1">
                <a:latin typeface="宋体"/>
                <a:cs typeface="宋体"/>
              </a:rPr>
              <a:t>是</a:t>
            </a:r>
            <a:r>
              <a:rPr dirty="0" sz="1800" spc="-10" b="1">
                <a:latin typeface="Courier New"/>
                <a:cs typeface="Courier New"/>
              </a:rPr>
              <a:t>'||DAddr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0" b="1">
                <a:latin typeface="Courier New"/>
                <a:cs typeface="Courier New"/>
              </a:rPr>
              <a:t> Department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70"/>
              </a:spcBef>
            </a:pP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DName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LIKE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5" b="1">
                <a:latin typeface="Courier New"/>
                <a:cs typeface="Courier New"/>
              </a:rPr>
              <a:t>'</a:t>
            </a:r>
            <a:r>
              <a:rPr dirty="0" sz="1800" spc="10" b="1">
                <a:latin typeface="宋体"/>
                <a:cs typeface="宋体"/>
              </a:rPr>
              <a:t>海源</a:t>
            </a:r>
            <a:r>
              <a:rPr dirty="0" sz="1800" spc="-5" b="1">
                <a:latin typeface="Courier New"/>
                <a:cs typeface="Courier New"/>
              </a:rPr>
              <a:t>%';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查询记录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280479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为列指定别名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5880" y="2919983"/>
            <a:ext cx="6720840" cy="1847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58887" y="2852673"/>
            <a:ext cx="6702425" cy="1828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 marL="497205">
              <a:lnSpc>
                <a:spcPts val="2125"/>
              </a:lnSpc>
              <a:spcBef>
                <a:spcPts val="1415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DName||'</a:t>
            </a:r>
            <a:r>
              <a:rPr dirty="0" sz="1800" spc="10" b="1">
                <a:latin typeface="宋体"/>
                <a:cs typeface="宋体"/>
              </a:rPr>
              <a:t>的地址</a:t>
            </a:r>
            <a:r>
              <a:rPr dirty="0" sz="1800" spc="15" b="1">
                <a:latin typeface="宋体"/>
                <a:cs typeface="宋体"/>
              </a:rPr>
              <a:t>是</a:t>
            </a:r>
            <a:r>
              <a:rPr dirty="0" sz="1800" spc="-10" b="1">
                <a:latin typeface="Courier New"/>
                <a:cs typeface="Courier New"/>
              </a:rPr>
              <a:t>'||DAddr</a:t>
            </a:r>
            <a:r>
              <a:rPr dirty="0" sz="1800" spc="-125" b="1">
                <a:latin typeface="Courier New"/>
                <a:cs typeface="Courier New"/>
              </a:rPr>
              <a:t> </a:t>
            </a:r>
            <a:r>
              <a:rPr dirty="0" sz="1800" spc="10" b="1">
                <a:solidFill>
                  <a:srgbClr val="FF3300"/>
                </a:solidFill>
                <a:latin typeface="宋体"/>
                <a:cs typeface="宋体"/>
              </a:rPr>
              <a:t>地址信息</a:t>
            </a:r>
            <a:endParaRPr sz="1800">
              <a:latin typeface="宋体"/>
              <a:cs typeface="宋体"/>
            </a:endParaRPr>
          </a:p>
          <a:p>
            <a:pPr marL="1006475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0" b="1">
                <a:latin typeface="Courier New"/>
                <a:cs typeface="Courier New"/>
              </a:rPr>
              <a:t> Department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DName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LIKE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'</a:t>
            </a:r>
            <a:r>
              <a:rPr dirty="0" sz="1800" spc="15" b="1">
                <a:latin typeface="宋体"/>
                <a:cs typeface="宋体"/>
              </a:rPr>
              <a:t>海源</a:t>
            </a:r>
            <a:r>
              <a:rPr dirty="0" sz="1800" spc="-5" b="1">
                <a:latin typeface="Courier New"/>
                <a:cs typeface="Courier New"/>
              </a:rPr>
              <a:t>%';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过滤查询结果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4021454" cy="112522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其他过滤记录的方法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基于日期过滤记录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2993135"/>
            <a:ext cx="8244840" cy="1301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9750" y="2924175"/>
            <a:ext cx="8229600" cy="12877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06375" rIns="0" bIns="0" rtlCol="0" vert="horz">
            <a:spAutoFit/>
          </a:bodyPr>
          <a:lstStyle/>
          <a:p>
            <a:pPr marL="365760" marR="4852670">
              <a:lnSpc>
                <a:spcPct val="100000"/>
              </a:lnSpc>
              <a:spcBef>
                <a:spcPts val="1625"/>
              </a:spcBef>
            </a:pPr>
            <a:r>
              <a:rPr dirty="0" sz="1800" spc="-10" b="1">
                <a:latin typeface="Courier New"/>
                <a:cs typeface="Courier New"/>
              </a:rPr>
              <a:t>SELECT </a:t>
            </a:r>
            <a:r>
              <a:rPr dirty="0" sz="1800" spc="-15" b="1">
                <a:latin typeface="Courier New"/>
                <a:cs typeface="Courier New"/>
              </a:rPr>
              <a:t>EName,EHireDate  </a:t>
            </a: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Employee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EHireDate&lt;TO_DATE('01/01/2000','MM/DD/YYYY');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过滤查询结果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321056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dirty="0" sz="320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NULL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2706623"/>
            <a:ext cx="8244840" cy="1301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9750" y="2636901"/>
            <a:ext cx="8229600" cy="12877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05740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1620"/>
              </a:spcBef>
            </a:pPr>
            <a:r>
              <a:rPr dirty="0" sz="1800" spc="-10" b="1">
                <a:latin typeface="Courier New"/>
                <a:cs typeface="Courier New"/>
              </a:rPr>
              <a:t>SELECT CID,CName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Card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WHERE CID NOT IN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(1,2,3,NULL);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5013325"/>
            <a:ext cx="8686800" cy="1082675"/>
          </a:xfrm>
          <a:custGeom>
            <a:avLst/>
            <a:gdLst/>
            <a:ahLst/>
            <a:cxnLst/>
            <a:rect l="l" t="t" r="r" b="b"/>
            <a:pathLst>
              <a:path w="8686800" h="1082675">
                <a:moveTo>
                  <a:pt x="0" y="97789"/>
                </a:moveTo>
                <a:lnTo>
                  <a:pt x="7681" y="59739"/>
                </a:lnTo>
                <a:lnTo>
                  <a:pt x="28628" y="28654"/>
                </a:lnTo>
                <a:lnTo>
                  <a:pt x="59696" y="7689"/>
                </a:lnTo>
                <a:lnTo>
                  <a:pt x="97739" y="0"/>
                </a:lnTo>
                <a:lnTo>
                  <a:pt x="8589010" y="0"/>
                </a:lnTo>
                <a:lnTo>
                  <a:pt x="8627060" y="7689"/>
                </a:lnTo>
                <a:lnTo>
                  <a:pt x="8658145" y="28654"/>
                </a:lnTo>
                <a:lnTo>
                  <a:pt x="8679110" y="59739"/>
                </a:lnTo>
                <a:lnTo>
                  <a:pt x="8686800" y="97789"/>
                </a:lnTo>
                <a:lnTo>
                  <a:pt x="8686800" y="984935"/>
                </a:lnTo>
                <a:lnTo>
                  <a:pt x="8679110" y="1022978"/>
                </a:lnTo>
                <a:lnTo>
                  <a:pt x="8658145" y="1054046"/>
                </a:lnTo>
                <a:lnTo>
                  <a:pt x="8627060" y="1074993"/>
                </a:lnTo>
                <a:lnTo>
                  <a:pt x="8589010" y="1082675"/>
                </a:lnTo>
                <a:lnTo>
                  <a:pt x="97739" y="1082675"/>
                </a:lnTo>
                <a:lnTo>
                  <a:pt x="59696" y="1074993"/>
                </a:lnTo>
                <a:lnTo>
                  <a:pt x="28628" y="1054046"/>
                </a:lnTo>
                <a:lnTo>
                  <a:pt x="7681" y="1022978"/>
                </a:lnTo>
                <a:lnTo>
                  <a:pt x="0" y="984935"/>
                </a:lnTo>
                <a:lnTo>
                  <a:pt x="0" y="9778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66571" y="5170703"/>
            <a:ext cx="7155180" cy="7772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325"/>
              </a:spcBef>
            </a:pP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如果指定的值列表中有一个为空值，那</a:t>
            </a:r>
            <a:r>
              <a:rPr dirty="0" sz="2500" spc="-125" i="1">
                <a:solidFill>
                  <a:srgbClr val="FFFFFF"/>
                </a:solidFill>
                <a:latin typeface="宋体"/>
                <a:cs typeface="宋体"/>
              </a:rPr>
              <a:t>么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dirty="0" sz="2400" spc="-9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就会 返</a:t>
            </a: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回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false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5287" y="5229225"/>
            <a:ext cx="5334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连接查询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081645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自然连接</a:t>
            </a:r>
            <a:r>
              <a:rPr dirty="0" sz="3200" spc="-5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55">
                <a:solidFill>
                  <a:srgbClr val="FFFFFF"/>
                </a:solidFill>
                <a:latin typeface="Times New Roman"/>
                <a:cs typeface="Times New Roman"/>
              </a:rPr>
              <a:t>NATURAL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JOIN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列出店面名称以及在店面中工作的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员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工名称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5880" y="3282696"/>
            <a:ext cx="6711696" cy="12374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58887" y="3213163"/>
            <a:ext cx="6696075" cy="12242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SELECT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DName,EName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FROM </a:t>
            </a:r>
            <a:r>
              <a:rPr dirty="0" sz="1800" spc="-10" b="1">
                <a:latin typeface="Courier New"/>
                <a:cs typeface="Courier New"/>
              </a:rPr>
              <a:t>Department </a:t>
            </a:r>
            <a:r>
              <a:rPr dirty="0" sz="1800" spc="-15" b="1">
                <a:latin typeface="Courier New"/>
                <a:cs typeface="Courier New"/>
              </a:rPr>
              <a:t>NATURAL </a:t>
            </a:r>
            <a:r>
              <a:rPr dirty="0" sz="1800" spc="-10" b="1">
                <a:latin typeface="Courier New"/>
                <a:cs typeface="Courier New"/>
              </a:rPr>
              <a:t>JOIN </a:t>
            </a:r>
            <a:r>
              <a:rPr dirty="0" sz="1800" spc="-15" b="1">
                <a:latin typeface="Courier New"/>
                <a:cs typeface="Courier New"/>
              </a:rPr>
              <a:t>Employee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连接查询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568055" cy="5114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外连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接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）连接</a:t>
            </a:r>
            <a:endParaRPr sz="28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9i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之前，当执行外连接时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都是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用操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作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符</a:t>
            </a:r>
            <a:endParaRPr sz="28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来完成的。</a:t>
            </a:r>
            <a:endParaRPr sz="28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注意事项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操作符只能出现</a:t>
            </a:r>
            <a:r>
              <a:rPr dirty="0" sz="2400" spc="-1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子句中，并且不能与</a:t>
            </a:r>
            <a:endParaRPr sz="2400">
              <a:latin typeface="宋体"/>
              <a:cs typeface="宋体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OUTER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JOIN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语法同时使用</a:t>
            </a:r>
            <a:endParaRPr sz="2400">
              <a:latin typeface="宋体"/>
              <a:cs typeface="宋体"/>
            </a:endParaRPr>
          </a:p>
          <a:p>
            <a:pPr marL="756285" marR="141605" indent="-28702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当使用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时，如果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子句中包含多个条件，则 必须在所有条件中都包含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操作符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只适用于列，而不能用在表达式上。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不能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操作符一起使用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只能用于实现左外连接或右外连接，不能用于是实现</a:t>
            </a:r>
            <a:endParaRPr sz="2400">
              <a:latin typeface="宋体"/>
              <a:cs typeface="宋体"/>
            </a:endParaRPr>
          </a:p>
          <a:p>
            <a:pPr marL="756285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完全外连接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连接查询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262763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）操作符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4724400"/>
            <a:ext cx="8686800" cy="1371600"/>
          </a:xfrm>
          <a:custGeom>
            <a:avLst/>
            <a:gdLst/>
            <a:ahLst/>
            <a:cxnLst/>
            <a:rect l="l" t="t" r="r" b="b"/>
            <a:pathLst>
              <a:path w="8686800" h="1371600">
                <a:moveTo>
                  <a:pt x="0" y="123825"/>
                </a:moveTo>
                <a:lnTo>
                  <a:pt x="9730" y="75652"/>
                </a:lnTo>
                <a:lnTo>
                  <a:pt x="36266" y="36290"/>
                </a:lnTo>
                <a:lnTo>
                  <a:pt x="75625" y="9739"/>
                </a:lnTo>
                <a:lnTo>
                  <a:pt x="123825" y="0"/>
                </a:lnTo>
                <a:lnTo>
                  <a:pt x="8562975" y="0"/>
                </a:lnTo>
                <a:lnTo>
                  <a:pt x="8611147" y="9739"/>
                </a:lnTo>
                <a:lnTo>
                  <a:pt x="8650509" y="36290"/>
                </a:lnTo>
                <a:lnTo>
                  <a:pt x="8677060" y="75652"/>
                </a:lnTo>
                <a:lnTo>
                  <a:pt x="8686800" y="123825"/>
                </a:lnTo>
                <a:lnTo>
                  <a:pt x="8686800" y="1247775"/>
                </a:lnTo>
                <a:lnTo>
                  <a:pt x="8677060" y="1295974"/>
                </a:lnTo>
                <a:lnTo>
                  <a:pt x="8650509" y="1335333"/>
                </a:lnTo>
                <a:lnTo>
                  <a:pt x="8611147" y="1361869"/>
                </a:lnTo>
                <a:lnTo>
                  <a:pt x="8562975" y="1371600"/>
                </a:lnTo>
                <a:lnTo>
                  <a:pt x="123825" y="1371600"/>
                </a:lnTo>
                <a:lnTo>
                  <a:pt x="75625" y="1361869"/>
                </a:lnTo>
                <a:lnTo>
                  <a:pt x="36266" y="1335333"/>
                </a:lnTo>
                <a:lnTo>
                  <a:pt x="9730" y="1295974"/>
                </a:lnTo>
                <a:lnTo>
                  <a:pt x="0" y="1247775"/>
                </a:lnTo>
                <a:lnTo>
                  <a:pt x="0" y="12382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98575" y="4742781"/>
            <a:ext cx="7120255" cy="126047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ct val="95300"/>
              </a:lnSpc>
              <a:spcBef>
                <a:spcPts val="220"/>
              </a:spcBef>
            </a:pP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通常</a:t>
            </a:r>
            <a:r>
              <a:rPr dirty="0" sz="2100" spc="-40" i="1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000" spc="-4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000" spc="-40" i="1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z="2000" spc="-4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符号应放置在子表（</a:t>
            </a:r>
            <a:r>
              <a:rPr dirty="0" sz="2100" spc="-95" i="1">
                <a:solidFill>
                  <a:srgbClr val="FFFFFF"/>
                </a:solidFill>
                <a:latin typeface="宋体"/>
                <a:cs typeface="宋体"/>
              </a:rPr>
              <a:t>而</a:t>
            </a: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不是</a:t>
            </a:r>
            <a:r>
              <a:rPr dirty="0" sz="2100" spc="-95" i="1">
                <a:solidFill>
                  <a:srgbClr val="FFFFFF"/>
                </a:solidFill>
                <a:latin typeface="宋体"/>
                <a:cs typeface="宋体"/>
              </a:rPr>
              <a:t>父</a:t>
            </a: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表）</a:t>
            </a:r>
            <a:r>
              <a:rPr dirty="0" sz="2100" spc="-95" i="1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称的</a:t>
            </a:r>
            <a:r>
              <a:rPr dirty="0" sz="2100" spc="-95" i="1">
                <a:solidFill>
                  <a:srgbClr val="FFFFFF"/>
                </a:solidFill>
                <a:latin typeface="宋体"/>
                <a:cs typeface="宋体"/>
              </a:rPr>
              <a:t>后</a:t>
            </a: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面。这 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是因为：如果合理运用了引用完整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性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（即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适当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外键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约</a:t>
            </a:r>
            <a:r>
              <a:rPr dirty="0" sz="2100" spc="-95" i="1">
                <a:solidFill>
                  <a:srgbClr val="FFFFFF"/>
                </a:solidFill>
                <a:latin typeface="宋体"/>
                <a:cs typeface="宋体"/>
              </a:rPr>
              <a:t>束）， </a:t>
            </a: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那么父表可能包含子表没有的记录</a:t>
            </a:r>
            <a:r>
              <a:rPr dirty="0" sz="2100" spc="-95" i="1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而子</a:t>
            </a:r>
            <a:r>
              <a:rPr dirty="0" sz="2100" spc="-95" i="1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不应</a:t>
            </a:r>
            <a:r>
              <a:rPr dirty="0" sz="2100" spc="-95" i="1">
                <a:solidFill>
                  <a:srgbClr val="FFFFFF"/>
                </a:solidFill>
                <a:latin typeface="宋体"/>
                <a:cs typeface="宋体"/>
              </a:rPr>
              <a:t>该</a:t>
            </a: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包含</a:t>
            </a:r>
            <a:r>
              <a:rPr dirty="0" sz="2100" spc="-95" i="1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父表不 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匹配的记录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4876800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61744" y="2560320"/>
            <a:ext cx="5846063" cy="15300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92275" y="2492375"/>
            <a:ext cx="5832475" cy="15132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Times New Roman"/>
              <a:cs typeface="Times New Roman"/>
            </a:endParaRPr>
          </a:p>
          <a:p>
            <a:pPr marL="5035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SELECT </a:t>
            </a:r>
            <a:r>
              <a:rPr dirty="0" sz="1800" spc="-15" b="1">
                <a:latin typeface="Courier New"/>
                <a:cs typeface="Courier New"/>
              </a:rPr>
              <a:t>VTName,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VName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VideoType,Video</a:t>
            </a:r>
            <a:endParaRPr sz="1800">
              <a:latin typeface="Courier New"/>
              <a:cs typeface="Courier New"/>
            </a:endParaRPr>
          </a:p>
          <a:p>
            <a:pPr marL="497205">
              <a:lnSpc>
                <a:spcPct val="100000"/>
              </a:lnSpc>
              <a:spcBef>
                <a:spcPts val="45"/>
              </a:spcBef>
            </a:pP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VideoType.VTID=Video.VTID</a:t>
            </a:r>
            <a:r>
              <a:rPr dirty="0" sz="1800" spc="-5" b="1">
                <a:latin typeface="Arial"/>
                <a:cs typeface="Arial"/>
              </a:rPr>
              <a:t>(+)</a:t>
            </a:r>
            <a:r>
              <a:rPr dirty="0" sz="1800" spc="-5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0167" y="188417"/>
            <a:ext cx="44272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SQL</a:t>
            </a:r>
            <a:r>
              <a:rPr dirty="0" spc="-15"/>
              <a:t>数据定义语言</a:t>
            </a:r>
          </a:p>
        </p:txBody>
      </p:sp>
      <p:sp>
        <p:nvSpPr>
          <p:cNvPr id="5" name="object 5"/>
          <p:cNvSpPr/>
          <p:nvPr/>
        </p:nvSpPr>
        <p:spPr>
          <a:xfrm>
            <a:off x="752855" y="1194816"/>
            <a:ext cx="7863840" cy="2246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0183" y="1011936"/>
            <a:ext cx="5154168" cy="2542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4212" y="1125600"/>
            <a:ext cx="7848600" cy="2232025"/>
          </a:xfrm>
          <a:custGeom>
            <a:avLst/>
            <a:gdLst/>
            <a:ahLst/>
            <a:cxnLst/>
            <a:rect l="l" t="t" r="r" b="b"/>
            <a:pathLst>
              <a:path w="7848600" h="2232025">
                <a:moveTo>
                  <a:pt x="0" y="2232025"/>
                </a:moveTo>
                <a:lnTo>
                  <a:pt x="7848600" y="2232025"/>
                </a:lnTo>
                <a:lnTo>
                  <a:pt x="7848600" y="0"/>
                </a:lnTo>
                <a:lnTo>
                  <a:pt x="0" y="0"/>
                </a:lnTo>
                <a:lnTo>
                  <a:pt x="0" y="22320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4212" y="1125600"/>
            <a:ext cx="7848600" cy="22320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2890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015"/>
              </a:spcBef>
            </a:pPr>
            <a:r>
              <a:rPr dirty="0" sz="1800" spc="-5" b="1">
                <a:latin typeface="Courier New"/>
                <a:cs typeface="Courier New"/>
              </a:rPr>
              <a:t>CREATE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</a:pPr>
            <a:r>
              <a:rPr dirty="0" sz="1800" spc="-10">
                <a:latin typeface="Courier New"/>
                <a:cs typeface="Courier New"/>
              </a:rPr>
              <a:t>Course(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tabLst>
                <a:tab pos="1555115" algn="l"/>
              </a:tabLst>
            </a:pPr>
            <a:r>
              <a:rPr dirty="0" sz="1800" spc="-5">
                <a:latin typeface="Courier New"/>
                <a:cs typeface="Courier New"/>
              </a:rPr>
              <a:t>Cno	</a:t>
            </a:r>
            <a:r>
              <a:rPr dirty="0" sz="1800" spc="-10" b="1">
                <a:latin typeface="Courier New"/>
                <a:cs typeface="Courier New"/>
              </a:rPr>
              <a:t>CHAR(9) </a:t>
            </a:r>
            <a:r>
              <a:rPr dirty="0" sz="1800" spc="-5" b="1">
                <a:latin typeface="Courier New"/>
                <a:cs typeface="Courier New"/>
              </a:rPr>
              <a:t>NOT NULL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UNIQUE</a:t>
            </a:r>
            <a:r>
              <a:rPr dirty="0" sz="1800" spc="-1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ourier New"/>
                <a:cs typeface="Courier New"/>
              </a:rPr>
              <a:t>Cname </a:t>
            </a:r>
            <a:r>
              <a:rPr dirty="0" sz="1800" spc="-10" b="1">
                <a:latin typeface="Courier New"/>
                <a:cs typeface="Courier New"/>
              </a:rPr>
              <a:t>CHAR(20)</a:t>
            </a:r>
            <a:r>
              <a:rPr dirty="0" sz="180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UNIQUE</a:t>
            </a:r>
            <a:r>
              <a:rPr dirty="0" sz="1800" spc="-15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Cpno </a:t>
            </a:r>
            <a:r>
              <a:rPr dirty="0" sz="1800" spc="-10" b="1">
                <a:latin typeface="Courier New"/>
                <a:cs typeface="Courier New"/>
              </a:rPr>
              <a:t>CHAR(2),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Credit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NUMERIC(2,0)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2855" y="4002023"/>
            <a:ext cx="7863840" cy="2389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0183" y="3755135"/>
            <a:ext cx="6928104" cy="28163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4212" y="3933825"/>
            <a:ext cx="7848600" cy="2374900"/>
          </a:xfrm>
          <a:custGeom>
            <a:avLst/>
            <a:gdLst/>
            <a:ahLst/>
            <a:cxnLst/>
            <a:rect l="l" t="t" r="r" b="b"/>
            <a:pathLst>
              <a:path w="7848600" h="2374900">
                <a:moveTo>
                  <a:pt x="0" y="2374900"/>
                </a:moveTo>
                <a:lnTo>
                  <a:pt x="7848600" y="2374900"/>
                </a:lnTo>
                <a:lnTo>
                  <a:pt x="7848600" y="0"/>
                </a:lnTo>
                <a:lnTo>
                  <a:pt x="0" y="0"/>
                </a:lnTo>
                <a:lnTo>
                  <a:pt x="0" y="23749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84212" y="3933825"/>
            <a:ext cx="7848600" cy="23749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509"/>
              </a:spcBef>
            </a:pPr>
            <a:r>
              <a:rPr dirty="0" sz="1800" spc="-5" b="1">
                <a:latin typeface="Courier New"/>
                <a:cs typeface="Courier New"/>
              </a:rPr>
              <a:t>CREATE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</a:pPr>
            <a:r>
              <a:rPr dirty="0" sz="1800" spc="-10">
                <a:latin typeface="Courier New"/>
                <a:cs typeface="Courier New"/>
              </a:rPr>
              <a:t>Course(</a:t>
            </a:r>
            <a:endParaRPr sz="1800">
              <a:latin typeface="Courier New"/>
              <a:cs typeface="Courier New"/>
            </a:endParaRPr>
          </a:p>
          <a:p>
            <a:pPr marL="1006475" marR="3556635">
              <a:lnSpc>
                <a:spcPct val="100000"/>
              </a:lnSpc>
              <a:tabLst>
                <a:tab pos="1555115" algn="l"/>
              </a:tabLst>
            </a:pPr>
            <a:r>
              <a:rPr dirty="0" sz="1800" spc="-5">
                <a:latin typeface="Courier New"/>
                <a:cs typeface="Courier New"/>
              </a:rPr>
              <a:t>Cno	</a:t>
            </a:r>
            <a:r>
              <a:rPr dirty="0" sz="1800" spc="-10" b="1">
                <a:latin typeface="Courier New"/>
                <a:cs typeface="Courier New"/>
              </a:rPr>
              <a:t>CHAR(9) PRIMARY </a:t>
            </a:r>
            <a:r>
              <a:rPr dirty="0" sz="1800" spc="-15" b="1">
                <a:latin typeface="Courier New"/>
                <a:cs typeface="Courier New"/>
              </a:rPr>
              <a:t>KEY</a:t>
            </a:r>
            <a:r>
              <a:rPr dirty="0" sz="1800" spc="-15">
                <a:latin typeface="Courier New"/>
                <a:cs typeface="Courier New"/>
              </a:rPr>
              <a:t>,  </a:t>
            </a:r>
            <a:r>
              <a:rPr dirty="0" sz="1800" spc="-5">
                <a:latin typeface="Courier New"/>
                <a:cs typeface="Courier New"/>
              </a:rPr>
              <a:t>Cname </a:t>
            </a:r>
            <a:r>
              <a:rPr dirty="0" sz="1800" spc="-10" b="1">
                <a:latin typeface="Courier New"/>
                <a:cs typeface="Courier New"/>
              </a:rPr>
              <a:t>CHAR(20) UNIQUE</a:t>
            </a:r>
            <a:r>
              <a:rPr dirty="0" sz="1800" spc="-10">
                <a:latin typeface="Courier New"/>
                <a:cs typeface="Courier New"/>
              </a:rPr>
              <a:t>,  </a:t>
            </a:r>
            <a:r>
              <a:rPr dirty="0" sz="1800" spc="-5">
                <a:latin typeface="Courier New"/>
                <a:cs typeface="Courier New"/>
              </a:rPr>
              <a:t>Cpno</a:t>
            </a:r>
            <a:r>
              <a:rPr dirty="0" sz="1800" spc="-10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CHAR(2),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ourier New"/>
                <a:cs typeface="Courier New"/>
              </a:rPr>
              <a:t>Credit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NUMERIC(2,0),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FOREIGN KEY </a:t>
            </a:r>
            <a:r>
              <a:rPr dirty="0" sz="1800" spc="-10">
                <a:latin typeface="Courier New"/>
                <a:cs typeface="Courier New"/>
              </a:rPr>
              <a:t>(Cpno) </a:t>
            </a:r>
            <a:r>
              <a:rPr dirty="0" sz="1800" spc="-10" b="1">
                <a:latin typeface="Courier New"/>
                <a:cs typeface="Courier New"/>
              </a:rPr>
              <a:t>REFERENCES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Course(Cno)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76600" y="4508436"/>
            <a:ext cx="2374900" cy="287655"/>
          </a:xfrm>
          <a:custGeom>
            <a:avLst/>
            <a:gdLst/>
            <a:ahLst/>
            <a:cxnLst/>
            <a:rect l="l" t="t" r="r" b="b"/>
            <a:pathLst>
              <a:path w="2374900" h="287654">
                <a:moveTo>
                  <a:pt x="0" y="287337"/>
                </a:moveTo>
                <a:lnTo>
                  <a:pt x="2374900" y="287337"/>
                </a:lnTo>
                <a:lnTo>
                  <a:pt x="2374900" y="0"/>
                </a:lnTo>
                <a:lnTo>
                  <a:pt x="0" y="0"/>
                </a:lnTo>
                <a:lnTo>
                  <a:pt x="0" y="287337"/>
                </a:lnTo>
                <a:close/>
              </a:path>
            </a:pathLst>
          </a:custGeom>
          <a:solidFill>
            <a:srgbClr val="FF0000">
              <a:alpha val="4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76600" y="1773237"/>
            <a:ext cx="2374900" cy="287655"/>
          </a:xfrm>
          <a:custGeom>
            <a:avLst/>
            <a:gdLst/>
            <a:ahLst/>
            <a:cxnLst/>
            <a:rect l="l" t="t" r="r" b="b"/>
            <a:pathLst>
              <a:path w="2374900" h="287655">
                <a:moveTo>
                  <a:pt x="0" y="287337"/>
                </a:moveTo>
                <a:lnTo>
                  <a:pt x="2374900" y="287337"/>
                </a:lnTo>
                <a:lnTo>
                  <a:pt x="2374900" y="0"/>
                </a:lnTo>
                <a:lnTo>
                  <a:pt x="0" y="0"/>
                </a:lnTo>
                <a:lnTo>
                  <a:pt x="0" y="287337"/>
                </a:lnTo>
                <a:close/>
              </a:path>
            </a:pathLst>
          </a:custGeom>
          <a:solidFill>
            <a:srgbClr val="FF0000">
              <a:alpha val="4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19250" y="5661025"/>
            <a:ext cx="5689600" cy="288925"/>
          </a:xfrm>
          <a:custGeom>
            <a:avLst/>
            <a:gdLst/>
            <a:ahLst/>
            <a:cxnLst/>
            <a:rect l="l" t="t" r="r" b="b"/>
            <a:pathLst>
              <a:path w="5689600" h="288925">
                <a:moveTo>
                  <a:pt x="0" y="288925"/>
                </a:moveTo>
                <a:lnTo>
                  <a:pt x="5689600" y="288925"/>
                </a:lnTo>
                <a:lnTo>
                  <a:pt x="5689600" y="0"/>
                </a:lnTo>
                <a:lnTo>
                  <a:pt x="0" y="0"/>
                </a:lnTo>
                <a:lnTo>
                  <a:pt x="0" y="288925"/>
                </a:lnTo>
                <a:close/>
              </a:path>
            </a:pathLst>
          </a:custGeom>
          <a:solidFill>
            <a:srgbClr val="FF0000">
              <a:alpha val="4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86200" y="3569208"/>
            <a:ext cx="1377696" cy="30175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851275" y="3500501"/>
            <a:ext cx="1297305" cy="287655"/>
          </a:xfrm>
          <a:custGeom>
            <a:avLst/>
            <a:gdLst/>
            <a:ahLst/>
            <a:cxnLst/>
            <a:rect l="l" t="t" r="r" b="b"/>
            <a:pathLst>
              <a:path w="1297304" h="287654">
                <a:moveTo>
                  <a:pt x="1297051" y="137287"/>
                </a:moveTo>
                <a:lnTo>
                  <a:pt x="0" y="137287"/>
                </a:lnTo>
                <a:lnTo>
                  <a:pt x="648462" y="287274"/>
                </a:lnTo>
                <a:lnTo>
                  <a:pt x="1297051" y="137287"/>
                </a:lnTo>
                <a:close/>
              </a:path>
              <a:path w="1297304" h="287654">
                <a:moveTo>
                  <a:pt x="973201" y="0"/>
                </a:moveTo>
                <a:lnTo>
                  <a:pt x="323850" y="0"/>
                </a:lnTo>
                <a:lnTo>
                  <a:pt x="323850" y="137287"/>
                </a:lnTo>
                <a:lnTo>
                  <a:pt x="973201" y="137287"/>
                </a:lnTo>
                <a:lnTo>
                  <a:pt x="97320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851275" y="3500501"/>
            <a:ext cx="1297305" cy="287655"/>
          </a:xfrm>
          <a:custGeom>
            <a:avLst/>
            <a:gdLst/>
            <a:ahLst/>
            <a:cxnLst/>
            <a:rect l="l" t="t" r="r" b="b"/>
            <a:pathLst>
              <a:path w="1297304" h="287654">
                <a:moveTo>
                  <a:pt x="0" y="137287"/>
                </a:moveTo>
                <a:lnTo>
                  <a:pt x="323850" y="137287"/>
                </a:lnTo>
                <a:lnTo>
                  <a:pt x="323850" y="0"/>
                </a:lnTo>
                <a:lnTo>
                  <a:pt x="973201" y="0"/>
                </a:lnTo>
                <a:lnTo>
                  <a:pt x="973201" y="137287"/>
                </a:lnTo>
                <a:lnTo>
                  <a:pt x="1297051" y="137287"/>
                </a:lnTo>
                <a:lnTo>
                  <a:pt x="648462" y="287274"/>
                </a:lnTo>
                <a:lnTo>
                  <a:pt x="0" y="1372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连接查询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509000" cy="25152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SQL/92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在满足以下限制时可以使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子句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连接 条件进行简化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查询必须是等连接的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等连接中的列必须是同名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61744" y="3858767"/>
            <a:ext cx="5846063" cy="1527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92275" y="3789426"/>
            <a:ext cx="5832475" cy="15132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Times New Roman"/>
              <a:cs typeface="Times New Roman"/>
            </a:endParaRPr>
          </a:p>
          <a:p>
            <a:pPr marL="5035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SELECT </a:t>
            </a:r>
            <a:r>
              <a:rPr dirty="0" sz="1800" spc="-15" b="1">
                <a:latin typeface="Courier New"/>
                <a:cs typeface="Courier New"/>
              </a:rPr>
              <a:t>VTName, VName,</a:t>
            </a:r>
            <a:r>
              <a:rPr dirty="0" sz="1800" spc="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VTID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FROM </a:t>
            </a:r>
            <a:r>
              <a:rPr dirty="0" sz="1800" spc="-10" b="1">
                <a:latin typeface="Courier New"/>
                <a:cs typeface="Courier New"/>
              </a:rPr>
              <a:t>VideoType LEFT </a:t>
            </a:r>
            <a:r>
              <a:rPr dirty="0" sz="1800" spc="-5" b="1">
                <a:latin typeface="Courier New"/>
                <a:cs typeface="Courier New"/>
              </a:rPr>
              <a:t>JOIN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Video</a:t>
            </a:r>
            <a:endParaRPr sz="1800">
              <a:latin typeface="Courier New"/>
              <a:cs typeface="Courier New"/>
            </a:endParaRPr>
          </a:p>
          <a:p>
            <a:pPr marL="497205">
              <a:lnSpc>
                <a:spcPct val="100000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USING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VTID</a:t>
            </a:r>
            <a:r>
              <a:rPr dirty="0" sz="1800" spc="-5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5514975"/>
            <a:ext cx="8686800" cy="722630"/>
          </a:xfrm>
          <a:custGeom>
            <a:avLst/>
            <a:gdLst/>
            <a:ahLst/>
            <a:cxnLst/>
            <a:rect l="l" t="t" r="r" b="b"/>
            <a:pathLst>
              <a:path w="8686800" h="722629">
                <a:moveTo>
                  <a:pt x="0" y="65150"/>
                </a:moveTo>
                <a:lnTo>
                  <a:pt x="5124" y="39808"/>
                </a:lnTo>
                <a:lnTo>
                  <a:pt x="19100" y="19097"/>
                </a:lnTo>
                <a:lnTo>
                  <a:pt x="39829" y="5125"/>
                </a:lnTo>
                <a:lnTo>
                  <a:pt x="65214" y="0"/>
                </a:lnTo>
                <a:lnTo>
                  <a:pt x="8621649" y="0"/>
                </a:lnTo>
                <a:lnTo>
                  <a:pt x="8646991" y="5125"/>
                </a:lnTo>
                <a:lnTo>
                  <a:pt x="8667702" y="19097"/>
                </a:lnTo>
                <a:lnTo>
                  <a:pt x="8681674" y="39808"/>
                </a:lnTo>
                <a:lnTo>
                  <a:pt x="8686800" y="65150"/>
                </a:lnTo>
                <a:lnTo>
                  <a:pt x="8686800" y="657098"/>
                </a:lnTo>
                <a:lnTo>
                  <a:pt x="8681674" y="682482"/>
                </a:lnTo>
                <a:lnTo>
                  <a:pt x="8667702" y="703211"/>
                </a:lnTo>
                <a:lnTo>
                  <a:pt x="8646991" y="717187"/>
                </a:lnTo>
                <a:lnTo>
                  <a:pt x="8621649" y="722312"/>
                </a:lnTo>
                <a:lnTo>
                  <a:pt x="65214" y="722312"/>
                </a:lnTo>
                <a:lnTo>
                  <a:pt x="39829" y="717187"/>
                </a:lnTo>
                <a:lnTo>
                  <a:pt x="19100" y="703211"/>
                </a:lnTo>
                <a:lnTo>
                  <a:pt x="5124" y="682482"/>
                </a:lnTo>
                <a:lnTo>
                  <a:pt x="0" y="657098"/>
                </a:lnTo>
                <a:lnTo>
                  <a:pt x="0" y="6515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66571" y="5676714"/>
            <a:ext cx="646620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子句中引用列时不要使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表名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别名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否则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会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出错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5287" y="5586412"/>
            <a:ext cx="5334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连接查询</a:t>
            </a:r>
          </a:p>
        </p:txBody>
      </p:sp>
      <p:sp>
        <p:nvSpPr>
          <p:cNvPr id="5" name="object 5"/>
          <p:cNvSpPr/>
          <p:nvPr/>
        </p:nvSpPr>
        <p:spPr>
          <a:xfrm>
            <a:off x="752855" y="1194816"/>
            <a:ext cx="7863840" cy="5126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4212" y="1125537"/>
            <a:ext cx="7848600" cy="5111750"/>
          </a:xfrm>
          <a:custGeom>
            <a:avLst/>
            <a:gdLst/>
            <a:ahLst/>
            <a:cxnLst/>
            <a:rect l="l" t="t" r="r" b="b"/>
            <a:pathLst>
              <a:path w="7848600" h="5111750">
                <a:moveTo>
                  <a:pt x="0" y="5111750"/>
                </a:moveTo>
                <a:lnTo>
                  <a:pt x="7848600" y="5111750"/>
                </a:lnTo>
                <a:lnTo>
                  <a:pt x="7848600" y="0"/>
                </a:lnTo>
                <a:lnTo>
                  <a:pt x="0" y="0"/>
                </a:lnTo>
                <a:lnTo>
                  <a:pt x="0" y="51117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4212" y="1125537"/>
            <a:ext cx="7848600" cy="5111750"/>
          </a:xfrm>
          <a:custGeom>
            <a:avLst/>
            <a:gdLst/>
            <a:ahLst/>
            <a:cxnLst/>
            <a:rect l="l" t="t" r="r" b="b"/>
            <a:pathLst>
              <a:path w="7848600" h="5111750">
                <a:moveTo>
                  <a:pt x="0" y="5111750"/>
                </a:moveTo>
                <a:lnTo>
                  <a:pt x="7848600" y="5111750"/>
                </a:lnTo>
                <a:lnTo>
                  <a:pt x="7848600" y="0"/>
                </a:lnTo>
                <a:lnTo>
                  <a:pt x="0" y="0"/>
                </a:lnTo>
                <a:lnTo>
                  <a:pt x="0" y="5111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06713" y="1479613"/>
            <a:ext cx="2817749" cy="4330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64098" y="1484375"/>
            <a:ext cx="1008380" cy="4321175"/>
          </a:xfrm>
          <a:custGeom>
            <a:avLst/>
            <a:gdLst/>
            <a:ahLst/>
            <a:cxnLst/>
            <a:rect l="l" t="t" r="r" b="b"/>
            <a:pathLst>
              <a:path w="1008379" h="4321175">
                <a:moveTo>
                  <a:pt x="0" y="0"/>
                </a:moveTo>
                <a:lnTo>
                  <a:pt x="54922" y="2112"/>
                </a:lnTo>
                <a:lnTo>
                  <a:pt x="108132" y="8302"/>
                </a:lnTo>
                <a:lnTo>
                  <a:pt x="159322" y="18352"/>
                </a:lnTo>
                <a:lnTo>
                  <a:pt x="208183" y="32040"/>
                </a:lnTo>
                <a:lnTo>
                  <a:pt x="254409" y="49148"/>
                </a:lnTo>
                <a:lnTo>
                  <a:pt x="297692" y="69457"/>
                </a:lnTo>
                <a:lnTo>
                  <a:pt x="337724" y="92747"/>
                </a:lnTo>
                <a:lnTo>
                  <a:pt x="374198" y="118798"/>
                </a:lnTo>
                <a:lnTo>
                  <a:pt x="406807" y="147392"/>
                </a:lnTo>
                <a:lnTo>
                  <a:pt x="435243" y="178308"/>
                </a:lnTo>
                <a:lnTo>
                  <a:pt x="459198" y="211326"/>
                </a:lnTo>
                <a:lnTo>
                  <a:pt x="478365" y="246229"/>
                </a:lnTo>
                <a:lnTo>
                  <a:pt x="492436" y="282796"/>
                </a:lnTo>
                <a:lnTo>
                  <a:pt x="501105" y="320808"/>
                </a:lnTo>
                <a:lnTo>
                  <a:pt x="504063" y="360045"/>
                </a:lnTo>
                <a:lnTo>
                  <a:pt x="504063" y="1800478"/>
                </a:lnTo>
                <a:lnTo>
                  <a:pt x="507020" y="1839715"/>
                </a:lnTo>
                <a:lnTo>
                  <a:pt x="515689" y="1877727"/>
                </a:lnTo>
                <a:lnTo>
                  <a:pt x="529760" y="1914294"/>
                </a:lnTo>
                <a:lnTo>
                  <a:pt x="548927" y="1949197"/>
                </a:lnTo>
                <a:lnTo>
                  <a:pt x="572882" y="1982215"/>
                </a:lnTo>
                <a:lnTo>
                  <a:pt x="601318" y="2013131"/>
                </a:lnTo>
                <a:lnTo>
                  <a:pt x="633927" y="2041725"/>
                </a:lnTo>
                <a:lnTo>
                  <a:pt x="670401" y="2067776"/>
                </a:lnTo>
                <a:lnTo>
                  <a:pt x="710433" y="2091066"/>
                </a:lnTo>
                <a:lnTo>
                  <a:pt x="753716" y="2111375"/>
                </a:lnTo>
                <a:lnTo>
                  <a:pt x="799942" y="2128483"/>
                </a:lnTo>
                <a:lnTo>
                  <a:pt x="848803" y="2142171"/>
                </a:lnTo>
                <a:lnTo>
                  <a:pt x="899993" y="2152221"/>
                </a:lnTo>
                <a:lnTo>
                  <a:pt x="953203" y="2158411"/>
                </a:lnTo>
                <a:lnTo>
                  <a:pt x="1008126" y="2160524"/>
                </a:lnTo>
                <a:lnTo>
                  <a:pt x="953203" y="2162636"/>
                </a:lnTo>
                <a:lnTo>
                  <a:pt x="899993" y="2168826"/>
                </a:lnTo>
                <a:lnTo>
                  <a:pt x="848803" y="2178876"/>
                </a:lnTo>
                <a:lnTo>
                  <a:pt x="799942" y="2192564"/>
                </a:lnTo>
                <a:lnTo>
                  <a:pt x="753716" y="2209673"/>
                </a:lnTo>
                <a:lnTo>
                  <a:pt x="710433" y="2229981"/>
                </a:lnTo>
                <a:lnTo>
                  <a:pt x="670401" y="2253271"/>
                </a:lnTo>
                <a:lnTo>
                  <a:pt x="633927" y="2279322"/>
                </a:lnTo>
                <a:lnTo>
                  <a:pt x="601318" y="2307916"/>
                </a:lnTo>
                <a:lnTo>
                  <a:pt x="572882" y="2338832"/>
                </a:lnTo>
                <a:lnTo>
                  <a:pt x="548927" y="2371850"/>
                </a:lnTo>
                <a:lnTo>
                  <a:pt x="529760" y="2406753"/>
                </a:lnTo>
                <a:lnTo>
                  <a:pt x="515689" y="2443320"/>
                </a:lnTo>
                <a:lnTo>
                  <a:pt x="507020" y="2481332"/>
                </a:lnTo>
                <a:lnTo>
                  <a:pt x="504063" y="2520569"/>
                </a:lnTo>
                <a:lnTo>
                  <a:pt x="504063" y="3961003"/>
                </a:lnTo>
                <a:lnTo>
                  <a:pt x="501105" y="4000240"/>
                </a:lnTo>
                <a:lnTo>
                  <a:pt x="492437" y="4038254"/>
                </a:lnTo>
                <a:lnTo>
                  <a:pt x="478366" y="4074824"/>
                </a:lnTo>
                <a:lnTo>
                  <a:pt x="459200" y="4109732"/>
                </a:lnTo>
                <a:lnTo>
                  <a:pt x="435247" y="4142756"/>
                </a:lnTo>
                <a:lnTo>
                  <a:pt x="406815" y="4173678"/>
                </a:lnTo>
                <a:lnTo>
                  <a:pt x="374211" y="4202277"/>
                </a:lnTo>
                <a:lnTo>
                  <a:pt x="337743" y="4228335"/>
                </a:lnTo>
                <a:lnTo>
                  <a:pt x="297719" y="4251631"/>
                </a:lnTo>
                <a:lnTo>
                  <a:pt x="254446" y="4271946"/>
                </a:lnTo>
                <a:lnTo>
                  <a:pt x="208233" y="4289059"/>
                </a:lnTo>
                <a:lnTo>
                  <a:pt x="159387" y="4302752"/>
                </a:lnTo>
                <a:lnTo>
                  <a:pt x="108215" y="4312805"/>
                </a:lnTo>
                <a:lnTo>
                  <a:pt x="55026" y="4318998"/>
                </a:lnTo>
                <a:lnTo>
                  <a:pt x="126" y="432111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501510" y="3188695"/>
            <a:ext cx="1256665" cy="848994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80"/>
              </a:spcBef>
            </a:pPr>
            <a:r>
              <a:rPr dirty="0" sz="1800" spc="-5" b="1">
                <a:latin typeface="Arial"/>
                <a:cs typeface="Arial"/>
              </a:rPr>
              <a:t>UNION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dirty="0" sz="1800" spc="-5" b="1">
                <a:latin typeface="Arial"/>
                <a:cs typeface="Arial"/>
              </a:rPr>
              <a:t>UNION</a:t>
            </a:r>
            <a:r>
              <a:rPr dirty="0" sz="1800" spc="-15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ALL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5858" y="2233040"/>
            <a:ext cx="763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Arial"/>
                <a:cs typeface="Arial"/>
              </a:rPr>
              <a:t>M</a:t>
            </a:r>
            <a:r>
              <a:rPr dirty="0" sz="1800" spc="-5" b="1">
                <a:latin typeface="Arial"/>
                <a:cs typeface="Arial"/>
              </a:rPr>
              <a:t>INUS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6689" y="3457397"/>
            <a:ext cx="13208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INTERSECT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5990" y="188417"/>
            <a:ext cx="219646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SQ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dirty="0" spc="-15"/>
              <a:t>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4021454" cy="42697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单行函数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系统变量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数字函数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字符函数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日期函数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数据类型转换函数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其他函数</a:t>
            </a:r>
            <a:endParaRPr sz="28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5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多行函数（组函数）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6513"/>
            <a:ext cx="4639310" cy="368046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3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系统变量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0">
                <a:solidFill>
                  <a:srgbClr val="FFFFFF"/>
                </a:solidFill>
                <a:latin typeface="Times New Roman"/>
                <a:cs typeface="Times New Roman"/>
              </a:rPr>
              <a:t>SYSDATE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SYSTIMESTAMP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CURRENT_DATE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CURRENT_TIMESTAMP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USERENV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系统变量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163322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Sys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ate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2455" y="2886455"/>
            <a:ext cx="6952488" cy="94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22832" y="3151632"/>
            <a:ext cx="6967728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95400" y="2819400"/>
            <a:ext cx="6934200" cy="9271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INSERT INTO </a:t>
            </a:r>
            <a:r>
              <a:rPr dirty="0" sz="1800" spc="-10" b="1">
                <a:latin typeface="Courier New"/>
                <a:cs typeface="Courier New"/>
              </a:rPr>
              <a:t>PriceHis</a:t>
            </a:r>
            <a:r>
              <a:rPr dirty="0" sz="1800" spc="-11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VALUES(15,SYSDATE,33.2,4);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系统变量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140652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2455" y="2886455"/>
            <a:ext cx="6952488" cy="94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95400" y="2819400"/>
            <a:ext cx="6934200" cy="9271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algn="ctr" marR="12509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SELECT USER FROM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dual;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6513"/>
            <a:ext cx="2034539" cy="111887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3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数字函数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ROUND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844" y="3710685"/>
            <a:ext cx="151765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TRUNC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1455" y="2353055"/>
            <a:ext cx="6952488" cy="1161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4400" y="2286000"/>
            <a:ext cx="6934200" cy="1143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7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ROUND(</a:t>
            </a:r>
            <a:r>
              <a:rPr dirty="0" sz="1800" spc="-10" b="1" i="1">
                <a:latin typeface="Courier New"/>
                <a:cs typeface="Courier New"/>
              </a:rPr>
              <a:t>input_value</a:t>
            </a:r>
            <a:r>
              <a:rPr dirty="0" sz="1800" spc="-10" b="1">
                <a:latin typeface="Courier New"/>
                <a:cs typeface="Courier New"/>
              </a:rPr>
              <a:t>,</a:t>
            </a:r>
            <a:r>
              <a:rPr dirty="0" sz="1800" spc="-10" b="1" i="1">
                <a:latin typeface="Courier New"/>
                <a:cs typeface="Courier New"/>
              </a:rPr>
              <a:t>decimal_places_of_pricision</a:t>
            </a:r>
            <a:r>
              <a:rPr dirty="0" sz="1800" spc="-1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1455" y="4639055"/>
            <a:ext cx="6952488" cy="1161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4400" y="4572000"/>
            <a:ext cx="6934200" cy="1143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TRUNC(</a:t>
            </a:r>
            <a:r>
              <a:rPr dirty="0" sz="1800" spc="-10" b="1" i="1">
                <a:latin typeface="Courier New"/>
                <a:cs typeface="Courier New"/>
              </a:rPr>
              <a:t>input_value</a:t>
            </a:r>
            <a:r>
              <a:rPr dirty="0" sz="1800" spc="-10" b="1">
                <a:latin typeface="Courier New"/>
                <a:cs typeface="Courier New"/>
              </a:rPr>
              <a:t>,</a:t>
            </a:r>
            <a:r>
              <a:rPr dirty="0" sz="1800" spc="-10" b="1" i="1">
                <a:latin typeface="Courier New"/>
                <a:cs typeface="Courier New"/>
              </a:rPr>
              <a:t>decimal_places_of_pricision</a:t>
            </a:r>
            <a:r>
              <a:rPr dirty="0" sz="1800" spc="-1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1812289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UND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2455" y="2886455"/>
            <a:ext cx="7181088" cy="1618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22832" y="3051048"/>
            <a:ext cx="7293864" cy="1194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95400" y="2819400"/>
            <a:ext cx="7162800" cy="1600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34315" rIns="0" bIns="0" rtlCol="0" vert="horz">
            <a:spAutoFit/>
          </a:bodyPr>
          <a:lstStyle/>
          <a:p>
            <a:pPr marL="226060">
              <a:lnSpc>
                <a:spcPct val="100000"/>
              </a:lnSpc>
              <a:spcBef>
                <a:spcPts val="1845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COUNT(*)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10" b="1">
                <a:latin typeface="宋体"/>
                <a:cs typeface="宋体"/>
              </a:rPr>
              <a:t>影片总</a:t>
            </a:r>
            <a:r>
              <a:rPr dirty="0" sz="1800" spc="15" b="1">
                <a:latin typeface="宋体"/>
                <a:cs typeface="宋体"/>
              </a:rPr>
              <a:t>数</a:t>
            </a:r>
            <a:r>
              <a:rPr dirty="0" sz="1800" b="1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497205" marR="18415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COUNT(*)-COUNT(VDesc) </a:t>
            </a:r>
            <a:r>
              <a:rPr dirty="0" sz="1800" spc="10" b="1">
                <a:latin typeface="宋体"/>
                <a:cs typeface="宋体"/>
              </a:rPr>
              <a:t>无 介 绍 影 片 </a:t>
            </a:r>
            <a:r>
              <a:rPr dirty="0" sz="1800" spc="15" b="1">
                <a:latin typeface="宋体"/>
                <a:cs typeface="宋体"/>
              </a:rPr>
              <a:t>数 </a:t>
            </a:r>
            <a:r>
              <a:rPr dirty="0" sz="1800" b="1">
                <a:latin typeface="Courier New"/>
                <a:cs typeface="Courier New"/>
              </a:rPr>
              <a:t>,  </a:t>
            </a:r>
            <a:r>
              <a:rPr dirty="0" sz="1800" spc="-10" b="1">
                <a:latin typeface="Courier New"/>
                <a:cs typeface="Courier New"/>
              </a:rPr>
              <a:t>ROUND(((COUNT(*)-COUNT(VDesc))/COUNT(*)),2)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10" b="1">
                <a:latin typeface="宋体"/>
                <a:cs typeface="宋体"/>
              </a:rPr>
              <a:t>比例</a:t>
            </a:r>
            <a:endParaRPr sz="1800">
              <a:latin typeface="宋体"/>
              <a:cs typeface="宋体"/>
            </a:endParaRPr>
          </a:p>
          <a:p>
            <a:pPr marL="228600">
              <a:lnSpc>
                <a:spcPts val="2090"/>
              </a:lnSpc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0" b="1">
                <a:latin typeface="Courier New"/>
                <a:cs typeface="Courier New"/>
              </a:rPr>
              <a:t> Video;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8399145" cy="14909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TRUNC</a:t>
            </a:r>
            <a:endParaRPr sz="3200">
              <a:latin typeface="Times New Roman"/>
              <a:cs typeface="Times New Roman"/>
            </a:endParaRPr>
          </a:p>
          <a:p>
            <a:pPr marL="356870" marR="5080">
              <a:lnSpc>
                <a:spcPct val="100000"/>
              </a:lnSpc>
              <a:spcBef>
                <a:spcPts val="2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一种常见的应用是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将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TRUNC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SYSDATE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结合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使用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2455" y="3572255"/>
            <a:ext cx="6952488" cy="94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95400" y="3505200"/>
            <a:ext cx="6934200" cy="9271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algn="ctr" marR="12573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 b="1">
                <a:latin typeface="Courier New"/>
                <a:cs typeface="Courier New"/>
              </a:rPr>
              <a:t>TRUNC(SYSDATE) </a:t>
            </a: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dual;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6513"/>
            <a:ext cx="4718685" cy="265557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3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字符函数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UPPER,LOWER,INITCAP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LENGTH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40">
                <a:solidFill>
                  <a:srgbClr val="FFFFFF"/>
                </a:solidFill>
                <a:latin typeface="Times New Roman"/>
                <a:cs typeface="Times New Roman"/>
              </a:rPr>
              <a:t>LTRIM,RTRIM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SUBSTR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844" y="4735144"/>
            <a:ext cx="134112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INSTR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33855" y="3800855"/>
            <a:ext cx="6800088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66800" y="3733800"/>
            <a:ext cx="6781800" cy="838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1874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935"/>
              </a:spcBef>
            </a:pPr>
            <a:r>
              <a:rPr dirty="0" sz="1800" spc="-10" b="1">
                <a:latin typeface="Courier New"/>
                <a:cs typeface="Courier New"/>
              </a:rPr>
              <a:t>SUBSTR(</a:t>
            </a:r>
            <a:r>
              <a:rPr dirty="0" sz="1800" spc="-10" b="1" i="1">
                <a:latin typeface="Courier New"/>
                <a:cs typeface="Courier New"/>
              </a:rPr>
              <a:t>source_text</a:t>
            </a:r>
            <a:r>
              <a:rPr dirty="0" sz="1800" spc="-10" b="1">
                <a:latin typeface="Courier New"/>
                <a:cs typeface="Courier New"/>
              </a:rPr>
              <a:t>,</a:t>
            </a:r>
            <a:r>
              <a:rPr dirty="0" sz="1800" spc="-10" b="1" i="1">
                <a:latin typeface="Courier New"/>
                <a:cs typeface="Courier New"/>
              </a:rPr>
              <a:t>starting_character_postion</a:t>
            </a:r>
            <a:r>
              <a:rPr dirty="0" sz="1800" spc="-10" b="1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2835910">
              <a:lnSpc>
                <a:spcPct val="100000"/>
              </a:lnSpc>
              <a:spcBef>
                <a:spcPts val="5"/>
              </a:spcBef>
            </a:pPr>
            <a:r>
              <a:rPr dirty="0" sz="1800" spc="-10" b="1" i="1">
                <a:latin typeface="Courier New"/>
                <a:cs typeface="Courier New"/>
              </a:rPr>
              <a:t>number_of_characters</a:t>
            </a:r>
            <a:r>
              <a:rPr dirty="0" sz="1800" spc="-1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33855" y="5401055"/>
            <a:ext cx="6800088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66800" y="5334000"/>
            <a:ext cx="6781800" cy="838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944"/>
              </a:spcBef>
            </a:pPr>
            <a:r>
              <a:rPr dirty="0" sz="1800" spc="-10" b="1">
                <a:latin typeface="Courier New"/>
                <a:cs typeface="Courier New"/>
              </a:rPr>
              <a:t>INSTR(</a:t>
            </a:r>
            <a:r>
              <a:rPr dirty="0" sz="1800" spc="-10" b="1" i="1">
                <a:latin typeface="Courier New"/>
                <a:cs typeface="Courier New"/>
              </a:rPr>
              <a:t>source_text</a:t>
            </a:r>
            <a:r>
              <a:rPr dirty="0" sz="1800" spc="-10" b="1">
                <a:latin typeface="Courier New"/>
                <a:cs typeface="Courier New"/>
              </a:rPr>
              <a:t>,</a:t>
            </a:r>
            <a:r>
              <a:rPr dirty="0" sz="1800" spc="-10" b="1" i="1">
                <a:latin typeface="Courier New"/>
                <a:cs typeface="Courier New"/>
              </a:rPr>
              <a:t>text_to_locate</a:t>
            </a:r>
            <a:r>
              <a:rPr dirty="0" sz="1800" spc="-10" b="1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2607310">
              <a:lnSpc>
                <a:spcPct val="100000"/>
              </a:lnSpc>
            </a:pPr>
            <a:r>
              <a:rPr dirty="0" sz="1800" spc="-10" b="1" i="1">
                <a:latin typeface="Courier New"/>
                <a:cs typeface="Courier New"/>
              </a:rPr>
              <a:t>starting_character_position</a:t>
            </a:r>
            <a:r>
              <a:rPr dirty="0" sz="1800" spc="-1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0167" y="188417"/>
            <a:ext cx="44272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SQL</a:t>
            </a:r>
            <a:r>
              <a:rPr dirty="0" spc="-15"/>
              <a:t>数据定义语言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353425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例：建立一个“学生选课”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SC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，它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由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学号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Sno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、课程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号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Cno</a:t>
            </a:r>
            <a:r>
              <a:rPr dirty="0" sz="320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修课成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绩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Grade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组成，其中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(Sno,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Cno)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为主码。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2960" y="3209544"/>
            <a:ext cx="7863840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3336" y="3267455"/>
            <a:ext cx="7979664" cy="1993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55650" y="3141726"/>
            <a:ext cx="7848600" cy="21609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9398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740"/>
              </a:spcBef>
            </a:pPr>
            <a:r>
              <a:rPr dirty="0" sz="1800" spc="-5" b="1">
                <a:latin typeface="Courier New"/>
                <a:cs typeface="Courier New"/>
              </a:rPr>
              <a:t>CREATE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SC(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Sno </a:t>
            </a:r>
            <a:r>
              <a:rPr dirty="0" sz="1800" spc="-10" b="1">
                <a:latin typeface="Courier New"/>
                <a:cs typeface="Courier New"/>
              </a:rPr>
              <a:t>CHAR(7)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ourier New"/>
                <a:cs typeface="Courier New"/>
              </a:rPr>
              <a:t>Cno </a:t>
            </a:r>
            <a:r>
              <a:rPr dirty="0" sz="1800" spc="-10" b="1">
                <a:latin typeface="Courier New"/>
                <a:cs typeface="Courier New"/>
              </a:rPr>
              <a:t>CHAR(4)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  <a:tabLst>
                <a:tab pos="3015615" algn="l"/>
              </a:tabLst>
            </a:pPr>
            <a:r>
              <a:rPr dirty="0" sz="1800" spc="-5">
                <a:latin typeface="Courier New"/>
                <a:cs typeface="Courier New"/>
              </a:rPr>
              <a:t>Grade	</a:t>
            </a:r>
            <a:r>
              <a:rPr dirty="0" sz="1800" spc="-5" b="1">
                <a:latin typeface="Courier New"/>
                <a:cs typeface="Courier New"/>
              </a:rPr>
              <a:t>int</a:t>
            </a:r>
            <a:r>
              <a:rPr dirty="0" sz="1800" spc="-5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Primary key </a:t>
            </a:r>
            <a:r>
              <a:rPr dirty="0" sz="1800" spc="-10">
                <a:latin typeface="Courier New"/>
                <a:cs typeface="Courier New"/>
              </a:rPr>
              <a:t>(Sno,</a:t>
            </a:r>
            <a:r>
              <a:rPr dirty="0" sz="1800" spc="-55">
                <a:latin typeface="Courier New"/>
                <a:cs typeface="Courier New"/>
              </a:rPr>
              <a:t> </a:t>
            </a:r>
            <a:r>
              <a:rPr dirty="0" sz="1800" spc="-15">
                <a:latin typeface="Courier New"/>
                <a:cs typeface="Courier New"/>
              </a:rPr>
              <a:t>Cno),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Foreign key </a:t>
            </a:r>
            <a:r>
              <a:rPr dirty="0" sz="1800" spc="-10">
                <a:latin typeface="Courier New"/>
                <a:cs typeface="Courier New"/>
              </a:rPr>
              <a:t>(Sno) </a:t>
            </a:r>
            <a:r>
              <a:rPr dirty="0" sz="1800" spc="-10" b="1">
                <a:latin typeface="Courier New"/>
                <a:cs typeface="Courier New"/>
              </a:rPr>
              <a:t>References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student(Sno),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Foreign key </a:t>
            </a:r>
            <a:r>
              <a:rPr dirty="0" sz="1800" spc="-10">
                <a:latin typeface="Courier New"/>
                <a:cs typeface="Courier New"/>
              </a:rPr>
              <a:t>(Cno) </a:t>
            </a:r>
            <a:r>
              <a:rPr dirty="0" sz="1800" spc="-10" b="1">
                <a:latin typeface="Courier New"/>
                <a:cs typeface="Courier New"/>
              </a:rPr>
              <a:t>References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Course(Cno));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8124825" cy="1003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UPPER,LOWER,INITCAP</a:t>
            </a:r>
            <a:endParaRPr sz="3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2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示例：查找英文名称中包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含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stone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的电影名称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2455" y="2886455"/>
            <a:ext cx="6952488" cy="1618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95400" y="2819400"/>
            <a:ext cx="6934200" cy="1600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5035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SELECT VName,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VEngName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Video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WHERE UPPER(VEngName) </a:t>
            </a:r>
            <a:r>
              <a:rPr dirty="0" sz="1800" spc="-5" b="1">
                <a:latin typeface="Courier New"/>
                <a:cs typeface="Courier New"/>
              </a:rPr>
              <a:t>LIKE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'%STONE%‘;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8486140" cy="14909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LENGTH</a:t>
            </a:r>
            <a:endParaRPr sz="3200">
              <a:latin typeface="Times New Roman"/>
              <a:cs typeface="Times New Roman"/>
            </a:endParaRPr>
          </a:p>
          <a:p>
            <a:pPr marL="356870" marR="5080">
              <a:lnSpc>
                <a:spcPct val="100000"/>
              </a:lnSpc>
              <a:spcBef>
                <a:spcPts val="25"/>
              </a:spcBef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NGT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函数在确定存储在数据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库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中某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列的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数据长度时非常有效。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2455" y="3343655"/>
            <a:ext cx="6952488" cy="1618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95400" y="3276600"/>
            <a:ext cx="6934200" cy="1600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Times New Roman"/>
              <a:cs typeface="Times New Roman"/>
            </a:endParaRPr>
          </a:p>
          <a:p>
            <a:pPr marL="363220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VName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10" b="1">
                <a:latin typeface="宋体"/>
                <a:cs typeface="宋体"/>
              </a:rPr>
              <a:t>片</a:t>
            </a:r>
            <a:r>
              <a:rPr dirty="0" sz="1800" spc="15" b="1">
                <a:latin typeface="宋体"/>
                <a:cs typeface="宋体"/>
              </a:rPr>
              <a:t>名</a:t>
            </a:r>
            <a:r>
              <a:rPr dirty="0" sz="1800" spc="-5" b="1">
                <a:latin typeface="Courier New"/>
                <a:cs typeface="Courier New"/>
              </a:rPr>
              <a:t>,LENGTH(VName)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spc="10" b="1">
                <a:latin typeface="宋体"/>
                <a:cs typeface="宋体"/>
              </a:rPr>
              <a:t>片名长度</a:t>
            </a:r>
            <a:endParaRPr sz="1800">
              <a:latin typeface="宋体"/>
              <a:cs typeface="宋体"/>
            </a:endParaRPr>
          </a:p>
          <a:p>
            <a:pPr marL="365760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Video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WHERE </a:t>
            </a:r>
            <a:r>
              <a:rPr dirty="0" sz="1800" spc="-15" b="1">
                <a:latin typeface="Courier New"/>
                <a:cs typeface="Courier New"/>
              </a:rPr>
              <a:t>LENGTH(VName)&gt;10 </a:t>
            </a:r>
            <a:r>
              <a:rPr dirty="0" sz="1800" spc="-10" b="1">
                <a:latin typeface="Courier New"/>
                <a:cs typeface="Courier New"/>
              </a:rPr>
              <a:t>ORDER </a:t>
            </a:r>
            <a:r>
              <a:rPr dirty="0" sz="1800" spc="-5" b="1">
                <a:latin typeface="Courier New"/>
                <a:cs typeface="Courier New"/>
              </a:rPr>
              <a:t>BY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VName;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59683"/>
            <a:ext cx="8489950" cy="308102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just" marL="356870" indent="-344805">
              <a:lnSpc>
                <a:spcPct val="100000"/>
              </a:lnSpc>
              <a:spcBef>
                <a:spcPts val="315"/>
              </a:spcBef>
              <a:buChar char="•"/>
              <a:tabLst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SUBSTR</a:t>
            </a:r>
            <a:endParaRPr sz="3200">
              <a:latin typeface="Times New Roman"/>
              <a:cs typeface="Times New Roman"/>
            </a:endParaRPr>
          </a:p>
          <a:p>
            <a:pPr algn="just" marL="356870" marR="5080">
              <a:lnSpc>
                <a:spcPct val="98400"/>
              </a:lnSpc>
              <a:spcBef>
                <a:spcPts val="28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在实际应用中经常会出现需要将一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文本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串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分 成几个独立的文本串的需求，比如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从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一个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标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向 另一个表复制记录。这个分解文本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串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的过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称 为“解析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parse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串”</a:t>
            </a:r>
            <a:endParaRPr sz="3200">
              <a:latin typeface="宋体"/>
              <a:cs typeface="宋体"/>
            </a:endParaRPr>
          </a:p>
          <a:p>
            <a:pPr algn="just"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示例：查看各个打印号系列不同的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员卡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量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0055" y="4486655"/>
            <a:ext cx="6952488" cy="1618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0432" y="4812791"/>
            <a:ext cx="710488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43000" y="4419600"/>
            <a:ext cx="6934200" cy="1600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 b="1">
                <a:latin typeface="Courier New"/>
                <a:cs typeface="Courier New"/>
              </a:rPr>
              <a:t>SUBSTR(CPrintID,1,2) series,COUNT(*)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num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0" b="1">
                <a:latin typeface="Courier New"/>
                <a:cs typeface="Courier New"/>
              </a:rPr>
              <a:t> Card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GROUP BY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SUBSTR(CPrintID,1,2);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8350250" cy="2076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INSTR</a:t>
            </a:r>
            <a:endParaRPr sz="3200">
              <a:latin typeface="Times New Roman"/>
              <a:cs typeface="Times New Roman"/>
            </a:endParaRPr>
          </a:p>
          <a:p>
            <a:pPr marL="356870" marR="5080">
              <a:lnSpc>
                <a:spcPct val="100000"/>
              </a:lnSpc>
              <a:spcBef>
                <a:spcPts val="2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在实际应用中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INST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经常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SU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ST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配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合使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用，即以“嵌套函数”的方式进行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应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用。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示例：列出每部影片的第一个演员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称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6255" y="3877055"/>
            <a:ext cx="6952488" cy="1618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19200" y="3810000"/>
            <a:ext cx="6934200" cy="1600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SUBSTR(VActor,1,INSTR(VActor,';',1)-1)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0" b="1">
                <a:latin typeface="Courier New"/>
                <a:cs typeface="Courier New"/>
              </a:rPr>
              <a:t> Video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6365875" cy="1003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LTRIM,RTRIM</a:t>
            </a:r>
            <a:endParaRPr sz="3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2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主要用于处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理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CHAR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类型的数据列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72055" y="3724655"/>
            <a:ext cx="5047488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905000" y="3657600"/>
            <a:ext cx="5029200" cy="838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18745" rIns="0" bIns="0" rtlCol="0" vert="horz">
            <a:spAutoFit/>
          </a:bodyPr>
          <a:lstStyle/>
          <a:p>
            <a:pPr algn="ctr" marL="6985">
              <a:lnSpc>
                <a:spcPct val="100000"/>
              </a:lnSpc>
              <a:spcBef>
                <a:spcPts val="935"/>
              </a:spcBef>
            </a:pPr>
            <a:r>
              <a:rPr dirty="0" sz="1800" spc="-10" b="1">
                <a:latin typeface="Courier New"/>
                <a:cs typeface="Courier New"/>
              </a:rPr>
              <a:t>LTRIM(</a:t>
            </a:r>
            <a:r>
              <a:rPr dirty="0" sz="1800" spc="-10" b="1" i="1">
                <a:latin typeface="Courier New"/>
                <a:cs typeface="Courier New"/>
              </a:rPr>
              <a:t>colmun_name</a:t>
            </a:r>
            <a:r>
              <a:rPr dirty="0" sz="1800" spc="-1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algn="ctr" marL="698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RTRIM(</a:t>
            </a:r>
            <a:r>
              <a:rPr dirty="0" sz="1800" spc="-10" b="1" i="1">
                <a:latin typeface="Courier New"/>
                <a:cs typeface="Courier New"/>
              </a:rPr>
              <a:t>colmun_name</a:t>
            </a:r>
            <a:r>
              <a:rPr dirty="0" sz="1800" spc="-1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6513"/>
            <a:ext cx="3219450" cy="111887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3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日期处理</a:t>
            </a:r>
            <a:endParaRPr sz="3200">
              <a:latin typeface="宋体"/>
              <a:cs typeface="宋体"/>
            </a:endParaRPr>
          </a:p>
          <a:p>
            <a:pPr algn="ctr" marL="457200">
              <a:lnSpc>
                <a:spcPct val="100000"/>
              </a:lnSpc>
              <a:spcBef>
                <a:spcPts val="67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ADD_MONTHS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844" y="3198368"/>
            <a:ext cx="211709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LAST_DAY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844" y="4735144"/>
            <a:ext cx="3688079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MONTHS_BETWEEN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81455" y="2276855"/>
            <a:ext cx="7181088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14400" y="2209800"/>
            <a:ext cx="7162800" cy="9144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ADD_MONTHS(‘</a:t>
            </a:r>
            <a:r>
              <a:rPr dirty="0" sz="1800" spc="-10" b="1" i="1">
                <a:latin typeface="Courier New"/>
                <a:cs typeface="Courier New"/>
              </a:rPr>
              <a:t>starting_date</a:t>
            </a:r>
            <a:r>
              <a:rPr dirty="0" sz="1800" spc="-10" b="1">
                <a:latin typeface="Courier New"/>
                <a:cs typeface="Courier New"/>
              </a:rPr>
              <a:t>’,</a:t>
            </a:r>
            <a:r>
              <a:rPr dirty="0" sz="1800" spc="-10" b="1" i="1">
                <a:latin typeface="Courier New"/>
                <a:cs typeface="Courier New"/>
              </a:rPr>
              <a:t>number_of_months</a:t>
            </a:r>
            <a:r>
              <a:rPr dirty="0" sz="1800" spc="-1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1455" y="3800855"/>
            <a:ext cx="7181088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14400" y="3733800"/>
            <a:ext cx="7162800" cy="9144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LAST_DAY(‘</a:t>
            </a:r>
            <a:r>
              <a:rPr dirty="0" sz="1800" spc="-10" b="1" i="1">
                <a:latin typeface="Courier New"/>
                <a:cs typeface="Courier New"/>
              </a:rPr>
              <a:t>date</a:t>
            </a:r>
            <a:r>
              <a:rPr dirty="0" sz="1800" spc="-10" b="1">
                <a:latin typeface="Courier New"/>
                <a:cs typeface="Courier New"/>
              </a:rPr>
              <a:t>’)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81455" y="5401055"/>
            <a:ext cx="7181088" cy="932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14400" y="5334000"/>
            <a:ext cx="7162800" cy="9144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MONTHS_BETWEEN(</a:t>
            </a:r>
            <a:r>
              <a:rPr dirty="0" sz="1800" spc="-10" b="1" i="1">
                <a:latin typeface="Courier New"/>
                <a:cs typeface="Courier New"/>
              </a:rPr>
              <a:t>later_date</a:t>
            </a:r>
            <a:r>
              <a:rPr dirty="0" sz="1800" spc="-10" b="1">
                <a:latin typeface="Courier New"/>
                <a:cs typeface="Courier New"/>
              </a:rPr>
              <a:t>,</a:t>
            </a:r>
            <a:r>
              <a:rPr dirty="0" sz="1800" spc="-10" b="1" i="1">
                <a:latin typeface="Courier New"/>
                <a:cs typeface="Courier New"/>
              </a:rPr>
              <a:t>earlier_date</a:t>
            </a:r>
            <a:r>
              <a:rPr dirty="0" sz="1800" spc="-1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316484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ADD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MONTHS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9055" y="2200655"/>
            <a:ext cx="7943088" cy="1085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9431" y="2328672"/>
            <a:ext cx="8196072" cy="758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62000" y="2133600"/>
            <a:ext cx="7924800" cy="1066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6446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295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ADD_MONTHS(TO_DATE('01/31/2007','MM/DD/YYYY'),1)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  <a:spcBef>
                <a:spcPts val="1075"/>
              </a:spcBef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0" b="1">
                <a:latin typeface="Courier New"/>
                <a:cs typeface="Courier New"/>
              </a:rPr>
              <a:t> dual</a:t>
            </a:r>
            <a:r>
              <a:rPr dirty="0" sz="1800" spc="-1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9055" y="3496055"/>
            <a:ext cx="7943088" cy="1085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9431" y="3624071"/>
            <a:ext cx="8196072" cy="7589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62000" y="3429000"/>
            <a:ext cx="7924800" cy="1066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6446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295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ADD_MONTHS(TO_DATE('01/31/2008','MM/DD/YYYY'),1)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  <a:spcBef>
                <a:spcPts val="1080"/>
              </a:spcBef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0" b="1">
                <a:latin typeface="Courier New"/>
                <a:cs typeface="Courier New"/>
              </a:rPr>
              <a:t> dual</a:t>
            </a:r>
            <a:r>
              <a:rPr dirty="0" sz="1800" spc="-1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9055" y="4791455"/>
            <a:ext cx="7943088" cy="1085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9431" y="4919471"/>
            <a:ext cx="8333232" cy="7589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62000" y="4724400"/>
            <a:ext cx="7924800" cy="1066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6510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300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ADD_MONTHS(TO_DATE(‘12/31/2007','MM/DD/YYYY'),-1)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  <a:spcBef>
                <a:spcPts val="1080"/>
              </a:spcBef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0" b="1">
                <a:latin typeface="Courier New"/>
                <a:cs typeface="Courier New"/>
              </a:rPr>
              <a:t> dual</a:t>
            </a:r>
            <a:r>
              <a:rPr dirty="0" sz="1800" spc="-1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单行行数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7675880" cy="1003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LAST_DAY</a:t>
            </a:r>
            <a:endParaRPr sz="3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2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示例：得到新员工领取第一次工资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日期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8655" y="3267455"/>
            <a:ext cx="6495288" cy="1085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71600" y="3200400"/>
            <a:ext cx="6477000" cy="1066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5035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SELECT LAST_DAY(SYSDATE)+10 FROM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dual;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6861175" cy="10033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MONTHS_BETWEEN</a:t>
            </a:r>
            <a:endParaRPr sz="32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  <a:spcBef>
                <a:spcPts val="2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示例：查看自己已经出生了多少个月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2855" y="3038855"/>
            <a:ext cx="8019288" cy="1313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3231" y="3075432"/>
            <a:ext cx="8348472" cy="1170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5800" y="2971800"/>
            <a:ext cx="8001000" cy="12954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575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MONTH_BETWEEN(SYSDATE,</a:t>
            </a:r>
            <a:endParaRPr sz="1800">
              <a:latin typeface="Courier New"/>
              <a:cs typeface="Courier New"/>
            </a:endParaRPr>
          </a:p>
          <a:p>
            <a:pPr marL="3109595">
              <a:lnSpc>
                <a:spcPct val="100000"/>
              </a:lnSpc>
              <a:spcBef>
                <a:spcPts val="1080"/>
              </a:spcBef>
            </a:pPr>
            <a:r>
              <a:rPr dirty="0" sz="1800" spc="-10" b="1">
                <a:latin typeface="Courier New"/>
                <a:cs typeface="Courier New"/>
              </a:rPr>
              <a:t>TO_DATE(’03/02/1986’,’MM/DD/YYYY’))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  <a:spcBef>
                <a:spcPts val="1080"/>
              </a:spcBef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0" b="1">
                <a:latin typeface="Courier New"/>
                <a:cs typeface="Courier New"/>
              </a:rPr>
              <a:t> dual;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6513"/>
            <a:ext cx="2804795" cy="111887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3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数据类型转换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TO_CHAR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844" y="3710685"/>
            <a:ext cx="186690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5">
                <a:solidFill>
                  <a:srgbClr val="FFFFFF"/>
                </a:solidFill>
                <a:latin typeface="Times New Roman"/>
                <a:cs typeface="Times New Roman"/>
              </a:rPr>
              <a:t>TO_DATE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1455" y="2581655"/>
            <a:ext cx="6876288" cy="704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4400" y="2514600"/>
            <a:ext cx="6858000" cy="685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797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415"/>
              </a:spcBef>
            </a:pPr>
            <a:r>
              <a:rPr dirty="0" sz="1800" spc="-10" b="1">
                <a:latin typeface="Courier New"/>
                <a:cs typeface="Courier New"/>
              </a:rPr>
              <a:t>TO_CHAR(</a:t>
            </a:r>
            <a:r>
              <a:rPr dirty="0" sz="1800" spc="-10" b="1" i="1">
                <a:latin typeface="Courier New"/>
                <a:cs typeface="Courier New"/>
              </a:rPr>
              <a:t>input_value</a:t>
            </a:r>
            <a:r>
              <a:rPr dirty="0" sz="1800" spc="-10" b="1">
                <a:latin typeface="Courier New"/>
                <a:cs typeface="Courier New"/>
              </a:rPr>
              <a:t>,’</a:t>
            </a:r>
            <a:r>
              <a:rPr dirty="0" sz="1800" spc="-10" b="1" i="1">
                <a:latin typeface="Courier New"/>
                <a:cs typeface="Courier New"/>
              </a:rPr>
              <a:t>format_code</a:t>
            </a:r>
            <a:r>
              <a:rPr dirty="0" sz="1800" spc="-10" b="1">
                <a:latin typeface="Courier New"/>
                <a:cs typeface="Courier New"/>
              </a:rPr>
              <a:t>’)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1455" y="4715255"/>
            <a:ext cx="6876288" cy="704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14400" y="4648200"/>
            <a:ext cx="6858000" cy="685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420"/>
              </a:spcBef>
            </a:pPr>
            <a:r>
              <a:rPr dirty="0" sz="1800" spc="-10" b="1">
                <a:latin typeface="Courier New"/>
                <a:cs typeface="Courier New"/>
              </a:rPr>
              <a:t>TO_DATE(</a:t>
            </a:r>
            <a:r>
              <a:rPr dirty="0" sz="1800" spc="-10" b="1" i="1">
                <a:latin typeface="Courier New"/>
                <a:cs typeface="Courier New"/>
              </a:rPr>
              <a:t>input_value</a:t>
            </a:r>
            <a:r>
              <a:rPr dirty="0" sz="1800" spc="-10" b="1">
                <a:latin typeface="Courier New"/>
                <a:cs typeface="Courier New"/>
              </a:rPr>
              <a:t>,’</a:t>
            </a:r>
            <a:r>
              <a:rPr dirty="0" sz="1800" spc="-10" b="1" i="1">
                <a:latin typeface="Courier New"/>
                <a:cs typeface="Courier New"/>
              </a:rPr>
              <a:t>format_code</a:t>
            </a:r>
            <a:r>
              <a:rPr dirty="0" sz="1800" spc="-10" b="1">
                <a:latin typeface="Courier New"/>
                <a:cs typeface="Courier New"/>
              </a:rPr>
              <a:t>’)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0167" y="188417"/>
            <a:ext cx="44272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SQL</a:t>
            </a:r>
            <a:r>
              <a:rPr dirty="0" spc="-15"/>
              <a:t>数据定义语言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239903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删除基本表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433013"/>
            <a:ext cx="283083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练习：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删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除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St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1744" y="2200655"/>
            <a:ext cx="3901439" cy="664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92275" y="2133600"/>
            <a:ext cx="3888104" cy="6477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6002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260"/>
              </a:spcBef>
            </a:pPr>
            <a:r>
              <a:rPr dirty="0" sz="1800" spc="-5" b="1">
                <a:latin typeface="Courier New"/>
                <a:cs typeface="Courier New"/>
              </a:rPr>
              <a:t>DROP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table_name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1744" y="5010911"/>
            <a:ext cx="5577839" cy="1082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92275" y="4941887"/>
            <a:ext cx="5562600" cy="1066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 marL="381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DROP </a:t>
            </a:r>
            <a:r>
              <a:rPr dirty="0" sz="1800" spc="-10" b="1">
                <a:latin typeface="Courier New"/>
                <a:cs typeface="Courier New"/>
              </a:rPr>
              <a:t>TABLE </a:t>
            </a:r>
            <a:r>
              <a:rPr dirty="0" sz="1800" spc="-15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59683"/>
            <a:ext cx="8489950" cy="151955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1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TO_CHAR</a:t>
            </a:r>
            <a:endParaRPr sz="3200">
              <a:latin typeface="Times New Roman"/>
              <a:cs typeface="Times New Roman"/>
            </a:endParaRPr>
          </a:p>
          <a:p>
            <a:pPr marL="356870" marR="5080">
              <a:lnSpc>
                <a:spcPts val="3650"/>
              </a:lnSpc>
              <a:spcBef>
                <a:spcPts val="50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示例：查看商品的价格，要求价格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小数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点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对 齐。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0055" y="3343655"/>
            <a:ext cx="7181088" cy="1466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70432" y="3730752"/>
            <a:ext cx="7379208" cy="621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43000" y="3276600"/>
            <a:ext cx="7162800" cy="1447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SELECT </a:t>
            </a:r>
            <a:r>
              <a:rPr dirty="0" sz="1800" spc="-5" b="1">
                <a:latin typeface="Courier New"/>
                <a:cs typeface="Courier New"/>
              </a:rPr>
              <a:t>VName, </a:t>
            </a:r>
            <a:r>
              <a:rPr dirty="0" sz="1800" spc="-10" b="1">
                <a:latin typeface="Courier New"/>
                <a:cs typeface="Courier New"/>
              </a:rPr>
              <a:t>TO_CHAR(VOutPrice,'L9,999.00')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Price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0" b="1">
                <a:latin typeface="Courier New"/>
                <a:cs typeface="Courier New"/>
              </a:rPr>
              <a:t> Video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214376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3200" spc="-3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2455" y="2276855"/>
            <a:ext cx="6723888" cy="3675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95400" y="2209800"/>
            <a:ext cx="6705600" cy="36576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INSERT INTO </a:t>
            </a:r>
            <a:r>
              <a:rPr dirty="0" sz="1800" spc="-10" b="1">
                <a:latin typeface="Courier New"/>
                <a:cs typeface="Courier New"/>
              </a:rPr>
              <a:t>EMPLOYEE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VALUES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7369,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20,</a:t>
            </a:r>
            <a:endParaRPr sz="1800">
              <a:latin typeface="Courier New"/>
              <a:cs typeface="Courier New"/>
            </a:endParaRPr>
          </a:p>
          <a:p>
            <a:pPr marL="228600" marR="4554220" indent="-3175">
              <a:lnSpc>
                <a:spcPts val="2090"/>
              </a:lnSpc>
              <a:spcBef>
                <a:spcPts val="200"/>
              </a:spcBef>
            </a:pPr>
            <a:r>
              <a:rPr dirty="0" sz="1800" spc="-5" b="1">
                <a:latin typeface="Courier New"/>
                <a:cs typeface="Courier New"/>
              </a:rPr>
              <a:t>' </a:t>
            </a:r>
            <a:r>
              <a:rPr dirty="0" sz="1800" spc="10" b="1">
                <a:latin typeface="宋体"/>
                <a:cs typeface="宋体"/>
              </a:rPr>
              <a:t>丘 处 </a:t>
            </a:r>
            <a:r>
              <a:rPr dirty="0" sz="1800" spc="15" b="1">
                <a:latin typeface="宋体"/>
                <a:cs typeface="宋体"/>
              </a:rPr>
              <a:t>机 </a:t>
            </a:r>
            <a:r>
              <a:rPr dirty="0" sz="1800" spc="-5" b="1">
                <a:latin typeface="Courier New"/>
                <a:cs typeface="Courier New"/>
              </a:rPr>
              <a:t>',  '1231</a:t>
            </a:r>
            <a:r>
              <a:rPr dirty="0" sz="1800" spc="-25" b="1">
                <a:latin typeface="Courier New"/>
                <a:cs typeface="Courier New"/>
              </a:rPr>
              <a:t>2</a:t>
            </a:r>
            <a:r>
              <a:rPr dirty="0" sz="1800" spc="-5" b="1">
                <a:latin typeface="Courier New"/>
                <a:cs typeface="Courier New"/>
              </a:rPr>
              <a:t>3412</a:t>
            </a:r>
            <a:r>
              <a:rPr dirty="0" sz="1800" spc="-25" b="1">
                <a:latin typeface="Courier New"/>
                <a:cs typeface="Courier New"/>
              </a:rPr>
              <a:t>3</a:t>
            </a:r>
            <a:r>
              <a:rPr dirty="0" sz="1800" spc="-5" b="1">
                <a:latin typeface="Courier New"/>
                <a:cs typeface="Courier New"/>
              </a:rPr>
              <a:t>5',</a:t>
            </a:r>
            <a:endParaRPr sz="1800">
              <a:latin typeface="Courier New"/>
              <a:cs typeface="Courier New"/>
            </a:endParaRPr>
          </a:p>
          <a:p>
            <a:pPr marL="226060">
              <a:lnSpc>
                <a:spcPts val="2125"/>
              </a:lnSpc>
              <a:spcBef>
                <a:spcPts val="15"/>
              </a:spcBef>
            </a:pPr>
            <a:r>
              <a:rPr dirty="0" sz="1800" spc="-5" b="1">
                <a:latin typeface="Courier New"/>
                <a:cs typeface="Courier New"/>
              </a:rPr>
              <a:t>'</a:t>
            </a:r>
            <a:r>
              <a:rPr dirty="0" sz="1800" spc="15" b="1">
                <a:latin typeface="宋体"/>
                <a:cs typeface="宋体"/>
              </a:rPr>
              <a:t>副经理</a:t>
            </a:r>
            <a:r>
              <a:rPr dirty="0" sz="1800" spc="-5" b="1">
                <a:latin typeface="Courier New"/>
                <a:cs typeface="Courier New"/>
              </a:rPr>
              <a:t>',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7902,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TO_DATE('17/12/1995','DD/MM/YYYY'),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800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6513"/>
            <a:ext cx="2211070" cy="111887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3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其他函数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DECODE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844" y="4735144"/>
            <a:ext cx="104140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NVL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5255" y="2353055"/>
            <a:ext cx="7409688" cy="2228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8200" y="2286000"/>
            <a:ext cx="7391400" cy="2209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1006475" marR="1596390" indent="-915035">
              <a:lnSpc>
                <a:spcPct val="100000"/>
              </a:lnSpc>
              <a:spcBef>
                <a:spcPts val="930"/>
              </a:spcBef>
            </a:pPr>
            <a:r>
              <a:rPr dirty="0" sz="1800" spc="-10" b="1">
                <a:latin typeface="Courier New"/>
                <a:cs typeface="Courier New"/>
              </a:rPr>
              <a:t>DECODE(</a:t>
            </a:r>
            <a:r>
              <a:rPr dirty="0" sz="1800" spc="-10" b="1" i="1">
                <a:latin typeface="Courier New"/>
                <a:cs typeface="Courier New"/>
              </a:rPr>
              <a:t>incoming_source</a:t>
            </a:r>
            <a:r>
              <a:rPr dirty="0" sz="1800" spc="-10" b="1">
                <a:latin typeface="Courier New"/>
                <a:cs typeface="Courier New"/>
              </a:rPr>
              <a:t>,  </a:t>
            </a:r>
            <a:r>
              <a:rPr dirty="0" sz="1800" spc="-10" b="1" i="1">
                <a:latin typeface="Courier New"/>
                <a:cs typeface="Courier New"/>
              </a:rPr>
              <a:t>incoming_value_1</a:t>
            </a:r>
            <a:r>
              <a:rPr dirty="0" sz="1800" spc="-10" b="1">
                <a:latin typeface="Courier New"/>
                <a:cs typeface="Courier New"/>
              </a:rPr>
              <a:t>,</a:t>
            </a:r>
            <a:r>
              <a:rPr dirty="0" sz="1800" spc="-10" b="1" i="1">
                <a:latin typeface="Courier New"/>
                <a:cs typeface="Courier New"/>
              </a:rPr>
              <a:t>outgoing_result_1</a:t>
            </a:r>
            <a:r>
              <a:rPr dirty="0" sz="1800" spc="-10" b="1">
                <a:latin typeface="Courier New"/>
                <a:cs typeface="Courier New"/>
              </a:rPr>
              <a:t>,  </a:t>
            </a:r>
            <a:r>
              <a:rPr dirty="0" sz="1800" spc="-10" b="1" i="1">
                <a:latin typeface="Courier New"/>
                <a:cs typeface="Courier New"/>
              </a:rPr>
              <a:t>incoming_value_2</a:t>
            </a:r>
            <a:r>
              <a:rPr dirty="0" sz="1800" spc="-10" b="1">
                <a:latin typeface="Courier New"/>
                <a:cs typeface="Courier New"/>
              </a:rPr>
              <a:t>,</a:t>
            </a:r>
            <a:r>
              <a:rPr dirty="0" sz="1800" spc="-10" b="1" i="1">
                <a:latin typeface="Courier New"/>
                <a:cs typeface="Courier New"/>
              </a:rPr>
              <a:t>outgoing_result_2</a:t>
            </a:r>
            <a:r>
              <a:rPr dirty="0" sz="1800" spc="-10" b="1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1006475" marR="91376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……  </a:t>
            </a:r>
            <a:r>
              <a:rPr dirty="0" sz="1800" spc="-10" b="1" i="1">
                <a:latin typeface="Courier New"/>
                <a:cs typeface="Courier New"/>
              </a:rPr>
              <a:t>last_incoming_value</a:t>
            </a:r>
            <a:r>
              <a:rPr dirty="0" sz="1800" spc="-10" b="1">
                <a:latin typeface="Courier New"/>
                <a:cs typeface="Courier New"/>
              </a:rPr>
              <a:t>,</a:t>
            </a:r>
            <a:r>
              <a:rPr dirty="0" sz="1800" spc="-10" b="1" i="1">
                <a:latin typeface="Courier New"/>
                <a:cs typeface="Courier New"/>
              </a:rPr>
              <a:t>last_outgoing_result  </a:t>
            </a:r>
            <a:r>
              <a:rPr dirty="0" sz="1800" spc="-10" b="1">
                <a:latin typeface="Courier New"/>
                <a:cs typeface="Courier New"/>
              </a:rPr>
              <a:t>[,</a:t>
            </a:r>
            <a:r>
              <a:rPr dirty="0" sz="1800" spc="-10" b="1" i="1">
                <a:latin typeface="Courier New"/>
                <a:cs typeface="Courier New"/>
              </a:rPr>
              <a:t>default_outgoing_result_if_no_match</a:t>
            </a:r>
            <a:r>
              <a:rPr dirty="0" sz="1800" spc="-10" b="1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5255" y="5401055"/>
            <a:ext cx="7409688" cy="780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38200" y="5334000"/>
            <a:ext cx="7391400" cy="762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190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725"/>
              </a:spcBef>
            </a:pPr>
            <a:r>
              <a:rPr dirty="0" sz="1800" spc="-10" b="1">
                <a:latin typeface="Courier New"/>
                <a:cs typeface="Courier New"/>
              </a:rPr>
              <a:t>NVL(</a:t>
            </a:r>
            <a:r>
              <a:rPr dirty="0" sz="1800" spc="-10" b="1" i="1">
                <a:latin typeface="Courier New"/>
                <a:cs typeface="Courier New"/>
              </a:rPr>
              <a:t>input_value</a:t>
            </a:r>
            <a:r>
              <a:rPr dirty="0" sz="1800" spc="-10" b="1">
                <a:latin typeface="Courier New"/>
                <a:cs typeface="Courier New"/>
              </a:rPr>
              <a:t>,</a:t>
            </a:r>
            <a:r>
              <a:rPr dirty="0" sz="1800" spc="-10" b="1" i="1">
                <a:latin typeface="Courier New"/>
                <a:cs typeface="Courier New"/>
              </a:rPr>
              <a:t>result_if_value_is_null</a:t>
            </a:r>
            <a:r>
              <a:rPr dirty="0" sz="1800" spc="-1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59683"/>
            <a:ext cx="8489950" cy="151955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1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DECODE</a:t>
            </a:r>
            <a:endParaRPr sz="3200">
              <a:latin typeface="Times New Roman"/>
              <a:cs typeface="Times New Roman"/>
            </a:endParaRPr>
          </a:p>
          <a:p>
            <a:pPr marL="356870" marR="5080">
              <a:lnSpc>
                <a:spcPts val="3650"/>
              </a:lnSpc>
              <a:spcBef>
                <a:spcPts val="50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示例：查看库存情况，要求输出是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“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可销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售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”  商品还是“废品”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2455" y="3267455"/>
            <a:ext cx="6723888" cy="2456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95400" y="3200400"/>
            <a:ext cx="6705600" cy="24384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VName,DName,DECODE(DVType,</a:t>
            </a:r>
            <a:endParaRPr sz="1800">
              <a:latin typeface="Courier New"/>
              <a:cs typeface="Courier New"/>
            </a:endParaRPr>
          </a:p>
          <a:p>
            <a:pPr marL="3750310">
              <a:lnSpc>
                <a:spcPct val="100000"/>
              </a:lnSpc>
              <a:spcBef>
                <a:spcPts val="70"/>
              </a:spcBef>
            </a:pPr>
            <a:r>
              <a:rPr dirty="0" sz="1800" spc="-5" b="1">
                <a:latin typeface="Courier New"/>
                <a:cs typeface="Courier New"/>
              </a:rPr>
              <a:t>0,'</a:t>
            </a:r>
            <a:r>
              <a:rPr dirty="0" sz="1800" spc="10" b="1">
                <a:latin typeface="宋体"/>
                <a:cs typeface="宋体"/>
              </a:rPr>
              <a:t>可销</a:t>
            </a:r>
            <a:r>
              <a:rPr dirty="0" sz="1800" spc="15" b="1">
                <a:latin typeface="宋体"/>
                <a:cs typeface="宋体"/>
              </a:rPr>
              <a:t>售</a:t>
            </a:r>
            <a:r>
              <a:rPr dirty="0" sz="1800" spc="-5" b="1">
                <a:latin typeface="Courier New"/>
                <a:cs typeface="Courier New"/>
              </a:rPr>
              <a:t>',</a:t>
            </a:r>
            <a:endParaRPr sz="1800">
              <a:latin typeface="Courier New"/>
              <a:cs typeface="Courier New"/>
            </a:endParaRPr>
          </a:p>
          <a:p>
            <a:pPr marL="3750310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1,'</a:t>
            </a:r>
            <a:r>
              <a:rPr dirty="0" sz="1800" spc="10" b="1">
                <a:latin typeface="宋体"/>
                <a:cs typeface="宋体"/>
              </a:rPr>
              <a:t>废</a:t>
            </a:r>
            <a:r>
              <a:rPr dirty="0" sz="1800" spc="15" b="1">
                <a:latin typeface="宋体"/>
                <a:cs typeface="宋体"/>
              </a:rPr>
              <a:t>品</a:t>
            </a:r>
            <a:r>
              <a:rPr dirty="0" sz="1800" spc="-5" b="1">
                <a:latin typeface="Courier New"/>
                <a:cs typeface="Courier New"/>
              </a:rPr>
              <a:t>'),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DVCount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FROM </a:t>
            </a:r>
            <a:r>
              <a:rPr dirty="0" sz="1800" spc="-10" b="1">
                <a:latin typeface="Courier New"/>
                <a:cs typeface="Courier New"/>
              </a:rPr>
              <a:t>Dept_Video </a:t>
            </a:r>
            <a:r>
              <a:rPr dirty="0" sz="1800" spc="-5" b="1">
                <a:latin typeface="Courier New"/>
                <a:cs typeface="Courier New"/>
              </a:rPr>
              <a:t>a, </a:t>
            </a:r>
            <a:r>
              <a:rPr dirty="0" sz="1800" spc="-15" b="1">
                <a:latin typeface="Courier New"/>
                <a:cs typeface="Courier New"/>
              </a:rPr>
              <a:t>Video </a:t>
            </a:r>
            <a:r>
              <a:rPr dirty="0" sz="1800" spc="-5" b="1">
                <a:latin typeface="Courier New"/>
                <a:cs typeface="Courier New"/>
              </a:rPr>
              <a:t>b, </a:t>
            </a:r>
            <a:r>
              <a:rPr dirty="0" sz="1800" spc="-10" b="1">
                <a:latin typeface="Courier New"/>
                <a:cs typeface="Courier New"/>
              </a:rPr>
              <a:t>Department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c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WHERE </a:t>
            </a:r>
            <a:r>
              <a:rPr dirty="0" sz="1800" spc="-15" b="1">
                <a:latin typeface="Courier New"/>
                <a:cs typeface="Courier New"/>
              </a:rPr>
              <a:t>a.DID=c.DID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AND</a:t>
            </a:r>
            <a:r>
              <a:rPr dirty="0" sz="1800" spc="-10" b="1">
                <a:latin typeface="Courier New"/>
                <a:cs typeface="Courier New"/>
              </a:rPr>
              <a:t> a.VID=b.VID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02918"/>
            <a:ext cx="109982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NVL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5255" y="1743455"/>
            <a:ext cx="7409688" cy="780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38200" y="1676400"/>
            <a:ext cx="7391400" cy="762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17170" rIns="0" bIns="0" rtlCol="0" vert="horz">
            <a:spAutoFit/>
          </a:bodyPr>
          <a:lstStyle/>
          <a:p>
            <a:pPr algn="ctr" marL="6985">
              <a:lnSpc>
                <a:spcPct val="100000"/>
              </a:lnSpc>
              <a:spcBef>
                <a:spcPts val="1710"/>
              </a:spcBef>
            </a:pPr>
            <a:r>
              <a:rPr dirty="0" sz="1800" spc="-10" b="1">
                <a:latin typeface="Courier New"/>
                <a:cs typeface="Courier New"/>
              </a:rPr>
              <a:t>NVL(</a:t>
            </a:r>
            <a:r>
              <a:rPr dirty="0" sz="1800" spc="-10" b="1" i="1">
                <a:latin typeface="Courier New"/>
                <a:cs typeface="Courier New"/>
              </a:rPr>
              <a:t>input_value</a:t>
            </a:r>
            <a:r>
              <a:rPr dirty="0" sz="1800" spc="-10" b="1">
                <a:latin typeface="Courier New"/>
                <a:cs typeface="Courier New"/>
              </a:rPr>
              <a:t>,</a:t>
            </a:r>
            <a:r>
              <a:rPr dirty="0" sz="1800" spc="-10" b="1" i="1">
                <a:latin typeface="Courier New"/>
                <a:cs typeface="Courier New"/>
              </a:rPr>
              <a:t>result_if_value_is_null</a:t>
            </a:r>
            <a:r>
              <a:rPr dirty="0" sz="1800" spc="-1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2527554"/>
            <a:ext cx="8459470" cy="2689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46100" marR="701040">
              <a:lnSpc>
                <a:spcPct val="100000"/>
              </a:lnSpc>
              <a:spcBef>
                <a:spcPts val="90"/>
              </a:spcBef>
            </a:pPr>
            <a:r>
              <a:rPr dirty="0" sz="2000" spc="-5" i="1">
                <a:solidFill>
                  <a:srgbClr val="FFFFFF"/>
                </a:solidFill>
                <a:latin typeface="Courier New"/>
                <a:cs typeface="Courier New"/>
              </a:rPr>
              <a:t>input_value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通常是某个列名。 </a:t>
            </a:r>
            <a:r>
              <a:rPr dirty="0" sz="2000" spc="-5" i="1">
                <a:solidFill>
                  <a:srgbClr val="FFFFFF"/>
                </a:solidFill>
                <a:latin typeface="Courier New"/>
                <a:cs typeface="Courier New"/>
              </a:rPr>
              <a:t>result_if_input_value_is_null</a:t>
            </a: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可以使字面值，列的引用 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或其他任何表达式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algn="just" marL="356870" marR="5080" indent="-344805">
              <a:lnSpc>
                <a:spcPct val="80000"/>
              </a:lnSpc>
              <a:buChar char="•"/>
              <a:tabLst>
                <a:tab pos="357505" algn="l"/>
              </a:tabLst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nvl2(input,value1,value2)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函数</a:t>
            </a:r>
            <a:r>
              <a:rPr dirty="0" sz="2800" spc="-25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nvl()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不同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nvl2()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函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数中，如果表达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式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np</a:t>
            </a:r>
            <a:r>
              <a:rPr dirty="0" sz="2800" spc="1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空值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则返</a:t>
            </a:r>
            <a:r>
              <a:rPr dirty="0" sz="2800" spc="-25">
                <a:solidFill>
                  <a:srgbClr val="FFFFFF"/>
                </a:solidFill>
                <a:latin typeface="宋体"/>
                <a:cs typeface="宋体"/>
              </a:rPr>
              <a:t>回</a:t>
            </a:r>
            <a:r>
              <a:rPr dirty="0" sz="2800" spc="15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800" spc="1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800" spc="1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值；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否则返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回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value2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值。</a:t>
            </a:r>
            <a:endParaRPr sz="28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示例：显示员工的电话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6111" y="5583935"/>
            <a:ext cx="7406640" cy="7772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27087" y="5516562"/>
            <a:ext cx="7391400" cy="762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19075" rIns="0" bIns="0" rtlCol="0" vert="horz">
            <a:spAutoFit/>
          </a:bodyPr>
          <a:lstStyle/>
          <a:p>
            <a:pPr marL="625475">
              <a:lnSpc>
                <a:spcPct val="100000"/>
              </a:lnSpc>
              <a:spcBef>
                <a:spcPts val="1725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 b="1">
                <a:latin typeface="Courier New"/>
                <a:cs typeface="Courier New"/>
              </a:rPr>
              <a:t>EName,NVL(EPhone,’N/A’) FROM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Employee;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7696834" cy="15855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注意事项：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NVL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要求两个参数必须属于同一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据类型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示例：显示每个员工的领导编号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2855" y="3572255"/>
            <a:ext cx="7866888" cy="780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2376" y="3755135"/>
            <a:ext cx="8061959" cy="347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5800" y="3505200"/>
            <a:ext cx="7848600" cy="762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17804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714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 b="1">
                <a:latin typeface="Courier New"/>
                <a:cs typeface="Courier New"/>
              </a:rPr>
              <a:t>EName,NVL(TO_CHAR(EManager),’N/A’) </a:t>
            </a:r>
            <a:r>
              <a:rPr dirty="0" sz="1800" spc="-15" b="1">
                <a:latin typeface="Courier New"/>
                <a:cs typeface="Courier New"/>
              </a:rPr>
              <a:t>FROM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Employee;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表的维护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523875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在当前表的基础上创建新表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3855" y="2962655"/>
            <a:ext cx="6952488" cy="1237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66800" y="2895600"/>
            <a:ext cx="6934200" cy="1219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72085" rIns="0" bIns="0" rtlCol="0" vert="horz">
            <a:spAutoFit/>
          </a:bodyPr>
          <a:lstStyle/>
          <a:p>
            <a:pPr marL="1920875" marR="1684655" indent="-915035">
              <a:lnSpc>
                <a:spcPct val="100000"/>
              </a:lnSpc>
              <a:spcBef>
                <a:spcPts val="1355"/>
              </a:spcBef>
            </a:pPr>
            <a:r>
              <a:rPr dirty="0" sz="1800" spc="-5" b="1">
                <a:latin typeface="Courier New"/>
                <a:cs typeface="Courier New"/>
              </a:rPr>
              <a:t>CREATE TABLE </a:t>
            </a:r>
            <a:r>
              <a:rPr dirty="0" sz="1800" spc="-10" i="1">
                <a:latin typeface="Courier New"/>
                <a:cs typeface="Courier New"/>
              </a:rPr>
              <a:t>new_table_name </a:t>
            </a:r>
            <a:r>
              <a:rPr dirty="0" sz="1800" spc="-10" b="1">
                <a:latin typeface="Courier New"/>
                <a:cs typeface="Courier New"/>
              </a:rPr>
              <a:t>AS</a:t>
            </a:r>
            <a:r>
              <a:rPr dirty="0" sz="1800" spc="-10">
                <a:latin typeface="Courier New"/>
                <a:cs typeface="Courier New"/>
              </a:rPr>
              <a:t>(  </a:t>
            </a: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statement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小结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07272"/>
            <a:ext cx="4014470" cy="485775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3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语言概述</a:t>
            </a:r>
            <a:endParaRPr sz="28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34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数据定义语言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DDL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建立基本表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删除基本表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更改基本表</a:t>
            </a:r>
            <a:endParaRPr sz="24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229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添加列</a:t>
            </a:r>
            <a:endParaRPr sz="20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245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改变列的数据类型</a:t>
            </a:r>
            <a:endParaRPr sz="20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240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删除完整性约束</a:t>
            </a:r>
            <a:endParaRPr sz="20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33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数据操纵语言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插入数据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修改数据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删除数据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小结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05967"/>
            <a:ext cx="3716020" cy="49079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单表查询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选择表中的若干列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选择表中的若干元组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对查询结果排序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使用集函数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ts val="2875"/>
              </a:lnSpc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对查询结果分组</a:t>
            </a:r>
            <a:endParaRPr sz="2400">
              <a:latin typeface="宋体"/>
              <a:cs typeface="宋体"/>
            </a:endParaRPr>
          </a:p>
          <a:p>
            <a:pPr marL="356870" indent="-344805">
              <a:lnSpc>
                <a:spcPts val="3354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连接查询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广义笛卡尔积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等值连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接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含自然连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接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非等值连接查询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自身连接查询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外连接查询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复合条件连接查询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小结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5438775" cy="485521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嵌套查询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不相关子查询与相关子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询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带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谓词的子查询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带有比较运算符的子查询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带有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谓词的子查询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带有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EXISTS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谓词的子查询</a:t>
            </a:r>
            <a:endParaRPr sz="28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5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集合查询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交，差，并</a:t>
            </a:r>
            <a:endParaRPr sz="28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5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的某些特殊语法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0167" y="188417"/>
            <a:ext cx="44272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SQL</a:t>
            </a:r>
            <a:r>
              <a:rPr dirty="0" spc="-15"/>
              <a:t>数据定义语言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9590" y="1034287"/>
            <a:ext cx="334391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修改基本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添加列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90" y="3382213"/>
            <a:ext cx="8286115" cy="12223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6870" indent="-344805">
              <a:lnSpc>
                <a:spcPts val="3190"/>
              </a:lnSpc>
              <a:spcBef>
                <a:spcPts val="11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例：</a:t>
            </a:r>
            <a:endParaRPr sz="2800">
              <a:latin typeface="宋体"/>
              <a:cs typeface="宋体"/>
            </a:endParaRPr>
          </a:p>
          <a:p>
            <a:pPr marL="356870" marR="5080">
              <a:lnSpc>
                <a:spcPts val="3030"/>
              </a:lnSpc>
              <a:spcBef>
                <a:spcPts val="204"/>
              </a:spcBef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向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Student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增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加“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学时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间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”（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SCome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2800" spc="-844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，数据类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型为日期型。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5672" y="2057400"/>
            <a:ext cx="5053584" cy="880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16012" y="1989073"/>
            <a:ext cx="5040630" cy="8636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30810" rIns="0" bIns="0" rtlCol="0" vert="horz">
            <a:spAutoFit/>
          </a:bodyPr>
          <a:lstStyle/>
          <a:p>
            <a:pPr marL="1006475">
              <a:lnSpc>
                <a:spcPct val="100000"/>
              </a:lnSpc>
              <a:spcBef>
                <a:spcPts val="1030"/>
              </a:spcBef>
            </a:pPr>
            <a:r>
              <a:rPr dirty="0" sz="1800" spc="-5" b="1">
                <a:latin typeface="Courier New"/>
                <a:cs typeface="Courier New"/>
              </a:rPr>
              <a:t>ALTER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table_name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modification</a:t>
            </a:r>
            <a:r>
              <a:rPr dirty="0" sz="1800" spc="-10" b="1">
                <a:latin typeface="Courier New"/>
                <a:cs typeface="Courier New"/>
              </a:rPr>
              <a:t>&gt;;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2519" y="4864608"/>
            <a:ext cx="6949440" cy="123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42987" y="4797425"/>
            <a:ext cx="6934200" cy="1219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ALTER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ADD </a:t>
            </a:r>
            <a:r>
              <a:rPr dirty="0" sz="1800" spc="-10">
                <a:latin typeface="Courier New"/>
                <a:cs typeface="Courier New"/>
              </a:rPr>
              <a:t>Scome</a:t>
            </a:r>
            <a:r>
              <a:rPr dirty="0" sz="1800" spc="-5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DATE;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0351" y="2709798"/>
            <a:ext cx="4543425" cy="143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0167" y="188417"/>
            <a:ext cx="44272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SQL</a:t>
            </a:r>
            <a:r>
              <a:rPr dirty="0" spc="-15"/>
              <a:t>数据定义语言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9590" y="1028192"/>
            <a:ext cx="577723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修改基本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改变列的数据类型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90" y="3711701"/>
            <a:ext cx="6861175" cy="951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ts val="365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ts val="365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将年龄的数据类型改为半字长整数。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5672" y="2057400"/>
            <a:ext cx="6949440" cy="1234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16012" y="1989073"/>
            <a:ext cx="6934200" cy="1219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ALTER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table_name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MODIFY </a:t>
            </a:r>
            <a:r>
              <a:rPr dirty="0" sz="1800" spc="-10" i="1">
                <a:latin typeface="Courier New"/>
                <a:cs typeface="Courier New"/>
              </a:rPr>
              <a:t>column_name</a:t>
            </a:r>
            <a:r>
              <a:rPr dirty="0" sz="1800" spc="-35" i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new_datatype</a:t>
            </a:r>
            <a:r>
              <a:rPr dirty="0" sz="1800" spc="-1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5672" y="4937759"/>
            <a:ext cx="6949440" cy="1234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16012" y="4868862"/>
            <a:ext cx="6934200" cy="1219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ALTER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MODIFY </a:t>
            </a:r>
            <a:r>
              <a:rPr dirty="0" sz="1800" spc="-5">
                <a:latin typeface="Courier New"/>
                <a:cs typeface="Courier New"/>
              </a:rPr>
              <a:t>Sage</a:t>
            </a:r>
            <a:r>
              <a:rPr dirty="0" sz="1800" spc="-50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SMALLINT</a:t>
            </a:r>
            <a:r>
              <a:rPr dirty="0" sz="1800" spc="-1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0167" y="188417"/>
            <a:ext cx="44272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SQL</a:t>
            </a:r>
            <a:r>
              <a:rPr dirty="0" spc="-15"/>
              <a:t>数据定义语言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9590" y="1028192"/>
            <a:ext cx="537210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修改基本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删除完整性约束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590" y="3711701"/>
            <a:ext cx="6861175" cy="951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ts val="365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ts val="365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删除学生姓名必须取唯一值的约束。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5672" y="2057400"/>
            <a:ext cx="6949440" cy="1234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16012" y="1989073"/>
            <a:ext cx="6934200" cy="1219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ALTER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table_name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DROP </a:t>
            </a:r>
            <a:r>
              <a:rPr dirty="0" sz="1800" spc="-10" i="1">
                <a:latin typeface="Courier New"/>
                <a:cs typeface="Courier New"/>
              </a:rPr>
              <a:t>constraint</a:t>
            </a:r>
            <a:r>
              <a:rPr dirty="0" sz="1800" spc="-1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5672" y="4864608"/>
            <a:ext cx="6949440" cy="123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16012" y="4797425"/>
            <a:ext cx="6934200" cy="1219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10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ALTER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DROP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unique(sname);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数据操纵语言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6473825" cy="30518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插入数据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两种插入数据方式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插入单个元组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插入子查询结果（参见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子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查询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内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容）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数据操纵语言</a:t>
            </a:r>
          </a:p>
        </p:txBody>
      </p:sp>
      <p:sp>
        <p:nvSpPr>
          <p:cNvPr id="5" name="object 5"/>
          <p:cNvSpPr/>
          <p:nvPr/>
        </p:nvSpPr>
        <p:spPr>
          <a:xfrm>
            <a:off x="472440" y="4011167"/>
            <a:ext cx="2569464" cy="505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54040" y="4303776"/>
            <a:ext cx="2874264" cy="505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7340" y="1021207"/>
            <a:ext cx="2910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插入数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单条数据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3216655"/>
            <a:ext cx="8608060" cy="3122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ts val="2655"/>
              </a:lnSpc>
              <a:spcBef>
                <a:spcPts val="10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子句</a:t>
            </a:r>
            <a:endParaRPr sz="2400">
              <a:latin typeface="宋体"/>
              <a:cs typeface="宋体"/>
            </a:endParaRPr>
          </a:p>
          <a:p>
            <a:pPr marL="356870" marR="5080">
              <a:lnSpc>
                <a:spcPct val="75800"/>
              </a:lnSpc>
              <a:spcBef>
                <a:spcPts val="470"/>
              </a:spcBef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指定要插入数据的表名及属性列，属性列的顺序可与表定义中 的顺序不一致。</a:t>
            </a:r>
            <a:endParaRPr sz="2400">
              <a:latin typeface="宋体"/>
              <a:cs typeface="宋体"/>
            </a:endParaRPr>
          </a:p>
          <a:p>
            <a:pPr algn="just" marL="356870" marR="290195">
              <a:lnSpc>
                <a:spcPct val="78000"/>
              </a:lnSpc>
              <a:spcBef>
                <a:spcPts val="180"/>
              </a:spcBef>
            </a:pPr>
            <a:r>
              <a:rPr dirty="0" sz="2400" spc="10" b="1">
                <a:solidFill>
                  <a:srgbClr val="FFFF00"/>
                </a:solidFill>
                <a:latin typeface="宋体"/>
                <a:cs typeface="宋体"/>
              </a:rPr>
              <a:t>若未指定属性</a:t>
            </a:r>
            <a:r>
              <a:rPr dirty="0" sz="2400" b="1">
                <a:solidFill>
                  <a:srgbClr val="FFFF00"/>
                </a:solidFill>
                <a:latin typeface="宋体"/>
                <a:cs typeface="宋体"/>
              </a:rPr>
              <a:t>列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：表示要插入的是一条完整的元组，且属性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列属性与表定义中的顺序一致。否则</a:t>
            </a:r>
            <a:r>
              <a:rPr dirty="0" sz="2400" spc="-2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 spc="15" b="1">
                <a:solidFill>
                  <a:srgbClr val="FFFF00"/>
                </a:solidFill>
                <a:latin typeface="宋体"/>
                <a:cs typeface="宋体"/>
              </a:rPr>
              <a:t>若指定部分属性</a:t>
            </a:r>
            <a:r>
              <a:rPr dirty="0" sz="2400" spc="-20" b="1">
                <a:solidFill>
                  <a:srgbClr val="FFFF00"/>
                </a:solidFill>
                <a:latin typeface="宋体"/>
                <a:cs typeface="宋体"/>
              </a:rPr>
              <a:t>列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： 插入的元组在其余属性列上取空值</a:t>
            </a:r>
            <a:endParaRPr sz="2400">
              <a:latin typeface="宋体"/>
              <a:cs typeface="宋体"/>
            </a:endParaRPr>
          </a:p>
          <a:p>
            <a:pPr marL="424180" indent="-412115">
              <a:lnSpc>
                <a:spcPts val="2595"/>
              </a:lnSpc>
              <a:buChar char="•"/>
              <a:tabLst>
                <a:tab pos="424180" algn="l"/>
                <a:tab pos="424815" algn="l"/>
              </a:tabLst>
            </a:pPr>
            <a:r>
              <a:rPr dirty="0" sz="2400" spc="-65">
                <a:solidFill>
                  <a:srgbClr val="FFFFFF"/>
                </a:solidFill>
                <a:latin typeface="Times New Roman"/>
                <a:cs typeface="Times New Roman"/>
              </a:rPr>
              <a:t>VALUES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子句</a:t>
            </a:r>
            <a:endParaRPr sz="2400">
              <a:latin typeface="宋体"/>
              <a:cs typeface="宋体"/>
            </a:endParaRPr>
          </a:p>
          <a:p>
            <a:pPr marL="356870">
              <a:lnSpc>
                <a:spcPts val="2590"/>
              </a:lnSpc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提供的值必须</a:t>
            </a:r>
            <a:r>
              <a:rPr dirty="0" sz="2400" spc="-15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子句匹配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ts val="2395"/>
              </a:lnSpc>
              <a:tabLst>
                <a:tab pos="75628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值的个数</a:t>
            </a:r>
            <a:endParaRPr sz="20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值的类型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5880" y="1697735"/>
            <a:ext cx="4986528" cy="1310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58887" y="1628775"/>
            <a:ext cx="4968875" cy="12973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73025" rIns="0" bIns="0" rtlCol="0" vert="horz">
            <a:spAutoFit/>
          </a:bodyPr>
          <a:lstStyle/>
          <a:p>
            <a:pPr marL="640080" marR="497205">
              <a:lnSpc>
                <a:spcPct val="100000"/>
              </a:lnSpc>
              <a:spcBef>
                <a:spcPts val="575"/>
              </a:spcBef>
            </a:pPr>
            <a:r>
              <a:rPr dirty="0" sz="1800" spc="-10" b="1">
                <a:latin typeface="Courier New"/>
                <a:cs typeface="Courier New"/>
              </a:rPr>
              <a:t>INSERT INTO </a:t>
            </a:r>
            <a:r>
              <a:rPr dirty="0" sz="1800" spc="-10" b="1" i="1">
                <a:latin typeface="Courier New"/>
                <a:cs typeface="Courier New"/>
              </a:rPr>
              <a:t>table_name  </a:t>
            </a:r>
            <a:r>
              <a:rPr dirty="0" sz="1800" spc="-10" b="1">
                <a:latin typeface="Courier New"/>
                <a:cs typeface="Courier New"/>
              </a:rPr>
              <a:t>[(</a:t>
            </a:r>
            <a:r>
              <a:rPr dirty="0" sz="1800" spc="-10" b="1" i="1">
                <a:latin typeface="Courier New"/>
                <a:cs typeface="Courier New"/>
              </a:rPr>
              <a:t>col_name </a:t>
            </a:r>
            <a:r>
              <a:rPr dirty="0" sz="1800" spc="-15" b="1">
                <a:latin typeface="Courier New"/>
                <a:cs typeface="Courier New"/>
              </a:rPr>
              <a:t>[, </a:t>
            </a:r>
            <a:r>
              <a:rPr dirty="0" sz="1800" spc="-10" b="1" i="1">
                <a:latin typeface="Courier New"/>
                <a:cs typeface="Courier New"/>
              </a:rPr>
              <a:t>col_name...</a:t>
            </a:r>
            <a:r>
              <a:rPr dirty="0" sz="1800" spc="-10" b="1">
                <a:latin typeface="Courier New"/>
                <a:cs typeface="Courier New"/>
              </a:rPr>
              <a:t>])]  VALUES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(</a:t>
            </a:r>
            <a:r>
              <a:rPr dirty="0" sz="1800" spc="-10" b="1" i="1">
                <a:latin typeface="Courier New"/>
                <a:cs typeface="Courier New"/>
              </a:rPr>
              <a:t>value </a:t>
            </a:r>
            <a:r>
              <a:rPr dirty="0" sz="1800" spc="-15" b="1">
                <a:latin typeface="Courier New"/>
                <a:cs typeface="Courier New"/>
              </a:rPr>
              <a:t>[,</a:t>
            </a:r>
            <a:r>
              <a:rPr dirty="0" sz="1800" b="1">
                <a:latin typeface="Courier New"/>
                <a:cs typeface="Courier New"/>
              </a:rPr>
              <a:t> </a:t>
            </a:r>
            <a:r>
              <a:rPr dirty="0" sz="1800" spc="-15" b="1" i="1">
                <a:latin typeface="Courier New"/>
                <a:cs typeface="Courier New"/>
              </a:rPr>
              <a:t>value...</a:t>
            </a:r>
            <a:r>
              <a:rPr dirty="0" sz="1800" spc="-15" b="1">
                <a:latin typeface="Courier New"/>
                <a:cs typeface="Courier New"/>
              </a:rPr>
              <a:t>]);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数据操纵语言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704580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例：将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个新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学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生记录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学号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3200" spc="3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502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；姓名：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陈冬；性别：男；所在系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；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年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龄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18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岁）  插入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到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Student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表中。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823842"/>
            <a:ext cx="722757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例：插入一条选课记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录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32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'95020'</a:t>
            </a:r>
            <a:r>
              <a:rPr dirty="0" sz="320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'1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')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5775" y="4578096"/>
            <a:ext cx="6949440" cy="807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87450" y="4508563"/>
            <a:ext cx="6934200" cy="7924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05410" rIns="0" bIns="0" rtlCol="0" vert="horz">
            <a:spAutoFit/>
          </a:bodyPr>
          <a:lstStyle/>
          <a:p>
            <a:pPr marL="634365">
              <a:lnSpc>
                <a:spcPts val="2125"/>
              </a:lnSpc>
              <a:spcBef>
                <a:spcPts val="830"/>
              </a:spcBef>
            </a:pPr>
            <a:r>
              <a:rPr dirty="0" sz="1800" spc="-5" b="1">
                <a:latin typeface="Courier New"/>
                <a:cs typeface="Courier New"/>
              </a:rPr>
              <a:t>INSERT INTO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SC(Sno</a:t>
            </a:r>
            <a:r>
              <a:rPr dirty="0" sz="1800" spc="-5">
                <a:latin typeface="宋体"/>
                <a:cs typeface="宋体"/>
              </a:rPr>
              <a:t>，</a:t>
            </a:r>
            <a:r>
              <a:rPr dirty="0" sz="1800" spc="-5">
                <a:latin typeface="Courier New"/>
                <a:cs typeface="Courier New"/>
              </a:rPr>
              <a:t>Cno)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ts val="2125"/>
              </a:lnSpc>
            </a:pPr>
            <a:r>
              <a:rPr dirty="0" sz="1800" spc="-10" b="1">
                <a:latin typeface="Courier New"/>
                <a:cs typeface="Courier New"/>
              </a:rPr>
              <a:t>VALUES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5">
                <a:latin typeface="Courier New"/>
                <a:cs typeface="Courier New"/>
              </a:rPr>
              <a:t>(‘95020’,’1’);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850" y="5445125"/>
            <a:ext cx="8591550" cy="795655"/>
          </a:xfrm>
          <a:custGeom>
            <a:avLst/>
            <a:gdLst/>
            <a:ahLst/>
            <a:cxnLst/>
            <a:rect l="l" t="t" r="r" b="b"/>
            <a:pathLst>
              <a:path w="8591550" h="795654">
                <a:moveTo>
                  <a:pt x="0" y="71755"/>
                </a:moveTo>
                <a:lnTo>
                  <a:pt x="5642" y="43826"/>
                </a:lnTo>
                <a:lnTo>
                  <a:pt x="21029" y="21018"/>
                </a:lnTo>
                <a:lnTo>
                  <a:pt x="43853" y="5639"/>
                </a:lnTo>
                <a:lnTo>
                  <a:pt x="71805" y="0"/>
                </a:lnTo>
                <a:lnTo>
                  <a:pt x="8519795" y="0"/>
                </a:lnTo>
                <a:lnTo>
                  <a:pt x="8547723" y="5639"/>
                </a:lnTo>
                <a:lnTo>
                  <a:pt x="8570531" y="21018"/>
                </a:lnTo>
                <a:lnTo>
                  <a:pt x="8585910" y="43826"/>
                </a:lnTo>
                <a:lnTo>
                  <a:pt x="8591550" y="71755"/>
                </a:lnTo>
                <a:lnTo>
                  <a:pt x="8591550" y="723531"/>
                </a:lnTo>
                <a:lnTo>
                  <a:pt x="8585910" y="751483"/>
                </a:lnTo>
                <a:lnTo>
                  <a:pt x="8570531" y="774307"/>
                </a:lnTo>
                <a:lnTo>
                  <a:pt x="8547723" y="789695"/>
                </a:lnTo>
                <a:lnTo>
                  <a:pt x="8519795" y="795337"/>
                </a:lnTo>
                <a:lnTo>
                  <a:pt x="71805" y="795337"/>
                </a:lnTo>
                <a:lnTo>
                  <a:pt x="43853" y="789695"/>
                </a:lnTo>
                <a:lnTo>
                  <a:pt x="21029" y="774307"/>
                </a:lnTo>
                <a:lnTo>
                  <a:pt x="5642" y="751483"/>
                </a:lnTo>
                <a:lnTo>
                  <a:pt x="0" y="723531"/>
                </a:lnTo>
                <a:lnTo>
                  <a:pt x="0" y="7175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36624" y="5602589"/>
            <a:ext cx="453453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新插入的记录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Grade</a:t>
            </a: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列上取空值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3712" y="5589587"/>
            <a:ext cx="5334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255775" y="2776727"/>
            <a:ext cx="6949440" cy="950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87450" y="2708338"/>
            <a:ext cx="6934200" cy="93535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67005" rIns="0" bIns="0" rtlCol="0" vert="horz">
            <a:spAutoFit/>
          </a:bodyPr>
          <a:lstStyle/>
          <a:p>
            <a:pPr marL="640080">
              <a:lnSpc>
                <a:spcPct val="100000"/>
              </a:lnSpc>
              <a:spcBef>
                <a:spcPts val="1315"/>
              </a:spcBef>
            </a:pPr>
            <a:r>
              <a:rPr dirty="0" sz="1800" spc="-10" b="1">
                <a:latin typeface="Courier New"/>
                <a:cs typeface="Courier New"/>
              </a:rPr>
              <a:t>INSERT INTO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  <a:spcBef>
                <a:spcPts val="70"/>
              </a:spcBef>
            </a:pPr>
            <a:r>
              <a:rPr dirty="0" sz="1800" spc="-5" b="1">
                <a:latin typeface="Courier New"/>
                <a:cs typeface="Courier New"/>
              </a:rPr>
              <a:t>VALUES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(‘95020’,’</a:t>
            </a:r>
            <a:r>
              <a:rPr dirty="0" sz="1800">
                <a:latin typeface="宋体"/>
                <a:cs typeface="宋体"/>
              </a:rPr>
              <a:t>陈冬</a:t>
            </a:r>
            <a:r>
              <a:rPr dirty="0" sz="1800" spc="-5">
                <a:latin typeface="宋体"/>
                <a:cs typeface="宋体"/>
              </a:rPr>
              <a:t>’</a:t>
            </a:r>
            <a:r>
              <a:rPr dirty="0" sz="1800" spc="-5">
                <a:latin typeface="Courier New"/>
                <a:cs typeface="Courier New"/>
              </a:rPr>
              <a:t>,’</a:t>
            </a:r>
            <a:r>
              <a:rPr dirty="0" sz="1800">
                <a:latin typeface="宋体"/>
                <a:cs typeface="宋体"/>
              </a:rPr>
              <a:t>男</a:t>
            </a:r>
            <a:r>
              <a:rPr dirty="0" sz="1800" spc="-10">
                <a:latin typeface="宋体"/>
                <a:cs typeface="宋体"/>
              </a:rPr>
              <a:t>’</a:t>
            </a:r>
            <a:r>
              <a:rPr dirty="0" sz="1800" spc="-10">
                <a:latin typeface="Courier New"/>
                <a:cs typeface="Courier New"/>
              </a:rPr>
              <a:t>,’IS’,18);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5990" y="188417"/>
            <a:ext cx="219646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SQ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dirty="0" spc="-15"/>
              <a:t>概述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43595" cy="36347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SQ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是一种介于关系代数与关系演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算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之间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结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构化查询语言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是一个通用的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功能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极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强 的数据库语言。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集数据查询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32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query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）、数据操作</a:t>
            </a:r>
            <a:endParaRPr sz="3200">
              <a:latin typeface="宋体"/>
              <a:cs typeface="宋体"/>
            </a:endParaRPr>
          </a:p>
          <a:p>
            <a:pPr marL="356870" marR="238125">
              <a:lnSpc>
                <a:spcPct val="100000"/>
              </a:lnSpc>
            </a:pP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manipulation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、数据定义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data 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definition</a:t>
            </a:r>
            <a:r>
              <a:rPr dirty="0" sz="320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、数据控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制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(data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control)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于一体。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数据操纵语言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99326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修改数据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529677"/>
            <a:ext cx="7184390" cy="2150745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三种修改方式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修改某一个元组的值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修改多个元组的值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带子查询的修改语句（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参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见子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查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询内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容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2519" y="2127504"/>
            <a:ext cx="7144511" cy="1097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42987" y="2060638"/>
            <a:ext cx="7129780" cy="10814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02235" rIns="0" bIns="0" rtlCol="0" vert="horz">
            <a:spAutoFit/>
          </a:bodyPr>
          <a:lstStyle/>
          <a:p>
            <a:pPr marL="640715">
              <a:lnSpc>
                <a:spcPct val="100000"/>
              </a:lnSpc>
              <a:spcBef>
                <a:spcPts val="805"/>
              </a:spcBef>
            </a:pPr>
            <a:r>
              <a:rPr dirty="0" sz="1800" spc="-10" b="1">
                <a:latin typeface="Courier New"/>
                <a:cs typeface="Courier New"/>
              </a:rPr>
              <a:t>UPDATE </a:t>
            </a:r>
            <a:r>
              <a:rPr dirty="0" sz="1800" spc="-10" b="1" i="1">
                <a:latin typeface="Courier New"/>
                <a:cs typeface="Courier New"/>
              </a:rPr>
              <a:t>table_name</a:t>
            </a:r>
            <a:endParaRPr sz="1800">
              <a:latin typeface="Courier New"/>
              <a:cs typeface="Courier New"/>
            </a:endParaRPr>
          </a:p>
          <a:p>
            <a:pPr marL="640715" marR="47434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SET </a:t>
            </a:r>
            <a:r>
              <a:rPr dirty="0" sz="1800" spc="-10" b="1" i="1">
                <a:latin typeface="Courier New"/>
                <a:cs typeface="Courier New"/>
              </a:rPr>
              <a:t>col_name</a:t>
            </a:r>
            <a:r>
              <a:rPr dirty="0" sz="1800" spc="-10" b="1">
                <a:latin typeface="Courier New"/>
                <a:cs typeface="Courier New"/>
              </a:rPr>
              <a:t>= </a:t>
            </a:r>
            <a:r>
              <a:rPr dirty="0" sz="1800" spc="-10" b="1" i="1">
                <a:latin typeface="Courier New"/>
                <a:cs typeface="Courier New"/>
              </a:rPr>
              <a:t>value</a:t>
            </a:r>
            <a:r>
              <a:rPr dirty="0" sz="1800" spc="-10" b="1">
                <a:latin typeface="Courier New"/>
                <a:cs typeface="Courier New"/>
              </a:rPr>
              <a:t>[, </a:t>
            </a:r>
            <a:r>
              <a:rPr dirty="0" sz="1800" spc="-10" b="1" i="1">
                <a:latin typeface="Courier New"/>
                <a:cs typeface="Courier New"/>
              </a:rPr>
              <a:t>col_name </a:t>
            </a:r>
            <a:r>
              <a:rPr dirty="0" sz="1800" b="1">
                <a:latin typeface="Courier New"/>
                <a:cs typeface="Courier New"/>
              </a:rPr>
              <a:t>= </a:t>
            </a:r>
            <a:r>
              <a:rPr dirty="0" sz="1800" spc="-10" b="1" i="1">
                <a:latin typeface="Courier New"/>
                <a:cs typeface="Courier New"/>
              </a:rPr>
              <a:t>value, </a:t>
            </a:r>
            <a:r>
              <a:rPr dirty="0" sz="1800" spc="-5" b="1">
                <a:latin typeface="Courier New"/>
                <a:cs typeface="Courier New"/>
              </a:rPr>
              <a:t>...]  </a:t>
            </a:r>
            <a:r>
              <a:rPr dirty="0" sz="1800" spc="-10" b="1">
                <a:latin typeface="Courier New"/>
                <a:cs typeface="Courier New"/>
              </a:rPr>
              <a:t>[WHERE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5" b="1" i="1">
                <a:latin typeface="Courier New"/>
                <a:cs typeface="Courier New"/>
              </a:rPr>
              <a:t>condition</a:t>
            </a:r>
            <a:r>
              <a:rPr dirty="0" sz="1800" spc="-15" b="1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数据操纵语言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6666865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修改数据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例：将学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生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95001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的年龄改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岁。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3042919"/>
            <a:ext cx="590804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例：将所有学生的年龄增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加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岁。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068" y="4506544"/>
            <a:ext cx="671830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例：将信息系所有学生的年龄增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加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岁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12519" y="2200655"/>
            <a:ext cx="6949440" cy="880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69847" y="2161032"/>
            <a:ext cx="4928616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42987" y="2133600"/>
            <a:ext cx="6934200" cy="8636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920875">
              <a:lnSpc>
                <a:spcPts val="2110"/>
              </a:lnSpc>
            </a:pPr>
            <a:r>
              <a:rPr dirty="0" sz="1800" spc="-5" b="1">
                <a:latin typeface="Courier New"/>
                <a:cs typeface="Courier New"/>
              </a:rPr>
              <a:t>UPDATE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SET </a:t>
            </a:r>
            <a:r>
              <a:rPr dirty="0" sz="1800" spc="-10">
                <a:latin typeface="Courier New"/>
                <a:cs typeface="Courier New"/>
              </a:rPr>
              <a:t>Sage=22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Sno='95001'</a:t>
            </a:r>
            <a:r>
              <a:rPr dirty="0" sz="1800" spc="-5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2519" y="3712464"/>
            <a:ext cx="6949440" cy="7376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42987" y="3644900"/>
            <a:ext cx="6934200" cy="7207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0325" rIns="0" bIns="0" rtlCol="0" vert="horz">
            <a:spAutoFit/>
          </a:bodyPr>
          <a:lstStyle/>
          <a:p>
            <a:pPr marL="1920875">
              <a:lnSpc>
                <a:spcPct val="100000"/>
              </a:lnSpc>
              <a:spcBef>
                <a:spcPts val="475"/>
              </a:spcBef>
            </a:pPr>
            <a:r>
              <a:rPr dirty="0" sz="1800" spc="-5" b="1">
                <a:latin typeface="Courier New"/>
                <a:cs typeface="Courier New"/>
              </a:rPr>
              <a:t>UPDATE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  <a:spcBef>
                <a:spcPts val="70"/>
              </a:spcBef>
            </a:pPr>
            <a:r>
              <a:rPr dirty="0" sz="1800" spc="-5" b="1">
                <a:latin typeface="Courier New"/>
                <a:cs typeface="Courier New"/>
              </a:rPr>
              <a:t>SET </a:t>
            </a:r>
            <a:r>
              <a:rPr dirty="0" sz="1800" spc="-5">
                <a:latin typeface="Courier New"/>
                <a:cs typeface="Courier New"/>
              </a:rPr>
              <a:t>Sage=</a:t>
            </a:r>
            <a:r>
              <a:rPr dirty="0" sz="1800" spc="-80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Sage+1</a:t>
            </a:r>
            <a:r>
              <a:rPr dirty="0" sz="1800" spc="-5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12519" y="5227320"/>
            <a:ext cx="6949440" cy="950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69847" y="5221223"/>
            <a:ext cx="4608576" cy="8961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42987" y="5157787"/>
            <a:ext cx="6934200" cy="93535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1863089" marR="2642235" indent="57785">
              <a:lnSpc>
                <a:spcPct val="101699"/>
              </a:lnSpc>
              <a:spcBef>
                <a:spcPts val="204"/>
              </a:spcBef>
            </a:pPr>
            <a:r>
              <a:rPr dirty="0" sz="1800" spc="-5" b="1">
                <a:latin typeface="Courier New"/>
                <a:cs typeface="Courier New"/>
              </a:rPr>
              <a:t>UPDATE </a:t>
            </a:r>
            <a:r>
              <a:rPr dirty="0" sz="1800" spc="-10">
                <a:latin typeface="Courier New"/>
                <a:cs typeface="Courier New"/>
              </a:rPr>
              <a:t>Student  </a:t>
            </a:r>
            <a:r>
              <a:rPr dirty="0" sz="1800" spc="-5" b="1">
                <a:latin typeface="Courier New"/>
                <a:cs typeface="Courier New"/>
              </a:rPr>
              <a:t>SET </a:t>
            </a:r>
            <a:r>
              <a:rPr dirty="0" sz="1800" spc="-10">
                <a:latin typeface="Courier New"/>
                <a:cs typeface="Courier New"/>
              </a:rPr>
              <a:t>Sage= </a:t>
            </a:r>
            <a:r>
              <a:rPr dirty="0" sz="1800" spc="-5">
                <a:latin typeface="Courier New"/>
                <a:cs typeface="Courier New"/>
              </a:rPr>
              <a:t>Sage+1  </a:t>
            </a: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spc="-105" b="1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Sdept='IS'</a:t>
            </a:r>
            <a:r>
              <a:rPr dirty="0" sz="1800" spc="-5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数据操纵语言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99326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删除数据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919915"/>
            <a:ext cx="7184390" cy="215011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9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三种删除方式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删除某一个元组的值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删除多个元组的值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带子查询的删除语句（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参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见子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查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询内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容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5672" y="2343911"/>
            <a:ext cx="6565392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3000" y="2432304"/>
            <a:ext cx="6559296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16012" y="2276538"/>
            <a:ext cx="6551930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marL="640715">
              <a:lnSpc>
                <a:spcPct val="100000"/>
              </a:lnSpc>
              <a:spcBef>
                <a:spcPts val="980"/>
              </a:spcBef>
            </a:pPr>
            <a:r>
              <a:rPr dirty="0" sz="1800" spc="-10" b="1">
                <a:latin typeface="Courier New"/>
                <a:cs typeface="Courier New"/>
              </a:rPr>
              <a:t>DELETE FROM </a:t>
            </a:r>
            <a:r>
              <a:rPr dirty="0" sz="1800" spc="-10" b="1" i="1">
                <a:latin typeface="Courier New"/>
                <a:cs typeface="Courier New"/>
              </a:rPr>
              <a:t>table_name </a:t>
            </a:r>
            <a:r>
              <a:rPr dirty="0" sz="1800" spc="-10" b="1">
                <a:latin typeface="Courier New"/>
                <a:cs typeface="Courier New"/>
              </a:rPr>
              <a:t>[WHERE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5" b="1" i="1">
                <a:latin typeface="Courier New"/>
                <a:cs typeface="Courier New"/>
              </a:rPr>
              <a:t>condition</a:t>
            </a:r>
            <a:r>
              <a:rPr dirty="0" sz="1800" spc="-15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数据操纵语言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6664325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删除数据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例：删除学号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95019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的学生记录。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3042919"/>
            <a:ext cx="631444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例：删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除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号课程的所有选课记录。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068" y="4506544"/>
            <a:ext cx="570547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例：删除所有的学生选课记录。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5672" y="2343911"/>
            <a:ext cx="6949440" cy="521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16012" y="2276475"/>
            <a:ext cx="6934200" cy="5048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97790" rIns="0" bIns="0" rtlCol="0" vert="horz">
            <a:spAutoFit/>
          </a:bodyPr>
          <a:lstStyle/>
          <a:p>
            <a:pPr marL="634365">
              <a:lnSpc>
                <a:spcPct val="100000"/>
              </a:lnSpc>
              <a:spcBef>
                <a:spcPts val="770"/>
              </a:spcBef>
            </a:pPr>
            <a:r>
              <a:rPr dirty="0" sz="1800" spc="-5" b="1">
                <a:latin typeface="Courier New"/>
                <a:cs typeface="Courier New"/>
              </a:rPr>
              <a:t>DELETE FROM </a:t>
            </a:r>
            <a:r>
              <a:rPr dirty="0" sz="1800" spc="-5">
                <a:latin typeface="Courier New"/>
                <a:cs typeface="Courier New"/>
              </a:rPr>
              <a:t>Student </a:t>
            </a: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spc="-130" b="1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Sno='95019'</a:t>
            </a:r>
            <a:r>
              <a:rPr dirty="0" sz="1800" spc="-5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5672" y="3858767"/>
            <a:ext cx="6949440" cy="518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16012" y="3789298"/>
            <a:ext cx="6934200" cy="5048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634365">
              <a:lnSpc>
                <a:spcPct val="100000"/>
              </a:lnSpc>
              <a:spcBef>
                <a:spcPts val="780"/>
              </a:spcBef>
            </a:pPr>
            <a:r>
              <a:rPr dirty="0" sz="1800" spc="-5" b="1">
                <a:latin typeface="Courier New"/>
                <a:cs typeface="Courier New"/>
              </a:rPr>
              <a:t>DELETE FROM </a:t>
            </a:r>
            <a:r>
              <a:rPr dirty="0" sz="1800" spc="-5">
                <a:latin typeface="Courier New"/>
                <a:cs typeface="Courier New"/>
              </a:rPr>
              <a:t>SC </a:t>
            </a: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spc="-100" b="1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Cno='2'</a:t>
            </a:r>
            <a:r>
              <a:rPr dirty="0" sz="1800" spc="-5">
                <a:latin typeface="宋体"/>
                <a:cs typeface="宋体"/>
              </a:rPr>
              <a:t>；；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85672" y="5370576"/>
            <a:ext cx="6949440" cy="5181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16012" y="5300662"/>
            <a:ext cx="6934200" cy="5048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634365">
              <a:lnSpc>
                <a:spcPct val="100000"/>
              </a:lnSpc>
              <a:spcBef>
                <a:spcPts val="780"/>
              </a:spcBef>
            </a:pPr>
            <a:r>
              <a:rPr dirty="0" sz="1800" spc="-5" b="1">
                <a:latin typeface="Courier New"/>
                <a:cs typeface="Courier New"/>
              </a:rPr>
              <a:t>DELETE FROM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SC</a:t>
            </a:r>
            <a:r>
              <a:rPr dirty="0" sz="1800" spc="-5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3985" y="3084702"/>
            <a:ext cx="2256790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数据查询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数据查询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99326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基本语法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057" y="5016500"/>
            <a:ext cx="9076942" cy="82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2349500"/>
            <a:ext cx="9144000" cy="2667000"/>
          </a:xfrm>
          <a:custGeom>
            <a:avLst/>
            <a:gdLst/>
            <a:ahLst/>
            <a:cxnLst/>
            <a:rect l="l" t="t" r="r" b="b"/>
            <a:pathLst>
              <a:path w="9144000" h="2667000">
                <a:moveTo>
                  <a:pt x="0" y="2667000"/>
                </a:moveTo>
                <a:lnTo>
                  <a:pt x="9144000" y="2667000"/>
                </a:lnTo>
                <a:lnTo>
                  <a:pt x="91440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2349500"/>
            <a:ext cx="9144000" cy="2667000"/>
          </a:xfrm>
          <a:custGeom>
            <a:avLst/>
            <a:gdLst/>
            <a:ahLst/>
            <a:cxnLst/>
            <a:rect l="l" t="t" r="r" b="b"/>
            <a:pathLst>
              <a:path w="9144000" h="2667000">
                <a:moveTo>
                  <a:pt x="0" y="2667000"/>
                </a:moveTo>
                <a:lnTo>
                  <a:pt x="9144000" y="2667000"/>
                </a:lnTo>
                <a:lnTo>
                  <a:pt x="9144000" y="0"/>
                </a:lnTo>
                <a:lnTo>
                  <a:pt x="0" y="0"/>
                </a:lnTo>
                <a:lnTo>
                  <a:pt x="0" y="2667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36244" y="2546680"/>
            <a:ext cx="8319134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[ALL|DISTINCT]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2090"/>
              </a:lnSpc>
              <a:spcBef>
                <a:spcPts val="200"/>
              </a:spcBef>
            </a:pP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column|expression</a:t>
            </a:r>
            <a:r>
              <a:rPr dirty="0" sz="1800" spc="-10" b="1">
                <a:latin typeface="Courier New"/>
                <a:cs typeface="Courier New"/>
              </a:rPr>
              <a:t>&gt; [alias][</a:t>
            </a:r>
            <a:r>
              <a:rPr dirty="0" sz="1800" spc="-10" b="1">
                <a:latin typeface="宋体"/>
                <a:cs typeface="宋体"/>
              </a:rPr>
              <a:t>，</a:t>
            </a:r>
            <a:r>
              <a:rPr dirty="0" sz="1800" spc="-10" b="1" i="1">
                <a:latin typeface="Courier New"/>
                <a:cs typeface="Courier New"/>
              </a:rPr>
              <a:t>&lt;column|expression</a:t>
            </a:r>
            <a:r>
              <a:rPr dirty="0" sz="1800" spc="-10" b="1">
                <a:latin typeface="Courier New"/>
                <a:cs typeface="Courier New"/>
              </a:rPr>
              <a:t>&gt; </a:t>
            </a:r>
            <a:r>
              <a:rPr dirty="0" sz="1800" spc="-5" b="1">
                <a:latin typeface="Courier New"/>
                <a:cs typeface="Courier New"/>
              </a:rPr>
              <a:t>[alias]]···  FROM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  <a:spcBef>
                <a:spcPts val="15"/>
              </a:spcBef>
            </a:pPr>
            <a:r>
              <a:rPr dirty="0" sz="1800" spc="-5" b="1">
                <a:latin typeface="Courier New"/>
                <a:cs typeface="Courier New"/>
              </a:rPr>
              <a:t>&lt;</a:t>
            </a:r>
            <a:r>
              <a:rPr dirty="0" sz="1800" spc="-5" b="1" i="1">
                <a:latin typeface="Courier New"/>
                <a:cs typeface="Courier New"/>
              </a:rPr>
              <a:t>table|view</a:t>
            </a:r>
            <a:r>
              <a:rPr dirty="0" sz="1800" spc="-5" b="1">
                <a:latin typeface="Courier New"/>
                <a:cs typeface="Courier New"/>
              </a:rPr>
              <a:t>&gt; [tab_alias][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&lt;</a:t>
            </a:r>
            <a:r>
              <a:rPr dirty="0" sz="1800" spc="-5" b="1" i="1">
                <a:latin typeface="Courier New"/>
                <a:cs typeface="Courier New"/>
              </a:rPr>
              <a:t>table|view</a:t>
            </a:r>
            <a:r>
              <a:rPr dirty="0" sz="1800" spc="-5" b="1">
                <a:latin typeface="Courier New"/>
                <a:cs typeface="Courier New"/>
              </a:rPr>
              <a:t>&gt;</a:t>
            </a:r>
            <a:r>
              <a:rPr dirty="0" sz="1800" spc="-21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[tab_alias]]···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[WHERE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condition</a:t>
            </a:r>
            <a:r>
              <a:rPr dirty="0" sz="1800" spc="-10" b="1">
                <a:latin typeface="Courier New"/>
                <a:cs typeface="Courier New"/>
              </a:rPr>
              <a:t>(</a:t>
            </a:r>
            <a:r>
              <a:rPr dirty="0" sz="1800" spc="-10" b="1" i="1">
                <a:latin typeface="Courier New"/>
                <a:cs typeface="Courier New"/>
              </a:rPr>
              <a:t>s</a:t>
            </a:r>
            <a:r>
              <a:rPr dirty="0" sz="1800" spc="-10" b="1">
                <a:latin typeface="Courier New"/>
                <a:cs typeface="Courier New"/>
              </a:rPr>
              <a:t>)&gt;]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[GROUP BY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column1</a:t>
            </a:r>
            <a:r>
              <a:rPr dirty="0" sz="1800" spc="-10" b="1">
                <a:latin typeface="Courier New"/>
                <a:cs typeface="Courier New"/>
              </a:rPr>
              <a:t>&gt;[HAVING&lt;</a:t>
            </a:r>
            <a:r>
              <a:rPr dirty="0" sz="1800" spc="-10" b="1" i="1">
                <a:latin typeface="Courier New"/>
                <a:cs typeface="Courier New"/>
              </a:rPr>
              <a:t>condition</a:t>
            </a:r>
            <a:r>
              <a:rPr dirty="0" sz="1800" spc="-10" b="1">
                <a:latin typeface="Courier New"/>
                <a:cs typeface="Courier New"/>
              </a:rPr>
              <a:t>(</a:t>
            </a:r>
            <a:r>
              <a:rPr dirty="0" sz="1800" spc="-10" b="1" i="1">
                <a:latin typeface="Courier New"/>
                <a:cs typeface="Courier New"/>
              </a:rPr>
              <a:t>s</a:t>
            </a:r>
            <a:r>
              <a:rPr dirty="0" sz="1800" spc="-10" b="1">
                <a:latin typeface="Courier New"/>
                <a:cs typeface="Courier New"/>
              </a:rPr>
              <a:t>)_</a:t>
            </a:r>
            <a:r>
              <a:rPr dirty="0" sz="1800" spc="-10" b="1" i="1">
                <a:latin typeface="Courier New"/>
                <a:cs typeface="Courier New"/>
              </a:rPr>
              <a:t>1</a:t>
            </a:r>
            <a:r>
              <a:rPr dirty="0" sz="1800" spc="-10" b="1">
                <a:latin typeface="Courier New"/>
                <a:cs typeface="Courier New"/>
              </a:rPr>
              <a:t>&gt;]]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381125" algn="l"/>
              </a:tabLst>
            </a:pPr>
            <a:r>
              <a:rPr dirty="0" sz="1800" spc="-5" b="1">
                <a:latin typeface="Courier New"/>
                <a:cs typeface="Courier New"/>
              </a:rPr>
              <a:t>[ORDER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BY	</a:t>
            </a: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column2</a:t>
            </a:r>
            <a:r>
              <a:rPr dirty="0" sz="1800" spc="-10" b="1">
                <a:latin typeface="Courier New"/>
                <a:cs typeface="Courier New"/>
              </a:rPr>
              <a:t>&gt;[ASC|DESC]]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示例数据库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03730"/>
            <a:ext cx="7512684" cy="186055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7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学生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课程数据库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3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学生表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Student(Sno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Sname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Ssex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Sage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Sdept)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课程表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Course(Cno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Cname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Cpno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Ccredit)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学生选课表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SC(Sno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Cno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Grade)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3295" y="3282696"/>
            <a:ext cx="8439912" cy="2895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5287" y="3213036"/>
            <a:ext cx="8425180" cy="2881630"/>
          </a:xfrm>
          <a:custGeom>
            <a:avLst/>
            <a:gdLst/>
            <a:ahLst/>
            <a:cxnLst/>
            <a:rect l="l" t="t" r="r" b="b"/>
            <a:pathLst>
              <a:path w="8425180" h="2881629">
                <a:moveTo>
                  <a:pt x="0" y="2881376"/>
                </a:moveTo>
                <a:lnTo>
                  <a:pt x="8424799" y="2881376"/>
                </a:lnTo>
                <a:lnTo>
                  <a:pt x="8424799" y="0"/>
                </a:lnTo>
                <a:lnTo>
                  <a:pt x="0" y="0"/>
                </a:lnTo>
                <a:lnTo>
                  <a:pt x="0" y="2881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5287" y="3213036"/>
            <a:ext cx="8425180" cy="2881630"/>
          </a:xfrm>
          <a:custGeom>
            <a:avLst/>
            <a:gdLst/>
            <a:ahLst/>
            <a:cxnLst/>
            <a:rect l="l" t="t" r="r" b="b"/>
            <a:pathLst>
              <a:path w="8425180" h="2881629">
                <a:moveTo>
                  <a:pt x="0" y="2881376"/>
                </a:moveTo>
                <a:lnTo>
                  <a:pt x="8424799" y="2881376"/>
                </a:lnTo>
                <a:lnTo>
                  <a:pt x="8424799" y="0"/>
                </a:lnTo>
                <a:lnTo>
                  <a:pt x="0" y="0"/>
                </a:lnTo>
                <a:lnTo>
                  <a:pt x="0" y="288137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47209" y="3886573"/>
            <a:ext cx="1303020" cy="375285"/>
          </a:xfrm>
          <a:custGeom>
            <a:avLst/>
            <a:gdLst/>
            <a:ahLst/>
            <a:cxnLst/>
            <a:rect l="l" t="t" r="r" b="b"/>
            <a:pathLst>
              <a:path w="1303020" h="375285">
                <a:moveTo>
                  <a:pt x="0" y="375094"/>
                </a:moveTo>
                <a:lnTo>
                  <a:pt x="1302410" y="375094"/>
                </a:lnTo>
                <a:lnTo>
                  <a:pt x="1302410" y="0"/>
                </a:lnTo>
                <a:lnTo>
                  <a:pt x="0" y="0"/>
                </a:lnTo>
                <a:lnTo>
                  <a:pt x="0" y="37509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47209" y="3886573"/>
            <a:ext cx="1303020" cy="375285"/>
          </a:xfrm>
          <a:custGeom>
            <a:avLst/>
            <a:gdLst/>
            <a:ahLst/>
            <a:cxnLst/>
            <a:rect l="l" t="t" r="r" b="b"/>
            <a:pathLst>
              <a:path w="1303020" h="375285">
                <a:moveTo>
                  <a:pt x="0" y="375094"/>
                </a:moveTo>
                <a:lnTo>
                  <a:pt x="1302410" y="375094"/>
                </a:lnTo>
                <a:lnTo>
                  <a:pt x="1302410" y="0"/>
                </a:lnTo>
                <a:lnTo>
                  <a:pt x="0" y="0"/>
                </a:lnTo>
                <a:lnTo>
                  <a:pt x="0" y="375094"/>
                </a:lnTo>
                <a:close/>
              </a:path>
            </a:pathLst>
          </a:custGeom>
          <a:ln w="135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47209" y="4261660"/>
            <a:ext cx="1303020" cy="1500505"/>
          </a:xfrm>
          <a:custGeom>
            <a:avLst/>
            <a:gdLst/>
            <a:ahLst/>
            <a:cxnLst/>
            <a:rect l="l" t="t" r="r" b="b"/>
            <a:pathLst>
              <a:path w="1303020" h="1500504">
                <a:moveTo>
                  <a:pt x="0" y="1500154"/>
                </a:moveTo>
                <a:lnTo>
                  <a:pt x="1302410" y="1500154"/>
                </a:lnTo>
                <a:lnTo>
                  <a:pt x="1302410" y="0"/>
                </a:lnTo>
                <a:lnTo>
                  <a:pt x="0" y="0"/>
                </a:lnTo>
                <a:lnTo>
                  <a:pt x="0" y="15001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47209" y="4261660"/>
            <a:ext cx="1303020" cy="1500505"/>
          </a:xfrm>
          <a:custGeom>
            <a:avLst/>
            <a:gdLst/>
            <a:ahLst/>
            <a:cxnLst/>
            <a:rect l="l" t="t" r="r" b="b"/>
            <a:pathLst>
              <a:path w="1303020" h="1500504">
                <a:moveTo>
                  <a:pt x="0" y="1500154"/>
                </a:moveTo>
                <a:lnTo>
                  <a:pt x="1302410" y="1500154"/>
                </a:lnTo>
                <a:lnTo>
                  <a:pt x="1302410" y="0"/>
                </a:lnTo>
                <a:lnTo>
                  <a:pt x="0" y="0"/>
                </a:lnTo>
                <a:lnTo>
                  <a:pt x="0" y="1500154"/>
                </a:lnTo>
                <a:close/>
              </a:path>
            </a:pathLst>
          </a:custGeom>
          <a:ln w="135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14721" y="4261668"/>
            <a:ext cx="0" cy="1500505"/>
          </a:xfrm>
          <a:custGeom>
            <a:avLst/>
            <a:gdLst/>
            <a:ahLst/>
            <a:cxnLst/>
            <a:rect l="l" t="t" r="r" b="b"/>
            <a:pathLst>
              <a:path w="0" h="1500504">
                <a:moveTo>
                  <a:pt x="0" y="1500147"/>
                </a:moveTo>
                <a:lnTo>
                  <a:pt x="0" y="0"/>
                </a:lnTo>
              </a:path>
            </a:pathLst>
          </a:custGeom>
          <a:ln w="13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47209" y="4636706"/>
            <a:ext cx="1303020" cy="0"/>
          </a:xfrm>
          <a:custGeom>
            <a:avLst/>
            <a:gdLst/>
            <a:ahLst/>
            <a:cxnLst/>
            <a:rect l="l" t="t" r="r" b="b"/>
            <a:pathLst>
              <a:path w="1303020" h="0">
                <a:moveTo>
                  <a:pt x="0" y="0"/>
                </a:moveTo>
                <a:lnTo>
                  <a:pt x="1302410" y="0"/>
                </a:lnTo>
              </a:path>
            </a:pathLst>
          </a:custGeom>
          <a:ln w="13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722522" y="3930162"/>
            <a:ext cx="913130" cy="6254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0825">
              <a:lnSpc>
                <a:spcPct val="100000"/>
              </a:lnSpc>
              <a:spcBef>
                <a:spcPts val="125"/>
              </a:spcBef>
            </a:pPr>
            <a:r>
              <a:rPr dirty="0" sz="1450" spc="20">
                <a:latin typeface="Arial"/>
                <a:cs typeface="Arial"/>
              </a:rPr>
              <a:t>S</a:t>
            </a:r>
            <a:r>
              <a:rPr dirty="0" sz="1450">
                <a:latin typeface="Arial"/>
                <a:cs typeface="Arial"/>
              </a:rPr>
              <a:t>t</a:t>
            </a:r>
            <a:r>
              <a:rPr dirty="0" sz="1450" spc="15">
                <a:latin typeface="Arial"/>
                <a:cs typeface="Arial"/>
              </a:rPr>
              <a:t>uden</a:t>
            </a:r>
            <a:r>
              <a:rPr dirty="0" sz="1450" spc="5">
                <a:latin typeface="Arial"/>
                <a:cs typeface="Arial"/>
              </a:rPr>
              <a:t>t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15"/>
              </a:spcBef>
              <a:tabLst>
                <a:tab pos="467359" algn="l"/>
              </a:tabLst>
            </a:pPr>
            <a:r>
              <a:rPr dirty="0" sz="1450" spc="20" b="1">
                <a:latin typeface="Arial"/>
                <a:cs typeface="Arial"/>
              </a:rPr>
              <a:t>PK	</a:t>
            </a:r>
            <a:r>
              <a:rPr dirty="0" u="heavy" sz="1450" spc="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Sno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90390" y="4755243"/>
            <a:ext cx="630555" cy="925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1800"/>
              </a:lnSpc>
              <a:spcBef>
                <a:spcPts val="95"/>
              </a:spcBef>
            </a:pPr>
            <a:r>
              <a:rPr dirty="0" sz="1450" spc="20" b="1">
                <a:latin typeface="Arial"/>
                <a:cs typeface="Arial"/>
              </a:rPr>
              <a:t>Sn</a:t>
            </a:r>
            <a:r>
              <a:rPr dirty="0" sz="1450" spc="15" b="1">
                <a:latin typeface="Arial"/>
                <a:cs typeface="Arial"/>
              </a:rPr>
              <a:t>ame  </a:t>
            </a:r>
            <a:r>
              <a:rPr dirty="0" sz="1450" spc="15">
                <a:latin typeface="Arial"/>
                <a:cs typeface="Arial"/>
              </a:rPr>
              <a:t>Ssex  Sage  Sdept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31373" y="3886573"/>
            <a:ext cx="1604010" cy="375285"/>
          </a:xfrm>
          <a:custGeom>
            <a:avLst/>
            <a:gdLst/>
            <a:ahLst/>
            <a:cxnLst/>
            <a:rect l="l" t="t" r="r" b="b"/>
            <a:pathLst>
              <a:path w="1604010" h="375285">
                <a:moveTo>
                  <a:pt x="0" y="375094"/>
                </a:moveTo>
                <a:lnTo>
                  <a:pt x="1603655" y="375094"/>
                </a:lnTo>
                <a:lnTo>
                  <a:pt x="1603655" y="0"/>
                </a:lnTo>
                <a:lnTo>
                  <a:pt x="0" y="0"/>
                </a:lnTo>
                <a:lnTo>
                  <a:pt x="0" y="37509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631373" y="3886573"/>
            <a:ext cx="1604010" cy="375285"/>
          </a:xfrm>
          <a:custGeom>
            <a:avLst/>
            <a:gdLst/>
            <a:ahLst/>
            <a:cxnLst/>
            <a:rect l="l" t="t" r="r" b="b"/>
            <a:pathLst>
              <a:path w="1604010" h="375285">
                <a:moveTo>
                  <a:pt x="0" y="375094"/>
                </a:moveTo>
                <a:lnTo>
                  <a:pt x="1603655" y="375094"/>
                </a:lnTo>
                <a:lnTo>
                  <a:pt x="1603655" y="0"/>
                </a:lnTo>
                <a:lnTo>
                  <a:pt x="0" y="0"/>
                </a:lnTo>
                <a:lnTo>
                  <a:pt x="0" y="375094"/>
                </a:lnTo>
                <a:close/>
              </a:path>
            </a:pathLst>
          </a:custGeom>
          <a:ln w="1350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631373" y="4261668"/>
            <a:ext cx="1604010" cy="1050290"/>
          </a:xfrm>
          <a:custGeom>
            <a:avLst/>
            <a:gdLst/>
            <a:ahLst/>
            <a:cxnLst/>
            <a:rect l="l" t="t" r="r" b="b"/>
            <a:pathLst>
              <a:path w="1604010" h="1050289">
                <a:moveTo>
                  <a:pt x="0" y="1050130"/>
                </a:moveTo>
                <a:lnTo>
                  <a:pt x="1603655" y="1050130"/>
                </a:lnTo>
                <a:lnTo>
                  <a:pt x="1603655" y="0"/>
                </a:lnTo>
                <a:lnTo>
                  <a:pt x="0" y="0"/>
                </a:lnTo>
                <a:lnTo>
                  <a:pt x="0" y="10501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31373" y="4261668"/>
            <a:ext cx="1604010" cy="1050290"/>
          </a:xfrm>
          <a:custGeom>
            <a:avLst/>
            <a:gdLst/>
            <a:ahLst/>
            <a:cxnLst/>
            <a:rect l="l" t="t" r="r" b="b"/>
            <a:pathLst>
              <a:path w="1604010" h="1050289">
                <a:moveTo>
                  <a:pt x="0" y="1050130"/>
                </a:moveTo>
                <a:lnTo>
                  <a:pt x="1603655" y="1050130"/>
                </a:lnTo>
                <a:lnTo>
                  <a:pt x="1603655" y="0"/>
                </a:lnTo>
                <a:lnTo>
                  <a:pt x="0" y="0"/>
                </a:lnTo>
                <a:lnTo>
                  <a:pt x="0" y="1050130"/>
                </a:lnTo>
                <a:close/>
              </a:path>
            </a:pathLst>
          </a:custGeom>
          <a:ln w="1351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94438" y="4261668"/>
            <a:ext cx="0" cy="1050290"/>
          </a:xfrm>
          <a:custGeom>
            <a:avLst/>
            <a:gdLst/>
            <a:ahLst/>
            <a:cxnLst/>
            <a:rect l="l" t="t" r="r" b="b"/>
            <a:pathLst>
              <a:path w="0" h="1050289">
                <a:moveTo>
                  <a:pt x="0" y="1050130"/>
                </a:moveTo>
                <a:lnTo>
                  <a:pt x="0" y="0"/>
                </a:lnTo>
              </a:path>
            </a:pathLst>
          </a:custGeom>
          <a:ln w="13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31373" y="4917990"/>
            <a:ext cx="1604010" cy="0"/>
          </a:xfrm>
          <a:custGeom>
            <a:avLst/>
            <a:gdLst/>
            <a:ahLst/>
            <a:cxnLst/>
            <a:rect l="l" t="t" r="r" b="b"/>
            <a:pathLst>
              <a:path w="1604010" h="0">
                <a:moveTo>
                  <a:pt x="0" y="0"/>
                </a:moveTo>
                <a:lnTo>
                  <a:pt x="1603749" y="0"/>
                </a:lnTo>
              </a:path>
            </a:pathLst>
          </a:custGeom>
          <a:ln w="13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706684" y="3930162"/>
            <a:ext cx="1242060" cy="8509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94995">
              <a:lnSpc>
                <a:spcPct val="100000"/>
              </a:lnSpc>
              <a:spcBef>
                <a:spcPts val="125"/>
              </a:spcBef>
            </a:pPr>
            <a:r>
              <a:rPr dirty="0" sz="1450" spc="20">
                <a:latin typeface="Arial"/>
                <a:cs typeface="Arial"/>
              </a:rPr>
              <a:t>SC</a:t>
            </a:r>
            <a:endParaRPr sz="1450">
              <a:latin typeface="Arial"/>
              <a:cs typeface="Arial"/>
            </a:endParaRPr>
          </a:p>
          <a:p>
            <a:pPr marR="5080">
              <a:lnSpc>
                <a:spcPct val="101800"/>
              </a:lnSpc>
              <a:spcBef>
                <a:spcPts val="1180"/>
              </a:spcBef>
              <a:tabLst>
                <a:tab pos="862965" algn="l"/>
              </a:tabLst>
            </a:pPr>
            <a:r>
              <a:rPr dirty="0" sz="1450" spc="20" b="1">
                <a:latin typeface="Arial"/>
                <a:cs typeface="Arial"/>
              </a:rPr>
              <a:t>P</a:t>
            </a:r>
            <a:r>
              <a:rPr dirty="0" sz="1450" spc="20" b="1">
                <a:latin typeface="Arial"/>
                <a:cs typeface="Arial"/>
              </a:rPr>
              <a:t>K</a:t>
            </a:r>
            <a:r>
              <a:rPr dirty="0" sz="1450" spc="10" b="1">
                <a:latin typeface="Arial"/>
                <a:cs typeface="Arial"/>
              </a:rPr>
              <a:t>,F</a:t>
            </a:r>
            <a:r>
              <a:rPr dirty="0" sz="1450" spc="20" b="1">
                <a:latin typeface="Arial"/>
                <a:cs typeface="Arial"/>
              </a:rPr>
              <a:t>K1</a:t>
            </a:r>
            <a:r>
              <a:rPr dirty="0" sz="1450" spc="20" b="1">
                <a:latin typeface="Arial"/>
                <a:cs typeface="Arial"/>
              </a:rPr>
              <a:t>	</a:t>
            </a:r>
            <a:r>
              <a:rPr dirty="0" u="heavy" sz="1450" spc="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Sno </a:t>
            </a:r>
            <a:r>
              <a:rPr dirty="0" sz="1450" spc="15" b="1">
                <a:latin typeface="Arial"/>
                <a:cs typeface="Arial"/>
              </a:rPr>
              <a:t> P</a:t>
            </a:r>
            <a:r>
              <a:rPr dirty="0" sz="1450" spc="20" b="1">
                <a:latin typeface="Arial"/>
                <a:cs typeface="Arial"/>
              </a:rPr>
              <a:t>K</a:t>
            </a:r>
            <a:r>
              <a:rPr dirty="0" sz="1450" spc="10" b="1">
                <a:latin typeface="Arial"/>
                <a:cs typeface="Arial"/>
              </a:rPr>
              <a:t>,F</a:t>
            </a:r>
            <a:r>
              <a:rPr dirty="0" sz="1450" spc="20" b="1">
                <a:latin typeface="Arial"/>
                <a:cs typeface="Arial"/>
              </a:rPr>
              <a:t>K2</a:t>
            </a:r>
            <a:r>
              <a:rPr dirty="0" sz="1450" spc="20" b="1">
                <a:latin typeface="Arial"/>
                <a:cs typeface="Arial"/>
              </a:rPr>
              <a:t>	</a:t>
            </a:r>
            <a:r>
              <a:rPr dirty="0" u="heavy" sz="1450" spc="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dirty="0" u="heavy" sz="1450" spc="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</a:t>
            </a:r>
            <a:endParaRPr sz="14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69937" y="4980255"/>
            <a:ext cx="53657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spc="20">
                <a:latin typeface="Arial"/>
                <a:cs typeface="Arial"/>
              </a:rPr>
              <a:t>G</a:t>
            </a:r>
            <a:r>
              <a:rPr dirty="0" sz="1450" spc="10">
                <a:latin typeface="Arial"/>
                <a:cs typeface="Arial"/>
              </a:rPr>
              <a:t>r</a:t>
            </a:r>
            <a:r>
              <a:rPr dirty="0" sz="1450" spc="15">
                <a:latin typeface="Arial"/>
                <a:cs typeface="Arial"/>
              </a:rPr>
              <a:t>ade</a:t>
            </a:r>
            <a:endParaRPr sz="14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869242" y="3886573"/>
            <a:ext cx="1397635" cy="375285"/>
          </a:xfrm>
          <a:custGeom>
            <a:avLst/>
            <a:gdLst/>
            <a:ahLst/>
            <a:cxnLst/>
            <a:rect l="l" t="t" r="r" b="b"/>
            <a:pathLst>
              <a:path w="1397634" h="375285">
                <a:moveTo>
                  <a:pt x="0" y="375094"/>
                </a:moveTo>
                <a:lnTo>
                  <a:pt x="1397509" y="375094"/>
                </a:lnTo>
                <a:lnTo>
                  <a:pt x="1397509" y="0"/>
                </a:lnTo>
                <a:lnTo>
                  <a:pt x="0" y="0"/>
                </a:lnTo>
                <a:lnTo>
                  <a:pt x="0" y="37509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869242" y="3886573"/>
            <a:ext cx="1397635" cy="375285"/>
          </a:xfrm>
          <a:custGeom>
            <a:avLst/>
            <a:gdLst/>
            <a:ahLst/>
            <a:cxnLst/>
            <a:rect l="l" t="t" r="r" b="b"/>
            <a:pathLst>
              <a:path w="1397634" h="375285">
                <a:moveTo>
                  <a:pt x="0" y="375094"/>
                </a:moveTo>
                <a:lnTo>
                  <a:pt x="1397509" y="375094"/>
                </a:lnTo>
                <a:lnTo>
                  <a:pt x="1397509" y="0"/>
                </a:lnTo>
                <a:lnTo>
                  <a:pt x="0" y="0"/>
                </a:lnTo>
                <a:lnTo>
                  <a:pt x="0" y="375094"/>
                </a:lnTo>
                <a:close/>
              </a:path>
            </a:pathLst>
          </a:custGeom>
          <a:ln w="135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69242" y="4261668"/>
            <a:ext cx="1397635" cy="1275715"/>
          </a:xfrm>
          <a:custGeom>
            <a:avLst/>
            <a:gdLst/>
            <a:ahLst/>
            <a:cxnLst/>
            <a:rect l="l" t="t" r="r" b="b"/>
            <a:pathLst>
              <a:path w="1397634" h="1275714">
                <a:moveTo>
                  <a:pt x="0" y="1275142"/>
                </a:moveTo>
                <a:lnTo>
                  <a:pt x="1397509" y="1275142"/>
                </a:lnTo>
                <a:lnTo>
                  <a:pt x="1397509" y="0"/>
                </a:lnTo>
                <a:lnTo>
                  <a:pt x="0" y="0"/>
                </a:lnTo>
                <a:lnTo>
                  <a:pt x="0" y="1275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69242" y="4261668"/>
            <a:ext cx="1397635" cy="1275715"/>
          </a:xfrm>
          <a:custGeom>
            <a:avLst/>
            <a:gdLst/>
            <a:ahLst/>
            <a:cxnLst/>
            <a:rect l="l" t="t" r="r" b="b"/>
            <a:pathLst>
              <a:path w="1397634" h="1275714">
                <a:moveTo>
                  <a:pt x="0" y="1275142"/>
                </a:moveTo>
                <a:lnTo>
                  <a:pt x="1397509" y="1275142"/>
                </a:lnTo>
                <a:lnTo>
                  <a:pt x="1397509" y="0"/>
                </a:lnTo>
                <a:lnTo>
                  <a:pt x="0" y="0"/>
                </a:lnTo>
                <a:lnTo>
                  <a:pt x="0" y="1275142"/>
                </a:lnTo>
                <a:close/>
              </a:path>
            </a:pathLst>
          </a:custGeom>
          <a:ln w="13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421648" y="4261668"/>
            <a:ext cx="0" cy="1275715"/>
          </a:xfrm>
          <a:custGeom>
            <a:avLst/>
            <a:gdLst/>
            <a:ahLst/>
            <a:cxnLst/>
            <a:rect l="l" t="t" r="r" b="b"/>
            <a:pathLst>
              <a:path w="0" h="1275714">
                <a:moveTo>
                  <a:pt x="0" y="1275142"/>
                </a:moveTo>
                <a:lnTo>
                  <a:pt x="0" y="0"/>
                </a:lnTo>
              </a:path>
            </a:pathLst>
          </a:custGeom>
          <a:ln w="13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869242" y="4644207"/>
            <a:ext cx="1397635" cy="0"/>
          </a:xfrm>
          <a:custGeom>
            <a:avLst/>
            <a:gdLst/>
            <a:ahLst/>
            <a:cxnLst/>
            <a:rect l="l" t="t" r="r" b="b"/>
            <a:pathLst>
              <a:path w="1397634" h="0">
                <a:moveTo>
                  <a:pt x="0" y="0"/>
                </a:moveTo>
                <a:lnTo>
                  <a:pt x="1397585" y="0"/>
                </a:lnTo>
              </a:path>
            </a:pathLst>
          </a:custGeom>
          <a:ln w="13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944553" y="3930162"/>
            <a:ext cx="940435" cy="6254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20040">
              <a:lnSpc>
                <a:spcPct val="100000"/>
              </a:lnSpc>
              <a:spcBef>
                <a:spcPts val="125"/>
              </a:spcBef>
            </a:pPr>
            <a:r>
              <a:rPr dirty="0" sz="1450" spc="15">
                <a:latin typeface="Arial"/>
                <a:cs typeface="Arial"/>
              </a:rPr>
              <a:t>Cou</a:t>
            </a:r>
            <a:r>
              <a:rPr dirty="0" sz="1450" spc="10">
                <a:latin typeface="Arial"/>
                <a:cs typeface="Arial"/>
              </a:rPr>
              <a:t>rs</a:t>
            </a:r>
            <a:r>
              <a:rPr dirty="0" sz="1450" spc="15">
                <a:latin typeface="Arial"/>
                <a:cs typeface="Arial"/>
              </a:rPr>
              <a:t>e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15"/>
              </a:spcBef>
              <a:tabLst>
                <a:tab pos="552450" algn="l"/>
              </a:tabLst>
            </a:pPr>
            <a:r>
              <a:rPr dirty="0" sz="1450" spc="20" b="1">
                <a:latin typeface="Arial"/>
                <a:cs typeface="Arial"/>
              </a:rPr>
              <a:t>PK	</a:t>
            </a:r>
            <a:r>
              <a:rPr dirty="0" u="heavy" sz="1450" spc="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Cno</a:t>
            </a:r>
            <a:endParaRPr sz="14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944553" y="4755243"/>
            <a:ext cx="1193165" cy="7010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552450">
              <a:lnSpc>
                <a:spcPct val="100000"/>
              </a:lnSpc>
              <a:spcBef>
                <a:spcPts val="125"/>
              </a:spcBef>
            </a:pPr>
            <a:r>
              <a:rPr dirty="0" sz="1450" spc="20" b="1">
                <a:latin typeface="Arial"/>
                <a:cs typeface="Arial"/>
              </a:rPr>
              <a:t>C</a:t>
            </a:r>
            <a:r>
              <a:rPr dirty="0" sz="1450" spc="15" b="1">
                <a:latin typeface="Arial"/>
                <a:cs typeface="Arial"/>
              </a:rPr>
              <a:t>n</a:t>
            </a:r>
            <a:r>
              <a:rPr dirty="0" sz="1450" spc="20" b="1">
                <a:latin typeface="Arial"/>
                <a:cs typeface="Arial"/>
              </a:rPr>
              <a:t>ame</a:t>
            </a:r>
            <a:endParaRPr sz="1450">
              <a:latin typeface="Arial"/>
              <a:cs typeface="Arial"/>
            </a:endParaRPr>
          </a:p>
          <a:p>
            <a:pPr marL="552450" marR="36195" indent="-553085">
              <a:lnSpc>
                <a:spcPct val="101800"/>
              </a:lnSpc>
              <a:tabLst>
                <a:tab pos="552450" algn="l"/>
              </a:tabLst>
            </a:pPr>
            <a:r>
              <a:rPr dirty="0" sz="1450" spc="15">
                <a:latin typeface="Arial"/>
                <a:cs typeface="Arial"/>
              </a:rPr>
              <a:t>FK1	Cpno  </a:t>
            </a:r>
            <a:r>
              <a:rPr dirty="0" sz="1450" spc="20">
                <a:latin typeface="Arial"/>
                <a:cs typeface="Arial"/>
              </a:rPr>
              <a:t>C</a:t>
            </a:r>
            <a:r>
              <a:rPr dirty="0" sz="1450" spc="10">
                <a:latin typeface="Arial"/>
                <a:cs typeface="Arial"/>
              </a:rPr>
              <a:t>cr</a:t>
            </a:r>
            <a:r>
              <a:rPr dirty="0" sz="1450" spc="15">
                <a:latin typeface="Arial"/>
                <a:cs typeface="Arial"/>
              </a:rPr>
              <a:t>ed</a:t>
            </a:r>
            <a:r>
              <a:rPr dirty="0" sz="1450" spc="5">
                <a:latin typeface="Arial"/>
                <a:cs typeface="Arial"/>
              </a:rPr>
              <a:t>i</a:t>
            </a:r>
            <a:r>
              <a:rPr dirty="0" sz="1450" spc="5">
                <a:latin typeface="Arial"/>
                <a:cs typeface="Arial"/>
              </a:rPr>
              <a:t>t</a:t>
            </a:r>
            <a:endParaRPr sz="14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119634" y="4599185"/>
            <a:ext cx="511809" cy="0"/>
          </a:xfrm>
          <a:custGeom>
            <a:avLst/>
            <a:gdLst/>
            <a:ahLst/>
            <a:cxnLst/>
            <a:rect l="l" t="t" r="r" b="b"/>
            <a:pathLst>
              <a:path w="511810" h="0">
                <a:moveTo>
                  <a:pt x="0" y="0"/>
                </a:moveTo>
                <a:lnTo>
                  <a:pt x="511738" y="0"/>
                </a:lnTo>
              </a:path>
            </a:pathLst>
          </a:custGeom>
          <a:ln w="225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949620" y="4502430"/>
            <a:ext cx="194310" cy="193675"/>
          </a:xfrm>
          <a:custGeom>
            <a:avLst/>
            <a:gdLst/>
            <a:ahLst/>
            <a:cxnLst/>
            <a:rect l="l" t="t" r="r" b="b"/>
            <a:pathLst>
              <a:path w="194310" h="193675">
                <a:moveTo>
                  <a:pt x="194302" y="0"/>
                </a:moveTo>
                <a:lnTo>
                  <a:pt x="0" y="96755"/>
                </a:lnTo>
                <a:lnTo>
                  <a:pt x="194302" y="193510"/>
                </a:lnTo>
                <a:lnTo>
                  <a:pt x="194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35122" y="4599185"/>
            <a:ext cx="464184" cy="0"/>
          </a:xfrm>
          <a:custGeom>
            <a:avLst/>
            <a:gdLst/>
            <a:ahLst/>
            <a:cxnLst/>
            <a:rect l="l" t="t" r="r" b="b"/>
            <a:pathLst>
              <a:path w="464185" h="0">
                <a:moveTo>
                  <a:pt x="464104" y="0"/>
                </a:moveTo>
                <a:lnTo>
                  <a:pt x="0" y="0"/>
                </a:lnTo>
              </a:path>
            </a:pathLst>
          </a:custGeom>
          <a:ln w="225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674939" y="4502430"/>
            <a:ext cx="194310" cy="193675"/>
          </a:xfrm>
          <a:custGeom>
            <a:avLst/>
            <a:gdLst/>
            <a:ahLst/>
            <a:cxnLst/>
            <a:rect l="l" t="t" r="r" b="b"/>
            <a:pathLst>
              <a:path w="194310" h="193675">
                <a:moveTo>
                  <a:pt x="0" y="0"/>
                </a:moveTo>
                <a:lnTo>
                  <a:pt x="0" y="193510"/>
                </a:lnTo>
                <a:lnTo>
                  <a:pt x="194302" y="9675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64789" y="3461338"/>
            <a:ext cx="416559" cy="425450"/>
          </a:xfrm>
          <a:custGeom>
            <a:avLst/>
            <a:gdLst/>
            <a:ahLst/>
            <a:cxnLst/>
            <a:rect l="l" t="t" r="r" b="b"/>
            <a:pathLst>
              <a:path w="416559" h="425450">
                <a:moveTo>
                  <a:pt x="0" y="255951"/>
                </a:moveTo>
                <a:lnTo>
                  <a:pt x="0" y="0"/>
                </a:lnTo>
                <a:lnTo>
                  <a:pt x="416093" y="0"/>
                </a:lnTo>
                <a:lnTo>
                  <a:pt x="416093" y="425272"/>
                </a:lnTo>
              </a:path>
            </a:pathLst>
          </a:custGeom>
          <a:ln w="225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267637" y="3693100"/>
            <a:ext cx="194310" cy="193675"/>
          </a:xfrm>
          <a:custGeom>
            <a:avLst/>
            <a:gdLst/>
            <a:ahLst/>
            <a:cxnLst/>
            <a:rect l="l" t="t" r="r" b="b"/>
            <a:pathLst>
              <a:path w="194310" h="193675">
                <a:moveTo>
                  <a:pt x="194302" y="0"/>
                </a:moveTo>
                <a:lnTo>
                  <a:pt x="0" y="0"/>
                </a:lnTo>
                <a:lnTo>
                  <a:pt x="97151" y="193510"/>
                </a:lnTo>
                <a:lnTo>
                  <a:pt x="1943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89950" cy="356425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基本含义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查询仅涉及一个表，是一种最简单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查询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作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选择表中的若干列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选择表中的若干元组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对查询结果排序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使用集函数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对查询结果分组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2068" y="1432636"/>
            <a:ext cx="573024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例：查询全体员工的员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号与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姓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名。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2969768"/>
            <a:ext cx="822198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例：查询全体员工的姓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、员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工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号、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所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编号。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068" y="4506290"/>
            <a:ext cx="573024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例：查询全体员工的全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详细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录。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5672" y="2200655"/>
            <a:ext cx="6949440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16012" y="2133663"/>
            <a:ext cx="6934200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marL="640715">
              <a:lnSpc>
                <a:spcPct val="100000"/>
              </a:lnSpc>
              <a:spcBef>
                <a:spcPts val="980"/>
              </a:spcBef>
            </a:pPr>
            <a:r>
              <a:rPr dirty="0" sz="1800" spc="-10" b="1">
                <a:latin typeface="Courier New"/>
                <a:cs typeface="Courier New"/>
              </a:rPr>
              <a:t>SELECT empno,ename </a:t>
            </a: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emp;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5672" y="3785615"/>
            <a:ext cx="6949440" cy="591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16012" y="3716337"/>
            <a:ext cx="6934200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5095" rIns="0" bIns="0" rtlCol="0" vert="horz">
            <a:spAutoFit/>
          </a:bodyPr>
          <a:lstStyle/>
          <a:p>
            <a:pPr marL="640715">
              <a:lnSpc>
                <a:spcPct val="100000"/>
              </a:lnSpc>
              <a:spcBef>
                <a:spcPts val="985"/>
              </a:spcBef>
            </a:pPr>
            <a:r>
              <a:rPr dirty="0" sz="1800" spc="-10" b="1">
                <a:latin typeface="Courier New"/>
                <a:cs typeface="Courier New"/>
              </a:rPr>
              <a:t>SELECT ename,empno,deptno </a:t>
            </a: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emp;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85672" y="5081015"/>
            <a:ext cx="6949440" cy="880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3000" y="5038344"/>
            <a:ext cx="5699759" cy="896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16012" y="5013325"/>
            <a:ext cx="6934200" cy="8636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06475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empno,ename,job,hiredate,</a:t>
            </a:r>
            <a:endParaRPr sz="1800">
              <a:latin typeface="Courier New"/>
              <a:cs typeface="Courier New"/>
            </a:endParaRPr>
          </a:p>
          <a:p>
            <a:pPr marL="1006475" marR="1864995" indent="9144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mgr,sa</a:t>
            </a:r>
            <a:r>
              <a:rPr dirty="0" sz="1800" spc="-25" b="1">
                <a:latin typeface="Courier New"/>
                <a:cs typeface="Courier New"/>
              </a:rPr>
              <a:t>l</a:t>
            </a:r>
            <a:r>
              <a:rPr dirty="0" sz="1800" spc="-5" b="1">
                <a:latin typeface="Courier New"/>
                <a:cs typeface="Courier New"/>
              </a:rPr>
              <a:t>,com</a:t>
            </a:r>
            <a:r>
              <a:rPr dirty="0" sz="1800" spc="-25" b="1">
                <a:latin typeface="Courier New"/>
                <a:cs typeface="Courier New"/>
              </a:rPr>
              <a:t>m</a:t>
            </a:r>
            <a:r>
              <a:rPr dirty="0" sz="1800" spc="-5" b="1">
                <a:latin typeface="Courier New"/>
                <a:cs typeface="Courier New"/>
              </a:rPr>
              <a:t>,zi</a:t>
            </a:r>
            <a:r>
              <a:rPr dirty="0" sz="1800" spc="-25" b="1">
                <a:latin typeface="Courier New"/>
                <a:cs typeface="Courier New"/>
              </a:rPr>
              <a:t>p</a:t>
            </a:r>
            <a:r>
              <a:rPr dirty="0" sz="1800" spc="-5" b="1">
                <a:latin typeface="Courier New"/>
                <a:cs typeface="Courier New"/>
              </a:rPr>
              <a:t>,dep</a:t>
            </a:r>
            <a:r>
              <a:rPr dirty="0" sz="1800" spc="-25" b="1">
                <a:latin typeface="Courier New"/>
                <a:cs typeface="Courier New"/>
              </a:rPr>
              <a:t>tn</a:t>
            </a:r>
            <a:r>
              <a:rPr dirty="0" sz="1800" b="1">
                <a:latin typeface="Courier New"/>
                <a:cs typeface="Courier New"/>
              </a:rPr>
              <a:t>o  </a:t>
            </a: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0" b="1">
                <a:latin typeface="Courier New"/>
                <a:cs typeface="Courier New"/>
              </a:rPr>
              <a:t> emp;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85672" y="6019800"/>
            <a:ext cx="6949440" cy="3749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21735" y="5998464"/>
            <a:ext cx="3011424" cy="3474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116012" y="5949950"/>
            <a:ext cx="6934200" cy="3606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8415" rIns="0" bIns="0" rtlCol="0" vert="horz">
            <a:spAutoFit/>
          </a:bodyPr>
          <a:lstStyle/>
          <a:p>
            <a:pPr algn="ctr" marR="122555">
              <a:lnSpc>
                <a:spcPct val="100000"/>
              </a:lnSpc>
              <a:spcBef>
                <a:spcPts val="145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10" b="1">
                <a:latin typeface="Courier New"/>
                <a:cs typeface="Courier New"/>
              </a:rPr>
              <a:t>FROM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emp;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57783"/>
            <a:ext cx="2811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查询经过计算的值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3984972"/>
            <a:ext cx="5444490" cy="210121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子句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目标列表达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式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为表达式</a:t>
            </a:r>
            <a:endParaRPr sz="2400">
              <a:latin typeface="宋体"/>
              <a:cs typeface="宋体"/>
            </a:endParaRPr>
          </a:p>
          <a:p>
            <a:pPr marL="125095">
              <a:lnSpc>
                <a:spcPct val="100000"/>
              </a:lnSpc>
              <a:spcBef>
                <a:spcPts val="229"/>
              </a:spcBef>
              <a:tabLst>
                <a:tab pos="411480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算术表达式</a:t>
            </a:r>
            <a:endParaRPr sz="2000">
              <a:latin typeface="宋体"/>
              <a:cs typeface="宋体"/>
            </a:endParaRPr>
          </a:p>
          <a:p>
            <a:pPr marL="125095">
              <a:lnSpc>
                <a:spcPct val="100000"/>
              </a:lnSpc>
              <a:spcBef>
                <a:spcPts val="245"/>
              </a:spcBef>
              <a:tabLst>
                <a:tab pos="411480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字符串常量</a:t>
            </a:r>
            <a:endParaRPr sz="2000">
              <a:latin typeface="宋体"/>
              <a:cs typeface="宋体"/>
            </a:endParaRPr>
          </a:p>
          <a:p>
            <a:pPr marL="125095">
              <a:lnSpc>
                <a:spcPct val="100000"/>
              </a:lnSpc>
              <a:spcBef>
                <a:spcPts val="240"/>
              </a:spcBef>
              <a:tabLst>
                <a:tab pos="411480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函数</a:t>
            </a:r>
            <a:endParaRPr sz="2000">
              <a:latin typeface="宋体"/>
              <a:cs typeface="宋体"/>
            </a:endParaRPr>
          </a:p>
          <a:p>
            <a:pPr marL="125095">
              <a:lnSpc>
                <a:spcPct val="100000"/>
              </a:lnSpc>
              <a:spcBef>
                <a:spcPts val="240"/>
              </a:spcBef>
              <a:tabLst>
                <a:tab pos="411480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列别名</a:t>
            </a:r>
            <a:endParaRPr sz="2000">
              <a:latin typeface="宋体"/>
              <a:cs typeface="宋体"/>
            </a:endParaRPr>
          </a:p>
          <a:p>
            <a:pPr marL="125095">
              <a:lnSpc>
                <a:spcPct val="100000"/>
              </a:lnSpc>
              <a:spcBef>
                <a:spcPts val="215"/>
              </a:spcBef>
              <a:tabLst>
                <a:tab pos="411480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……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2960" y="1624583"/>
            <a:ext cx="7781544" cy="23195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40536" y="1618488"/>
            <a:ext cx="6937248" cy="2267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92275" y="2133663"/>
            <a:ext cx="6145530" cy="287655"/>
          </a:xfrm>
          <a:prstGeom prst="rect">
            <a:avLst/>
          </a:prstGeom>
          <a:solidFill>
            <a:srgbClr val="FF0000">
              <a:alpha val="45881"/>
            </a:srgbClr>
          </a:solidFill>
        </p:spPr>
        <p:txBody>
          <a:bodyPr wrap="square" lIns="0" tIns="952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75"/>
              </a:spcBef>
            </a:pP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column|expression</a:t>
            </a:r>
            <a:r>
              <a:rPr dirty="0" sz="1800" spc="-10" b="1">
                <a:latin typeface="Courier New"/>
                <a:cs typeface="Courier New"/>
              </a:rPr>
              <a:t>&gt;[</a:t>
            </a:r>
            <a:r>
              <a:rPr dirty="0" sz="1800" spc="-10" b="1">
                <a:latin typeface="宋体"/>
                <a:cs typeface="宋体"/>
              </a:rPr>
              <a:t>，</a:t>
            </a:r>
            <a:r>
              <a:rPr dirty="0" sz="1800" spc="-10" b="1" i="1">
                <a:latin typeface="Courier New"/>
                <a:cs typeface="Courier New"/>
              </a:rPr>
              <a:t>&lt;column|expression</a:t>
            </a:r>
            <a:r>
              <a:rPr dirty="0" sz="1800" spc="-10" b="1">
                <a:latin typeface="Courier New"/>
                <a:cs typeface="Courier New"/>
              </a:rPr>
              <a:t>&gt;]···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5650" y="1557400"/>
            <a:ext cx="7766050" cy="23037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7939" rIns="0" bIns="0" rtlCol="0" vert="horz">
            <a:spAutoFit/>
          </a:bodyPr>
          <a:lstStyle/>
          <a:p>
            <a:pPr marL="960119" marR="4886325">
              <a:lnSpc>
                <a:spcPct val="100000"/>
              </a:lnSpc>
              <a:spcBef>
                <a:spcPts val="219"/>
              </a:spcBef>
            </a:pPr>
            <a:r>
              <a:rPr dirty="0" sz="1800" spc="-10" b="1">
                <a:latin typeface="Courier New"/>
                <a:cs typeface="Courier New"/>
              </a:rPr>
              <a:t>SELECT  </a:t>
            </a:r>
            <a:r>
              <a:rPr dirty="0" sz="1800" spc="-5" b="1">
                <a:latin typeface="Courier New"/>
                <a:cs typeface="Courier New"/>
              </a:rPr>
              <a:t>[AL</a:t>
            </a:r>
            <a:r>
              <a:rPr dirty="0" sz="1800" spc="-25" b="1">
                <a:latin typeface="Courier New"/>
                <a:cs typeface="Courier New"/>
              </a:rPr>
              <a:t>L</a:t>
            </a:r>
            <a:r>
              <a:rPr dirty="0" sz="1800" spc="-5" b="1">
                <a:latin typeface="Courier New"/>
                <a:cs typeface="Courier New"/>
              </a:rPr>
              <a:t>|DIS</a:t>
            </a:r>
            <a:r>
              <a:rPr dirty="0" sz="1800" spc="-25" b="1">
                <a:latin typeface="Courier New"/>
                <a:cs typeface="Courier New"/>
              </a:rPr>
              <a:t>T</a:t>
            </a:r>
            <a:r>
              <a:rPr dirty="0" sz="1800" spc="-5" b="1">
                <a:latin typeface="Courier New"/>
                <a:cs typeface="Courier New"/>
              </a:rPr>
              <a:t>INC</a:t>
            </a:r>
            <a:r>
              <a:rPr dirty="0" sz="1800" spc="-25" b="1">
                <a:latin typeface="Courier New"/>
                <a:cs typeface="Courier New"/>
              </a:rPr>
              <a:t>T</a:t>
            </a:r>
            <a:r>
              <a:rPr dirty="0" sz="1800" b="1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960119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  <a:p>
            <a:pPr marL="954405">
              <a:lnSpc>
                <a:spcPts val="2125"/>
              </a:lnSpc>
              <a:spcBef>
                <a:spcPts val="70"/>
              </a:spcBef>
            </a:pPr>
            <a:r>
              <a:rPr dirty="0" sz="1800" spc="-5" b="1">
                <a:latin typeface="Courier New"/>
                <a:cs typeface="Courier New"/>
              </a:rPr>
              <a:t>&lt;</a:t>
            </a:r>
            <a:r>
              <a:rPr dirty="0" sz="1800" spc="-5" b="1" i="1">
                <a:latin typeface="Courier New"/>
                <a:cs typeface="Courier New"/>
              </a:rPr>
              <a:t>table|view</a:t>
            </a:r>
            <a:r>
              <a:rPr dirty="0" sz="1800" spc="-5" b="1">
                <a:latin typeface="Courier New"/>
                <a:cs typeface="Courier New"/>
              </a:rPr>
              <a:t>&gt;[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&lt;</a:t>
            </a:r>
            <a:r>
              <a:rPr dirty="0" sz="1800" spc="-5" b="1" i="1">
                <a:latin typeface="Courier New"/>
                <a:cs typeface="Courier New"/>
              </a:rPr>
              <a:t>table|view</a:t>
            </a:r>
            <a:r>
              <a:rPr dirty="0" sz="1800" spc="-5" b="1">
                <a:latin typeface="Courier New"/>
                <a:cs typeface="Courier New"/>
              </a:rPr>
              <a:t>&gt;]···</a:t>
            </a:r>
            <a:endParaRPr sz="1800">
              <a:latin typeface="Courier New"/>
              <a:cs typeface="Courier New"/>
            </a:endParaRPr>
          </a:p>
          <a:p>
            <a:pPr marL="960119">
              <a:lnSpc>
                <a:spcPts val="2125"/>
              </a:lnSpc>
            </a:pPr>
            <a:r>
              <a:rPr dirty="0" sz="1800" spc="-10" b="1">
                <a:latin typeface="Courier New"/>
                <a:cs typeface="Courier New"/>
              </a:rPr>
              <a:t>[WHERE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condition</a:t>
            </a:r>
            <a:r>
              <a:rPr dirty="0" sz="1800" spc="-10" b="1">
                <a:latin typeface="Courier New"/>
                <a:cs typeface="Courier New"/>
              </a:rPr>
              <a:t>(</a:t>
            </a:r>
            <a:r>
              <a:rPr dirty="0" sz="1800" spc="-10" b="1" i="1">
                <a:latin typeface="Courier New"/>
                <a:cs typeface="Courier New"/>
              </a:rPr>
              <a:t>s</a:t>
            </a:r>
            <a:r>
              <a:rPr dirty="0" sz="1800" spc="-10" b="1">
                <a:latin typeface="Courier New"/>
                <a:cs typeface="Courier New"/>
              </a:rPr>
              <a:t>)&gt;]</a:t>
            </a:r>
            <a:endParaRPr sz="1800">
              <a:latin typeface="Courier New"/>
              <a:cs typeface="Courier New"/>
            </a:endParaRPr>
          </a:p>
          <a:p>
            <a:pPr marL="960119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[GROUP </a:t>
            </a:r>
            <a:r>
              <a:rPr dirty="0" sz="1800" spc="-5" b="1">
                <a:latin typeface="Courier New"/>
                <a:cs typeface="Courier New"/>
              </a:rPr>
              <a:t>BY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column1</a:t>
            </a:r>
            <a:r>
              <a:rPr dirty="0" sz="1800" spc="-10" b="1">
                <a:latin typeface="Courier New"/>
                <a:cs typeface="Courier New"/>
              </a:rPr>
              <a:t>&gt;[HAVING&lt;</a:t>
            </a:r>
            <a:r>
              <a:rPr dirty="0" sz="1800" spc="-10" b="1" i="1">
                <a:latin typeface="Courier New"/>
                <a:cs typeface="Courier New"/>
              </a:rPr>
              <a:t>condition</a:t>
            </a:r>
            <a:r>
              <a:rPr dirty="0" sz="1800" spc="-10" b="1">
                <a:latin typeface="Courier New"/>
                <a:cs typeface="Courier New"/>
              </a:rPr>
              <a:t>(</a:t>
            </a:r>
            <a:r>
              <a:rPr dirty="0" sz="1800" spc="-10" b="1" i="1">
                <a:latin typeface="Courier New"/>
                <a:cs typeface="Courier New"/>
              </a:rPr>
              <a:t>s</a:t>
            </a:r>
            <a:r>
              <a:rPr dirty="0" sz="1800" spc="-10" b="1">
                <a:latin typeface="Courier New"/>
                <a:cs typeface="Courier New"/>
              </a:rPr>
              <a:t>)_</a:t>
            </a:r>
            <a:r>
              <a:rPr dirty="0" sz="1800" spc="-10" b="1" i="1">
                <a:latin typeface="Courier New"/>
                <a:cs typeface="Courier New"/>
              </a:rPr>
              <a:t>1</a:t>
            </a:r>
            <a:r>
              <a:rPr dirty="0" sz="1800" spc="-10" b="1">
                <a:latin typeface="Courier New"/>
                <a:cs typeface="Courier New"/>
              </a:rPr>
              <a:t>&gt;]]</a:t>
            </a:r>
            <a:endParaRPr sz="1800">
              <a:latin typeface="Courier New"/>
              <a:cs typeface="Courier New"/>
            </a:endParaRPr>
          </a:p>
          <a:p>
            <a:pPr marL="960119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[ORDER </a:t>
            </a:r>
            <a:r>
              <a:rPr dirty="0" sz="1800" spc="-5" b="1">
                <a:latin typeface="Courier New"/>
                <a:cs typeface="Courier New"/>
              </a:rPr>
              <a:t>BY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column2</a:t>
            </a:r>
            <a:r>
              <a:rPr dirty="0" sz="1800" spc="-10" b="1">
                <a:latin typeface="Courier New"/>
                <a:cs typeface="Courier New"/>
              </a:rPr>
              <a:t>&gt;[ASC|DESC]]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5990" y="188417"/>
            <a:ext cx="219646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SQ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dirty="0" spc="-15"/>
              <a:t>概述</a:t>
            </a:r>
          </a:p>
        </p:txBody>
      </p:sp>
      <p:sp>
        <p:nvSpPr>
          <p:cNvPr id="5" name="object 5"/>
          <p:cNvSpPr/>
          <p:nvPr/>
        </p:nvSpPr>
        <p:spPr>
          <a:xfrm>
            <a:off x="573023" y="1609344"/>
            <a:ext cx="710183" cy="542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8136" y="1572767"/>
            <a:ext cx="2002536" cy="579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3023" y="2548127"/>
            <a:ext cx="710183" cy="542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88136" y="2511551"/>
            <a:ext cx="2081783" cy="5791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3023" y="3060192"/>
            <a:ext cx="710183" cy="542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88136" y="2999232"/>
            <a:ext cx="1554480" cy="6035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67127" y="3023616"/>
            <a:ext cx="1304544" cy="5791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3023" y="3572255"/>
            <a:ext cx="710183" cy="5425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88136" y="3511296"/>
            <a:ext cx="1914144" cy="6035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73023" y="4084320"/>
            <a:ext cx="710183" cy="5425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88136" y="4023359"/>
            <a:ext cx="1914144" cy="6035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3023" y="4596384"/>
            <a:ext cx="710183" cy="5425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88136" y="4535423"/>
            <a:ext cx="1554480" cy="60350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3023" y="5108447"/>
            <a:ext cx="710183" cy="54254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88136" y="5047488"/>
            <a:ext cx="1914144" cy="6035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07340" y="993052"/>
            <a:ext cx="8608695" cy="46259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622300" indent="-610235">
              <a:lnSpc>
                <a:spcPct val="100000"/>
              </a:lnSpc>
              <a:spcBef>
                <a:spcPts val="865"/>
              </a:spcBef>
              <a:buChar char="•"/>
              <a:tabLst>
                <a:tab pos="622300" algn="l"/>
                <a:tab pos="62293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语言包括的内容</a:t>
            </a:r>
            <a:endParaRPr sz="3200">
              <a:latin typeface="宋体"/>
              <a:cs typeface="宋体"/>
            </a:endParaRPr>
          </a:p>
          <a:p>
            <a:pPr lvl="1" marL="1003935" marR="5080" indent="-534035">
              <a:lnSpc>
                <a:spcPct val="100000"/>
              </a:lnSpc>
              <a:spcBef>
                <a:spcPts val="690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dirty="0" sz="2800" spc="5" b="1">
                <a:solidFill>
                  <a:srgbClr val="FFFF00"/>
                </a:solidFill>
                <a:latin typeface="Times New Roman"/>
                <a:cs typeface="Times New Roman"/>
              </a:rPr>
              <a:t>SQL</a:t>
            </a:r>
            <a:r>
              <a:rPr dirty="0" sz="2800" spc="-275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DDL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定义关系模式、删除关系、建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立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索引 以及修改关系模式；</a:t>
            </a:r>
            <a:endParaRPr sz="2800">
              <a:latin typeface="宋体"/>
              <a:cs typeface="宋体"/>
            </a:endParaRPr>
          </a:p>
          <a:p>
            <a:pPr lvl="1" marL="1003935" indent="-53403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1003300" algn="l"/>
                <a:tab pos="1003935" algn="l"/>
              </a:tabLst>
            </a:pPr>
            <a:r>
              <a:rPr dirty="0" sz="2800" spc="5" b="1">
                <a:solidFill>
                  <a:srgbClr val="FFFF00"/>
                </a:solidFill>
                <a:latin typeface="Times New Roman"/>
                <a:cs typeface="Times New Roman"/>
              </a:rPr>
              <a:t>SQL</a:t>
            </a:r>
            <a:r>
              <a:rPr dirty="0" sz="2800" spc="-200" b="1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DML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查询、插入、删除和修改；</a:t>
            </a:r>
            <a:endParaRPr sz="2800">
              <a:latin typeface="宋体"/>
              <a:cs typeface="宋体"/>
            </a:endParaRPr>
          </a:p>
          <a:p>
            <a:pPr lvl="1" marL="1003935" indent="-534035">
              <a:lnSpc>
                <a:spcPct val="100000"/>
              </a:lnSpc>
              <a:spcBef>
                <a:spcPts val="675"/>
              </a:spcBef>
              <a:buFont typeface="Times New Roman"/>
              <a:buAutoNum type="arabicPeriod"/>
              <a:tabLst>
                <a:tab pos="1003300" algn="l"/>
                <a:tab pos="1003935" algn="l"/>
              </a:tabLst>
            </a:pPr>
            <a:r>
              <a:rPr dirty="0" sz="2800" spc="20" b="1">
                <a:solidFill>
                  <a:srgbClr val="FFFF00"/>
                </a:solidFill>
                <a:latin typeface="宋体"/>
                <a:cs typeface="宋体"/>
              </a:rPr>
              <a:t>嵌入</a:t>
            </a: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式</a:t>
            </a:r>
            <a:r>
              <a:rPr dirty="0" sz="2800" b="1">
                <a:solidFill>
                  <a:srgbClr val="FFFF00"/>
                </a:solidFill>
                <a:latin typeface="Times New Roman"/>
                <a:cs typeface="Times New Roman"/>
              </a:rPr>
              <a:t>DML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嵌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入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Pascal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等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宿主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语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言；</a:t>
            </a:r>
            <a:endParaRPr sz="2800">
              <a:latin typeface="宋体"/>
              <a:cs typeface="宋体"/>
            </a:endParaRPr>
          </a:p>
          <a:p>
            <a:pPr lvl="1" marL="1003935" indent="-534035">
              <a:lnSpc>
                <a:spcPct val="100000"/>
              </a:lnSpc>
              <a:spcBef>
                <a:spcPts val="670"/>
              </a:spcBef>
              <a:buFont typeface="Times New Roman"/>
              <a:buAutoNum type="arabicPeriod"/>
              <a:tabLst>
                <a:tab pos="1003300" algn="l"/>
                <a:tab pos="1003935" algn="l"/>
              </a:tabLst>
            </a:pP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视图定</a:t>
            </a:r>
            <a:r>
              <a:rPr dirty="0" sz="2800" spc="10" b="1">
                <a:solidFill>
                  <a:srgbClr val="FFFF00"/>
                </a:solidFill>
                <a:latin typeface="宋体"/>
                <a:cs typeface="宋体"/>
              </a:rPr>
              <a:t>义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创建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视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图；</a:t>
            </a:r>
            <a:endParaRPr sz="2800">
              <a:latin typeface="宋体"/>
              <a:cs typeface="宋体"/>
            </a:endParaRPr>
          </a:p>
          <a:p>
            <a:pPr lvl="1" marL="1003935" indent="-534035">
              <a:lnSpc>
                <a:spcPct val="100000"/>
              </a:lnSpc>
              <a:spcBef>
                <a:spcPts val="675"/>
              </a:spcBef>
              <a:buFont typeface="Times New Roman"/>
              <a:buAutoNum type="arabicPeriod"/>
              <a:tabLst>
                <a:tab pos="1003300" algn="l"/>
                <a:tab pos="1003935" algn="l"/>
              </a:tabLst>
            </a:pP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权限管</a:t>
            </a:r>
            <a:r>
              <a:rPr dirty="0" sz="2800" spc="10" b="1">
                <a:solidFill>
                  <a:srgbClr val="FFFF00"/>
                </a:solidFill>
                <a:latin typeface="宋体"/>
                <a:cs typeface="宋体"/>
              </a:rPr>
              <a:t>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对关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和视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图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的访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问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进行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授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权；</a:t>
            </a:r>
            <a:endParaRPr sz="2800">
              <a:latin typeface="宋体"/>
              <a:cs typeface="宋体"/>
            </a:endParaRPr>
          </a:p>
          <a:p>
            <a:pPr lvl="1" marL="1003935" indent="-534035">
              <a:lnSpc>
                <a:spcPct val="100000"/>
              </a:lnSpc>
              <a:spcBef>
                <a:spcPts val="675"/>
              </a:spcBef>
              <a:buFont typeface="Times New Roman"/>
              <a:buAutoNum type="arabicPeriod"/>
              <a:tabLst>
                <a:tab pos="1003300" algn="l"/>
                <a:tab pos="1003935" algn="l"/>
              </a:tabLst>
            </a:pP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完整</a:t>
            </a:r>
            <a:r>
              <a:rPr dirty="0" sz="2800" spc="10" b="1">
                <a:solidFill>
                  <a:srgbClr val="FFFF00"/>
                </a:solidFill>
                <a:latin typeface="宋体"/>
                <a:cs typeface="宋体"/>
              </a:rPr>
              <a:t>性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：定义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据必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须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满足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完整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性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约束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条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件；</a:t>
            </a:r>
            <a:endParaRPr sz="2800">
              <a:latin typeface="宋体"/>
              <a:cs typeface="宋体"/>
            </a:endParaRPr>
          </a:p>
          <a:p>
            <a:pPr lvl="1" marL="1003935" indent="-534035">
              <a:lnSpc>
                <a:spcPct val="100000"/>
              </a:lnSpc>
              <a:spcBef>
                <a:spcPts val="675"/>
              </a:spcBef>
              <a:buFont typeface="Times New Roman"/>
              <a:buAutoNum type="arabicPeriod"/>
              <a:tabLst>
                <a:tab pos="1003300" algn="l"/>
                <a:tab pos="1003935" algn="l"/>
              </a:tabLst>
            </a:pPr>
            <a:r>
              <a:rPr dirty="0" sz="2800" spc="20" b="1">
                <a:solidFill>
                  <a:srgbClr val="FFFF00"/>
                </a:solidFill>
                <a:latin typeface="宋体"/>
                <a:cs typeface="宋体"/>
              </a:rPr>
              <a:t>事务控</a:t>
            </a:r>
            <a:r>
              <a:rPr dirty="0" sz="2800" spc="10" b="1">
                <a:solidFill>
                  <a:srgbClr val="FFFF00"/>
                </a:solidFill>
                <a:latin typeface="宋体"/>
                <a:cs typeface="宋体"/>
              </a:rPr>
              <a:t>制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定义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事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务的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开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始、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提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交、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结束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等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081645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查询经过计算的值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例：查询全体员工的姓名及其每月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税额。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3067304"/>
            <a:ext cx="8145145" cy="975994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 marR="5080">
              <a:lnSpc>
                <a:spcPts val="3650"/>
              </a:lnSpc>
              <a:spcBef>
                <a:spcPts val="37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例：查询全体员工的员工号、雇佣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年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份和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员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工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姓名，要求员工姓名首字母大写。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5672" y="2343911"/>
            <a:ext cx="6949440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16012" y="2276538"/>
            <a:ext cx="6934200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marL="640715">
              <a:lnSpc>
                <a:spcPct val="100000"/>
              </a:lnSpc>
              <a:spcBef>
                <a:spcPts val="980"/>
              </a:spcBef>
            </a:pPr>
            <a:r>
              <a:rPr dirty="0" sz="1800" spc="-10" b="1">
                <a:latin typeface="Courier New"/>
                <a:cs typeface="Courier New"/>
              </a:rPr>
              <a:t>SELECT </a:t>
            </a:r>
            <a:r>
              <a:rPr dirty="0" sz="1800" spc="-15" b="1">
                <a:latin typeface="Courier New"/>
                <a:cs typeface="Courier New"/>
              </a:rPr>
              <a:t>ename,Sal*0.12 </a:t>
            </a:r>
            <a:r>
              <a:rPr dirty="0" sz="1800" spc="-5" b="1">
                <a:latin typeface="Courier New"/>
                <a:cs typeface="Courier New"/>
              </a:rPr>
              <a:t>tax FROM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emp;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9263" y="4434840"/>
            <a:ext cx="7357872" cy="123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26591" y="4572000"/>
            <a:ext cx="7513320" cy="896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0112" y="4365625"/>
            <a:ext cx="7343775" cy="12242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75260" rIns="0" bIns="0" rtlCol="0" vert="horz">
            <a:spAutoFit/>
          </a:bodyPr>
          <a:lstStyle/>
          <a:p>
            <a:pPr marL="1005840" marR="144145" indent="-365760">
              <a:lnSpc>
                <a:spcPct val="100000"/>
              </a:lnSpc>
              <a:spcBef>
                <a:spcPts val="1380"/>
              </a:spcBef>
            </a:pPr>
            <a:r>
              <a:rPr dirty="0" sz="1800" spc="-10" b="1">
                <a:latin typeface="Courier New"/>
                <a:cs typeface="Courier New"/>
              </a:rPr>
              <a:t>SELECT empno EmployeeNo,’Hiredate </a:t>
            </a:r>
            <a:r>
              <a:rPr dirty="0" sz="1800" spc="-5" b="1">
                <a:latin typeface="Courier New"/>
                <a:cs typeface="Courier New"/>
              </a:rPr>
              <a:t>is:’ </a:t>
            </a:r>
            <a:r>
              <a:rPr dirty="0" sz="1800" spc="-10" b="1">
                <a:latin typeface="Courier New"/>
                <a:cs typeface="Courier New"/>
              </a:rPr>
              <a:t>HireMemo,  hiredate,InitCap(ename)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FROM emp;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021454" cy="27101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选择表中的若干元组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消除取值重复的行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5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查询满足条件的元组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361569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消除取值重复的行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2960" y="2273807"/>
            <a:ext cx="7781544" cy="2968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5650" y="2204973"/>
            <a:ext cx="7766050" cy="2952750"/>
          </a:xfrm>
          <a:custGeom>
            <a:avLst/>
            <a:gdLst/>
            <a:ahLst/>
            <a:cxnLst/>
            <a:rect l="l" t="t" r="r" b="b"/>
            <a:pathLst>
              <a:path w="7766050" h="2952750">
                <a:moveTo>
                  <a:pt x="0" y="2952750"/>
                </a:moveTo>
                <a:lnTo>
                  <a:pt x="7766050" y="2952750"/>
                </a:lnTo>
                <a:lnTo>
                  <a:pt x="7766050" y="0"/>
                </a:lnTo>
                <a:lnTo>
                  <a:pt x="0" y="0"/>
                </a:lnTo>
                <a:lnTo>
                  <a:pt x="0" y="295275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55650" y="2204973"/>
            <a:ext cx="7766050" cy="2952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960119" marR="488632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SELECT  </a:t>
            </a:r>
            <a:r>
              <a:rPr dirty="0" sz="1800" spc="-5" b="1">
                <a:latin typeface="Courier New"/>
                <a:cs typeface="Courier New"/>
              </a:rPr>
              <a:t>[AL</a:t>
            </a:r>
            <a:r>
              <a:rPr dirty="0" sz="1800" spc="-25" b="1">
                <a:latin typeface="Courier New"/>
                <a:cs typeface="Courier New"/>
              </a:rPr>
              <a:t>L</a:t>
            </a:r>
            <a:r>
              <a:rPr dirty="0" sz="1800" spc="-5" b="1">
                <a:latin typeface="Courier New"/>
                <a:cs typeface="Courier New"/>
              </a:rPr>
              <a:t>|DIS</a:t>
            </a:r>
            <a:r>
              <a:rPr dirty="0" sz="1800" spc="-25" b="1">
                <a:latin typeface="Courier New"/>
                <a:cs typeface="Courier New"/>
              </a:rPr>
              <a:t>T</a:t>
            </a:r>
            <a:r>
              <a:rPr dirty="0" sz="1800" spc="-5" b="1">
                <a:latin typeface="Courier New"/>
                <a:cs typeface="Courier New"/>
              </a:rPr>
              <a:t>INC</a:t>
            </a:r>
            <a:r>
              <a:rPr dirty="0" sz="1800" spc="-25" b="1">
                <a:latin typeface="Courier New"/>
                <a:cs typeface="Courier New"/>
              </a:rPr>
              <a:t>T</a:t>
            </a:r>
            <a:r>
              <a:rPr dirty="0" sz="1800" b="1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marL="954405">
              <a:lnSpc>
                <a:spcPts val="2125"/>
              </a:lnSpc>
              <a:spcBef>
                <a:spcPts val="70"/>
              </a:spcBef>
            </a:pP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column|expression</a:t>
            </a:r>
            <a:r>
              <a:rPr dirty="0" sz="1800" spc="-10" b="1">
                <a:latin typeface="Courier New"/>
                <a:cs typeface="Courier New"/>
              </a:rPr>
              <a:t>&gt;[</a:t>
            </a:r>
            <a:r>
              <a:rPr dirty="0" sz="1800" spc="-10" b="1">
                <a:latin typeface="宋体"/>
                <a:cs typeface="宋体"/>
              </a:rPr>
              <a:t>，</a:t>
            </a:r>
            <a:r>
              <a:rPr dirty="0" sz="1800" spc="-10" b="1" i="1">
                <a:latin typeface="Courier New"/>
                <a:cs typeface="Courier New"/>
              </a:rPr>
              <a:t>&lt;column|expression</a:t>
            </a:r>
            <a:r>
              <a:rPr dirty="0" sz="1800" spc="-10" b="1">
                <a:latin typeface="Courier New"/>
                <a:cs typeface="Courier New"/>
              </a:rPr>
              <a:t>&gt;]···</a:t>
            </a:r>
            <a:endParaRPr sz="1800">
              <a:latin typeface="Courier New"/>
              <a:cs typeface="Courier New"/>
            </a:endParaRPr>
          </a:p>
          <a:p>
            <a:pPr marL="960119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  <a:p>
            <a:pPr marL="954405">
              <a:lnSpc>
                <a:spcPts val="2125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&lt;</a:t>
            </a:r>
            <a:r>
              <a:rPr dirty="0" sz="1800" spc="-5" b="1" i="1">
                <a:latin typeface="Courier New"/>
                <a:cs typeface="Courier New"/>
              </a:rPr>
              <a:t>table|view</a:t>
            </a:r>
            <a:r>
              <a:rPr dirty="0" sz="1800" spc="-5" b="1">
                <a:latin typeface="Courier New"/>
                <a:cs typeface="Courier New"/>
              </a:rPr>
              <a:t>&gt;[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&lt;</a:t>
            </a:r>
            <a:r>
              <a:rPr dirty="0" sz="1800" spc="-5" b="1" i="1">
                <a:latin typeface="Courier New"/>
                <a:cs typeface="Courier New"/>
              </a:rPr>
              <a:t>table|view</a:t>
            </a:r>
            <a:r>
              <a:rPr dirty="0" sz="1800" spc="-5" b="1">
                <a:latin typeface="Courier New"/>
                <a:cs typeface="Courier New"/>
              </a:rPr>
              <a:t>&gt;]···</a:t>
            </a:r>
            <a:endParaRPr sz="1800">
              <a:latin typeface="Courier New"/>
              <a:cs typeface="Courier New"/>
            </a:endParaRPr>
          </a:p>
          <a:p>
            <a:pPr marL="960119">
              <a:lnSpc>
                <a:spcPts val="2125"/>
              </a:lnSpc>
            </a:pPr>
            <a:r>
              <a:rPr dirty="0" sz="1800" spc="-10" b="1">
                <a:latin typeface="Courier New"/>
                <a:cs typeface="Courier New"/>
              </a:rPr>
              <a:t>[WHERE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&lt;</a:t>
            </a:r>
            <a:r>
              <a:rPr dirty="0" sz="1800" spc="-15" b="1" i="1">
                <a:latin typeface="Courier New"/>
                <a:cs typeface="Courier New"/>
              </a:rPr>
              <a:t>condition</a:t>
            </a:r>
            <a:r>
              <a:rPr dirty="0" sz="1800" spc="-15" b="1">
                <a:latin typeface="Courier New"/>
                <a:cs typeface="Courier New"/>
              </a:rPr>
              <a:t>(</a:t>
            </a:r>
            <a:r>
              <a:rPr dirty="0" sz="1800" spc="-15" b="1" i="1">
                <a:latin typeface="Courier New"/>
                <a:cs typeface="Courier New"/>
              </a:rPr>
              <a:t>s</a:t>
            </a:r>
            <a:r>
              <a:rPr dirty="0" sz="1800" spc="-15" b="1">
                <a:latin typeface="Courier New"/>
                <a:cs typeface="Courier New"/>
              </a:rPr>
              <a:t>)&gt;]</a:t>
            </a:r>
            <a:endParaRPr sz="1800">
              <a:latin typeface="Courier New"/>
              <a:cs typeface="Courier New"/>
            </a:endParaRPr>
          </a:p>
          <a:p>
            <a:pPr marL="960119" marR="79057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[GROUP </a:t>
            </a:r>
            <a:r>
              <a:rPr dirty="0" sz="1800" spc="-5" b="1">
                <a:latin typeface="Courier New"/>
                <a:cs typeface="Courier New"/>
              </a:rPr>
              <a:t>BY </a:t>
            </a: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column1</a:t>
            </a:r>
            <a:r>
              <a:rPr dirty="0" sz="1800" spc="-10" b="1">
                <a:latin typeface="Courier New"/>
                <a:cs typeface="Courier New"/>
              </a:rPr>
              <a:t>&gt;[HAVING&lt;</a:t>
            </a:r>
            <a:r>
              <a:rPr dirty="0" sz="1800" spc="-10" b="1" i="1">
                <a:latin typeface="Courier New"/>
                <a:cs typeface="Courier New"/>
              </a:rPr>
              <a:t>condition</a:t>
            </a:r>
            <a:r>
              <a:rPr dirty="0" sz="1800" spc="-10" b="1">
                <a:latin typeface="Courier New"/>
                <a:cs typeface="Courier New"/>
              </a:rPr>
              <a:t>(</a:t>
            </a:r>
            <a:r>
              <a:rPr dirty="0" sz="1800" spc="-10" b="1" i="1">
                <a:latin typeface="Courier New"/>
                <a:cs typeface="Courier New"/>
              </a:rPr>
              <a:t>s</a:t>
            </a:r>
            <a:r>
              <a:rPr dirty="0" sz="1800" spc="-10" b="1">
                <a:latin typeface="Courier New"/>
                <a:cs typeface="Courier New"/>
              </a:rPr>
              <a:t>)_</a:t>
            </a:r>
            <a:r>
              <a:rPr dirty="0" sz="1800" spc="-10" b="1" i="1">
                <a:latin typeface="Courier New"/>
                <a:cs typeface="Courier New"/>
              </a:rPr>
              <a:t>1</a:t>
            </a:r>
            <a:r>
              <a:rPr dirty="0" sz="1800" spc="-10" b="1">
                <a:latin typeface="Courier New"/>
                <a:cs typeface="Courier New"/>
              </a:rPr>
              <a:t>&gt;]]  [ORDER </a:t>
            </a:r>
            <a:r>
              <a:rPr dirty="0" sz="1800" spc="-5" b="1">
                <a:latin typeface="Courier New"/>
                <a:cs typeface="Courier New"/>
              </a:rPr>
              <a:t>BY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column2</a:t>
            </a:r>
            <a:r>
              <a:rPr dirty="0" sz="1800" spc="-10" b="1">
                <a:latin typeface="Courier New"/>
                <a:cs typeface="Courier New"/>
              </a:rPr>
              <a:t>&gt;[ASC|DESC]]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39975" y="2797238"/>
            <a:ext cx="1224280" cy="382905"/>
          </a:xfrm>
          <a:custGeom>
            <a:avLst/>
            <a:gdLst/>
            <a:ahLst/>
            <a:cxnLst/>
            <a:rect l="l" t="t" r="r" b="b"/>
            <a:pathLst>
              <a:path w="1224279" h="382905">
                <a:moveTo>
                  <a:pt x="0" y="382587"/>
                </a:moveTo>
                <a:lnTo>
                  <a:pt x="1223962" y="382587"/>
                </a:lnTo>
                <a:lnTo>
                  <a:pt x="1223962" y="0"/>
                </a:lnTo>
                <a:lnTo>
                  <a:pt x="0" y="0"/>
                </a:lnTo>
                <a:lnTo>
                  <a:pt x="0" y="382587"/>
                </a:lnTo>
                <a:close/>
              </a:path>
            </a:pathLst>
          </a:custGeom>
          <a:solidFill>
            <a:srgbClr val="FF0000">
              <a:alpha val="45881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6456045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消除取值重复的行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例：查询选修了课程的学生学号。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3042919"/>
            <a:ext cx="529971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例：查询选修课程的各种成绩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5672" y="2417064"/>
            <a:ext cx="6949440" cy="5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16012" y="2349563"/>
            <a:ext cx="6934200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marL="640715">
              <a:lnSpc>
                <a:spcPct val="100000"/>
              </a:lnSpc>
              <a:spcBef>
                <a:spcPts val="980"/>
              </a:spcBef>
            </a:pPr>
            <a:r>
              <a:rPr dirty="0" sz="1800" spc="-10" b="1">
                <a:latin typeface="Courier New"/>
                <a:cs typeface="Courier New"/>
              </a:rPr>
              <a:t>SELECT DISTINCT </a:t>
            </a:r>
            <a:r>
              <a:rPr dirty="0" sz="1800" spc="-20" b="1">
                <a:latin typeface="Courier New"/>
                <a:cs typeface="Courier New"/>
              </a:rPr>
              <a:t>Sno </a:t>
            </a: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SC;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5672" y="3928871"/>
            <a:ext cx="6949440" cy="591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16012" y="3860736"/>
            <a:ext cx="6934200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34620" rIns="0" bIns="0" rtlCol="0" vert="horz">
            <a:spAutoFit/>
          </a:bodyPr>
          <a:lstStyle/>
          <a:p>
            <a:pPr marL="634365">
              <a:lnSpc>
                <a:spcPct val="100000"/>
              </a:lnSpc>
              <a:spcBef>
                <a:spcPts val="1060"/>
              </a:spcBef>
            </a:pPr>
            <a:r>
              <a:rPr dirty="0" sz="1800" spc="-5" b="1">
                <a:latin typeface="Courier New"/>
                <a:cs typeface="Courier New"/>
              </a:rPr>
              <a:t>SELECT DISTINCT Cno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Grade FROM</a:t>
            </a:r>
            <a:r>
              <a:rPr dirty="0" sz="1800" spc="-17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SC;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850" y="5229225"/>
            <a:ext cx="8591550" cy="795655"/>
          </a:xfrm>
          <a:custGeom>
            <a:avLst/>
            <a:gdLst/>
            <a:ahLst/>
            <a:cxnLst/>
            <a:rect l="l" t="t" r="r" b="b"/>
            <a:pathLst>
              <a:path w="8591550" h="795654">
                <a:moveTo>
                  <a:pt x="0" y="71755"/>
                </a:moveTo>
                <a:lnTo>
                  <a:pt x="5642" y="43826"/>
                </a:lnTo>
                <a:lnTo>
                  <a:pt x="21029" y="21018"/>
                </a:lnTo>
                <a:lnTo>
                  <a:pt x="43853" y="5639"/>
                </a:lnTo>
                <a:lnTo>
                  <a:pt x="71805" y="0"/>
                </a:lnTo>
                <a:lnTo>
                  <a:pt x="8519795" y="0"/>
                </a:lnTo>
                <a:lnTo>
                  <a:pt x="8547723" y="5639"/>
                </a:lnTo>
                <a:lnTo>
                  <a:pt x="8570531" y="21018"/>
                </a:lnTo>
                <a:lnTo>
                  <a:pt x="8585910" y="43826"/>
                </a:lnTo>
                <a:lnTo>
                  <a:pt x="8591550" y="71755"/>
                </a:lnTo>
                <a:lnTo>
                  <a:pt x="8591550" y="723531"/>
                </a:lnTo>
                <a:lnTo>
                  <a:pt x="8585910" y="751483"/>
                </a:lnTo>
                <a:lnTo>
                  <a:pt x="8570531" y="774307"/>
                </a:lnTo>
                <a:lnTo>
                  <a:pt x="8547723" y="789695"/>
                </a:lnTo>
                <a:lnTo>
                  <a:pt x="8519795" y="795337"/>
                </a:lnTo>
                <a:lnTo>
                  <a:pt x="71805" y="795337"/>
                </a:lnTo>
                <a:lnTo>
                  <a:pt x="43853" y="789695"/>
                </a:lnTo>
                <a:lnTo>
                  <a:pt x="21029" y="774307"/>
                </a:lnTo>
                <a:lnTo>
                  <a:pt x="5642" y="751483"/>
                </a:lnTo>
                <a:lnTo>
                  <a:pt x="0" y="723531"/>
                </a:lnTo>
                <a:lnTo>
                  <a:pt x="0" y="7175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36624" y="5386806"/>
            <a:ext cx="639064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注意：</a:t>
            </a:r>
            <a:r>
              <a:rPr dirty="0" sz="2500" spc="-660" i="1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DISTINCT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短语的作用范围是所有目标列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3712" y="5373687"/>
            <a:ext cx="5334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02145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查询满足条件的元组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2960" y="2273807"/>
            <a:ext cx="7781544" cy="2968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5650" y="2204973"/>
            <a:ext cx="7766050" cy="2952750"/>
          </a:xfrm>
          <a:custGeom>
            <a:avLst/>
            <a:gdLst/>
            <a:ahLst/>
            <a:cxnLst/>
            <a:rect l="l" t="t" r="r" b="b"/>
            <a:pathLst>
              <a:path w="7766050" h="2952750">
                <a:moveTo>
                  <a:pt x="0" y="2952750"/>
                </a:moveTo>
                <a:lnTo>
                  <a:pt x="7766050" y="2952750"/>
                </a:lnTo>
                <a:lnTo>
                  <a:pt x="7766050" y="0"/>
                </a:lnTo>
                <a:lnTo>
                  <a:pt x="0" y="0"/>
                </a:lnTo>
                <a:lnTo>
                  <a:pt x="0" y="295275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55650" y="2204973"/>
            <a:ext cx="7766050" cy="29527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Times New Roman"/>
              <a:cs typeface="Times New Roman"/>
            </a:endParaRPr>
          </a:p>
          <a:p>
            <a:pPr marL="960119" marR="488632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SELECT  </a:t>
            </a:r>
            <a:r>
              <a:rPr dirty="0" sz="1800" spc="-5" b="1">
                <a:latin typeface="Courier New"/>
                <a:cs typeface="Courier New"/>
              </a:rPr>
              <a:t>[AL</a:t>
            </a:r>
            <a:r>
              <a:rPr dirty="0" sz="1800" spc="-25" b="1">
                <a:latin typeface="Courier New"/>
                <a:cs typeface="Courier New"/>
              </a:rPr>
              <a:t>L</a:t>
            </a:r>
            <a:r>
              <a:rPr dirty="0" sz="1800" spc="-5" b="1">
                <a:latin typeface="Courier New"/>
                <a:cs typeface="Courier New"/>
              </a:rPr>
              <a:t>|DIS</a:t>
            </a:r>
            <a:r>
              <a:rPr dirty="0" sz="1800" spc="-25" b="1">
                <a:latin typeface="Courier New"/>
                <a:cs typeface="Courier New"/>
              </a:rPr>
              <a:t>T</a:t>
            </a:r>
            <a:r>
              <a:rPr dirty="0" sz="1800" spc="-5" b="1">
                <a:latin typeface="Courier New"/>
                <a:cs typeface="Courier New"/>
              </a:rPr>
              <a:t>INC</a:t>
            </a:r>
            <a:r>
              <a:rPr dirty="0" sz="1800" spc="-25" b="1">
                <a:latin typeface="Courier New"/>
                <a:cs typeface="Courier New"/>
              </a:rPr>
              <a:t>T</a:t>
            </a:r>
            <a:r>
              <a:rPr dirty="0" sz="1800" b="1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marL="954405">
              <a:lnSpc>
                <a:spcPts val="2125"/>
              </a:lnSpc>
              <a:spcBef>
                <a:spcPts val="70"/>
              </a:spcBef>
            </a:pP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column|expression</a:t>
            </a:r>
            <a:r>
              <a:rPr dirty="0" sz="1800" spc="-10" b="1">
                <a:latin typeface="Courier New"/>
                <a:cs typeface="Courier New"/>
              </a:rPr>
              <a:t>&gt;[</a:t>
            </a:r>
            <a:r>
              <a:rPr dirty="0" sz="1800" spc="-10" b="1">
                <a:latin typeface="宋体"/>
                <a:cs typeface="宋体"/>
              </a:rPr>
              <a:t>，</a:t>
            </a:r>
            <a:r>
              <a:rPr dirty="0" sz="1800" spc="-10" b="1" i="1">
                <a:latin typeface="Courier New"/>
                <a:cs typeface="Courier New"/>
              </a:rPr>
              <a:t>&lt;column|expression</a:t>
            </a:r>
            <a:r>
              <a:rPr dirty="0" sz="1800" spc="-10" b="1">
                <a:latin typeface="Courier New"/>
                <a:cs typeface="Courier New"/>
              </a:rPr>
              <a:t>&gt;]···</a:t>
            </a:r>
            <a:endParaRPr sz="1800">
              <a:latin typeface="Courier New"/>
              <a:cs typeface="Courier New"/>
            </a:endParaRPr>
          </a:p>
          <a:p>
            <a:pPr marL="960119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  <a:p>
            <a:pPr marL="954405">
              <a:lnSpc>
                <a:spcPts val="2125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&lt;</a:t>
            </a:r>
            <a:r>
              <a:rPr dirty="0" sz="1800" spc="-5" b="1" i="1">
                <a:latin typeface="Courier New"/>
                <a:cs typeface="Courier New"/>
              </a:rPr>
              <a:t>table|view</a:t>
            </a:r>
            <a:r>
              <a:rPr dirty="0" sz="1800" spc="-5" b="1">
                <a:latin typeface="Courier New"/>
                <a:cs typeface="Courier New"/>
              </a:rPr>
              <a:t>&gt;[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&lt;</a:t>
            </a:r>
            <a:r>
              <a:rPr dirty="0" sz="1800" spc="-5" b="1" i="1">
                <a:latin typeface="Courier New"/>
                <a:cs typeface="Courier New"/>
              </a:rPr>
              <a:t>table|view</a:t>
            </a:r>
            <a:r>
              <a:rPr dirty="0" sz="1800" spc="-5" b="1">
                <a:latin typeface="Courier New"/>
                <a:cs typeface="Courier New"/>
              </a:rPr>
              <a:t>&gt;]···</a:t>
            </a:r>
            <a:endParaRPr sz="1800">
              <a:latin typeface="Courier New"/>
              <a:cs typeface="Courier New"/>
            </a:endParaRPr>
          </a:p>
          <a:p>
            <a:pPr marL="960119">
              <a:lnSpc>
                <a:spcPts val="2125"/>
              </a:lnSpc>
            </a:pPr>
            <a:r>
              <a:rPr dirty="0" sz="1800" spc="-10" b="1">
                <a:latin typeface="Courier New"/>
                <a:cs typeface="Courier New"/>
              </a:rPr>
              <a:t>[WHERE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&lt;</a:t>
            </a:r>
            <a:r>
              <a:rPr dirty="0" sz="1800" spc="-15" b="1" i="1">
                <a:latin typeface="Courier New"/>
                <a:cs typeface="Courier New"/>
              </a:rPr>
              <a:t>condition</a:t>
            </a:r>
            <a:r>
              <a:rPr dirty="0" sz="1800" spc="-15" b="1">
                <a:latin typeface="Courier New"/>
                <a:cs typeface="Courier New"/>
              </a:rPr>
              <a:t>(</a:t>
            </a:r>
            <a:r>
              <a:rPr dirty="0" sz="1800" spc="-15" b="1" i="1">
                <a:latin typeface="Courier New"/>
                <a:cs typeface="Courier New"/>
              </a:rPr>
              <a:t>s</a:t>
            </a:r>
            <a:r>
              <a:rPr dirty="0" sz="1800" spc="-15" b="1">
                <a:latin typeface="Courier New"/>
                <a:cs typeface="Courier New"/>
              </a:rPr>
              <a:t>)&gt;]</a:t>
            </a:r>
            <a:endParaRPr sz="1800">
              <a:latin typeface="Courier New"/>
              <a:cs typeface="Courier New"/>
            </a:endParaRPr>
          </a:p>
          <a:p>
            <a:pPr marL="960119" marR="79057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[GROUP </a:t>
            </a:r>
            <a:r>
              <a:rPr dirty="0" sz="1800" spc="-5" b="1">
                <a:latin typeface="Courier New"/>
                <a:cs typeface="Courier New"/>
              </a:rPr>
              <a:t>BY </a:t>
            </a: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column1</a:t>
            </a:r>
            <a:r>
              <a:rPr dirty="0" sz="1800" spc="-10" b="1">
                <a:latin typeface="Courier New"/>
                <a:cs typeface="Courier New"/>
              </a:rPr>
              <a:t>&gt;[HAVING&lt;</a:t>
            </a:r>
            <a:r>
              <a:rPr dirty="0" sz="1800" spc="-10" b="1" i="1">
                <a:latin typeface="Courier New"/>
                <a:cs typeface="Courier New"/>
              </a:rPr>
              <a:t>condition</a:t>
            </a:r>
            <a:r>
              <a:rPr dirty="0" sz="1800" spc="-10" b="1">
                <a:latin typeface="Courier New"/>
                <a:cs typeface="Courier New"/>
              </a:rPr>
              <a:t>(</a:t>
            </a:r>
            <a:r>
              <a:rPr dirty="0" sz="1800" spc="-10" b="1" i="1">
                <a:latin typeface="Courier New"/>
                <a:cs typeface="Courier New"/>
              </a:rPr>
              <a:t>s</a:t>
            </a:r>
            <a:r>
              <a:rPr dirty="0" sz="1800" spc="-10" b="1">
                <a:latin typeface="Courier New"/>
                <a:cs typeface="Courier New"/>
              </a:rPr>
              <a:t>)_</a:t>
            </a:r>
            <a:r>
              <a:rPr dirty="0" sz="1800" spc="-10" b="1" i="1">
                <a:latin typeface="Courier New"/>
                <a:cs typeface="Courier New"/>
              </a:rPr>
              <a:t>1</a:t>
            </a:r>
            <a:r>
              <a:rPr dirty="0" sz="1800" spc="-10" b="1">
                <a:latin typeface="Courier New"/>
                <a:cs typeface="Courier New"/>
              </a:rPr>
              <a:t>&gt;]]  [ORDER </a:t>
            </a:r>
            <a:r>
              <a:rPr dirty="0" sz="1800" spc="-5" b="1">
                <a:latin typeface="Courier New"/>
                <a:cs typeface="Courier New"/>
              </a:rPr>
              <a:t>BY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column2</a:t>
            </a:r>
            <a:r>
              <a:rPr dirty="0" sz="1800" spc="-10" b="1">
                <a:latin typeface="Courier New"/>
                <a:cs typeface="Courier New"/>
              </a:rPr>
              <a:t>&gt;[ASC|DESC]]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3776" y="3933761"/>
            <a:ext cx="2952750" cy="287655"/>
          </a:xfrm>
          <a:custGeom>
            <a:avLst/>
            <a:gdLst/>
            <a:ahLst/>
            <a:cxnLst/>
            <a:rect l="l" t="t" r="r" b="b"/>
            <a:pathLst>
              <a:path w="2952750" h="287654">
                <a:moveTo>
                  <a:pt x="0" y="287337"/>
                </a:moveTo>
                <a:lnTo>
                  <a:pt x="2952750" y="287337"/>
                </a:lnTo>
                <a:lnTo>
                  <a:pt x="2952750" y="0"/>
                </a:lnTo>
                <a:lnTo>
                  <a:pt x="0" y="0"/>
                </a:lnTo>
                <a:lnTo>
                  <a:pt x="0" y="287337"/>
                </a:lnTo>
                <a:close/>
              </a:path>
            </a:pathLst>
          </a:custGeom>
          <a:solidFill>
            <a:srgbClr val="FF0000">
              <a:alpha val="45881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173854" cy="8807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查询满足条件的元组</a:t>
            </a:r>
            <a:endParaRPr sz="28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2800" spc="1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ere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子句常用查询条件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6237" y="2114550"/>
          <a:ext cx="8509635" cy="4086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9150"/>
                <a:gridCol w="6362700"/>
              </a:tblGrid>
              <a:tr h="518160"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800" spc="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查询条件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BADFE2"/>
                      </a:solidFill>
                      <a:prstDash val="solid"/>
                    </a:lnR>
                    <a:lnT w="38100">
                      <a:solidFill>
                        <a:srgbClr val="BADFE2"/>
                      </a:solidFill>
                      <a:prstDash val="solid"/>
                    </a:lnT>
                    <a:lnB w="381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800" spc="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谓词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BADFE2"/>
                      </a:solidFill>
                      <a:prstDash val="solid"/>
                    </a:lnL>
                    <a:lnT w="38100">
                      <a:solidFill>
                        <a:srgbClr val="BADFE2"/>
                      </a:solidFill>
                      <a:prstDash val="solid"/>
                    </a:lnT>
                    <a:lnB w="381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5872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800" spc="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比较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38735">
                    <a:lnR w="12700">
                      <a:solidFill>
                        <a:srgbClr val="BADFE2"/>
                      </a:solidFill>
                      <a:prstDash val="solid"/>
                    </a:lnR>
                    <a:lnT w="381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24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=,&lt;,&gt;,&lt;=,&gt;=,!,!=,&lt;&gt;,!&lt;,!&gt;,NOT+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前述操作符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BADFE2"/>
                      </a:solidFill>
                      <a:prstDash val="solid"/>
                    </a:lnL>
                    <a:lnT w="381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5888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800" spc="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确定范围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39369"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BETWEEN…AND,NOT</a:t>
                      </a:r>
                      <a:r>
                        <a:rPr dirty="0" sz="2400" spc="-4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BETWEEN…AND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BADFE2"/>
                      </a:solidFill>
                      <a:prstDash val="solid"/>
                    </a:lnL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5888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800" spc="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确定集合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IN,NOT</a:t>
                      </a:r>
                      <a:r>
                        <a:rPr dirty="0" sz="24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BADFE2"/>
                      </a:solidFill>
                      <a:prstDash val="solid"/>
                    </a:lnL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58877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800" spc="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字符匹配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LIKE,NOT</a:t>
                      </a:r>
                      <a:r>
                        <a:rPr dirty="0" sz="2400" spc="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LIKE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BADFE2"/>
                      </a:solidFill>
                      <a:prstDash val="solid"/>
                    </a:lnL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5873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800" spc="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空值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NULL, 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2400" spc="2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NULL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BADFE2"/>
                      </a:solidFill>
                      <a:prstDash val="solid"/>
                    </a:lnL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5888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800" spc="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多重条件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40005"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381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AND,OR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BADFE2"/>
                      </a:solidFill>
                      <a:prstDash val="solid"/>
                    </a:lnL>
                    <a:lnT w="12700">
                      <a:solidFill>
                        <a:srgbClr val="BADFE2"/>
                      </a:solidFill>
                      <a:prstDash val="solid"/>
                    </a:lnT>
                    <a:lnB w="381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88045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基于数值的过滤条件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例：查询所有年龄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岁以下的学生姓名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及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其 年龄。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5880" y="3282696"/>
            <a:ext cx="7144511" cy="591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58887" y="3213163"/>
            <a:ext cx="7127875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5095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985"/>
              </a:spcBef>
            </a:pPr>
            <a:r>
              <a:rPr dirty="0" sz="1800" spc="-10" b="1">
                <a:latin typeface="Courier New"/>
                <a:cs typeface="Courier New"/>
              </a:rPr>
              <a:t>SELECT Sname,Sage </a:t>
            </a:r>
            <a:r>
              <a:rPr dirty="0" sz="1800" spc="-15" b="1">
                <a:latin typeface="Courier New"/>
                <a:cs typeface="Courier New"/>
              </a:rPr>
              <a:t>FROM </a:t>
            </a:r>
            <a:r>
              <a:rPr dirty="0" sz="1800" spc="-10" b="1">
                <a:latin typeface="Courier New"/>
                <a:cs typeface="Courier New"/>
              </a:rPr>
              <a:t>Student WHERE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Sage&lt;20;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25880" y="4791455"/>
            <a:ext cx="7144511" cy="594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86255" y="4882896"/>
            <a:ext cx="7379208" cy="3474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58887" y="4724463"/>
            <a:ext cx="7127875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573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990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 b="1">
                <a:latin typeface="Courier New"/>
                <a:cs typeface="Courier New"/>
              </a:rPr>
              <a:t>Sname,Sage FROM Student WHERE NOT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Sage&gt;=20;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0890" y="4031107"/>
            <a:ext cx="63119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25" b="1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307705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基于范围的过滤条件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例：查询年龄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20~23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岁（包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括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岁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23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岁）  之间的学生的姓名、系别和年龄。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4018610"/>
            <a:ext cx="837501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练习：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询年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20~23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岁之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间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的学生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姓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名、 系别和年龄。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25880" y="2919983"/>
            <a:ext cx="7144511" cy="880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58887" y="2852801"/>
            <a:ext cx="7127875" cy="8636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40335" rIns="0" bIns="0" rtlCol="0" vert="horz">
            <a:spAutoFit/>
          </a:bodyPr>
          <a:lstStyle/>
          <a:p>
            <a:pPr marL="363220" marR="1650364">
              <a:lnSpc>
                <a:spcPct val="100000"/>
              </a:lnSpc>
              <a:spcBef>
                <a:spcPts val="1105"/>
              </a:spcBef>
            </a:pPr>
            <a:r>
              <a:rPr dirty="0" sz="1800" spc="-5" b="1">
                <a:latin typeface="Courier New"/>
                <a:cs typeface="Courier New"/>
              </a:rPr>
              <a:t>SELECT Sname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Sdept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Sage FROM</a:t>
            </a:r>
            <a:r>
              <a:rPr dirty="0" sz="1800" spc="-20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Student  WHERE Sage BETWEEN 20 AND</a:t>
            </a:r>
            <a:r>
              <a:rPr dirty="0" sz="1800" spc="-15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23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5880" y="5297423"/>
            <a:ext cx="7144511" cy="8808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58887" y="5229225"/>
            <a:ext cx="7127875" cy="8636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41605" rIns="0" bIns="0" rtlCol="0" vert="horz">
            <a:spAutoFit/>
          </a:bodyPr>
          <a:lstStyle/>
          <a:p>
            <a:pPr marL="363220" marR="1650364">
              <a:lnSpc>
                <a:spcPct val="100000"/>
              </a:lnSpc>
              <a:spcBef>
                <a:spcPts val="1115"/>
              </a:spcBef>
            </a:pPr>
            <a:r>
              <a:rPr dirty="0" sz="1800" spc="-5" b="1">
                <a:latin typeface="Courier New"/>
                <a:cs typeface="Courier New"/>
              </a:rPr>
              <a:t>SELECT Sname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Sdept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Sage FROM</a:t>
            </a:r>
            <a:r>
              <a:rPr dirty="0" sz="1800" spc="-20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Student  WHERE Sage NOT BETWEEN 20 AND</a:t>
            </a:r>
            <a:r>
              <a:rPr dirty="0" sz="1800" spc="-18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23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282940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基于给定集合的过滤条件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例：查询信息系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、数学系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MA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和计 算机科学系（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CS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）学生的姓名和性别。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25880" y="3496055"/>
            <a:ext cx="7144511" cy="1313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58887" y="3428872"/>
            <a:ext cx="7127875" cy="12973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20980" rIns="0" bIns="0" rtlCol="0" vert="horz">
            <a:spAutoFit/>
          </a:bodyPr>
          <a:lstStyle/>
          <a:p>
            <a:pPr marL="363220">
              <a:lnSpc>
                <a:spcPts val="2125"/>
              </a:lnSpc>
              <a:spcBef>
                <a:spcPts val="1740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Sname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Ssex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ts val="2125"/>
              </a:lnSpc>
              <a:tabLst>
                <a:tab pos="1185545" algn="l"/>
              </a:tabLst>
            </a:pPr>
            <a:r>
              <a:rPr dirty="0" sz="1800" spc="-5" b="1">
                <a:latin typeface="Courier New"/>
                <a:cs typeface="Courier New"/>
              </a:rPr>
              <a:t>FROM	</a:t>
            </a:r>
            <a:r>
              <a:rPr dirty="0" sz="1800" spc="-10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363220">
              <a:lnSpc>
                <a:spcPct val="100000"/>
              </a:lnSpc>
              <a:spcBef>
                <a:spcPts val="70"/>
              </a:spcBef>
            </a:pPr>
            <a:r>
              <a:rPr dirty="0" sz="1800" spc="-5" b="1">
                <a:latin typeface="Courier New"/>
                <a:cs typeface="Courier New"/>
              </a:rPr>
              <a:t>WHERE Sdept IN </a:t>
            </a:r>
            <a:r>
              <a:rPr dirty="0" sz="1800" b="1">
                <a:latin typeface="Courier New"/>
                <a:cs typeface="Courier New"/>
              </a:rPr>
              <a:t>( </a:t>
            </a:r>
            <a:r>
              <a:rPr dirty="0" sz="1800" spc="-5" b="1">
                <a:latin typeface="Courier New"/>
                <a:cs typeface="Courier New"/>
              </a:rPr>
              <a:t>'IS'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'MA'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'CS'</a:t>
            </a:r>
            <a:r>
              <a:rPr dirty="0" sz="1800" spc="-20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/>
          <p:nvPr/>
        </p:nvSpPr>
        <p:spPr>
          <a:xfrm>
            <a:off x="597408" y="2795016"/>
            <a:ext cx="560831" cy="47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1727" y="2752344"/>
            <a:ext cx="4099560" cy="521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56759" y="2773679"/>
            <a:ext cx="490727" cy="499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97408" y="4270247"/>
            <a:ext cx="560831" cy="47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1727" y="4227576"/>
            <a:ext cx="2261616" cy="5212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18816" y="4248911"/>
            <a:ext cx="490728" cy="499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7340" y="1048638"/>
            <a:ext cx="8545195" cy="4949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ts val="3265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基于文本的过滤条件</a:t>
            </a:r>
            <a:endParaRPr sz="2800">
              <a:latin typeface="宋体"/>
              <a:cs typeface="宋体"/>
            </a:endParaRPr>
          </a:p>
          <a:p>
            <a:pPr marL="356870">
              <a:lnSpc>
                <a:spcPts val="3075"/>
              </a:lnSpc>
              <a:tabLst>
                <a:tab pos="288353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格式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[NOT]</a:t>
            </a:r>
            <a:r>
              <a:rPr dirty="0" sz="20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LIKE	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‘&lt;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匹配</a:t>
            </a:r>
            <a:r>
              <a:rPr dirty="0" sz="2000" spc="-20">
                <a:solidFill>
                  <a:srgbClr val="FFFFFF"/>
                </a:solidFill>
                <a:latin typeface="宋体"/>
                <a:cs typeface="宋体"/>
              </a:rPr>
              <a:t>串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&gt;’</a:t>
            </a:r>
            <a:r>
              <a:rPr dirty="0" sz="2000" spc="3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[ESCAPE</a:t>
            </a:r>
            <a:r>
              <a:rPr dirty="0" sz="20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‘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换码字</a:t>
            </a:r>
            <a:r>
              <a:rPr dirty="0" sz="2000" spc="-20">
                <a:solidFill>
                  <a:srgbClr val="FFFFFF"/>
                </a:solidFill>
                <a:latin typeface="宋体"/>
                <a:cs typeface="宋体"/>
              </a:rPr>
              <a:t>符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&gt;’]</a:t>
            </a:r>
            <a:endParaRPr sz="2000">
              <a:latin typeface="Times New Roman"/>
              <a:cs typeface="Times New Roman"/>
            </a:endParaRPr>
          </a:p>
          <a:p>
            <a:pPr marL="356870">
              <a:lnSpc>
                <a:spcPts val="2095"/>
              </a:lnSpc>
            </a:pP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匹配</a:t>
            </a: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串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：指定匹配模板</a:t>
            </a:r>
            <a:endParaRPr sz="2000">
              <a:latin typeface="宋体"/>
              <a:cs typeface="宋体"/>
            </a:endParaRPr>
          </a:p>
          <a:p>
            <a:pPr marL="356870">
              <a:lnSpc>
                <a:spcPts val="2280"/>
              </a:lnSpc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匹配模板：固定字符串或含通配符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字符串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170"/>
              </a:spcBef>
            </a:pPr>
            <a:r>
              <a:rPr dirty="0" sz="2400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10" b="1">
                <a:solidFill>
                  <a:srgbClr val="FFFF00"/>
                </a:solidFill>
                <a:latin typeface="宋体"/>
                <a:cs typeface="宋体"/>
              </a:rPr>
              <a:t>当匹配模板为固</a:t>
            </a:r>
            <a:r>
              <a:rPr dirty="0" sz="2400" spc="-10" b="1">
                <a:solidFill>
                  <a:srgbClr val="FFFF00"/>
                </a:solidFill>
                <a:latin typeface="宋体"/>
                <a:cs typeface="宋体"/>
              </a:rPr>
              <a:t>定</a:t>
            </a:r>
            <a:r>
              <a:rPr dirty="0" sz="2400" spc="10" b="1">
                <a:solidFill>
                  <a:srgbClr val="FFFF00"/>
                </a:solidFill>
                <a:latin typeface="宋体"/>
                <a:cs typeface="宋体"/>
              </a:rPr>
              <a:t>字</a:t>
            </a:r>
            <a:r>
              <a:rPr dirty="0" sz="2400" spc="-10" b="1">
                <a:solidFill>
                  <a:srgbClr val="FFFF00"/>
                </a:solidFill>
                <a:latin typeface="宋体"/>
                <a:cs typeface="宋体"/>
              </a:rPr>
              <a:t>符</a:t>
            </a:r>
            <a:r>
              <a:rPr dirty="0" sz="2400" spc="10" b="1">
                <a:solidFill>
                  <a:srgbClr val="FFFF00"/>
                </a:solidFill>
                <a:latin typeface="宋体"/>
                <a:cs typeface="宋体"/>
              </a:rPr>
              <a:t>串时</a:t>
            </a:r>
            <a:endParaRPr sz="24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229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2000" spc="47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运算符取代</a:t>
            </a:r>
            <a:r>
              <a:rPr dirty="0" sz="2000" spc="-48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dirty="0" sz="20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谓词</a:t>
            </a:r>
            <a:endParaRPr sz="20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240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2000" spc="46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!=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000" spc="-47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运算符取代</a:t>
            </a:r>
            <a:r>
              <a:rPr dirty="0" sz="2000" spc="-45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LIKE</a:t>
            </a:r>
            <a:r>
              <a:rPr dirty="0" sz="200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谓词</a:t>
            </a:r>
            <a:endParaRPr sz="2000">
              <a:latin typeface="宋体"/>
              <a:cs typeface="宋体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Times New Roman"/>
              <a:buChar char="•"/>
            </a:pP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400" spc="-5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15" b="1">
                <a:solidFill>
                  <a:srgbClr val="FFFF00"/>
                </a:solidFill>
                <a:latin typeface="宋体"/>
                <a:cs typeface="宋体"/>
              </a:rPr>
              <a:t>当模糊查询时</a:t>
            </a:r>
            <a:endParaRPr sz="24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234"/>
              </a:spcBef>
              <a:buChar char="•"/>
              <a:tabLst>
                <a:tab pos="1155700" algn="l"/>
                <a:tab pos="1156335" algn="l"/>
                <a:tab pos="2485390" algn="l"/>
              </a:tabLst>
            </a:pP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%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百分</a:t>
            </a:r>
            <a:r>
              <a:rPr dirty="0" sz="2000" spc="-20">
                <a:solidFill>
                  <a:srgbClr val="FFFFFF"/>
                </a:solidFill>
                <a:latin typeface="宋体"/>
                <a:cs typeface="宋体"/>
              </a:rPr>
              <a:t>号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)	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代表任意长度（长度可以</a:t>
            </a:r>
            <a:r>
              <a:rPr dirty="0" sz="2000" spc="-3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00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字符串</a:t>
            </a:r>
            <a:endParaRPr sz="20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下横</a:t>
            </a: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线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)  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代表任意单个字符</a:t>
            </a:r>
            <a:endParaRPr sz="2000">
              <a:latin typeface="宋体"/>
              <a:cs typeface="宋体"/>
            </a:endParaRPr>
          </a:p>
          <a:p>
            <a:pPr lvl="1" marL="1156335" indent="-229235">
              <a:lnSpc>
                <a:spcPts val="2280"/>
              </a:lnSpc>
              <a:spcBef>
                <a:spcPts val="240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当用户要查询的字符串本身就含有</a:t>
            </a:r>
            <a:r>
              <a:rPr dirty="0" sz="2000" spc="-42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%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000" spc="-49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dirty="0" sz="20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时，要使</a:t>
            </a:r>
            <a:r>
              <a:rPr dirty="0" sz="20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ESCAPE</a:t>
            </a:r>
            <a:r>
              <a:rPr dirty="0" sz="200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'&lt;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换</a:t>
            </a:r>
            <a:endParaRPr sz="2000">
              <a:latin typeface="宋体"/>
              <a:cs typeface="宋体"/>
            </a:endParaRPr>
          </a:p>
          <a:p>
            <a:pPr marL="1156335">
              <a:lnSpc>
                <a:spcPts val="2280"/>
              </a:lnSpc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码字</a:t>
            </a: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符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&gt;'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短语对通配符进行转义。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055" y="2982925"/>
            <a:ext cx="3932554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数据定义与操纵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7475855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基于文本的过滤条件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例：查询学号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95001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的学生的详细情况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2519" y="2417064"/>
            <a:ext cx="7141464" cy="13106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42987" y="2347976"/>
            <a:ext cx="7127875" cy="12973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10820" rIns="0" bIns="0" rtlCol="0" vert="horz">
            <a:spAutoFit/>
          </a:bodyPr>
          <a:lstStyle/>
          <a:p>
            <a:pPr marL="777875">
              <a:lnSpc>
                <a:spcPct val="100000"/>
              </a:lnSpc>
              <a:spcBef>
                <a:spcPts val="1660"/>
              </a:spcBef>
            </a:pPr>
            <a:r>
              <a:rPr dirty="0" sz="1800" spc="-10" b="1">
                <a:latin typeface="Courier New"/>
                <a:cs typeface="Courier New"/>
              </a:rPr>
              <a:t>SELECT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77787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FROM Student</a:t>
            </a:r>
            <a:endParaRPr sz="1800">
              <a:latin typeface="Courier New"/>
              <a:cs typeface="Courier New"/>
            </a:endParaRPr>
          </a:p>
          <a:p>
            <a:pPr marL="77787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WHERE Sno LIKE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‘95001’;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4564" y="3889629"/>
            <a:ext cx="110490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15" b="1">
                <a:solidFill>
                  <a:srgbClr val="FFFFFF"/>
                </a:solidFill>
                <a:latin typeface="宋体"/>
                <a:cs typeface="宋体"/>
              </a:rPr>
              <a:t>等价于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2519" y="4648200"/>
            <a:ext cx="7141464" cy="1313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42987" y="4580001"/>
            <a:ext cx="7127875" cy="12973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11454" rIns="0" bIns="0" rtlCol="0" vert="horz">
            <a:spAutoFit/>
          </a:bodyPr>
          <a:lstStyle/>
          <a:p>
            <a:pPr marL="777875">
              <a:lnSpc>
                <a:spcPct val="100000"/>
              </a:lnSpc>
              <a:spcBef>
                <a:spcPts val="1664"/>
              </a:spcBef>
            </a:pPr>
            <a:r>
              <a:rPr dirty="0" sz="1800" spc="-10" b="1">
                <a:latin typeface="Courier New"/>
                <a:cs typeface="Courier New"/>
              </a:rPr>
              <a:t>SELECT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77787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FROM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77787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WHERE Sno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‘95001’;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081645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基于文本的过滤条件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例：查询所有姓刘学生的姓名、学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号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和性别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3530549"/>
            <a:ext cx="807021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姓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欧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阳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"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且全名为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个汉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字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的学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生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 姓名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2519" y="2343911"/>
            <a:ext cx="7141464" cy="1170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42987" y="2276475"/>
            <a:ext cx="7127875" cy="11525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63830" rIns="0" bIns="0" rtlCol="0" vert="horz">
            <a:spAutoFit/>
          </a:bodyPr>
          <a:lstStyle/>
          <a:p>
            <a:pPr marL="777875" marR="3281045" indent="-6350">
              <a:lnSpc>
                <a:spcPts val="2090"/>
              </a:lnSpc>
              <a:spcBef>
                <a:spcPts val="1290"/>
              </a:spcBef>
            </a:pPr>
            <a:r>
              <a:rPr dirty="0" sz="1800" spc="-5" b="1">
                <a:latin typeface="Courier New"/>
                <a:cs typeface="Courier New"/>
              </a:rPr>
              <a:t>SELECT Sname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Sno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Ssex  </a:t>
            </a:r>
            <a:r>
              <a:rPr dirty="0" sz="1800" spc="-10" b="1">
                <a:latin typeface="Courier New"/>
                <a:cs typeface="Courier New"/>
              </a:rPr>
              <a:t>FROM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771525">
              <a:lnSpc>
                <a:spcPct val="100000"/>
              </a:lnSpc>
              <a:spcBef>
                <a:spcPts val="15"/>
              </a:spcBef>
              <a:tabLst>
                <a:tab pos="1728470" algn="l"/>
              </a:tabLst>
            </a:pPr>
            <a:r>
              <a:rPr dirty="0" sz="1800" spc="-5" b="1">
                <a:latin typeface="Courier New"/>
                <a:cs typeface="Courier New"/>
              </a:rPr>
              <a:t>WHERE	Sname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LIKE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5" b="1">
                <a:latin typeface="Courier New"/>
                <a:cs typeface="Courier New"/>
              </a:rPr>
              <a:t>‘</a:t>
            </a:r>
            <a:r>
              <a:rPr dirty="0" sz="1800" spc="10" b="1">
                <a:latin typeface="宋体"/>
                <a:cs typeface="宋体"/>
              </a:rPr>
              <a:t>刘</a:t>
            </a:r>
            <a:r>
              <a:rPr dirty="0" sz="1800" spc="-5" b="1">
                <a:latin typeface="Courier New"/>
                <a:cs typeface="Courier New"/>
              </a:rPr>
              <a:t>%’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2519" y="4721352"/>
            <a:ext cx="7141464" cy="1167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42987" y="4652962"/>
            <a:ext cx="7127875" cy="1152525"/>
          </a:xfrm>
          <a:custGeom>
            <a:avLst/>
            <a:gdLst/>
            <a:ahLst/>
            <a:cxnLst/>
            <a:rect l="l" t="t" r="r" b="b"/>
            <a:pathLst>
              <a:path w="7127875" h="1152525">
                <a:moveTo>
                  <a:pt x="0" y="1152525"/>
                </a:moveTo>
                <a:lnTo>
                  <a:pt x="7127875" y="1152525"/>
                </a:lnTo>
                <a:lnTo>
                  <a:pt x="7127875" y="0"/>
                </a:lnTo>
                <a:lnTo>
                  <a:pt x="0" y="0"/>
                </a:lnTo>
                <a:lnTo>
                  <a:pt x="0" y="11525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42987" y="4652962"/>
            <a:ext cx="7127875" cy="1152525"/>
          </a:xfrm>
          <a:custGeom>
            <a:avLst/>
            <a:gdLst/>
            <a:ahLst/>
            <a:cxnLst/>
            <a:rect l="l" t="t" r="r" b="b"/>
            <a:pathLst>
              <a:path w="7127875" h="1152525">
                <a:moveTo>
                  <a:pt x="0" y="1152525"/>
                </a:moveTo>
                <a:lnTo>
                  <a:pt x="7127875" y="1152525"/>
                </a:lnTo>
                <a:lnTo>
                  <a:pt x="7127875" y="0"/>
                </a:lnTo>
                <a:lnTo>
                  <a:pt x="0" y="0"/>
                </a:lnTo>
                <a:lnTo>
                  <a:pt x="0" y="1152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820926" y="4780026"/>
            <a:ext cx="16497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SELECT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Sname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14829" y="5054346"/>
            <a:ext cx="699135" cy="583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1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1800" spc="-5" b="1">
                <a:latin typeface="Courier New"/>
                <a:cs typeface="Courier New"/>
              </a:rPr>
              <a:t>WHE</a:t>
            </a:r>
            <a:r>
              <a:rPr dirty="0" sz="1800" spc="-10" b="1">
                <a:latin typeface="Courier New"/>
                <a:cs typeface="Courier New"/>
              </a:rPr>
              <a:t>R</a:t>
            </a:r>
            <a:r>
              <a:rPr dirty="0" sz="1800" b="1">
                <a:latin typeface="Courier New"/>
                <a:cs typeface="Courier New"/>
              </a:rPr>
              <a:t>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72087" y="5054346"/>
            <a:ext cx="2754630" cy="583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1800" spc="-5" b="1">
                <a:latin typeface="Courier New"/>
                <a:cs typeface="Courier New"/>
              </a:rPr>
              <a:t>Sname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LIKE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'</a:t>
            </a:r>
            <a:r>
              <a:rPr dirty="0" sz="1800" spc="15" b="1">
                <a:latin typeface="宋体"/>
                <a:cs typeface="宋体"/>
              </a:rPr>
              <a:t>欧阳</a:t>
            </a:r>
            <a:r>
              <a:rPr dirty="0" u="heavy" sz="1800" spc="290" b="1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'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284209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基于文本的过滤条件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例：查询名字中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第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个字为“阳”字的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学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生的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姓名和学号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4018610"/>
            <a:ext cx="570547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例：查询所有不姓刘的学生姓名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2519" y="2849879"/>
            <a:ext cx="7141464" cy="950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847" y="2819400"/>
            <a:ext cx="4565904" cy="920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42987" y="2781300"/>
            <a:ext cx="7127875" cy="9366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771525">
              <a:lnSpc>
                <a:spcPts val="2125"/>
              </a:lnSpc>
              <a:spcBef>
                <a:spcPts val="315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Sname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Sno</a:t>
            </a:r>
            <a:endParaRPr sz="1800">
              <a:latin typeface="Courier New"/>
              <a:cs typeface="Courier New"/>
            </a:endParaRPr>
          </a:p>
          <a:p>
            <a:pPr marL="777875">
              <a:lnSpc>
                <a:spcPts val="2125"/>
              </a:lnSpc>
            </a:pPr>
            <a:r>
              <a:rPr dirty="0" sz="1800" spc="-10" b="1">
                <a:latin typeface="Courier New"/>
                <a:cs typeface="Courier New"/>
              </a:rPr>
              <a:t>FROM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771525">
              <a:lnSpc>
                <a:spcPct val="100000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WHERE Sname LIKE '</a:t>
            </a:r>
            <a:r>
              <a:rPr dirty="0" u="heavy" sz="1800" spc="65" b="1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sz="1800" spc="10" b="1">
                <a:latin typeface="宋体"/>
                <a:cs typeface="宋体"/>
              </a:rPr>
              <a:t>阳 </a:t>
            </a:r>
            <a:r>
              <a:rPr dirty="0" sz="1800" spc="-5" b="1">
                <a:latin typeface="Courier New"/>
                <a:cs typeface="Courier New"/>
              </a:rPr>
              <a:t>%'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2519" y="5010911"/>
            <a:ext cx="7141464" cy="950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69847" y="4980432"/>
            <a:ext cx="4840224" cy="920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42987" y="4941887"/>
            <a:ext cx="7127875" cy="9366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777875" marR="3281045" indent="-6350">
              <a:lnSpc>
                <a:spcPts val="2090"/>
              </a:lnSpc>
              <a:spcBef>
                <a:spcPts val="450"/>
              </a:spcBef>
            </a:pPr>
            <a:r>
              <a:rPr dirty="0" sz="1800" spc="-5" b="1">
                <a:latin typeface="Courier New"/>
                <a:cs typeface="Courier New"/>
              </a:rPr>
              <a:t>SELECT Sname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Sno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Ssex  </a:t>
            </a:r>
            <a:r>
              <a:rPr dirty="0" sz="1800" spc="-10" b="1">
                <a:latin typeface="Courier New"/>
                <a:cs typeface="Courier New"/>
              </a:rPr>
              <a:t>FROM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771525">
              <a:lnSpc>
                <a:spcPct val="100000"/>
              </a:lnSpc>
              <a:spcBef>
                <a:spcPts val="15"/>
              </a:spcBef>
            </a:pP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Sname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NOT LIKE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5" b="1">
                <a:latin typeface="Courier New"/>
                <a:cs typeface="Courier New"/>
              </a:rPr>
              <a:t>'</a:t>
            </a:r>
            <a:r>
              <a:rPr dirty="0" sz="1800" spc="15" b="1">
                <a:latin typeface="宋体"/>
                <a:cs typeface="宋体"/>
              </a:rPr>
              <a:t>刘</a:t>
            </a:r>
            <a:r>
              <a:rPr dirty="0" sz="1800" spc="-10" b="1">
                <a:latin typeface="Courier New"/>
                <a:cs typeface="Courier New"/>
              </a:rPr>
              <a:t>%'</a:t>
            </a:r>
            <a:r>
              <a:rPr dirty="0" sz="1800" spc="-10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7564755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基于文本的过滤条件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询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DB_Design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课程的课程号和学分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3530549"/>
            <a:ext cx="804799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"DB_"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开头，且倒数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第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字符为</a:t>
            </a:r>
            <a:r>
              <a:rPr dirty="0" sz="3200" spc="-71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的课程的详细情况。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2519" y="2417064"/>
            <a:ext cx="7141464" cy="954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69847" y="2386583"/>
            <a:ext cx="6790944" cy="920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42987" y="2349500"/>
            <a:ext cx="7127875" cy="9366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771525">
              <a:lnSpc>
                <a:spcPts val="2125"/>
              </a:lnSpc>
              <a:spcBef>
                <a:spcPts val="315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Cno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Ccredit</a:t>
            </a:r>
            <a:endParaRPr sz="1800">
              <a:latin typeface="Courier New"/>
              <a:cs typeface="Courier New"/>
            </a:endParaRPr>
          </a:p>
          <a:p>
            <a:pPr marL="777875">
              <a:lnSpc>
                <a:spcPts val="2125"/>
              </a:lnSpc>
            </a:pPr>
            <a:r>
              <a:rPr dirty="0" sz="1800" spc="-10" b="1">
                <a:latin typeface="Courier New"/>
                <a:cs typeface="Courier New"/>
              </a:rPr>
              <a:t>FROM Course</a:t>
            </a:r>
            <a:endParaRPr sz="1800">
              <a:latin typeface="Courier New"/>
              <a:cs typeface="Courier New"/>
            </a:endParaRPr>
          </a:p>
          <a:p>
            <a:pPr marL="771525">
              <a:lnSpc>
                <a:spcPct val="100000"/>
              </a:lnSpc>
              <a:spcBef>
                <a:spcPts val="70"/>
              </a:spcBef>
            </a:pPr>
            <a:r>
              <a:rPr dirty="0" sz="1800" spc="-5" b="1">
                <a:latin typeface="Courier New"/>
                <a:cs typeface="Courier New"/>
              </a:rPr>
              <a:t>WHERE Cname LIKE ‘DB\_Design‘ ESCAPE</a:t>
            </a:r>
            <a:r>
              <a:rPr dirty="0" sz="1800" spc="-2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’\’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2519" y="4937759"/>
            <a:ext cx="7141464" cy="950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69847" y="4931664"/>
            <a:ext cx="6928104" cy="896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42987" y="4868862"/>
            <a:ext cx="7127875" cy="9366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777875">
              <a:lnSpc>
                <a:spcPct val="100000"/>
              </a:lnSpc>
              <a:spcBef>
                <a:spcPts val="250"/>
              </a:spcBef>
              <a:tabLst>
                <a:tab pos="1868805" algn="l"/>
              </a:tabLst>
            </a:pPr>
            <a:r>
              <a:rPr dirty="0" sz="1800" spc="-10" b="1">
                <a:latin typeface="Courier New"/>
                <a:cs typeface="Courier New"/>
              </a:rPr>
              <a:t>SELECT	</a:t>
            </a:r>
            <a:r>
              <a:rPr dirty="0" sz="1800" b="1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777875">
              <a:lnSpc>
                <a:spcPct val="100000"/>
              </a:lnSpc>
              <a:tabLst>
                <a:tab pos="1731645" algn="l"/>
              </a:tabLst>
            </a:pPr>
            <a:r>
              <a:rPr dirty="0" sz="1800" spc="-10" b="1">
                <a:latin typeface="Courier New"/>
                <a:cs typeface="Courier New"/>
              </a:rPr>
              <a:t>FROM	Course</a:t>
            </a:r>
            <a:endParaRPr sz="1800">
              <a:latin typeface="Courier New"/>
              <a:cs typeface="Courier New"/>
            </a:endParaRPr>
          </a:p>
          <a:p>
            <a:pPr marL="771525">
              <a:lnSpc>
                <a:spcPct val="100000"/>
              </a:lnSpc>
              <a:spcBef>
                <a:spcPts val="75"/>
              </a:spcBef>
              <a:tabLst>
                <a:tab pos="1728470" algn="l"/>
                <a:tab pos="3364865" algn="l"/>
              </a:tabLst>
            </a:pPr>
            <a:r>
              <a:rPr dirty="0" sz="1800" spc="-5" b="1">
                <a:latin typeface="Courier New"/>
                <a:cs typeface="Courier New"/>
              </a:rPr>
              <a:t>WHERE	Cname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LIKE	'DB\_%i_ _' ESCAPE</a:t>
            </a:r>
            <a:r>
              <a:rPr dirty="0" sz="1800" spc="-1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'\'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200152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just" marL="356870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针对空值的过滤条件</a:t>
            </a:r>
            <a:endParaRPr sz="3200">
              <a:latin typeface="宋体"/>
              <a:cs typeface="宋体"/>
            </a:endParaRPr>
          </a:p>
          <a:p>
            <a:pPr algn="just" marL="356870" marR="5080">
              <a:lnSpc>
                <a:spcPct val="97600"/>
              </a:lnSpc>
              <a:spcBef>
                <a:spcPts val="29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例：某些学生选修课程后没有参加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考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试，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以 有选课记录，但没有考试成绩。查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询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缺少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成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绩 的学生的学号和相应的课程号。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4018610"/>
            <a:ext cx="733107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例：查所有有成绩的学生学号和课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号。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5672" y="3282696"/>
            <a:ext cx="7141464" cy="591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3000" y="3346703"/>
            <a:ext cx="7159752" cy="3718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16012" y="3213163"/>
            <a:ext cx="7127875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33985" rIns="0" bIns="0" rtlCol="0" vert="horz">
            <a:spAutoFit/>
          </a:bodyPr>
          <a:lstStyle/>
          <a:p>
            <a:pPr marL="771525">
              <a:lnSpc>
                <a:spcPct val="100000"/>
              </a:lnSpc>
              <a:spcBef>
                <a:spcPts val="1055"/>
              </a:spcBef>
            </a:pPr>
            <a:r>
              <a:rPr dirty="0" sz="1800" spc="-5" b="1">
                <a:latin typeface="Courier New"/>
                <a:cs typeface="Courier New"/>
              </a:rPr>
              <a:t>SELECT Sno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Cno FROM SC WHERE Grade IS</a:t>
            </a:r>
            <a:r>
              <a:rPr dirty="0" sz="1800" spc="-19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NULL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5672" y="4864608"/>
            <a:ext cx="7141464" cy="5943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43000" y="4928615"/>
            <a:ext cx="7296911" cy="3718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16012" y="4797488"/>
            <a:ext cx="7127875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34620" rIns="0" bIns="0" rtlCol="0" vert="horz">
            <a:spAutoFit/>
          </a:bodyPr>
          <a:lstStyle/>
          <a:p>
            <a:pPr marL="362585">
              <a:lnSpc>
                <a:spcPct val="100000"/>
              </a:lnSpc>
              <a:spcBef>
                <a:spcPts val="1060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Sno</a:t>
            </a:r>
            <a:r>
              <a:rPr dirty="0" sz="1800" b="1">
                <a:latin typeface="宋体"/>
                <a:cs typeface="宋体"/>
              </a:rPr>
              <a:t>，</a:t>
            </a:r>
            <a:r>
              <a:rPr dirty="0" sz="1800" b="1">
                <a:latin typeface="Courier New"/>
                <a:cs typeface="Courier New"/>
              </a:rPr>
              <a:t>Cno </a:t>
            </a:r>
            <a:r>
              <a:rPr dirty="0" sz="1800" spc="-5" b="1">
                <a:latin typeface="Courier New"/>
                <a:cs typeface="Courier New"/>
              </a:rPr>
              <a:t>FROM SC WHERE Grade IS NOT</a:t>
            </a:r>
            <a:r>
              <a:rPr dirty="0" sz="1800" spc="-25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NULL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3850" y="5661025"/>
            <a:ext cx="8641080" cy="650875"/>
          </a:xfrm>
          <a:custGeom>
            <a:avLst/>
            <a:gdLst/>
            <a:ahLst/>
            <a:cxnLst/>
            <a:rect l="l" t="t" r="r" b="b"/>
            <a:pathLst>
              <a:path w="8641080" h="650875">
                <a:moveTo>
                  <a:pt x="0" y="58762"/>
                </a:moveTo>
                <a:lnTo>
                  <a:pt x="4618" y="35886"/>
                </a:lnTo>
                <a:lnTo>
                  <a:pt x="17213" y="17208"/>
                </a:lnTo>
                <a:lnTo>
                  <a:pt x="35891" y="4616"/>
                </a:lnTo>
                <a:lnTo>
                  <a:pt x="58762" y="0"/>
                </a:lnTo>
                <a:lnTo>
                  <a:pt x="8582025" y="0"/>
                </a:lnTo>
                <a:lnTo>
                  <a:pt x="8604873" y="4616"/>
                </a:lnTo>
                <a:lnTo>
                  <a:pt x="8623554" y="17208"/>
                </a:lnTo>
                <a:lnTo>
                  <a:pt x="8636138" y="35886"/>
                </a:lnTo>
                <a:lnTo>
                  <a:pt x="8640699" y="58762"/>
                </a:lnTo>
                <a:lnTo>
                  <a:pt x="8640826" y="592112"/>
                </a:lnTo>
                <a:lnTo>
                  <a:pt x="8636138" y="614983"/>
                </a:lnTo>
                <a:lnTo>
                  <a:pt x="8623554" y="633661"/>
                </a:lnTo>
                <a:lnTo>
                  <a:pt x="8604873" y="646256"/>
                </a:lnTo>
                <a:lnTo>
                  <a:pt x="8582025" y="650875"/>
                </a:lnTo>
                <a:lnTo>
                  <a:pt x="58762" y="650875"/>
                </a:lnTo>
                <a:lnTo>
                  <a:pt x="35891" y="646256"/>
                </a:lnTo>
                <a:lnTo>
                  <a:pt x="17213" y="633661"/>
                </a:lnTo>
                <a:lnTo>
                  <a:pt x="4618" y="614983"/>
                </a:lnTo>
                <a:lnTo>
                  <a:pt x="0" y="592112"/>
                </a:lnTo>
                <a:lnTo>
                  <a:pt x="0" y="58762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436624" y="5793089"/>
            <a:ext cx="540067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注意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500" spc="-615" i="1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“IS</a:t>
            </a:r>
            <a:r>
              <a:rPr dirty="0" sz="2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NULL”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不能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500" spc="-590" i="1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“=</a:t>
            </a:r>
            <a:r>
              <a:rPr dirty="0" sz="2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NULL”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代替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3712" y="5734050"/>
            <a:ext cx="536575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12480" cy="34169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多重条件查询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用逻辑运算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符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 spc="-75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来联结多个查询条件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的优先级高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可以用括号改变优先级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可用来实现多种其他谓词</a:t>
            </a:r>
            <a:endParaRPr sz="28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570"/>
              </a:spcBef>
              <a:buChar char="•"/>
              <a:tabLst>
                <a:tab pos="1156335" algn="l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[NOT]</a:t>
            </a:r>
            <a:r>
              <a:rPr dirty="0" sz="24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  <a:p>
            <a:pPr lvl="1" marL="1156335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  <a:tab pos="4109085" algn="l"/>
                <a:tab pos="4923790" algn="l"/>
              </a:tabLst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[NOT]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…	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AND	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902700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多重条件查询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询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计算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系年龄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岁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下的学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生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姓名。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3042919"/>
            <a:ext cx="43116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8523" y="3042919"/>
            <a:ext cx="43116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计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0457" y="3099760"/>
            <a:ext cx="7101205" cy="4489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85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：查询信息系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）、数学系</a:t>
            </a:r>
            <a:r>
              <a:rPr dirty="0" sz="3200" spc="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068" y="3530549"/>
            <a:ext cx="701294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算机科学系（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CS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）学生的姓名和性别。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85672" y="2706623"/>
            <a:ext cx="7141464" cy="807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16012" y="2636837"/>
            <a:ext cx="7127875" cy="792480"/>
          </a:xfrm>
          <a:custGeom>
            <a:avLst/>
            <a:gdLst/>
            <a:ahLst/>
            <a:cxnLst/>
            <a:rect l="l" t="t" r="r" b="b"/>
            <a:pathLst>
              <a:path w="7127875" h="792479">
                <a:moveTo>
                  <a:pt x="0" y="792162"/>
                </a:moveTo>
                <a:lnTo>
                  <a:pt x="7127875" y="792162"/>
                </a:lnTo>
                <a:lnTo>
                  <a:pt x="7127875" y="0"/>
                </a:lnTo>
                <a:lnTo>
                  <a:pt x="0" y="0"/>
                </a:lnTo>
                <a:lnTo>
                  <a:pt x="0" y="792162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16012" y="2636837"/>
            <a:ext cx="7127875" cy="792480"/>
          </a:xfrm>
          <a:custGeom>
            <a:avLst/>
            <a:gdLst/>
            <a:ahLst/>
            <a:cxnLst/>
            <a:rect l="l" t="t" r="r" b="b"/>
            <a:pathLst>
              <a:path w="7127875" h="792479">
                <a:moveTo>
                  <a:pt x="0" y="792162"/>
                </a:moveTo>
                <a:lnTo>
                  <a:pt x="7127875" y="792162"/>
                </a:lnTo>
                <a:lnTo>
                  <a:pt x="7127875" y="0"/>
                </a:lnTo>
                <a:lnTo>
                  <a:pt x="0" y="0"/>
                </a:lnTo>
                <a:lnTo>
                  <a:pt x="0" y="7921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875282" y="2719832"/>
            <a:ext cx="4217670" cy="58356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 indent="5715">
              <a:lnSpc>
                <a:spcPct val="103299"/>
              </a:lnSpc>
              <a:spcBef>
                <a:spcPts val="25"/>
              </a:spcBef>
            </a:pPr>
            <a:r>
              <a:rPr dirty="0" sz="1800" spc="-10" b="1">
                <a:latin typeface="Courier New"/>
                <a:cs typeface="Courier New"/>
              </a:rPr>
              <a:t>SELECT Sname FROM Student  </a:t>
            </a:r>
            <a:r>
              <a:rPr dirty="0" sz="1800" spc="-5" b="1">
                <a:latin typeface="Courier New"/>
                <a:cs typeface="Courier New"/>
              </a:rPr>
              <a:t>WHERE Sdept= 'CS' AND</a:t>
            </a:r>
            <a:r>
              <a:rPr dirty="0" sz="1800" spc="-18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Sage&lt;20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85672" y="4864608"/>
            <a:ext cx="7141464" cy="10241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16012" y="4797425"/>
            <a:ext cx="7127875" cy="10083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365760" marR="4335780" indent="-3175">
              <a:lnSpc>
                <a:spcPts val="2090"/>
              </a:lnSpc>
              <a:spcBef>
                <a:spcPts val="730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114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Sname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Ssex  FROM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15"/>
              </a:spcBef>
            </a:pPr>
            <a:r>
              <a:rPr dirty="0" sz="1800" spc="-5" b="1">
                <a:latin typeface="Courier New"/>
                <a:cs typeface="Courier New"/>
              </a:rPr>
              <a:t>WHERE Sdept='IS' OR Sdept='MA' OR</a:t>
            </a:r>
            <a:r>
              <a:rPr dirty="0" sz="1800" spc="-19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Sdept='CS'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307705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多重条件查询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练习：下面语句如何改写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成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形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式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？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5672" y="2417064"/>
            <a:ext cx="7141464" cy="1024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16012" y="2349563"/>
            <a:ext cx="7127875" cy="10083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91440" rIns="0" bIns="0" rtlCol="0" vert="horz">
            <a:spAutoFit/>
          </a:bodyPr>
          <a:lstStyle/>
          <a:p>
            <a:pPr marL="365760" marR="3418204" indent="-3175">
              <a:lnSpc>
                <a:spcPts val="2090"/>
              </a:lnSpc>
              <a:spcBef>
                <a:spcPts val="720"/>
              </a:spcBef>
            </a:pPr>
            <a:r>
              <a:rPr dirty="0" sz="1800" spc="-5" b="1">
                <a:latin typeface="Courier New"/>
                <a:cs typeface="Courier New"/>
              </a:rPr>
              <a:t>SELECT Sname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Sdept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Sage  FROM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15"/>
              </a:spcBef>
            </a:pPr>
            <a:r>
              <a:rPr dirty="0" sz="1800" spc="-5" b="1">
                <a:latin typeface="Courier New"/>
                <a:cs typeface="Courier New"/>
              </a:rPr>
              <a:t>WHERE Sage BETWEEN 20 AND</a:t>
            </a:r>
            <a:r>
              <a:rPr dirty="0" sz="1800" spc="-14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23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5672" y="4361688"/>
            <a:ext cx="7141464" cy="10241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16012" y="4292663"/>
            <a:ext cx="7127875" cy="10083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92710" rIns="0" bIns="0" rtlCol="0" vert="horz">
            <a:spAutoFit/>
          </a:bodyPr>
          <a:lstStyle/>
          <a:p>
            <a:pPr marL="365760" marR="3418204" indent="-3175">
              <a:lnSpc>
                <a:spcPts val="2090"/>
              </a:lnSpc>
              <a:spcBef>
                <a:spcPts val="730"/>
              </a:spcBef>
            </a:pPr>
            <a:r>
              <a:rPr dirty="0" sz="1800" spc="-5" b="1">
                <a:latin typeface="Courier New"/>
                <a:cs typeface="Courier New"/>
              </a:rPr>
              <a:t>SELECT Sname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Sdept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Sage  FROM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ourier New"/>
                <a:cs typeface="Courier New"/>
              </a:rPr>
              <a:t>WHERE Sage&gt;=20 AND</a:t>
            </a:r>
            <a:r>
              <a:rPr dirty="0" sz="1800" spc="-10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Sage&lt;=23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07535" y="3496055"/>
            <a:ext cx="1338072" cy="7376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51275" y="3429000"/>
            <a:ext cx="1297305" cy="720725"/>
          </a:xfrm>
          <a:custGeom>
            <a:avLst/>
            <a:gdLst/>
            <a:ahLst/>
            <a:cxnLst/>
            <a:rect l="l" t="t" r="r" b="b"/>
            <a:pathLst>
              <a:path w="1297304" h="720725">
                <a:moveTo>
                  <a:pt x="1297051" y="344424"/>
                </a:moveTo>
                <a:lnTo>
                  <a:pt x="0" y="344424"/>
                </a:lnTo>
                <a:lnTo>
                  <a:pt x="648462" y="720725"/>
                </a:lnTo>
                <a:lnTo>
                  <a:pt x="1297051" y="344424"/>
                </a:lnTo>
                <a:close/>
              </a:path>
              <a:path w="1297304" h="720725">
                <a:moveTo>
                  <a:pt x="973201" y="0"/>
                </a:moveTo>
                <a:lnTo>
                  <a:pt x="323850" y="0"/>
                </a:lnTo>
                <a:lnTo>
                  <a:pt x="323850" y="344424"/>
                </a:lnTo>
                <a:lnTo>
                  <a:pt x="973201" y="344424"/>
                </a:lnTo>
                <a:lnTo>
                  <a:pt x="973201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51275" y="3429000"/>
            <a:ext cx="1297305" cy="720725"/>
          </a:xfrm>
          <a:custGeom>
            <a:avLst/>
            <a:gdLst/>
            <a:ahLst/>
            <a:cxnLst/>
            <a:rect l="l" t="t" r="r" b="b"/>
            <a:pathLst>
              <a:path w="1297304" h="720725">
                <a:moveTo>
                  <a:pt x="0" y="344424"/>
                </a:moveTo>
                <a:lnTo>
                  <a:pt x="323850" y="344424"/>
                </a:lnTo>
                <a:lnTo>
                  <a:pt x="323850" y="0"/>
                </a:lnTo>
                <a:lnTo>
                  <a:pt x="973201" y="0"/>
                </a:lnTo>
                <a:lnTo>
                  <a:pt x="973201" y="344424"/>
                </a:lnTo>
                <a:lnTo>
                  <a:pt x="1297051" y="344424"/>
                </a:lnTo>
                <a:lnTo>
                  <a:pt x="648462" y="720725"/>
                </a:lnTo>
                <a:lnTo>
                  <a:pt x="0" y="3444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21207"/>
            <a:ext cx="22009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查询结果排序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2960" y="1767839"/>
            <a:ext cx="7781544" cy="2465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5650" y="1700148"/>
            <a:ext cx="7766050" cy="2447925"/>
          </a:xfrm>
          <a:custGeom>
            <a:avLst/>
            <a:gdLst/>
            <a:ahLst/>
            <a:cxnLst/>
            <a:rect l="l" t="t" r="r" b="b"/>
            <a:pathLst>
              <a:path w="7766050" h="2447925">
                <a:moveTo>
                  <a:pt x="0" y="2447925"/>
                </a:moveTo>
                <a:lnTo>
                  <a:pt x="7766050" y="2447925"/>
                </a:lnTo>
                <a:lnTo>
                  <a:pt x="7766050" y="0"/>
                </a:lnTo>
                <a:lnTo>
                  <a:pt x="0" y="0"/>
                </a:lnTo>
                <a:lnTo>
                  <a:pt x="0" y="24479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5650" y="1700148"/>
            <a:ext cx="7766050" cy="2447925"/>
          </a:xfrm>
          <a:custGeom>
            <a:avLst/>
            <a:gdLst/>
            <a:ahLst/>
            <a:cxnLst/>
            <a:rect l="l" t="t" r="r" b="b"/>
            <a:pathLst>
              <a:path w="7766050" h="2447925">
                <a:moveTo>
                  <a:pt x="0" y="2447925"/>
                </a:moveTo>
                <a:lnTo>
                  <a:pt x="7766050" y="2447925"/>
                </a:lnTo>
                <a:lnTo>
                  <a:pt x="7766050" y="0"/>
                </a:lnTo>
                <a:lnTo>
                  <a:pt x="0" y="0"/>
                </a:lnTo>
                <a:lnTo>
                  <a:pt x="0" y="24479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340" y="1787778"/>
            <a:ext cx="7533005" cy="4441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08430" marR="420433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SELECT  </a:t>
            </a:r>
            <a:r>
              <a:rPr dirty="0" sz="1800" spc="-5" b="1">
                <a:latin typeface="Courier New"/>
                <a:cs typeface="Courier New"/>
              </a:rPr>
              <a:t>[AL</a:t>
            </a:r>
            <a:r>
              <a:rPr dirty="0" sz="1800" spc="-25" b="1">
                <a:latin typeface="Courier New"/>
                <a:cs typeface="Courier New"/>
              </a:rPr>
              <a:t>L</a:t>
            </a:r>
            <a:r>
              <a:rPr dirty="0" sz="1800" spc="-5" b="1">
                <a:latin typeface="Courier New"/>
                <a:cs typeface="Courier New"/>
              </a:rPr>
              <a:t>|DIS</a:t>
            </a:r>
            <a:r>
              <a:rPr dirty="0" sz="1800" spc="-25" b="1">
                <a:latin typeface="Courier New"/>
                <a:cs typeface="Courier New"/>
              </a:rPr>
              <a:t>T</a:t>
            </a:r>
            <a:r>
              <a:rPr dirty="0" sz="1800" spc="-5" b="1">
                <a:latin typeface="Courier New"/>
                <a:cs typeface="Courier New"/>
              </a:rPr>
              <a:t>INC</a:t>
            </a:r>
            <a:r>
              <a:rPr dirty="0" sz="1800" spc="-25" b="1">
                <a:latin typeface="Courier New"/>
                <a:cs typeface="Courier New"/>
              </a:rPr>
              <a:t>T</a:t>
            </a:r>
            <a:r>
              <a:rPr dirty="0" sz="1800" b="1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marL="1402715">
              <a:lnSpc>
                <a:spcPts val="2125"/>
              </a:lnSpc>
              <a:spcBef>
                <a:spcPts val="75"/>
              </a:spcBef>
            </a:pP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column|expression</a:t>
            </a:r>
            <a:r>
              <a:rPr dirty="0" sz="1800" spc="-10" b="1">
                <a:latin typeface="Courier New"/>
                <a:cs typeface="Courier New"/>
              </a:rPr>
              <a:t>&gt;[</a:t>
            </a:r>
            <a:r>
              <a:rPr dirty="0" sz="1800" spc="-10" b="1">
                <a:latin typeface="宋体"/>
                <a:cs typeface="宋体"/>
              </a:rPr>
              <a:t>，</a:t>
            </a:r>
            <a:r>
              <a:rPr dirty="0" sz="1800" spc="-10" b="1" i="1">
                <a:latin typeface="Courier New"/>
                <a:cs typeface="Courier New"/>
              </a:rPr>
              <a:t>&lt;column|expression</a:t>
            </a:r>
            <a:r>
              <a:rPr dirty="0" sz="1800" spc="-10" b="1">
                <a:latin typeface="Courier New"/>
                <a:cs typeface="Courier New"/>
              </a:rPr>
              <a:t>&gt;]···</a:t>
            </a:r>
            <a:endParaRPr sz="1800">
              <a:latin typeface="Courier New"/>
              <a:cs typeface="Courier New"/>
            </a:endParaRPr>
          </a:p>
          <a:p>
            <a:pPr marL="1408430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  <a:p>
            <a:pPr marL="1402715">
              <a:lnSpc>
                <a:spcPts val="2125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&lt;</a:t>
            </a:r>
            <a:r>
              <a:rPr dirty="0" sz="1800" spc="-5" b="1" i="1">
                <a:latin typeface="Courier New"/>
                <a:cs typeface="Courier New"/>
              </a:rPr>
              <a:t>table|view</a:t>
            </a:r>
            <a:r>
              <a:rPr dirty="0" sz="1800" spc="-5" b="1">
                <a:latin typeface="Courier New"/>
                <a:cs typeface="Courier New"/>
              </a:rPr>
              <a:t>&gt;[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&lt;</a:t>
            </a:r>
            <a:r>
              <a:rPr dirty="0" sz="1800" spc="-5" b="1" i="1">
                <a:latin typeface="Courier New"/>
                <a:cs typeface="Courier New"/>
              </a:rPr>
              <a:t>table|view</a:t>
            </a:r>
            <a:r>
              <a:rPr dirty="0" sz="1800" spc="-5" b="1">
                <a:latin typeface="Courier New"/>
                <a:cs typeface="Courier New"/>
              </a:rPr>
              <a:t>&gt;]···</a:t>
            </a:r>
            <a:endParaRPr sz="1800">
              <a:latin typeface="Courier New"/>
              <a:cs typeface="Courier New"/>
            </a:endParaRPr>
          </a:p>
          <a:p>
            <a:pPr marL="1408430">
              <a:lnSpc>
                <a:spcPts val="2125"/>
              </a:lnSpc>
            </a:pPr>
            <a:r>
              <a:rPr dirty="0" sz="1800" spc="-10" b="1">
                <a:latin typeface="Courier New"/>
                <a:cs typeface="Courier New"/>
              </a:rPr>
              <a:t>[WHERE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condition</a:t>
            </a:r>
            <a:r>
              <a:rPr dirty="0" sz="1800" spc="-10" b="1">
                <a:latin typeface="Courier New"/>
                <a:cs typeface="Courier New"/>
              </a:rPr>
              <a:t>(</a:t>
            </a:r>
            <a:r>
              <a:rPr dirty="0" sz="1800" spc="-10" b="1" i="1">
                <a:latin typeface="Courier New"/>
                <a:cs typeface="Courier New"/>
              </a:rPr>
              <a:t>s</a:t>
            </a:r>
            <a:r>
              <a:rPr dirty="0" sz="1800" spc="-10" b="1">
                <a:latin typeface="Courier New"/>
                <a:cs typeface="Courier New"/>
              </a:rPr>
              <a:t>)&gt;]</a:t>
            </a:r>
            <a:endParaRPr sz="1800">
              <a:latin typeface="Courier New"/>
              <a:cs typeface="Courier New"/>
            </a:endParaRPr>
          </a:p>
          <a:p>
            <a:pPr marL="1408430" marR="10922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[GROUP </a:t>
            </a:r>
            <a:r>
              <a:rPr dirty="0" sz="1800" spc="-5" b="1">
                <a:latin typeface="Courier New"/>
                <a:cs typeface="Courier New"/>
              </a:rPr>
              <a:t>BY </a:t>
            </a: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column1</a:t>
            </a:r>
            <a:r>
              <a:rPr dirty="0" sz="1800" spc="-10" b="1">
                <a:latin typeface="Courier New"/>
                <a:cs typeface="Courier New"/>
              </a:rPr>
              <a:t>&gt;[HAVING&lt;</a:t>
            </a:r>
            <a:r>
              <a:rPr dirty="0" sz="1800" spc="-10" b="1" i="1">
                <a:latin typeface="Courier New"/>
                <a:cs typeface="Courier New"/>
              </a:rPr>
              <a:t>condition</a:t>
            </a:r>
            <a:r>
              <a:rPr dirty="0" sz="1800" spc="-10" b="1">
                <a:latin typeface="Courier New"/>
                <a:cs typeface="Courier New"/>
              </a:rPr>
              <a:t>(</a:t>
            </a:r>
            <a:r>
              <a:rPr dirty="0" sz="1800" spc="-10" b="1" i="1">
                <a:latin typeface="Courier New"/>
                <a:cs typeface="Courier New"/>
              </a:rPr>
              <a:t>s</a:t>
            </a:r>
            <a:r>
              <a:rPr dirty="0" sz="1800" spc="-10" b="1">
                <a:latin typeface="Courier New"/>
                <a:cs typeface="Courier New"/>
              </a:rPr>
              <a:t>)_</a:t>
            </a:r>
            <a:r>
              <a:rPr dirty="0" sz="1800" spc="-10" b="1" i="1">
                <a:latin typeface="Courier New"/>
                <a:cs typeface="Courier New"/>
              </a:rPr>
              <a:t>1</a:t>
            </a:r>
            <a:r>
              <a:rPr dirty="0" sz="1800" spc="-10" b="1">
                <a:latin typeface="Courier New"/>
                <a:cs typeface="Courier New"/>
              </a:rPr>
              <a:t>&gt;]]  [ORDER </a:t>
            </a:r>
            <a:r>
              <a:rPr dirty="0" sz="1800" spc="-5" b="1">
                <a:latin typeface="Courier New"/>
                <a:cs typeface="Courier New"/>
              </a:rPr>
              <a:t>BY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column2</a:t>
            </a:r>
            <a:r>
              <a:rPr dirty="0" sz="1800" spc="-10" b="1">
                <a:latin typeface="Courier New"/>
                <a:cs typeface="Courier New"/>
              </a:rPr>
              <a:t>&gt;[ASC|DESC]]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356870" indent="-344805">
              <a:lnSpc>
                <a:spcPts val="2875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子句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ts val="2155"/>
              </a:lnSpc>
              <a:tabLst>
                <a:tab pos="75628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可以按一个或多个属性列排序</a:t>
            </a:r>
            <a:endParaRPr sz="2000">
              <a:latin typeface="宋体"/>
              <a:cs typeface="宋体"/>
            </a:endParaRPr>
          </a:p>
          <a:p>
            <a:pPr marL="756285">
              <a:lnSpc>
                <a:spcPts val="2160"/>
              </a:lnSpc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升序</a:t>
            </a: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ASC</a:t>
            </a: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；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降序</a:t>
            </a:r>
            <a:r>
              <a:rPr dirty="0" sz="200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DESC</a:t>
            </a:r>
            <a:r>
              <a:rPr dirty="0" sz="2000">
                <a:solidFill>
                  <a:srgbClr val="FFFFFF"/>
                </a:solidFill>
                <a:latin typeface="宋体"/>
                <a:cs typeface="宋体"/>
              </a:rPr>
              <a:t>；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缺</a:t>
            </a:r>
            <a:r>
              <a:rPr dirty="0" sz="2000" spc="15">
                <a:solidFill>
                  <a:srgbClr val="FFFFFF"/>
                </a:solidFill>
                <a:latin typeface="宋体"/>
                <a:cs typeface="宋体"/>
              </a:rPr>
              <a:t>省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值为</a:t>
            </a:r>
            <a:r>
              <a:rPr dirty="0" sz="2000" spc="15">
                <a:solidFill>
                  <a:srgbClr val="FFFFFF"/>
                </a:solidFill>
                <a:latin typeface="宋体"/>
                <a:cs typeface="宋体"/>
              </a:rPr>
              <a:t>升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序</a:t>
            </a:r>
            <a:endParaRPr sz="2000">
              <a:latin typeface="宋体"/>
              <a:cs typeface="宋体"/>
            </a:endParaRPr>
          </a:p>
          <a:p>
            <a:pPr marL="356870" indent="-344805">
              <a:lnSpc>
                <a:spcPts val="2875"/>
              </a:lnSpc>
              <a:spcBef>
                <a:spcPts val="1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当排序列含空值时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ts val="2395"/>
              </a:lnSpc>
              <a:tabLst>
                <a:tab pos="75628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ASC</a:t>
            </a: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排序列为空值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元组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最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后显示</a:t>
            </a:r>
            <a:endParaRPr sz="20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DESC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：排序列为空值的元组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最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先显示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92275" y="3716273"/>
            <a:ext cx="4175125" cy="288925"/>
          </a:xfrm>
          <a:custGeom>
            <a:avLst/>
            <a:gdLst/>
            <a:ahLst/>
            <a:cxnLst/>
            <a:rect l="l" t="t" r="r" b="b"/>
            <a:pathLst>
              <a:path w="4175125" h="288925">
                <a:moveTo>
                  <a:pt x="0" y="288925"/>
                </a:moveTo>
                <a:lnTo>
                  <a:pt x="4175125" y="288925"/>
                </a:lnTo>
                <a:lnTo>
                  <a:pt x="4175125" y="0"/>
                </a:lnTo>
                <a:lnTo>
                  <a:pt x="0" y="0"/>
                </a:lnTo>
                <a:lnTo>
                  <a:pt x="0" y="288925"/>
                </a:lnTo>
                <a:close/>
              </a:path>
            </a:pathLst>
          </a:custGeom>
          <a:solidFill>
            <a:srgbClr val="FF0000">
              <a:alpha val="45881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284209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查询结果排序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例：查询选修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了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号课程的学生的学号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及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其成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绩，查询结果按分数降序排列。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3554933"/>
            <a:ext cx="8145145" cy="146431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12700" marR="5080">
              <a:lnSpc>
                <a:spcPct val="97600"/>
              </a:lnSpc>
              <a:spcBef>
                <a:spcPts val="18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例：查询全体学生情况，查询结果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所在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 系号升序排列，同一系中的学生按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年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龄降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序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排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列。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5672" y="2776727"/>
            <a:ext cx="7141464" cy="807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16012" y="2708338"/>
            <a:ext cx="7127875" cy="7924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04775" rIns="0" bIns="0" rtlCol="0" vert="horz">
            <a:spAutoFit/>
          </a:bodyPr>
          <a:lstStyle/>
          <a:p>
            <a:pPr marL="362585">
              <a:lnSpc>
                <a:spcPct val="100000"/>
              </a:lnSpc>
              <a:spcBef>
                <a:spcPts val="825"/>
              </a:spcBef>
            </a:pPr>
            <a:r>
              <a:rPr dirty="0" sz="1800" spc="-5" b="1">
                <a:latin typeface="Courier New"/>
                <a:cs typeface="Courier New"/>
              </a:rPr>
              <a:t>SELECT Sno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Grade FROM</a:t>
            </a:r>
            <a:r>
              <a:rPr dirty="0" sz="1800" spc="-1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SC</a:t>
            </a:r>
            <a:endParaRPr sz="180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WHERE Cno= '3' ORDER BY Grade</a:t>
            </a:r>
            <a:r>
              <a:rPr dirty="0" sz="1800" spc="-17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DESC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5672" y="5297423"/>
            <a:ext cx="7141464" cy="807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16012" y="5229225"/>
            <a:ext cx="7127875" cy="7924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96520" rIns="0" bIns="0" rtlCol="0" vert="horz">
            <a:spAutoFit/>
          </a:bodyPr>
          <a:lstStyle/>
          <a:p>
            <a:pPr marL="502920">
              <a:lnSpc>
                <a:spcPct val="100000"/>
              </a:lnSpc>
              <a:spcBef>
                <a:spcPts val="760"/>
              </a:spcBef>
            </a:pPr>
            <a:r>
              <a:rPr dirty="0" sz="1800" spc="-10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497205">
              <a:lnSpc>
                <a:spcPct val="100000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ORDER BY Sdept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Sage</a:t>
            </a:r>
            <a:r>
              <a:rPr dirty="0" sz="1800" spc="-10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DESC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0167" y="188417"/>
            <a:ext cx="44272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SQL</a:t>
            </a:r>
            <a:r>
              <a:rPr dirty="0" spc="-15"/>
              <a:t>数据定义语言</a:t>
            </a:r>
          </a:p>
        </p:txBody>
      </p:sp>
      <p:sp>
        <p:nvSpPr>
          <p:cNvPr id="5" name="object 5"/>
          <p:cNvSpPr/>
          <p:nvPr/>
        </p:nvSpPr>
        <p:spPr>
          <a:xfrm>
            <a:off x="411480" y="1447800"/>
            <a:ext cx="950976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19911" y="1472183"/>
            <a:ext cx="676656" cy="661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4024" y="1472183"/>
            <a:ext cx="1399032" cy="6614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10511" y="1472183"/>
            <a:ext cx="676656" cy="6614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340" y="1091311"/>
            <a:ext cx="6570345" cy="15855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基本的数据库对象：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b="1">
                <a:solidFill>
                  <a:srgbClr val="FFFF00"/>
                </a:solidFill>
                <a:latin typeface="宋体"/>
                <a:cs typeface="宋体"/>
              </a:rPr>
              <a:t>表</a:t>
            </a:r>
            <a:r>
              <a:rPr dirty="0" sz="3200" spc="-10" b="1">
                <a:solidFill>
                  <a:srgbClr val="FFFF00"/>
                </a:solidFill>
                <a:latin typeface="Times New Roman"/>
                <a:cs typeface="Times New Roman"/>
              </a:rPr>
              <a:t>(table)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、视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图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(view)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、索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引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(index)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基本表的创建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600" y="3136392"/>
            <a:ext cx="8223504" cy="21061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6927" y="3294888"/>
            <a:ext cx="8314944" cy="17190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9750" y="3068573"/>
            <a:ext cx="8209280" cy="208915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955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540"/>
              </a:spcBef>
            </a:pPr>
            <a:r>
              <a:rPr dirty="0" sz="1800" spc="-5" b="1">
                <a:latin typeface="Courier New"/>
                <a:cs typeface="Courier New"/>
              </a:rPr>
              <a:t>CREATE TABLE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5" b="1" i="1">
                <a:latin typeface="Courier New"/>
                <a:cs typeface="Courier New"/>
              </a:rPr>
              <a:t>table_name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(</a:t>
            </a:r>
            <a:r>
              <a:rPr dirty="0" sz="1800" spc="-10" b="1" i="1">
                <a:latin typeface="Courier New"/>
                <a:cs typeface="Courier New"/>
              </a:rPr>
              <a:t>col_name </a:t>
            </a:r>
            <a:r>
              <a:rPr dirty="0" sz="1800" spc="-15" b="1" i="1">
                <a:latin typeface="Courier New"/>
                <a:cs typeface="Courier New"/>
              </a:rPr>
              <a:t>datatype </a:t>
            </a:r>
            <a:r>
              <a:rPr dirty="0" sz="1800" spc="-10" b="1">
                <a:latin typeface="Courier New"/>
                <a:cs typeface="Courier New"/>
              </a:rPr>
              <a:t>[</a:t>
            </a:r>
            <a:r>
              <a:rPr dirty="0" sz="1800" spc="-10" b="1" i="1">
                <a:latin typeface="Courier New"/>
                <a:cs typeface="Courier New"/>
              </a:rPr>
              <a:t>column level</a:t>
            </a:r>
            <a:r>
              <a:rPr dirty="0" sz="1800" spc="10" b="1" i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constraint</a:t>
            </a:r>
            <a:r>
              <a:rPr dirty="0" sz="1800" spc="-10" b="1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  <a:spcBef>
                <a:spcPts val="45"/>
              </a:spcBef>
            </a:pPr>
            <a:r>
              <a:rPr dirty="0" sz="1800" spc="-10" b="1">
                <a:latin typeface="Courier New"/>
                <a:cs typeface="Courier New"/>
              </a:rPr>
              <a:t>[,</a:t>
            </a:r>
            <a:r>
              <a:rPr dirty="0" sz="1800" spc="-10" b="1" i="1">
                <a:latin typeface="Courier New"/>
                <a:cs typeface="Courier New"/>
              </a:rPr>
              <a:t>col_name datatype </a:t>
            </a:r>
            <a:r>
              <a:rPr dirty="0" sz="1800" spc="-10" b="1">
                <a:latin typeface="Courier New"/>
                <a:cs typeface="Courier New"/>
              </a:rPr>
              <a:t>[</a:t>
            </a:r>
            <a:r>
              <a:rPr dirty="0" sz="1800" spc="-10" b="1" i="1">
                <a:latin typeface="Courier New"/>
                <a:cs typeface="Courier New"/>
              </a:rPr>
              <a:t>column level</a:t>
            </a:r>
            <a:r>
              <a:rPr dirty="0" sz="1800" spc="-35" b="1" i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constraint</a:t>
            </a:r>
            <a:r>
              <a:rPr dirty="0" sz="1800" spc="-10" b="1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ts val="2135"/>
              </a:lnSpc>
            </a:pPr>
            <a:r>
              <a:rPr dirty="0" sz="1800" spc="-5" b="1">
                <a:latin typeface="Courier New"/>
                <a:cs typeface="Courier New"/>
              </a:rPr>
              <a:t>,...]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ts val="2140"/>
              </a:lnSpc>
            </a:pPr>
            <a:r>
              <a:rPr dirty="0" sz="1800" spc="-5" b="1">
                <a:latin typeface="Courier New"/>
                <a:cs typeface="Courier New"/>
              </a:rPr>
              <a:t>[,</a:t>
            </a:r>
            <a:r>
              <a:rPr dirty="0" sz="1800" spc="-5" b="1" i="1">
                <a:latin typeface="Courier New"/>
                <a:cs typeface="Courier New"/>
              </a:rPr>
              <a:t>table </a:t>
            </a:r>
            <a:r>
              <a:rPr dirty="0" sz="1800" spc="-10" b="1" i="1">
                <a:latin typeface="Courier New"/>
                <a:cs typeface="Courier New"/>
              </a:rPr>
              <a:t>level</a:t>
            </a:r>
            <a:r>
              <a:rPr dirty="0" sz="1800" spc="-35" b="1" i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constraint</a:t>
            </a:r>
            <a:r>
              <a:rPr dirty="0" sz="1800" spc="-10" b="1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21165"/>
            <a:ext cx="6490970" cy="503174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8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聚集函数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35"/>
              </a:spcBef>
              <a:tabLst>
                <a:tab pos="75628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SUM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[DISTINCT|ALL]</a:t>
            </a:r>
            <a:r>
              <a:rPr dirty="0" sz="200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r>
              <a:rPr dirty="0" sz="2000" spc="-2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  <a:p>
            <a:pPr marL="469900">
              <a:lnSpc>
                <a:spcPts val="2280"/>
              </a:lnSpc>
              <a:spcBef>
                <a:spcPts val="240"/>
              </a:spcBef>
              <a:tabLst>
                <a:tab pos="75628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SUM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000" spc="-41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[DISTINCT|ALL] 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&lt;column&gt;</a:t>
            </a: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  <a:p>
            <a:pPr marL="756285">
              <a:lnSpc>
                <a:spcPts val="2280"/>
              </a:lnSpc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计算值的总和并返回总数</a:t>
            </a:r>
            <a:endParaRPr sz="2000">
              <a:latin typeface="宋体"/>
              <a:cs typeface="宋体"/>
            </a:endParaRPr>
          </a:p>
          <a:p>
            <a:pPr marL="469900">
              <a:lnSpc>
                <a:spcPts val="2280"/>
              </a:lnSpc>
              <a:spcBef>
                <a:spcPts val="240"/>
              </a:spcBef>
              <a:tabLst>
                <a:tab pos="75628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dirty="0" sz="2000" spc="-5">
                <a:solidFill>
                  <a:srgbClr val="FFFFFF"/>
                </a:solidFill>
                <a:latin typeface="宋体"/>
                <a:cs typeface="宋体"/>
              </a:rPr>
              <a:t>（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[DISTINCT|ALL] 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&lt;column&gt;</a:t>
            </a:r>
            <a:r>
              <a:rPr dirty="0" sz="2000" spc="-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  <a:p>
            <a:pPr marL="756285">
              <a:lnSpc>
                <a:spcPts val="2280"/>
              </a:lnSpc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计算记录数</a:t>
            </a:r>
            <a:endParaRPr sz="2000">
              <a:latin typeface="宋体"/>
              <a:cs typeface="宋体"/>
            </a:endParaRPr>
          </a:p>
          <a:p>
            <a:pPr marL="756285" marR="1591310" indent="-287020">
              <a:lnSpc>
                <a:spcPts val="2160"/>
              </a:lnSpc>
              <a:spcBef>
                <a:spcPts val="515"/>
              </a:spcBef>
              <a:tabLst>
                <a:tab pos="75628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dirty="0" sz="2000" spc="-80">
                <a:solidFill>
                  <a:srgbClr val="FFFFFF"/>
                </a:solidFill>
                <a:latin typeface="Times New Roman"/>
                <a:cs typeface="Times New Roman"/>
              </a:rPr>
              <a:t>AVG</a:t>
            </a:r>
            <a:r>
              <a:rPr dirty="0" sz="2000" spc="-80">
                <a:solidFill>
                  <a:srgbClr val="FFFFFF"/>
                </a:solidFill>
                <a:latin typeface="宋体"/>
                <a:cs typeface="宋体"/>
              </a:rPr>
              <a:t>（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[DISTINCT|ALL] 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&lt;column&gt;</a:t>
            </a:r>
            <a:r>
              <a:rPr dirty="0" sz="2000" spc="-229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）  返回指定列中的平均值</a:t>
            </a:r>
            <a:endParaRPr sz="2000">
              <a:latin typeface="宋体"/>
              <a:cs typeface="宋体"/>
            </a:endParaRPr>
          </a:p>
          <a:p>
            <a:pPr marL="756285" marR="1615440" indent="-287020">
              <a:lnSpc>
                <a:spcPts val="216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MIN</a:t>
            </a:r>
            <a:r>
              <a:rPr dirty="0" sz="20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000" spc="-34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[DISTINCT|ALL] 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&lt;column&gt; 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）  返回自变量中指定列的最小值</a:t>
            </a:r>
            <a:endParaRPr sz="2000">
              <a:latin typeface="宋体"/>
              <a:cs typeface="宋体"/>
            </a:endParaRPr>
          </a:p>
          <a:p>
            <a:pPr marL="469900">
              <a:lnSpc>
                <a:spcPts val="2280"/>
              </a:lnSpc>
              <a:spcBef>
                <a:spcPts val="215"/>
              </a:spcBef>
              <a:tabLst>
                <a:tab pos="75628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MAX</a:t>
            </a: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（ 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[DISTINCT|ALL] &lt;column&gt;</a:t>
            </a:r>
            <a:r>
              <a:rPr dirty="0" sz="2000" spc="-3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  <a:p>
            <a:pPr marL="756285">
              <a:lnSpc>
                <a:spcPts val="2280"/>
              </a:lnSpc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返回自变量中指定列的最大值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69900">
              <a:lnSpc>
                <a:spcPts val="2280"/>
              </a:lnSpc>
              <a:tabLst>
                <a:tab pos="75628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DISTINCT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短语：在计算时要取消指定列中的重复值</a:t>
            </a:r>
            <a:endParaRPr sz="2000">
              <a:latin typeface="宋体"/>
              <a:cs typeface="宋体"/>
            </a:endParaRPr>
          </a:p>
          <a:p>
            <a:pPr marL="756285">
              <a:lnSpc>
                <a:spcPts val="2160"/>
              </a:lnSpc>
            </a:pPr>
            <a:r>
              <a:rPr dirty="0" sz="2000" spc="-3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短语：不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取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消重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复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值</a:t>
            </a:r>
            <a:endParaRPr sz="2000">
              <a:latin typeface="宋体"/>
              <a:cs typeface="宋体"/>
            </a:endParaRPr>
          </a:p>
          <a:p>
            <a:pPr marL="756285">
              <a:lnSpc>
                <a:spcPts val="2280"/>
              </a:lnSpc>
            </a:pP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为缺省值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427220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聚集函数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例：查询学生总人数。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3530549"/>
            <a:ext cx="611124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例：查询选修了课程的学生人数。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5672" y="2490216"/>
            <a:ext cx="7141464" cy="807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16012" y="2420937"/>
            <a:ext cx="7127875" cy="7924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SELECT COUNT(*) FROM</a:t>
            </a:r>
            <a:r>
              <a:rPr dirty="0" sz="1800" spc="-14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Student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5672" y="4578096"/>
            <a:ext cx="7141464" cy="807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16012" y="4508563"/>
            <a:ext cx="7127875" cy="7924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SELECT COUNT(DISTINCT Sno) FROM</a:t>
            </a:r>
            <a:r>
              <a:rPr dirty="0" sz="1800" spc="-18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SC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3850" y="5586476"/>
            <a:ext cx="8641080" cy="650875"/>
          </a:xfrm>
          <a:custGeom>
            <a:avLst/>
            <a:gdLst/>
            <a:ahLst/>
            <a:cxnLst/>
            <a:rect l="l" t="t" r="r" b="b"/>
            <a:pathLst>
              <a:path w="8641080" h="650875">
                <a:moveTo>
                  <a:pt x="0" y="58699"/>
                </a:moveTo>
                <a:lnTo>
                  <a:pt x="4618" y="35833"/>
                </a:lnTo>
                <a:lnTo>
                  <a:pt x="17213" y="17176"/>
                </a:lnTo>
                <a:lnTo>
                  <a:pt x="35891" y="4606"/>
                </a:lnTo>
                <a:lnTo>
                  <a:pt x="58762" y="0"/>
                </a:lnTo>
                <a:lnTo>
                  <a:pt x="8582025" y="0"/>
                </a:lnTo>
                <a:lnTo>
                  <a:pt x="8604873" y="4606"/>
                </a:lnTo>
                <a:lnTo>
                  <a:pt x="8623554" y="17176"/>
                </a:lnTo>
                <a:lnTo>
                  <a:pt x="8636138" y="35833"/>
                </a:lnTo>
                <a:lnTo>
                  <a:pt x="8640699" y="58699"/>
                </a:lnTo>
                <a:lnTo>
                  <a:pt x="8640826" y="592048"/>
                </a:lnTo>
                <a:lnTo>
                  <a:pt x="8636138" y="614919"/>
                </a:lnTo>
                <a:lnTo>
                  <a:pt x="8623554" y="633598"/>
                </a:lnTo>
                <a:lnTo>
                  <a:pt x="8604873" y="646192"/>
                </a:lnTo>
                <a:lnTo>
                  <a:pt x="8582025" y="650811"/>
                </a:lnTo>
                <a:lnTo>
                  <a:pt x="58762" y="650811"/>
                </a:lnTo>
                <a:lnTo>
                  <a:pt x="35891" y="646192"/>
                </a:lnTo>
                <a:lnTo>
                  <a:pt x="17213" y="633598"/>
                </a:lnTo>
                <a:lnTo>
                  <a:pt x="4618" y="614919"/>
                </a:lnTo>
                <a:lnTo>
                  <a:pt x="0" y="592048"/>
                </a:lnTo>
                <a:lnTo>
                  <a:pt x="0" y="5869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36624" y="5718734"/>
            <a:ext cx="608584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注意：</a:t>
            </a:r>
            <a:r>
              <a:rPr dirty="0" sz="2500" spc="-660" i="1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DISTINCT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以避免重复计算学生人数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3712" y="5659437"/>
            <a:ext cx="536575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6659245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聚集函数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例：计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算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号课程的学生平均成绩。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3530549"/>
            <a:ext cx="712597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例：查询选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修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号课程的学生最高分数。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5672" y="2490216"/>
            <a:ext cx="7141464" cy="807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16012" y="2420937"/>
            <a:ext cx="7127875" cy="7924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marL="362585" marR="3339465" indent="2540">
              <a:lnSpc>
                <a:spcPct val="103499"/>
              </a:lnSpc>
              <a:spcBef>
                <a:spcPts val="675"/>
              </a:spcBef>
            </a:pPr>
            <a:r>
              <a:rPr dirty="0" sz="1800" spc="-10" b="1">
                <a:latin typeface="Courier New"/>
                <a:cs typeface="Courier New"/>
              </a:rPr>
              <a:t>SELECT AVG(Grade) </a:t>
            </a:r>
            <a:r>
              <a:rPr dirty="0" sz="1800" spc="-15" b="1">
                <a:latin typeface="Courier New"/>
                <a:cs typeface="Courier New"/>
              </a:rPr>
              <a:t>FROM </a:t>
            </a:r>
            <a:r>
              <a:rPr dirty="0" sz="1800" spc="-5" b="1">
                <a:latin typeface="Courier New"/>
                <a:cs typeface="Courier New"/>
              </a:rPr>
              <a:t>SC  WHERE Cno=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'1'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5672" y="4504944"/>
            <a:ext cx="7141464" cy="8077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16012" y="4437062"/>
            <a:ext cx="7127875" cy="7924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87630" rIns="0" bIns="0" rtlCol="0" vert="horz">
            <a:spAutoFit/>
          </a:bodyPr>
          <a:lstStyle/>
          <a:p>
            <a:pPr marL="362585" marR="3339465" indent="2540">
              <a:lnSpc>
                <a:spcPct val="103299"/>
              </a:lnSpc>
              <a:spcBef>
                <a:spcPts val="690"/>
              </a:spcBef>
            </a:pPr>
            <a:r>
              <a:rPr dirty="0" sz="1800" spc="-10" b="1">
                <a:latin typeface="Courier New"/>
                <a:cs typeface="Courier New"/>
              </a:rPr>
              <a:t>SELECT MAX(Grade) </a:t>
            </a:r>
            <a:r>
              <a:rPr dirty="0" sz="1800" spc="-15" b="1">
                <a:latin typeface="Courier New"/>
                <a:cs typeface="Courier New"/>
              </a:rPr>
              <a:t>FROM </a:t>
            </a:r>
            <a:r>
              <a:rPr dirty="0" sz="1800" spc="-5" b="1">
                <a:latin typeface="Courier New"/>
                <a:cs typeface="Courier New"/>
              </a:rPr>
              <a:t>SC  WHERE Cno= </a:t>
            </a:r>
            <a:r>
              <a:rPr dirty="0" sz="1800" b="1">
                <a:latin typeface="Courier New"/>
                <a:cs typeface="Courier New"/>
              </a:rPr>
              <a:t>' 1</a:t>
            </a:r>
            <a:r>
              <a:rPr dirty="0" sz="1800" spc="-12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'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4314570"/>
            <a:ext cx="6434455" cy="1610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ts val="2875"/>
              </a:lnSpc>
              <a:spcBef>
                <a:spcPts val="10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GROUP</a:t>
            </a:r>
            <a:r>
              <a:rPr dirty="0" sz="240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子句分组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ts val="2395"/>
              </a:lnSpc>
              <a:tabLst>
                <a:tab pos="75628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细化聚集函数的作用对象</a:t>
            </a:r>
            <a:endParaRPr sz="20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1800">
                <a:solidFill>
                  <a:srgbClr val="FFFFFF"/>
                </a:solidFill>
                <a:latin typeface="宋体"/>
                <a:cs typeface="宋体"/>
              </a:rPr>
              <a:t>未对查询结果分组，聚集函数将作用于整个查询结果</a:t>
            </a:r>
            <a:endParaRPr sz="18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1800">
                <a:solidFill>
                  <a:srgbClr val="FFFFFF"/>
                </a:solidFill>
                <a:latin typeface="宋体"/>
                <a:cs typeface="宋体"/>
              </a:rPr>
              <a:t>对查询结果分组后，聚集函数将分别作用于每个组</a:t>
            </a:r>
            <a:endParaRPr sz="18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只有满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足</a:t>
            </a:r>
            <a:r>
              <a:rPr dirty="0" sz="2400" spc="-70">
                <a:solidFill>
                  <a:srgbClr val="FFFFFF"/>
                </a:solidFill>
                <a:latin typeface="Times New Roman"/>
                <a:cs typeface="Times New Roman"/>
              </a:rPr>
              <a:t>HAVING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短语指定条件的组才输出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2960" y="1697735"/>
            <a:ext cx="7781544" cy="2462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5650" y="1628775"/>
            <a:ext cx="7766050" cy="2447925"/>
          </a:xfrm>
          <a:custGeom>
            <a:avLst/>
            <a:gdLst/>
            <a:ahLst/>
            <a:cxnLst/>
            <a:rect l="l" t="t" r="r" b="b"/>
            <a:pathLst>
              <a:path w="7766050" h="2447925">
                <a:moveTo>
                  <a:pt x="0" y="2447925"/>
                </a:moveTo>
                <a:lnTo>
                  <a:pt x="7766050" y="2447925"/>
                </a:lnTo>
                <a:lnTo>
                  <a:pt x="7766050" y="0"/>
                </a:lnTo>
                <a:lnTo>
                  <a:pt x="0" y="0"/>
                </a:lnTo>
                <a:lnTo>
                  <a:pt x="0" y="24479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5650" y="1628775"/>
            <a:ext cx="7766050" cy="2447925"/>
          </a:xfrm>
          <a:custGeom>
            <a:avLst/>
            <a:gdLst/>
            <a:ahLst/>
            <a:cxnLst/>
            <a:rect l="l" t="t" r="r" b="b"/>
            <a:pathLst>
              <a:path w="7766050" h="2447925">
                <a:moveTo>
                  <a:pt x="0" y="2447925"/>
                </a:moveTo>
                <a:lnTo>
                  <a:pt x="7766050" y="2447925"/>
                </a:lnTo>
                <a:lnTo>
                  <a:pt x="7766050" y="0"/>
                </a:lnTo>
                <a:lnTo>
                  <a:pt x="0" y="0"/>
                </a:lnTo>
                <a:lnTo>
                  <a:pt x="0" y="24479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340" y="1021207"/>
            <a:ext cx="7532370" cy="291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查询结果分组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1408430" marR="420433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SELECT  </a:t>
            </a:r>
            <a:r>
              <a:rPr dirty="0" sz="1800" spc="-5" b="1">
                <a:latin typeface="Courier New"/>
                <a:cs typeface="Courier New"/>
              </a:rPr>
              <a:t>[AL</a:t>
            </a:r>
            <a:r>
              <a:rPr dirty="0" sz="1800" spc="-25" b="1">
                <a:latin typeface="Courier New"/>
                <a:cs typeface="Courier New"/>
              </a:rPr>
              <a:t>L</a:t>
            </a:r>
            <a:r>
              <a:rPr dirty="0" sz="1800" spc="-5" b="1">
                <a:latin typeface="Courier New"/>
                <a:cs typeface="Courier New"/>
              </a:rPr>
              <a:t>|DIS</a:t>
            </a:r>
            <a:r>
              <a:rPr dirty="0" sz="1800" spc="-25" b="1">
                <a:latin typeface="Courier New"/>
                <a:cs typeface="Courier New"/>
              </a:rPr>
              <a:t>T</a:t>
            </a:r>
            <a:r>
              <a:rPr dirty="0" sz="1800" spc="-5" b="1">
                <a:latin typeface="Courier New"/>
                <a:cs typeface="Courier New"/>
              </a:rPr>
              <a:t>INC</a:t>
            </a:r>
            <a:r>
              <a:rPr dirty="0" sz="1800" spc="-25" b="1">
                <a:latin typeface="Courier New"/>
                <a:cs typeface="Courier New"/>
              </a:rPr>
              <a:t>T</a:t>
            </a:r>
            <a:r>
              <a:rPr dirty="0" sz="1800" b="1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marL="1402715">
              <a:lnSpc>
                <a:spcPts val="2125"/>
              </a:lnSpc>
              <a:spcBef>
                <a:spcPts val="70"/>
              </a:spcBef>
            </a:pP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column|expression</a:t>
            </a:r>
            <a:r>
              <a:rPr dirty="0" sz="1800" spc="-10" b="1">
                <a:latin typeface="Courier New"/>
                <a:cs typeface="Courier New"/>
              </a:rPr>
              <a:t>&gt;[</a:t>
            </a:r>
            <a:r>
              <a:rPr dirty="0" sz="1800" spc="-10" b="1">
                <a:latin typeface="宋体"/>
                <a:cs typeface="宋体"/>
              </a:rPr>
              <a:t>，</a:t>
            </a:r>
            <a:r>
              <a:rPr dirty="0" sz="1800" spc="-10" b="1" i="1">
                <a:latin typeface="Courier New"/>
                <a:cs typeface="Courier New"/>
              </a:rPr>
              <a:t>&lt;column|expression</a:t>
            </a:r>
            <a:r>
              <a:rPr dirty="0" sz="1800" spc="-10" b="1">
                <a:latin typeface="Courier New"/>
                <a:cs typeface="Courier New"/>
              </a:rPr>
              <a:t>&gt;]···</a:t>
            </a:r>
            <a:endParaRPr sz="1800">
              <a:latin typeface="Courier New"/>
              <a:cs typeface="Courier New"/>
            </a:endParaRPr>
          </a:p>
          <a:p>
            <a:pPr marL="1408430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  <a:p>
            <a:pPr marL="1408430" marR="1916430" indent="-6350">
              <a:lnSpc>
                <a:spcPts val="2090"/>
              </a:lnSpc>
              <a:spcBef>
                <a:spcPts val="200"/>
              </a:spcBef>
            </a:pPr>
            <a:r>
              <a:rPr dirty="0" sz="1800" spc="-5" b="1">
                <a:latin typeface="Courier New"/>
                <a:cs typeface="Courier New"/>
              </a:rPr>
              <a:t>&lt;</a:t>
            </a:r>
            <a:r>
              <a:rPr dirty="0" sz="1800" spc="-5" b="1" i="1">
                <a:latin typeface="Courier New"/>
                <a:cs typeface="Courier New"/>
              </a:rPr>
              <a:t>table|view</a:t>
            </a:r>
            <a:r>
              <a:rPr dirty="0" sz="1800" spc="-5" b="1">
                <a:latin typeface="Courier New"/>
                <a:cs typeface="Courier New"/>
              </a:rPr>
              <a:t>&gt;[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&lt;</a:t>
            </a:r>
            <a:r>
              <a:rPr dirty="0" sz="1800" spc="-5" b="1" i="1">
                <a:latin typeface="Courier New"/>
                <a:cs typeface="Courier New"/>
              </a:rPr>
              <a:t>table|view</a:t>
            </a:r>
            <a:r>
              <a:rPr dirty="0" sz="1800" spc="-5" b="1">
                <a:latin typeface="Courier New"/>
                <a:cs typeface="Courier New"/>
              </a:rPr>
              <a:t>&gt;]···  </a:t>
            </a:r>
            <a:r>
              <a:rPr dirty="0" sz="1800" spc="-10" b="1">
                <a:latin typeface="Courier New"/>
                <a:cs typeface="Courier New"/>
              </a:rPr>
              <a:t>[WHERE &lt;</a:t>
            </a:r>
            <a:r>
              <a:rPr dirty="0" sz="1800" spc="-10" b="1" i="1">
                <a:latin typeface="Courier New"/>
                <a:cs typeface="Courier New"/>
              </a:rPr>
              <a:t>condition</a:t>
            </a:r>
            <a:r>
              <a:rPr dirty="0" sz="1800" spc="-10" b="1">
                <a:latin typeface="Courier New"/>
                <a:cs typeface="Courier New"/>
              </a:rPr>
              <a:t>(</a:t>
            </a:r>
            <a:r>
              <a:rPr dirty="0" sz="1800" spc="-10" b="1" i="1">
                <a:latin typeface="Courier New"/>
                <a:cs typeface="Courier New"/>
              </a:rPr>
              <a:t>s</a:t>
            </a:r>
            <a:r>
              <a:rPr dirty="0" sz="1800" spc="-10" b="1">
                <a:latin typeface="Courier New"/>
                <a:cs typeface="Courier New"/>
              </a:rPr>
              <a:t>)&gt;]</a:t>
            </a:r>
            <a:endParaRPr sz="1800">
              <a:latin typeface="Courier New"/>
              <a:cs typeface="Courier New"/>
            </a:endParaRPr>
          </a:p>
          <a:p>
            <a:pPr marL="1408430" marR="108585">
              <a:lnSpc>
                <a:spcPts val="2160"/>
              </a:lnSpc>
              <a:spcBef>
                <a:spcPts val="15"/>
              </a:spcBef>
            </a:pPr>
            <a:r>
              <a:rPr dirty="0" sz="1800" spc="-10" b="1">
                <a:latin typeface="Courier New"/>
                <a:cs typeface="Courier New"/>
              </a:rPr>
              <a:t>[GROUP </a:t>
            </a:r>
            <a:r>
              <a:rPr dirty="0" sz="1800" spc="-5" b="1">
                <a:latin typeface="Courier New"/>
                <a:cs typeface="Courier New"/>
              </a:rPr>
              <a:t>BY </a:t>
            </a: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column1</a:t>
            </a:r>
            <a:r>
              <a:rPr dirty="0" sz="1800" spc="-10" b="1">
                <a:latin typeface="Courier New"/>
                <a:cs typeface="Courier New"/>
              </a:rPr>
              <a:t>&gt;[HAVING&lt;</a:t>
            </a:r>
            <a:r>
              <a:rPr dirty="0" sz="1800" spc="-10" b="1" i="1">
                <a:latin typeface="Courier New"/>
                <a:cs typeface="Courier New"/>
              </a:rPr>
              <a:t>condition</a:t>
            </a:r>
            <a:r>
              <a:rPr dirty="0" sz="1800" spc="-10" b="1">
                <a:latin typeface="Courier New"/>
                <a:cs typeface="Courier New"/>
              </a:rPr>
              <a:t>(</a:t>
            </a:r>
            <a:r>
              <a:rPr dirty="0" sz="1800" spc="-10" b="1" i="1">
                <a:latin typeface="Courier New"/>
                <a:cs typeface="Courier New"/>
              </a:rPr>
              <a:t>s</a:t>
            </a:r>
            <a:r>
              <a:rPr dirty="0" sz="1800" spc="-10" b="1">
                <a:latin typeface="Courier New"/>
                <a:cs typeface="Courier New"/>
              </a:rPr>
              <a:t>)_</a:t>
            </a:r>
            <a:r>
              <a:rPr dirty="0" sz="1800" spc="-10" b="1" i="1">
                <a:latin typeface="Courier New"/>
                <a:cs typeface="Courier New"/>
              </a:rPr>
              <a:t>1</a:t>
            </a:r>
            <a:r>
              <a:rPr dirty="0" sz="1800" spc="-10" b="1">
                <a:latin typeface="Courier New"/>
                <a:cs typeface="Courier New"/>
              </a:rPr>
              <a:t>&gt;]]  [ORDER </a:t>
            </a:r>
            <a:r>
              <a:rPr dirty="0" sz="1800" spc="-5" b="1">
                <a:latin typeface="Courier New"/>
                <a:cs typeface="Courier New"/>
              </a:rPr>
              <a:t>BY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&lt;</a:t>
            </a:r>
            <a:r>
              <a:rPr dirty="0" sz="1800" spc="-10" b="1" i="1">
                <a:latin typeface="Courier New"/>
                <a:cs typeface="Courier New"/>
              </a:rPr>
              <a:t>column2</a:t>
            </a:r>
            <a:r>
              <a:rPr dirty="0" sz="1800" spc="-10" b="1">
                <a:latin typeface="Courier New"/>
                <a:cs typeface="Courier New"/>
              </a:rPr>
              <a:t>&gt;[ASC|DESC]]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92275" y="3429063"/>
            <a:ext cx="6048375" cy="287655"/>
          </a:xfrm>
          <a:custGeom>
            <a:avLst/>
            <a:gdLst/>
            <a:ahLst/>
            <a:cxnLst/>
            <a:rect l="l" t="t" r="r" b="b"/>
            <a:pathLst>
              <a:path w="6048375" h="287654">
                <a:moveTo>
                  <a:pt x="0" y="287337"/>
                </a:moveTo>
                <a:lnTo>
                  <a:pt x="6048375" y="287337"/>
                </a:lnTo>
                <a:lnTo>
                  <a:pt x="6048375" y="0"/>
                </a:lnTo>
                <a:lnTo>
                  <a:pt x="0" y="0"/>
                </a:lnTo>
                <a:lnTo>
                  <a:pt x="0" y="287337"/>
                </a:lnTo>
                <a:close/>
              </a:path>
            </a:pathLst>
          </a:custGeom>
          <a:solidFill>
            <a:srgbClr val="FF0000">
              <a:alpha val="45881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7270115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查询结果分组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例：求各个课程号及相应的选课人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3530549"/>
            <a:ext cx="753427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例：查询选修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了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门以上课程的学生学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号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5672" y="2490216"/>
            <a:ext cx="7141464" cy="807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16012" y="2420937"/>
            <a:ext cx="7127875" cy="7924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SELECT Cno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COUNT(Sno) FROM SC GROUP BY</a:t>
            </a:r>
            <a:r>
              <a:rPr dirty="0" sz="1800" spc="-2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Cno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5672" y="4578096"/>
            <a:ext cx="7141464" cy="807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16012" y="4508563"/>
            <a:ext cx="7127875" cy="7924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95885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755"/>
              </a:spcBef>
            </a:pPr>
            <a:r>
              <a:rPr dirty="0" sz="1800" spc="-10" b="1">
                <a:latin typeface="Courier New"/>
                <a:cs typeface="Courier New"/>
              </a:rPr>
              <a:t>SELECT </a:t>
            </a:r>
            <a:r>
              <a:rPr dirty="0" sz="1800" spc="-5" b="1">
                <a:latin typeface="Courier New"/>
                <a:cs typeface="Courier New"/>
              </a:rPr>
              <a:t>Sno </a:t>
            </a:r>
            <a:r>
              <a:rPr dirty="0" sz="1800" spc="-10" b="1">
                <a:latin typeface="Courier New"/>
                <a:cs typeface="Courier New"/>
              </a:rPr>
              <a:t>FROM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SC</a:t>
            </a:r>
            <a:endParaRPr sz="180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spcBef>
                <a:spcPts val="75"/>
              </a:spcBef>
              <a:tabLst>
                <a:tab pos="3228340" algn="l"/>
              </a:tabLst>
            </a:pPr>
            <a:r>
              <a:rPr dirty="0" sz="1800" spc="-5" b="1">
                <a:latin typeface="Courier New"/>
                <a:cs typeface="Courier New"/>
              </a:rPr>
              <a:t>GROUP BY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Sno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HAVING	COUNT(*)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&gt;3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8609330" cy="40284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查询结果分组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GROUP</a:t>
            </a:r>
            <a:r>
              <a:rPr dirty="0" sz="280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子句的作用对象是查询的中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间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结果表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00">
              <a:latin typeface="Times New Roman"/>
              <a:cs typeface="Times New Roman"/>
            </a:endParaRPr>
          </a:p>
          <a:p>
            <a:pPr marL="756285" marR="5080" indent="-287020">
              <a:lnSpc>
                <a:spcPts val="3220"/>
              </a:lnSpc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分组方法：按指定的一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列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或多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列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值分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，值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相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等的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为一组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imes New Roman"/>
              <a:cs typeface="Times New Roman"/>
            </a:endParaRPr>
          </a:p>
          <a:p>
            <a:pPr marL="756285" marR="132080" indent="-287020">
              <a:lnSpc>
                <a:spcPct val="100000"/>
              </a:lnSpc>
              <a:spcBef>
                <a:spcPts val="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GROUP</a:t>
            </a:r>
            <a:r>
              <a:rPr dirty="0" sz="2800" spc="-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子句后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子句的列名列表 中只能出现分组属性和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聚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集函数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283575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查询结果分组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练习：查询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门以上课程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90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分以上的学生 的学号及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90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分以上的）课程数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5672" y="3066288"/>
            <a:ext cx="7141464" cy="1094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16012" y="2997200"/>
            <a:ext cx="7127875" cy="10795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02235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805"/>
              </a:spcBef>
            </a:pPr>
            <a:r>
              <a:rPr dirty="0" sz="1800" spc="-10" b="1">
                <a:latin typeface="Courier New"/>
                <a:cs typeface="Courier New"/>
              </a:rPr>
              <a:t>SELECT Sno, COUNT(*) </a:t>
            </a: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SC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Grade&gt;=90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GROUP BY </a:t>
            </a:r>
            <a:r>
              <a:rPr dirty="0" sz="1800" spc="-10" b="1">
                <a:latin typeface="Courier New"/>
                <a:cs typeface="Courier New"/>
              </a:rPr>
              <a:t>Sno HAVING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COUNT(*)&gt;=3;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单表查询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544560" cy="3966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查询结果分组</a:t>
            </a:r>
            <a:endParaRPr sz="3200">
              <a:latin typeface="宋体"/>
              <a:cs typeface="宋体"/>
            </a:endParaRPr>
          </a:p>
          <a:p>
            <a:pPr marL="356870" marR="317500">
              <a:lnSpc>
                <a:spcPct val="100000"/>
              </a:lnSpc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 spc="-41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VIN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短语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HER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子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的区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别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：作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对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象不同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Times New Roman"/>
              <a:cs typeface="Times New Roman"/>
            </a:endParaRPr>
          </a:p>
          <a:p>
            <a:pPr marL="756285" marR="99060" indent="-287020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子句作用于基表或视图，从中选择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满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足条 件的元组。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70">
                <a:solidFill>
                  <a:srgbClr val="FFFFFF"/>
                </a:solidFill>
                <a:latin typeface="Times New Roman"/>
                <a:cs typeface="Times New Roman"/>
              </a:rPr>
              <a:t>HAVING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短语作用于组，从中选择满足条件的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连接查询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57783"/>
            <a:ext cx="6094095" cy="1329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ts val="2735"/>
              </a:lnSpc>
              <a:spcBef>
                <a:spcPts val="10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基本含义</a:t>
            </a:r>
            <a:endParaRPr sz="2400">
              <a:latin typeface="宋体"/>
              <a:cs typeface="宋体"/>
            </a:endParaRPr>
          </a:p>
          <a:p>
            <a:pPr marL="356870">
              <a:lnSpc>
                <a:spcPts val="2735"/>
              </a:lnSpc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同时涉及多个表的查询称为连接查询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ts val="2280"/>
              </a:lnSpc>
              <a:spcBef>
                <a:spcPts val="229"/>
              </a:spcBef>
              <a:tabLst>
                <a:tab pos="75628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用来连接两个表的条件称为连接条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件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或连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接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谓词</a:t>
            </a:r>
            <a:endParaRPr sz="2000">
              <a:latin typeface="宋体"/>
              <a:cs typeface="宋体"/>
            </a:endParaRPr>
          </a:p>
          <a:p>
            <a:pPr marL="756285">
              <a:lnSpc>
                <a:spcPts val="2280"/>
              </a:lnSpc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一般格式：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1356" y="3490925"/>
            <a:ext cx="403606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比较运算符：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&gt;=</a:t>
            </a: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&lt;=</a:t>
            </a: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000" spc="-25">
                <a:solidFill>
                  <a:srgbClr val="FFFFFF"/>
                </a:solidFill>
                <a:latin typeface="Times New Roman"/>
                <a:cs typeface="Times New Roman"/>
              </a:rPr>
              <a:t>!=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844" y="5107304"/>
            <a:ext cx="7162165" cy="878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280"/>
              </a:lnSpc>
              <a:spcBef>
                <a:spcPts val="90"/>
              </a:spcBef>
              <a:tabLst>
                <a:tab pos="29908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连接字段</a:t>
            </a:r>
            <a:endParaRPr sz="2000">
              <a:latin typeface="宋体"/>
              <a:cs typeface="宋体"/>
            </a:endParaRPr>
          </a:p>
          <a:p>
            <a:pPr marL="299085">
              <a:lnSpc>
                <a:spcPts val="2160"/>
              </a:lnSpc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连接谓词中的列名称为连接字段</a:t>
            </a:r>
            <a:endParaRPr sz="2000">
              <a:latin typeface="宋体"/>
              <a:cs typeface="宋体"/>
            </a:endParaRPr>
          </a:p>
          <a:p>
            <a:pPr marL="299085">
              <a:lnSpc>
                <a:spcPts val="2280"/>
              </a:lnSpc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连接条件中的各连接字段类型必须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可比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，但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必是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相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同的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85672" y="2633472"/>
            <a:ext cx="7141464" cy="664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16012" y="2565400"/>
            <a:ext cx="7127875" cy="647700"/>
          </a:xfrm>
          <a:custGeom>
            <a:avLst/>
            <a:gdLst/>
            <a:ahLst/>
            <a:cxnLst/>
            <a:rect l="l" t="t" r="r" b="b"/>
            <a:pathLst>
              <a:path w="7127875" h="647700">
                <a:moveTo>
                  <a:pt x="0" y="647700"/>
                </a:moveTo>
                <a:lnTo>
                  <a:pt x="7127875" y="647700"/>
                </a:lnTo>
                <a:lnTo>
                  <a:pt x="712787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16096" y="2685288"/>
            <a:ext cx="454151" cy="374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53255" y="2651760"/>
            <a:ext cx="1475231" cy="408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11496" y="2685288"/>
            <a:ext cx="454151" cy="3749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16012" y="2565400"/>
            <a:ext cx="7127875" cy="6477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56845" rIns="0" bIns="0" rtlCol="0" vert="horz">
            <a:spAutoFit/>
          </a:bodyPr>
          <a:lstStyle/>
          <a:p>
            <a:pPr marL="424180">
              <a:lnSpc>
                <a:spcPct val="100000"/>
              </a:lnSpc>
              <a:spcBef>
                <a:spcPts val="1235"/>
              </a:spcBef>
              <a:tabLst>
                <a:tab pos="2845435" algn="l"/>
                <a:tab pos="4544060" algn="l"/>
              </a:tabLst>
            </a:pPr>
            <a:r>
              <a:rPr dirty="0" sz="1800" spc="-5" b="1" i="1">
                <a:latin typeface="Courier New"/>
                <a:cs typeface="Courier New"/>
              </a:rPr>
              <a:t>[&lt;</a:t>
            </a:r>
            <a:r>
              <a:rPr dirty="0" sz="1900" spc="-85" b="1" i="1">
                <a:latin typeface="宋体"/>
                <a:cs typeface="宋体"/>
              </a:rPr>
              <a:t>表名</a:t>
            </a:r>
            <a:r>
              <a:rPr dirty="0" sz="1800" spc="-5" b="1" i="1">
                <a:latin typeface="Courier New"/>
                <a:cs typeface="Courier New"/>
              </a:rPr>
              <a:t>1&gt;.]&lt;</a:t>
            </a:r>
            <a:r>
              <a:rPr dirty="0" sz="1900" spc="-85" b="1" i="1">
                <a:latin typeface="宋体"/>
                <a:cs typeface="宋体"/>
              </a:rPr>
              <a:t>列名</a:t>
            </a:r>
            <a:r>
              <a:rPr dirty="0" sz="1800" spc="-15" b="1" i="1">
                <a:latin typeface="Courier New"/>
                <a:cs typeface="Courier New"/>
              </a:rPr>
              <a:t>1&gt;	</a:t>
            </a:r>
            <a:r>
              <a:rPr dirty="0" sz="1800" spc="-5" b="1">
                <a:latin typeface="Courier New"/>
                <a:cs typeface="Courier New"/>
              </a:rPr>
              <a:t>&lt;</a:t>
            </a:r>
            <a:r>
              <a:rPr dirty="0" sz="1800" spc="15" b="1">
                <a:latin typeface="宋体"/>
                <a:cs typeface="宋体"/>
              </a:rPr>
              <a:t>比较运算</a:t>
            </a:r>
            <a:r>
              <a:rPr dirty="0" sz="1800" spc="20" b="1">
                <a:latin typeface="宋体"/>
                <a:cs typeface="宋体"/>
              </a:rPr>
              <a:t>符</a:t>
            </a:r>
            <a:r>
              <a:rPr dirty="0" sz="1800" b="1">
                <a:latin typeface="Courier New"/>
                <a:cs typeface="Courier New"/>
              </a:rPr>
              <a:t>&gt;	</a:t>
            </a:r>
            <a:r>
              <a:rPr dirty="0" sz="1800" spc="-5" b="1" i="1">
                <a:latin typeface="Courier New"/>
                <a:cs typeface="Courier New"/>
              </a:rPr>
              <a:t>[&lt;</a:t>
            </a:r>
            <a:r>
              <a:rPr dirty="0" sz="1900" spc="-85" b="1" i="1">
                <a:latin typeface="宋体"/>
                <a:cs typeface="宋体"/>
              </a:rPr>
              <a:t>表名</a:t>
            </a:r>
            <a:r>
              <a:rPr dirty="0" sz="1800" spc="-5" b="1" i="1">
                <a:latin typeface="Courier New"/>
                <a:cs typeface="Courier New"/>
              </a:rPr>
              <a:t>2&gt;.]&lt;</a:t>
            </a:r>
            <a:r>
              <a:rPr dirty="0" sz="1900" spc="-85" b="1" i="1">
                <a:latin typeface="宋体"/>
                <a:cs typeface="宋体"/>
              </a:rPr>
              <a:t>列名</a:t>
            </a:r>
            <a:r>
              <a:rPr dirty="0" sz="1800" spc="-5" b="1" i="1">
                <a:latin typeface="Courier New"/>
                <a:cs typeface="Courier New"/>
              </a:rPr>
              <a:t>2&gt;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85672" y="4075176"/>
            <a:ext cx="7141464" cy="8778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116012" y="4005198"/>
            <a:ext cx="7127875" cy="8636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8270" rIns="0" bIns="0" rtlCol="0" vert="horz">
            <a:spAutoFit/>
          </a:bodyPr>
          <a:lstStyle/>
          <a:p>
            <a:pPr marL="732790">
              <a:lnSpc>
                <a:spcPts val="2220"/>
              </a:lnSpc>
              <a:spcBef>
                <a:spcPts val="1010"/>
              </a:spcBef>
            </a:pPr>
            <a:r>
              <a:rPr dirty="0" sz="1800" spc="-5" b="1" i="1">
                <a:latin typeface="Courier New"/>
                <a:cs typeface="Courier New"/>
              </a:rPr>
              <a:t>[&lt;</a:t>
            </a:r>
            <a:r>
              <a:rPr dirty="0" sz="1900" spc="-90" b="1" i="1">
                <a:latin typeface="宋体"/>
                <a:cs typeface="宋体"/>
              </a:rPr>
              <a:t>表</a:t>
            </a:r>
            <a:r>
              <a:rPr dirty="0" sz="1900" spc="-85" b="1" i="1">
                <a:latin typeface="宋体"/>
                <a:cs typeface="宋体"/>
              </a:rPr>
              <a:t>名</a:t>
            </a:r>
            <a:r>
              <a:rPr dirty="0" sz="1800" spc="-5" b="1" i="1">
                <a:latin typeface="Courier New"/>
                <a:cs typeface="Courier New"/>
              </a:rPr>
              <a:t>1&gt;.]&lt;</a:t>
            </a:r>
            <a:r>
              <a:rPr dirty="0" sz="1900" spc="-90" b="1" i="1">
                <a:latin typeface="宋体"/>
                <a:cs typeface="宋体"/>
              </a:rPr>
              <a:t>列</a:t>
            </a:r>
            <a:r>
              <a:rPr dirty="0" sz="1900" spc="-85" b="1" i="1">
                <a:latin typeface="宋体"/>
                <a:cs typeface="宋体"/>
              </a:rPr>
              <a:t>名</a:t>
            </a:r>
            <a:r>
              <a:rPr dirty="0" sz="1800" spc="-15" b="1" i="1">
                <a:latin typeface="Courier New"/>
                <a:cs typeface="Courier New"/>
              </a:rPr>
              <a:t>1&gt;</a:t>
            </a:r>
            <a:r>
              <a:rPr dirty="0" sz="1800" spc="-110" b="1" i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BETWEEN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5" b="1" i="1">
                <a:latin typeface="Courier New"/>
                <a:cs typeface="Courier New"/>
              </a:rPr>
              <a:t>[&lt;</a:t>
            </a:r>
            <a:r>
              <a:rPr dirty="0" sz="1900" spc="-90" b="1" i="1">
                <a:latin typeface="宋体"/>
                <a:cs typeface="宋体"/>
              </a:rPr>
              <a:t>表名</a:t>
            </a:r>
            <a:r>
              <a:rPr dirty="0" sz="1800" spc="-5" b="1" i="1">
                <a:latin typeface="Courier New"/>
                <a:cs typeface="Courier New"/>
              </a:rPr>
              <a:t>2&gt;.]&lt;</a:t>
            </a:r>
            <a:r>
              <a:rPr dirty="0" sz="1900" spc="-90" b="1" i="1">
                <a:latin typeface="宋体"/>
                <a:cs typeface="宋体"/>
              </a:rPr>
              <a:t>列</a:t>
            </a:r>
            <a:r>
              <a:rPr dirty="0" sz="1900" spc="-85" b="1" i="1">
                <a:latin typeface="宋体"/>
                <a:cs typeface="宋体"/>
              </a:rPr>
              <a:t>名</a:t>
            </a:r>
            <a:r>
              <a:rPr dirty="0" sz="1800" spc="-5" b="1" i="1">
                <a:latin typeface="Courier New"/>
                <a:cs typeface="Courier New"/>
              </a:rPr>
              <a:t>2&gt;</a:t>
            </a:r>
            <a:endParaRPr sz="1800">
              <a:latin typeface="Courier New"/>
              <a:cs typeface="Courier New"/>
            </a:endParaRPr>
          </a:p>
          <a:p>
            <a:pPr marL="3028315">
              <a:lnSpc>
                <a:spcPts val="2220"/>
              </a:lnSpc>
            </a:pPr>
            <a:r>
              <a:rPr dirty="0" sz="1800" spc="-5" b="1">
                <a:latin typeface="Courier New"/>
                <a:cs typeface="Courier New"/>
              </a:rPr>
              <a:t>AND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 i="1">
                <a:latin typeface="Courier New"/>
                <a:cs typeface="Courier New"/>
              </a:rPr>
              <a:t>[&lt;</a:t>
            </a:r>
            <a:r>
              <a:rPr dirty="0" sz="1900" spc="-90" b="1" i="1">
                <a:latin typeface="宋体"/>
                <a:cs typeface="宋体"/>
              </a:rPr>
              <a:t>表</a:t>
            </a:r>
            <a:r>
              <a:rPr dirty="0" sz="1900" spc="-85" b="1" i="1">
                <a:latin typeface="宋体"/>
                <a:cs typeface="宋体"/>
              </a:rPr>
              <a:t>名</a:t>
            </a:r>
            <a:r>
              <a:rPr dirty="0" sz="1800" spc="-5" b="1" i="1">
                <a:latin typeface="Courier New"/>
                <a:cs typeface="Courier New"/>
              </a:rPr>
              <a:t>2&gt;.]&lt;</a:t>
            </a:r>
            <a:r>
              <a:rPr dirty="0" sz="1900" spc="-90" b="1" i="1">
                <a:latin typeface="宋体"/>
                <a:cs typeface="宋体"/>
              </a:rPr>
              <a:t>列名</a:t>
            </a:r>
            <a:r>
              <a:rPr dirty="0" sz="1800" spc="-5" b="1" i="1">
                <a:latin typeface="Courier New"/>
                <a:cs typeface="Courier New"/>
              </a:rPr>
              <a:t>3&gt;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连接查询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5192395" cy="368681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中连接查询的主要类型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广义笛卡尔积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等值连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接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含自然连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接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非等值连接查询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自身连接查询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外连接查询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复合条件连接查询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0167" y="188417"/>
            <a:ext cx="44272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SQL</a:t>
            </a:r>
            <a:r>
              <a:rPr dirty="0" spc="-15"/>
              <a:t>数据定义语言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03730"/>
            <a:ext cx="8493760" cy="456819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algn="just" marL="356870" indent="-344805">
              <a:lnSpc>
                <a:spcPct val="100000"/>
              </a:lnSpc>
              <a:spcBef>
                <a:spcPts val="79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基本表的创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建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说明</a:t>
            </a:r>
            <a:endParaRPr sz="2800">
              <a:latin typeface="宋体"/>
              <a:cs typeface="宋体"/>
            </a:endParaRPr>
          </a:p>
          <a:p>
            <a:pPr algn="just" marL="756285" marR="5080" indent="-287020">
              <a:lnSpc>
                <a:spcPct val="100000"/>
              </a:lnSpc>
              <a:spcBef>
                <a:spcPts val="595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建表的同时可以定义与该表有关的完整性约</a:t>
            </a:r>
            <a:r>
              <a:rPr dirty="0" sz="2400" spc="-35">
                <a:solidFill>
                  <a:srgbClr val="FFFFFF"/>
                </a:solidFill>
                <a:latin typeface="宋体"/>
                <a:cs typeface="宋体"/>
              </a:rPr>
              <a:t>束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这些约束条 件被存入系统的数据字典</a:t>
            </a:r>
            <a:r>
              <a:rPr dirty="0" sz="2400" spc="-2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当用户操作表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,D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400" spc="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会自动 检查该操作是否有违背完整约束条</a:t>
            </a:r>
            <a:r>
              <a:rPr dirty="0" sz="2400" spc="-25">
                <a:solidFill>
                  <a:srgbClr val="FFFFFF"/>
                </a:solidFill>
                <a:latin typeface="宋体"/>
                <a:cs typeface="宋体"/>
              </a:rPr>
              <a:t>件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just" marL="756285" marR="100965" indent="-287020">
              <a:lnSpc>
                <a:spcPct val="98000"/>
              </a:lnSpc>
              <a:spcBef>
                <a:spcPts val="76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建立约束的考虑：如果完整性约束条件涉及到该表的多个 属性列，则必须定义在表级上；否则既可以定义在列级上 也可以定义在表级上。</a:t>
            </a:r>
            <a:endParaRPr sz="2400">
              <a:latin typeface="宋体"/>
              <a:cs typeface="宋体"/>
            </a:endParaRPr>
          </a:p>
          <a:p>
            <a:pPr algn="just" marL="4699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表名、列名是不区分大小写的。</a:t>
            </a:r>
            <a:endParaRPr sz="2400">
              <a:latin typeface="宋体"/>
              <a:cs typeface="宋体"/>
            </a:endParaRPr>
          </a:p>
          <a:p>
            <a:pPr algn="just" marL="756285" marR="100965" indent="-287020">
              <a:lnSpc>
                <a:spcPts val="2760"/>
              </a:lnSpc>
              <a:spcBef>
                <a:spcPts val="88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对一个用户而言，表名必须唯一；一个表中，列名必须唯 一。</a:t>
            </a:r>
            <a:endParaRPr sz="2400">
              <a:latin typeface="宋体"/>
              <a:cs typeface="宋体"/>
            </a:endParaRPr>
          </a:p>
          <a:p>
            <a:pPr algn="just" marL="469900">
              <a:lnSpc>
                <a:spcPct val="100000"/>
              </a:lnSpc>
              <a:spcBef>
                <a:spcPts val="50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表名、列名必须以字母开头，长度不超</a:t>
            </a:r>
            <a:r>
              <a:rPr dirty="0" sz="2400" spc="-25">
                <a:solidFill>
                  <a:srgbClr val="FFFFFF"/>
                </a:solidFill>
                <a:latin typeface="宋体"/>
                <a:cs typeface="宋体"/>
              </a:rPr>
              <a:t>过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个字符。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连接查询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6050280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广义笛卡尔积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不带连接谓词的连接，很少使用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5672" y="3066288"/>
            <a:ext cx="7141464" cy="1094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16012" y="2997200"/>
            <a:ext cx="7127875" cy="10795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SELECT Student.*, SC.* FROM</a:t>
            </a:r>
            <a:r>
              <a:rPr dirty="0" sz="1800" spc="-17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Student,SC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连接查询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5267960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等值连接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连接运算符为</a:t>
            </a:r>
            <a:r>
              <a:rPr dirty="0" sz="3200" spc="-819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的连接操作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3017386"/>
            <a:ext cx="8145145" cy="200152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just" marL="12700" marR="5080">
              <a:lnSpc>
                <a:spcPct val="100099"/>
              </a:lnSpc>
              <a:spcBef>
                <a:spcPts val="29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任何子句中引用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中同名属性时，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都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必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须加表名前缀。引用唯一属性名时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以加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也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可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以省略表名前缀。</a:t>
            </a:r>
            <a:endParaRPr sz="3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例：查询每个学生及其选修课程的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情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况。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5775" y="5227320"/>
            <a:ext cx="7144511" cy="1094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87450" y="5157787"/>
            <a:ext cx="7127875" cy="10795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Times New Roman"/>
              <a:cs typeface="Times New Roman"/>
            </a:endParaRPr>
          </a:p>
          <a:p>
            <a:pPr marL="3632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SELECT Student.*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SC.* FROM</a:t>
            </a:r>
            <a:r>
              <a:rPr dirty="0" sz="1800" spc="-15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Student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SC</a:t>
            </a:r>
            <a:endParaRPr sz="1800">
              <a:latin typeface="Courier New"/>
              <a:cs typeface="Courier New"/>
            </a:endParaRPr>
          </a:p>
          <a:p>
            <a:pPr marL="3632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WHERE Student.Sno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1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SC.Sno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5672" y="2343911"/>
            <a:ext cx="7141464" cy="521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16012" y="2276475"/>
            <a:ext cx="7127875" cy="5048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977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  <a:tabLst>
                <a:tab pos="2420620" algn="l"/>
                <a:tab pos="2828925" algn="l"/>
              </a:tabLst>
            </a:pPr>
            <a:r>
              <a:rPr dirty="0" sz="1800" spc="-5" b="1">
                <a:latin typeface="Courier New"/>
                <a:cs typeface="Courier New"/>
              </a:rPr>
              <a:t>[&lt;</a:t>
            </a:r>
            <a:r>
              <a:rPr dirty="0" sz="1800" spc="10" b="1">
                <a:latin typeface="宋体"/>
                <a:cs typeface="宋体"/>
              </a:rPr>
              <a:t>表</a:t>
            </a:r>
            <a:r>
              <a:rPr dirty="0" sz="1800" spc="15" b="1">
                <a:latin typeface="宋体"/>
                <a:cs typeface="宋体"/>
              </a:rPr>
              <a:t>名</a:t>
            </a:r>
            <a:r>
              <a:rPr dirty="0" sz="1800" spc="-5" b="1">
                <a:latin typeface="Courier New"/>
                <a:cs typeface="Courier New"/>
              </a:rPr>
              <a:t>1&gt;.]&lt;</a:t>
            </a:r>
            <a:r>
              <a:rPr dirty="0" sz="1800" spc="10" b="1">
                <a:latin typeface="宋体"/>
                <a:cs typeface="宋体"/>
              </a:rPr>
              <a:t>列名</a:t>
            </a:r>
            <a:r>
              <a:rPr dirty="0" sz="1800" spc="-15" b="1">
                <a:latin typeface="Courier New"/>
                <a:cs typeface="Courier New"/>
              </a:rPr>
              <a:t>1&gt;	</a:t>
            </a:r>
            <a:r>
              <a:rPr dirty="0" sz="1800" b="1">
                <a:latin typeface="Courier New"/>
                <a:cs typeface="Courier New"/>
              </a:rPr>
              <a:t>=	</a:t>
            </a:r>
            <a:r>
              <a:rPr dirty="0" sz="1800" spc="-5" b="1">
                <a:latin typeface="Courier New"/>
                <a:cs typeface="Courier New"/>
              </a:rPr>
              <a:t>[&lt;</a:t>
            </a:r>
            <a:r>
              <a:rPr dirty="0" sz="1800" spc="10" b="1">
                <a:latin typeface="宋体"/>
                <a:cs typeface="宋体"/>
              </a:rPr>
              <a:t>表名</a:t>
            </a:r>
            <a:r>
              <a:rPr dirty="0" sz="1800" spc="-5" b="1">
                <a:latin typeface="Courier New"/>
                <a:cs typeface="Courier New"/>
              </a:rPr>
              <a:t>2&gt;.]&lt;</a:t>
            </a:r>
            <a:r>
              <a:rPr dirty="0" sz="1800" spc="10" b="1">
                <a:latin typeface="宋体"/>
                <a:cs typeface="宋体"/>
              </a:rPr>
              <a:t>列</a:t>
            </a:r>
            <a:r>
              <a:rPr dirty="0" sz="1800" spc="15" b="1">
                <a:latin typeface="宋体"/>
                <a:cs typeface="宋体"/>
              </a:rPr>
              <a:t>名</a:t>
            </a:r>
            <a:r>
              <a:rPr dirty="0" sz="1800" spc="-5" b="1">
                <a:latin typeface="Courier New"/>
                <a:cs typeface="Courier New"/>
              </a:rPr>
              <a:t>2&gt;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连接查询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200152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自然连接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ts val="3650"/>
              </a:lnSpc>
              <a:spcBef>
                <a:spcPts val="47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等值连接的一种特殊情况，把目标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列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 属性列去掉。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ts val="3754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例：查询每个学生及其选修课程的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情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况。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5775" y="3928871"/>
            <a:ext cx="7144511" cy="1094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87450" y="3860800"/>
            <a:ext cx="7127875" cy="10795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11760" rIns="0" bIns="0" rtlCol="0" vert="horz">
            <a:spAutoFit/>
          </a:bodyPr>
          <a:lstStyle/>
          <a:p>
            <a:pPr marL="1006475" marR="1905635" indent="-915035">
              <a:lnSpc>
                <a:spcPct val="100000"/>
              </a:lnSpc>
              <a:spcBef>
                <a:spcPts val="880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4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Student.Sno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Sname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Ssex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Sage</a:t>
            </a:r>
            <a:r>
              <a:rPr dirty="0" sz="1800" spc="-5" b="1">
                <a:latin typeface="宋体"/>
                <a:cs typeface="宋体"/>
              </a:rPr>
              <a:t>，  </a:t>
            </a:r>
            <a:r>
              <a:rPr dirty="0" sz="1800" spc="-5" b="1">
                <a:latin typeface="Courier New"/>
                <a:cs typeface="Courier New"/>
              </a:rPr>
              <a:t>Sdept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Cno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Grade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tabLst>
                <a:tab pos="1005840" algn="l"/>
              </a:tabLst>
            </a:pPr>
            <a:r>
              <a:rPr dirty="0" sz="1800" spc="-5" b="1">
                <a:latin typeface="Courier New"/>
                <a:cs typeface="Courier New"/>
              </a:rPr>
              <a:t>FROM	Student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SC WHERE Student.Sno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SC.Sno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连接查询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5774055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非等值连接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连接运算符</a:t>
            </a:r>
            <a:r>
              <a:rPr dirty="0" sz="3200" spc="-81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不是</a:t>
            </a:r>
            <a:r>
              <a:rPr dirty="0" sz="3200" spc="-80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的连接操作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3530549"/>
            <a:ext cx="581533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比较运算符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&gt;=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&lt;=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!=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5672" y="2633472"/>
            <a:ext cx="7141464" cy="664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16012" y="2565400"/>
            <a:ext cx="7127875" cy="647700"/>
          </a:xfrm>
          <a:custGeom>
            <a:avLst/>
            <a:gdLst/>
            <a:ahLst/>
            <a:cxnLst/>
            <a:rect l="l" t="t" r="r" b="b"/>
            <a:pathLst>
              <a:path w="7127875" h="647700">
                <a:moveTo>
                  <a:pt x="0" y="647700"/>
                </a:moveTo>
                <a:lnTo>
                  <a:pt x="7127875" y="647700"/>
                </a:lnTo>
                <a:lnTo>
                  <a:pt x="7127875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16096" y="2685288"/>
            <a:ext cx="454151" cy="374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53255" y="2651760"/>
            <a:ext cx="1475231" cy="4084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11496" y="2685288"/>
            <a:ext cx="454151" cy="3749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16012" y="2565400"/>
            <a:ext cx="7127875" cy="6477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56845" rIns="0" bIns="0" rtlCol="0" vert="horz">
            <a:spAutoFit/>
          </a:bodyPr>
          <a:lstStyle/>
          <a:p>
            <a:pPr marL="424180">
              <a:lnSpc>
                <a:spcPct val="100000"/>
              </a:lnSpc>
              <a:spcBef>
                <a:spcPts val="1235"/>
              </a:spcBef>
              <a:tabLst>
                <a:tab pos="2845435" algn="l"/>
                <a:tab pos="4544060" algn="l"/>
              </a:tabLst>
            </a:pPr>
            <a:r>
              <a:rPr dirty="0" sz="1800" spc="-5" b="1" i="1">
                <a:latin typeface="Courier New"/>
                <a:cs typeface="Courier New"/>
              </a:rPr>
              <a:t>[&lt;</a:t>
            </a:r>
            <a:r>
              <a:rPr dirty="0" sz="1900" spc="-85" b="1" i="1">
                <a:latin typeface="宋体"/>
                <a:cs typeface="宋体"/>
              </a:rPr>
              <a:t>表名</a:t>
            </a:r>
            <a:r>
              <a:rPr dirty="0" sz="1800" spc="-5" b="1" i="1">
                <a:latin typeface="Courier New"/>
                <a:cs typeface="Courier New"/>
              </a:rPr>
              <a:t>1&gt;.]&lt;</a:t>
            </a:r>
            <a:r>
              <a:rPr dirty="0" sz="1900" spc="-85" b="1" i="1">
                <a:latin typeface="宋体"/>
                <a:cs typeface="宋体"/>
              </a:rPr>
              <a:t>列名</a:t>
            </a:r>
            <a:r>
              <a:rPr dirty="0" sz="1800" spc="-15" b="1" i="1">
                <a:latin typeface="Courier New"/>
                <a:cs typeface="Courier New"/>
              </a:rPr>
              <a:t>1&gt;	</a:t>
            </a:r>
            <a:r>
              <a:rPr dirty="0" sz="1800" spc="-5" b="1">
                <a:latin typeface="Courier New"/>
                <a:cs typeface="Courier New"/>
              </a:rPr>
              <a:t>&lt;</a:t>
            </a:r>
            <a:r>
              <a:rPr dirty="0" sz="1800" spc="15" b="1">
                <a:latin typeface="宋体"/>
                <a:cs typeface="宋体"/>
              </a:rPr>
              <a:t>比较运算</a:t>
            </a:r>
            <a:r>
              <a:rPr dirty="0" sz="1800" spc="20" b="1">
                <a:latin typeface="宋体"/>
                <a:cs typeface="宋体"/>
              </a:rPr>
              <a:t>符</a:t>
            </a:r>
            <a:r>
              <a:rPr dirty="0" sz="1800" b="1">
                <a:latin typeface="Courier New"/>
                <a:cs typeface="Courier New"/>
              </a:rPr>
              <a:t>&gt;	</a:t>
            </a:r>
            <a:r>
              <a:rPr dirty="0" sz="1800" spc="-5" b="1" i="1">
                <a:latin typeface="Courier New"/>
                <a:cs typeface="Courier New"/>
              </a:rPr>
              <a:t>[&lt;</a:t>
            </a:r>
            <a:r>
              <a:rPr dirty="0" sz="1900" spc="-85" b="1" i="1">
                <a:latin typeface="宋体"/>
                <a:cs typeface="宋体"/>
              </a:rPr>
              <a:t>表名</a:t>
            </a:r>
            <a:r>
              <a:rPr dirty="0" sz="1800" spc="-5" b="1" i="1">
                <a:latin typeface="Courier New"/>
                <a:cs typeface="Courier New"/>
              </a:rPr>
              <a:t>2&gt;.]&lt;</a:t>
            </a:r>
            <a:r>
              <a:rPr dirty="0" sz="1900" spc="-85" b="1" i="1">
                <a:latin typeface="宋体"/>
                <a:cs typeface="宋体"/>
              </a:rPr>
              <a:t>列名</a:t>
            </a:r>
            <a:r>
              <a:rPr dirty="0" sz="1800" spc="-5" b="1" i="1">
                <a:latin typeface="Courier New"/>
                <a:cs typeface="Courier New"/>
              </a:rPr>
              <a:t>2&gt;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5672" y="4504944"/>
            <a:ext cx="7141464" cy="8808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116012" y="4437126"/>
            <a:ext cx="7127875" cy="8636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8270" rIns="0" bIns="0" rtlCol="0" vert="horz">
            <a:spAutoFit/>
          </a:bodyPr>
          <a:lstStyle/>
          <a:p>
            <a:pPr marL="732790">
              <a:lnSpc>
                <a:spcPts val="2220"/>
              </a:lnSpc>
              <a:spcBef>
                <a:spcPts val="1010"/>
              </a:spcBef>
            </a:pPr>
            <a:r>
              <a:rPr dirty="0" sz="1800" spc="-5" b="1" i="1">
                <a:latin typeface="Courier New"/>
                <a:cs typeface="Courier New"/>
              </a:rPr>
              <a:t>[&lt;</a:t>
            </a:r>
            <a:r>
              <a:rPr dirty="0" sz="1900" spc="-90" b="1" i="1">
                <a:latin typeface="宋体"/>
                <a:cs typeface="宋体"/>
              </a:rPr>
              <a:t>表</a:t>
            </a:r>
            <a:r>
              <a:rPr dirty="0" sz="1900" spc="-85" b="1" i="1">
                <a:latin typeface="宋体"/>
                <a:cs typeface="宋体"/>
              </a:rPr>
              <a:t>名</a:t>
            </a:r>
            <a:r>
              <a:rPr dirty="0" sz="1800" spc="-5" b="1" i="1">
                <a:latin typeface="Courier New"/>
                <a:cs typeface="Courier New"/>
              </a:rPr>
              <a:t>1&gt;.]&lt;</a:t>
            </a:r>
            <a:r>
              <a:rPr dirty="0" sz="1900" spc="-90" b="1" i="1">
                <a:latin typeface="宋体"/>
                <a:cs typeface="宋体"/>
              </a:rPr>
              <a:t>列</a:t>
            </a:r>
            <a:r>
              <a:rPr dirty="0" sz="1900" spc="-85" b="1" i="1">
                <a:latin typeface="宋体"/>
                <a:cs typeface="宋体"/>
              </a:rPr>
              <a:t>名</a:t>
            </a:r>
            <a:r>
              <a:rPr dirty="0" sz="1800" spc="-15" b="1" i="1">
                <a:latin typeface="Courier New"/>
                <a:cs typeface="Courier New"/>
              </a:rPr>
              <a:t>1&gt;</a:t>
            </a:r>
            <a:r>
              <a:rPr dirty="0" sz="1800" spc="-110" b="1" i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BETWEEN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5" b="1" i="1">
                <a:latin typeface="Courier New"/>
                <a:cs typeface="Courier New"/>
              </a:rPr>
              <a:t>[&lt;</a:t>
            </a:r>
            <a:r>
              <a:rPr dirty="0" sz="1900" spc="-90" b="1" i="1">
                <a:latin typeface="宋体"/>
                <a:cs typeface="宋体"/>
              </a:rPr>
              <a:t>表名</a:t>
            </a:r>
            <a:r>
              <a:rPr dirty="0" sz="1800" spc="-5" b="1" i="1">
                <a:latin typeface="Courier New"/>
                <a:cs typeface="Courier New"/>
              </a:rPr>
              <a:t>2&gt;.]&lt;</a:t>
            </a:r>
            <a:r>
              <a:rPr dirty="0" sz="1900" spc="-90" b="1" i="1">
                <a:latin typeface="宋体"/>
                <a:cs typeface="宋体"/>
              </a:rPr>
              <a:t>列</a:t>
            </a:r>
            <a:r>
              <a:rPr dirty="0" sz="1900" spc="-85" b="1" i="1">
                <a:latin typeface="宋体"/>
                <a:cs typeface="宋体"/>
              </a:rPr>
              <a:t>名</a:t>
            </a:r>
            <a:r>
              <a:rPr dirty="0" sz="1800" spc="-5" b="1" i="1">
                <a:latin typeface="Courier New"/>
                <a:cs typeface="Courier New"/>
              </a:rPr>
              <a:t>2&gt;</a:t>
            </a:r>
            <a:endParaRPr sz="1800">
              <a:latin typeface="Courier New"/>
              <a:cs typeface="Courier New"/>
            </a:endParaRPr>
          </a:p>
          <a:p>
            <a:pPr marL="3028315">
              <a:lnSpc>
                <a:spcPts val="2220"/>
              </a:lnSpc>
            </a:pPr>
            <a:r>
              <a:rPr dirty="0" sz="1800" spc="-5" b="1">
                <a:latin typeface="Courier New"/>
                <a:cs typeface="Courier New"/>
              </a:rPr>
              <a:t>AND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 i="1">
                <a:latin typeface="Courier New"/>
                <a:cs typeface="Courier New"/>
              </a:rPr>
              <a:t>[&lt;</a:t>
            </a:r>
            <a:r>
              <a:rPr dirty="0" sz="1900" spc="-85" b="1" i="1">
                <a:latin typeface="宋体"/>
                <a:cs typeface="宋体"/>
              </a:rPr>
              <a:t>表名</a:t>
            </a:r>
            <a:r>
              <a:rPr dirty="0" sz="1800" spc="-5" b="1" i="1">
                <a:latin typeface="Courier New"/>
                <a:cs typeface="Courier New"/>
              </a:rPr>
              <a:t>2&gt;.]&lt;</a:t>
            </a:r>
            <a:r>
              <a:rPr dirty="0" sz="1900" spc="-85" b="1" i="1">
                <a:latin typeface="宋体"/>
                <a:cs typeface="宋体"/>
              </a:rPr>
              <a:t>列名</a:t>
            </a:r>
            <a:r>
              <a:rPr dirty="0" sz="1800" spc="-5" b="1" i="1">
                <a:latin typeface="Courier New"/>
                <a:cs typeface="Courier New"/>
              </a:rPr>
              <a:t>3&gt;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连接查询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609330" cy="3393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自身连接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一个表与其自己进行连接，称为表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自身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连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接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需要给表起别名以示区别</a:t>
            </a:r>
            <a:endParaRPr sz="2800">
              <a:latin typeface="宋体"/>
              <a:cs typeface="宋体"/>
            </a:endParaRPr>
          </a:p>
          <a:p>
            <a:pPr marL="756285" marR="5080" indent="-287020">
              <a:lnSpc>
                <a:spcPts val="3220"/>
              </a:lnSpc>
              <a:spcBef>
                <a:spcPts val="104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由于所有属性名都是同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属性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因此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必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须使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别名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前缀</a:t>
            </a:r>
            <a:endParaRPr sz="2800">
              <a:latin typeface="宋体"/>
              <a:cs typeface="宋体"/>
            </a:endParaRPr>
          </a:p>
          <a:p>
            <a:pPr marL="756285" marR="291465" indent="-287020">
              <a:lnSpc>
                <a:spcPts val="3220"/>
              </a:lnSpc>
              <a:spcBef>
                <a:spcPts val="955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例：查询每一门课的间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先修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课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（即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先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修课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先修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课）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5672" y="4864608"/>
            <a:ext cx="7141464" cy="1097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16012" y="4797425"/>
            <a:ext cx="7127875" cy="10795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11760" rIns="0" bIns="0" rtlCol="0" vert="horz">
            <a:spAutoFit/>
          </a:bodyPr>
          <a:lstStyle/>
          <a:p>
            <a:pPr marL="771525">
              <a:lnSpc>
                <a:spcPct val="100000"/>
              </a:lnSpc>
              <a:spcBef>
                <a:spcPts val="880"/>
              </a:spcBef>
              <a:tabLst>
                <a:tab pos="1865630" algn="l"/>
              </a:tabLst>
            </a:pPr>
            <a:r>
              <a:rPr dirty="0" sz="1800" spc="-5" b="1">
                <a:latin typeface="Courier New"/>
                <a:cs typeface="Courier New"/>
              </a:rPr>
              <a:t>SELECT	FIRST.Cno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SECOND.Cpno</a:t>
            </a:r>
            <a:endParaRPr sz="1800">
              <a:latin typeface="Courier New"/>
              <a:cs typeface="Courier New"/>
            </a:endParaRPr>
          </a:p>
          <a:p>
            <a:pPr marL="771525">
              <a:lnSpc>
                <a:spcPct val="100000"/>
              </a:lnSpc>
              <a:spcBef>
                <a:spcPts val="5"/>
              </a:spcBef>
              <a:tabLst>
                <a:tab pos="1591945" algn="l"/>
                <a:tab pos="2682875" algn="l"/>
                <a:tab pos="4689475" algn="l"/>
              </a:tabLst>
            </a:pPr>
            <a:r>
              <a:rPr dirty="0" sz="1800" spc="-5" b="1">
                <a:latin typeface="Courier New"/>
                <a:cs typeface="Courier New"/>
              </a:rPr>
              <a:t>FROM	Course	FIRST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Course	SECOND</a:t>
            </a:r>
            <a:endParaRPr sz="1800">
              <a:latin typeface="Courier New"/>
              <a:cs typeface="Courier New"/>
            </a:endParaRPr>
          </a:p>
          <a:p>
            <a:pPr marL="77152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WHERE FIRST.Cpno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1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SECOND.Cno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连接查询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8491855" cy="330835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外连接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外连接与普通连接的区别</a:t>
            </a:r>
            <a:endParaRPr sz="28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595"/>
              </a:spcBef>
              <a:buFont typeface="Times New Roman"/>
              <a:buChar char="•"/>
              <a:tabLst>
                <a:tab pos="115633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普通连接操作只输出满足连接条件的元组</a:t>
            </a:r>
            <a:endParaRPr sz="2400">
              <a:latin typeface="宋体"/>
              <a:cs typeface="宋体"/>
            </a:endParaRPr>
          </a:p>
          <a:p>
            <a:pPr lvl="1" marL="1156335" marR="5080" indent="-229235">
              <a:lnSpc>
                <a:spcPts val="2760"/>
              </a:lnSpc>
              <a:spcBef>
                <a:spcPts val="885"/>
              </a:spcBef>
              <a:buFont typeface="Times New Roman"/>
              <a:buChar char="•"/>
              <a:tabLst>
                <a:tab pos="115633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外连接操作以指定表为连接主体，将主体表中不满足连 接条件的元组一并输出</a:t>
            </a:r>
            <a:endParaRPr sz="2400">
              <a:latin typeface="宋体"/>
              <a:cs typeface="宋体"/>
            </a:endParaRPr>
          </a:p>
          <a:p>
            <a:pPr marL="756285" marR="173990" indent="-287020">
              <a:lnSpc>
                <a:spcPts val="3220"/>
              </a:lnSpc>
              <a:spcBef>
                <a:spcPts val="960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例：查询每个学生及其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选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修课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的情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况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，即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学生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一门课也没有选也要输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出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学生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信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息。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2960" y="4864608"/>
            <a:ext cx="7650480" cy="1097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5650" y="4797425"/>
            <a:ext cx="7632700" cy="10795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0287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810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Student.Sno,Sname,Ssex,Sage,Sdept,Cno,Grade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FROM </a:t>
            </a:r>
            <a:r>
              <a:rPr dirty="0" sz="1800" spc="-15" b="1">
                <a:latin typeface="Courier New"/>
                <a:cs typeface="Courier New"/>
              </a:rPr>
              <a:t>Student </a:t>
            </a:r>
            <a:r>
              <a:rPr dirty="0" sz="1800" spc="-10" b="1">
                <a:latin typeface="Courier New"/>
                <a:cs typeface="Courier New"/>
              </a:rPr>
              <a:t>LEFT </a:t>
            </a:r>
            <a:r>
              <a:rPr dirty="0" sz="1800" spc="-20" b="1">
                <a:latin typeface="Courier New"/>
                <a:cs typeface="Courier New"/>
              </a:rPr>
              <a:t>JOIN</a:t>
            </a:r>
            <a:r>
              <a:rPr dirty="0" sz="1800" spc="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SC</a:t>
            </a:r>
            <a:endParaRPr sz="18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70"/>
              </a:spcBef>
              <a:tabLst>
                <a:tab pos="770890" algn="l"/>
              </a:tabLst>
            </a:pPr>
            <a:r>
              <a:rPr dirty="0" sz="1800" spc="-5" b="1">
                <a:latin typeface="Courier New"/>
                <a:cs typeface="Courier New"/>
              </a:rPr>
              <a:t>ON	Student.Sno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SC.Sno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连接查询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306434" cy="2463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复合条件连接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100000"/>
              </a:lnSpc>
            </a:pP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HER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子句中含多个连接条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件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时，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称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为复合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条件连接</a:t>
            </a:r>
            <a:endParaRPr sz="3200">
              <a:latin typeface="宋体"/>
              <a:cs typeface="宋体"/>
            </a:endParaRPr>
          </a:p>
          <a:p>
            <a:pPr marL="356870" marR="27305">
              <a:lnSpc>
                <a:spcPct val="100000"/>
              </a:lnSpc>
              <a:spcBef>
                <a:spcPts val="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例：查询选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修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号课程且其成绩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90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分以上的 所有学生的学号、姓名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2960" y="4218432"/>
            <a:ext cx="7650480" cy="1527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3336" y="4224528"/>
            <a:ext cx="7394448" cy="1444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5650" y="4149725"/>
            <a:ext cx="7632700" cy="1511300"/>
          </a:xfrm>
          <a:custGeom>
            <a:avLst/>
            <a:gdLst/>
            <a:ahLst/>
            <a:cxnLst/>
            <a:rect l="l" t="t" r="r" b="b"/>
            <a:pathLst>
              <a:path w="7632700" h="1511300">
                <a:moveTo>
                  <a:pt x="0" y="1511300"/>
                </a:moveTo>
                <a:lnTo>
                  <a:pt x="7632700" y="1511300"/>
                </a:lnTo>
                <a:lnTo>
                  <a:pt x="7632700" y="0"/>
                </a:lnTo>
                <a:lnTo>
                  <a:pt x="0" y="0"/>
                </a:lnTo>
                <a:lnTo>
                  <a:pt x="0" y="15113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5650" y="4149725"/>
            <a:ext cx="7632700" cy="1511300"/>
          </a:xfrm>
          <a:custGeom>
            <a:avLst/>
            <a:gdLst/>
            <a:ahLst/>
            <a:cxnLst/>
            <a:rect l="l" t="t" r="r" b="b"/>
            <a:pathLst>
              <a:path w="7632700" h="1511300">
                <a:moveTo>
                  <a:pt x="0" y="1511300"/>
                </a:moveTo>
                <a:lnTo>
                  <a:pt x="7632700" y="1511300"/>
                </a:lnTo>
                <a:lnTo>
                  <a:pt x="7632700" y="0"/>
                </a:lnTo>
                <a:lnTo>
                  <a:pt x="0" y="0"/>
                </a:lnTo>
                <a:lnTo>
                  <a:pt x="0" y="15113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71803" y="4181043"/>
            <a:ext cx="45339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 b="1">
                <a:latin typeface="Courier New"/>
                <a:cs typeface="Courier New"/>
              </a:rPr>
              <a:t>Student.Sno,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student.Sname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8755" y="4455921"/>
            <a:ext cx="711200" cy="58356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 indent="2540">
              <a:lnSpc>
                <a:spcPct val="103299"/>
              </a:lnSpc>
              <a:spcBef>
                <a:spcPts val="25"/>
              </a:spcBef>
            </a:pPr>
            <a:r>
              <a:rPr dirty="0" sz="1800" spc="-5" b="1">
                <a:latin typeface="Courier New"/>
                <a:cs typeface="Courier New"/>
              </a:rPr>
              <a:t>FROM  WHERE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5792" y="4455921"/>
            <a:ext cx="3302000" cy="583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Student,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SC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800" spc="-5" b="1">
                <a:latin typeface="Courier New"/>
                <a:cs typeface="Courier New"/>
              </a:rPr>
              <a:t>Student.Sno </a:t>
            </a:r>
            <a:r>
              <a:rPr dirty="0" sz="1800" b="1">
                <a:latin typeface="Courier New"/>
                <a:cs typeface="Courier New"/>
              </a:rPr>
              <a:t>= </a:t>
            </a:r>
            <a:r>
              <a:rPr dirty="0" sz="1800" spc="-5" b="1">
                <a:latin typeface="Courier New"/>
                <a:cs typeface="Courier New"/>
              </a:rPr>
              <a:t>SC.Sno</a:t>
            </a:r>
            <a:r>
              <a:rPr dirty="0" sz="1800" spc="-204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AND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0584" y="4739385"/>
            <a:ext cx="222948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/*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10" b="1">
                <a:latin typeface="宋体"/>
                <a:cs typeface="宋体"/>
              </a:rPr>
              <a:t>连接谓</a:t>
            </a:r>
            <a:r>
              <a:rPr dirty="0" sz="1800" spc="15" b="1">
                <a:latin typeface="宋体"/>
                <a:cs typeface="宋体"/>
              </a:rPr>
              <a:t>词</a:t>
            </a:r>
            <a:r>
              <a:rPr dirty="0" sz="1800" spc="-5" b="1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/*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15" b="1">
                <a:latin typeface="宋体"/>
                <a:cs typeface="宋体"/>
              </a:rPr>
              <a:t>其他限定条</a:t>
            </a:r>
            <a:r>
              <a:rPr dirty="0" sz="1800" spc="-5" b="1">
                <a:latin typeface="宋体"/>
                <a:cs typeface="宋体"/>
              </a:rPr>
              <a:t>件</a:t>
            </a:r>
            <a:r>
              <a:rPr dirty="0" sz="1800" spc="85" b="1">
                <a:latin typeface="宋体"/>
                <a:cs typeface="宋体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80486" y="5013782"/>
            <a:ext cx="23482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3414" algn="l"/>
              </a:tabLst>
            </a:pPr>
            <a:r>
              <a:rPr dirty="0" sz="1800" spc="-5" b="1">
                <a:latin typeface="Courier New"/>
                <a:cs typeface="Courier New"/>
              </a:rPr>
              <a:t>SC.Cno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'2</a:t>
            </a:r>
            <a:r>
              <a:rPr dirty="0" sz="1800" b="1">
                <a:latin typeface="Courier New"/>
                <a:cs typeface="Courier New"/>
              </a:rPr>
              <a:t>'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-5" b="1">
                <a:latin typeface="Courier New"/>
                <a:cs typeface="Courier New"/>
              </a:rPr>
              <a:t>AND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SC.Grade </a:t>
            </a:r>
            <a:r>
              <a:rPr dirty="0" sz="1800" b="1">
                <a:latin typeface="Courier New"/>
                <a:cs typeface="Courier New"/>
              </a:rPr>
              <a:t>&gt;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90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连接查询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903970" cy="151384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多表连接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ts val="3650"/>
              </a:lnSpc>
              <a:spcBef>
                <a:spcPts val="47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询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每个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修了课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的学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生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的学号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姓名、 选修的课程名及成绩。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2855" y="3282696"/>
            <a:ext cx="7793735" cy="1527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0183" y="3538728"/>
            <a:ext cx="7888224" cy="9204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84212" y="3213100"/>
            <a:ext cx="7777480" cy="15113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36258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Student.Sno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Sname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Cname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Grade</a:t>
            </a:r>
            <a:endParaRPr sz="180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tabLst>
                <a:tab pos="1316990" algn="l"/>
              </a:tabLst>
            </a:pPr>
            <a:r>
              <a:rPr dirty="0" sz="1800" spc="-5" b="1">
                <a:latin typeface="Courier New"/>
                <a:cs typeface="Courier New"/>
              </a:rPr>
              <a:t>FROM	Student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SC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Course</a:t>
            </a:r>
            <a:endParaRPr sz="1800">
              <a:latin typeface="Courier New"/>
              <a:cs typeface="Courier New"/>
            </a:endParaRPr>
          </a:p>
          <a:p>
            <a:pPr marL="362585">
              <a:lnSpc>
                <a:spcPct val="100000"/>
              </a:lnSpc>
              <a:tabLst>
                <a:tab pos="1316355" algn="l"/>
              </a:tabLst>
            </a:pPr>
            <a:r>
              <a:rPr dirty="0" sz="1800" spc="-5" b="1">
                <a:latin typeface="Courier New"/>
                <a:cs typeface="Courier New"/>
              </a:rPr>
              <a:t>WHERE	Student.Sno </a:t>
            </a:r>
            <a:r>
              <a:rPr dirty="0" sz="1800" b="1">
                <a:latin typeface="Courier New"/>
                <a:cs typeface="Courier New"/>
              </a:rPr>
              <a:t>= </a:t>
            </a:r>
            <a:r>
              <a:rPr dirty="0" sz="1800" spc="-5" b="1">
                <a:latin typeface="Courier New"/>
                <a:cs typeface="Courier New"/>
              </a:rPr>
              <a:t>SC.Sno AND SC.Cno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04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Course.Cno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8470265" cy="257683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基本含义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SELECT-FROM-WHERE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语句称为一个查询块</a:t>
            </a:r>
            <a:endParaRPr sz="2800">
              <a:latin typeface="宋体"/>
              <a:cs typeface="宋体"/>
            </a:endParaRPr>
          </a:p>
          <a:p>
            <a:pPr marL="756285" marR="30480" indent="-28702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将一个查询块嵌套在另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个查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询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块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子句 或</a:t>
            </a:r>
            <a:r>
              <a:rPr dirty="0" sz="2800" spc="-70">
                <a:solidFill>
                  <a:srgbClr val="FFFFFF"/>
                </a:solidFill>
                <a:latin typeface="Times New Roman"/>
                <a:cs typeface="Times New Roman"/>
              </a:rPr>
              <a:t>HAVING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短语的条件中的查询称为嵌套查询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例：查询选修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了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号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课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程的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学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生的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姓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8055" y="4218432"/>
            <a:ext cx="8400288" cy="2191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1000" y="4149725"/>
            <a:ext cx="8382000" cy="2174875"/>
          </a:xfrm>
          <a:custGeom>
            <a:avLst/>
            <a:gdLst/>
            <a:ahLst/>
            <a:cxnLst/>
            <a:rect l="l" t="t" r="r" b="b"/>
            <a:pathLst>
              <a:path w="8382000" h="2174875">
                <a:moveTo>
                  <a:pt x="0" y="2174875"/>
                </a:moveTo>
                <a:lnTo>
                  <a:pt x="8382000" y="2174875"/>
                </a:lnTo>
                <a:lnTo>
                  <a:pt x="8382000" y="0"/>
                </a:lnTo>
                <a:lnTo>
                  <a:pt x="0" y="0"/>
                </a:lnTo>
                <a:lnTo>
                  <a:pt x="0" y="21748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1000" y="4149725"/>
            <a:ext cx="8382000" cy="2174875"/>
          </a:xfrm>
          <a:custGeom>
            <a:avLst/>
            <a:gdLst/>
            <a:ahLst/>
            <a:cxnLst/>
            <a:rect l="l" t="t" r="r" b="b"/>
            <a:pathLst>
              <a:path w="8382000" h="2174875">
                <a:moveTo>
                  <a:pt x="0" y="2174875"/>
                </a:moveTo>
                <a:lnTo>
                  <a:pt x="8382000" y="2174875"/>
                </a:lnTo>
                <a:lnTo>
                  <a:pt x="8382000" y="0"/>
                </a:lnTo>
                <a:lnTo>
                  <a:pt x="0" y="0"/>
                </a:lnTo>
                <a:lnTo>
                  <a:pt x="0" y="2174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4653026"/>
            <a:ext cx="7391400" cy="1281430"/>
          </a:xfrm>
          <a:custGeom>
            <a:avLst/>
            <a:gdLst/>
            <a:ahLst/>
            <a:cxnLst/>
            <a:rect l="l" t="t" r="r" b="b"/>
            <a:pathLst>
              <a:path w="7391400" h="1281429">
                <a:moveTo>
                  <a:pt x="0" y="1281049"/>
                </a:moveTo>
                <a:lnTo>
                  <a:pt x="7391400" y="1281049"/>
                </a:lnTo>
                <a:lnTo>
                  <a:pt x="7391400" y="0"/>
                </a:lnTo>
                <a:lnTo>
                  <a:pt x="0" y="0"/>
                </a:lnTo>
                <a:lnTo>
                  <a:pt x="0" y="128104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400" y="4653026"/>
            <a:ext cx="7391400" cy="1281430"/>
          </a:xfrm>
          <a:custGeom>
            <a:avLst/>
            <a:gdLst/>
            <a:ahLst/>
            <a:cxnLst/>
            <a:rect l="l" t="t" r="r" b="b"/>
            <a:pathLst>
              <a:path w="7391400" h="1281429">
                <a:moveTo>
                  <a:pt x="0" y="1281049"/>
                </a:moveTo>
                <a:lnTo>
                  <a:pt x="7391400" y="1281049"/>
                </a:lnTo>
                <a:lnTo>
                  <a:pt x="7391400" y="0"/>
                </a:lnTo>
                <a:lnTo>
                  <a:pt x="0" y="0"/>
                </a:lnTo>
                <a:lnTo>
                  <a:pt x="0" y="128104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67000" y="5292725"/>
            <a:ext cx="5638800" cy="643255"/>
          </a:xfrm>
          <a:custGeom>
            <a:avLst/>
            <a:gdLst/>
            <a:ahLst/>
            <a:cxnLst/>
            <a:rect l="l" t="t" r="r" b="b"/>
            <a:pathLst>
              <a:path w="5638800" h="643254">
                <a:moveTo>
                  <a:pt x="0" y="642937"/>
                </a:moveTo>
                <a:lnTo>
                  <a:pt x="5638800" y="642937"/>
                </a:lnTo>
                <a:lnTo>
                  <a:pt x="5638800" y="0"/>
                </a:lnTo>
                <a:lnTo>
                  <a:pt x="0" y="0"/>
                </a:lnTo>
                <a:lnTo>
                  <a:pt x="0" y="64293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67000" y="5292725"/>
            <a:ext cx="5638800" cy="643255"/>
          </a:xfrm>
          <a:custGeom>
            <a:avLst/>
            <a:gdLst/>
            <a:ahLst/>
            <a:cxnLst/>
            <a:rect l="l" t="t" r="r" b="b"/>
            <a:pathLst>
              <a:path w="5638800" h="643254">
                <a:moveTo>
                  <a:pt x="0" y="642937"/>
                </a:moveTo>
                <a:lnTo>
                  <a:pt x="5638800" y="642937"/>
                </a:lnTo>
                <a:lnTo>
                  <a:pt x="5638800" y="0"/>
                </a:lnTo>
                <a:lnTo>
                  <a:pt x="0" y="0"/>
                </a:lnTo>
                <a:lnTo>
                  <a:pt x="0" y="6429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741929" y="5415178"/>
            <a:ext cx="4709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38580" sz="2700">
                <a:latin typeface="宋体"/>
                <a:cs typeface="宋体"/>
              </a:rPr>
              <a:t>子查询</a:t>
            </a:r>
            <a:r>
              <a:rPr dirty="0" baseline="38580" sz="2700" spc="-209">
                <a:latin typeface="宋体"/>
                <a:cs typeface="宋体"/>
              </a:rPr>
              <a:t> </a:t>
            </a:r>
            <a:r>
              <a:rPr dirty="0" sz="2400" spc="15" b="1">
                <a:latin typeface="宋体"/>
                <a:cs typeface="宋体"/>
              </a:rPr>
              <a:t>选</a:t>
            </a:r>
            <a:r>
              <a:rPr dirty="0" sz="2400" spc="10" b="1">
                <a:latin typeface="宋体"/>
                <a:cs typeface="宋体"/>
              </a:rPr>
              <a:t>修</a:t>
            </a:r>
            <a:r>
              <a:rPr dirty="0" sz="2400" b="1">
                <a:latin typeface="Arial"/>
                <a:cs typeface="Arial"/>
              </a:rPr>
              <a:t>2</a:t>
            </a:r>
            <a:r>
              <a:rPr dirty="0" sz="2400" spc="10" b="1">
                <a:latin typeface="宋体"/>
                <a:cs typeface="宋体"/>
              </a:rPr>
              <a:t>号课程的</a:t>
            </a:r>
            <a:r>
              <a:rPr dirty="0" sz="2400" spc="-10" b="1">
                <a:latin typeface="宋体"/>
                <a:cs typeface="宋体"/>
              </a:rPr>
              <a:t>学</a:t>
            </a:r>
            <a:r>
              <a:rPr dirty="0" sz="2400" spc="15" b="1">
                <a:latin typeface="宋体"/>
                <a:cs typeface="宋体"/>
              </a:rPr>
              <a:t>生</a:t>
            </a:r>
            <a:r>
              <a:rPr dirty="0" sz="2400" spc="-10" b="1">
                <a:latin typeface="宋体"/>
                <a:cs typeface="宋体"/>
              </a:rPr>
              <a:t>都</a:t>
            </a:r>
            <a:r>
              <a:rPr dirty="0" sz="2400" spc="15" b="1">
                <a:latin typeface="宋体"/>
                <a:cs typeface="宋体"/>
              </a:rPr>
              <a:t>有</a:t>
            </a:r>
            <a:r>
              <a:rPr dirty="0" sz="2400" spc="-10" b="1">
                <a:latin typeface="宋体"/>
                <a:cs typeface="宋体"/>
              </a:rPr>
              <a:t>哪些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1819" y="4685157"/>
            <a:ext cx="6997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父查询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1751" y="4753432"/>
            <a:ext cx="370459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latin typeface="宋体"/>
                <a:cs typeface="宋体"/>
              </a:rPr>
              <a:t>这些学生的姓名</a:t>
            </a:r>
            <a:r>
              <a:rPr dirty="0" sz="2400" spc="-10" b="1">
                <a:latin typeface="宋体"/>
                <a:cs typeface="宋体"/>
              </a:rPr>
              <a:t>都</a:t>
            </a:r>
            <a:r>
              <a:rPr dirty="0" sz="2400" spc="10" b="1">
                <a:latin typeface="宋体"/>
                <a:cs typeface="宋体"/>
              </a:rPr>
              <a:t>是</a:t>
            </a:r>
            <a:r>
              <a:rPr dirty="0" sz="2400" spc="-10" b="1">
                <a:latin typeface="宋体"/>
                <a:cs typeface="宋体"/>
              </a:rPr>
              <a:t>什</a:t>
            </a:r>
            <a:r>
              <a:rPr dirty="0" sz="2400" spc="10" b="1">
                <a:latin typeface="宋体"/>
                <a:cs typeface="宋体"/>
              </a:rPr>
              <a:t>么？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10271" y="4824729"/>
            <a:ext cx="770890" cy="467995"/>
          </a:xfrm>
          <a:custGeom>
            <a:avLst/>
            <a:gdLst/>
            <a:ahLst/>
            <a:cxnLst/>
            <a:rect l="l" t="t" r="r" b="b"/>
            <a:pathLst>
              <a:path w="770890" h="467995">
                <a:moveTo>
                  <a:pt x="609435" y="201803"/>
                </a:moveTo>
                <a:lnTo>
                  <a:pt x="255650" y="201803"/>
                </a:lnTo>
                <a:lnTo>
                  <a:pt x="320542" y="211362"/>
                </a:lnTo>
                <a:lnTo>
                  <a:pt x="382257" y="223689"/>
                </a:lnTo>
                <a:lnTo>
                  <a:pt x="440525" y="238642"/>
                </a:lnTo>
                <a:lnTo>
                  <a:pt x="495074" y="256079"/>
                </a:lnTo>
                <a:lnTo>
                  <a:pt x="545633" y="275855"/>
                </a:lnTo>
                <a:lnTo>
                  <a:pt x="591931" y="297830"/>
                </a:lnTo>
                <a:lnTo>
                  <a:pt x="633696" y="321861"/>
                </a:lnTo>
                <a:lnTo>
                  <a:pt x="670658" y="347805"/>
                </a:lnTo>
                <a:lnTo>
                  <a:pt x="702546" y="375521"/>
                </a:lnTo>
                <a:lnTo>
                  <a:pt x="729087" y="404864"/>
                </a:lnTo>
                <a:lnTo>
                  <a:pt x="765048" y="467868"/>
                </a:lnTo>
                <a:lnTo>
                  <a:pt x="770633" y="435240"/>
                </a:lnTo>
                <a:lnTo>
                  <a:pt x="764177" y="371813"/>
                </a:lnTo>
                <a:lnTo>
                  <a:pt x="735518" y="311772"/>
                </a:lnTo>
                <a:lnTo>
                  <a:pt x="686213" y="256257"/>
                </a:lnTo>
                <a:lnTo>
                  <a:pt x="654303" y="230552"/>
                </a:lnTo>
                <a:lnTo>
                  <a:pt x="617816" y="206405"/>
                </a:lnTo>
                <a:lnTo>
                  <a:pt x="609435" y="201803"/>
                </a:lnTo>
                <a:close/>
              </a:path>
              <a:path w="770890" h="467995">
                <a:moveTo>
                  <a:pt x="246252" y="0"/>
                </a:moveTo>
                <a:lnTo>
                  <a:pt x="0" y="138303"/>
                </a:lnTo>
                <a:lnTo>
                  <a:pt x="259969" y="294894"/>
                </a:lnTo>
                <a:lnTo>
                  <a:pt x="255650" y="201803"/>
                </a:lnTo>
                <a:lnTo>
                  <a:pt x="609435" y="201803"/>
                </a:lnTo>
                <a:lnTo>
                  <a:pt x="531887" y="163356"/>
                </a:lnTo>
                <a:lnTo>
                  <a:pt x="482834" y="144738"/>
                </a:lnTo>
                <a:lnTo>
                  <a:pt x="429981" y="128247"/>
                </a:lnTo>
                <a:lnTo>
                  <a:pt x="373523" y="114026"/>
                </a:lnTo>
                <a:lnTo>
                  <a:pt x="313655" y="102218"/>
                </a:lnTo>
                <a:lnTo>
                  <a:pt x="250571" y="92964"/>
                </a:lnTo>
                <a:lnTo>
                  <a:pt x="24625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41768" y="5237860"/>
            <a:ext cx="744855" cy="508634"/>
          </a:xfrm>
          <a:custGeom>
            <a:avLst/>
            <a:gdLst/>
            <a:ahLst/>
            <a:cxnLst/>
            <a:rect l="l" t="t" r="r" b="b"/>
            <a:pathLst>
              <a:path w="744854" h="508635">
                <a:moveTo>
                  <a:pt x="739393" y="0"/>
                </a:moveTo>
                <a:lnTo>
                  <a:pt x="732256" y="59582"/>
                </a:lnTo>
                <a:lnTo>
                  <a:pt x="706217" y="117004"/>
                </a:lnTo>
                <a:lnTo>
                  <a:pt x="662799" y="171443"/>
                </a:lnTo>
                <a:lnTo>
                  <a:pt x="603522" y="222074"/>
                </a:lnTo>
                <a:lnTo>
                  <a:pt x="568412" y="245705"/>
                </a:lnTo>
                <a:lnTo>
                  <a:pt x="529907" y="268076"/>
                </a:lnTo>
                <a:lnTo>
                  <a:pt x="488198" y="289083"/>
                </a:lnTo>
                <a:lnTo>
                  <a:pt x="443475" y="308624"/>
                </a:lnTo>
                <a:lnTo>
                  <a:pt x="395929" y="326596"/>
                </a:lnTo>
                <a:lnTo>
                  <a:pt x="345748" y="342896"/>
                </a:lnTo>
                <a:lnTo>
                  <a:pt x="293123" y="357421"/>
                </a:lnTo>
                <a:lnTo>
                  <a:pt x="238245" y="370068"/>
                </a:lnTo>
                <a:lnTo>
                  <a:pt x="181304" y="380735"/>
                </a:lnTo>
                <a:lnTo>
                  <a:pt x="122489" y="389318"/>
                </a:lnTo>
                <a:lnTo>
                  <a:pt x="61991" y="395714"/>
                </a:lnTo>
                <a:lnTo>
                  <a:pt x="0" y="399821"/>
                </a:lnTo>
                <a:lnTo>
                  <a:pt x="5206" y="508596"/>
                </a:lnTo>
                <a:lnTo>
                  <a:pt x="67180" y="504487"/>
                </a:lnTo>
                <a:lnTo>
                  <a:pt x="127662" y="498088"/>
                </a:lnTo>
                <a:lnTo>
                  <a:pt x="186462" y="489502"/>
                </a:lnTo>
                <a:lnTo>
                  <a:pt x="243390" y="478832"/>
                </a:lnTo>
                <a:lnTo>
                  <a:pt x="298257" y="466181"/>
                </a:lnTo>
                <a:lnTo>
                  <a:pt x="350871" y="451652"/>
                </a:lnTo>
                <a:lnTo>
                  <a:pt x="401043" y="435348"/>
                </a:lnTo>
                <a:lnTo>
                  <a:pt x="448583" y="417372"/>
                </a:lnTo>
                <a:lnTo>
                  <a:pt x="493299" y="397826"/>
                </a:lnTo>
                <a:lnTo>
                  <a:pt x="535003" y="376815"/>
                </a:lnTo>
                <a:lnTo>
                  <a:pt x="573503" y="354440"/>
                </a:lnTo>
                <a:lnTo>
                  <a:pt x="608610" y="330805"/>
                </a:lnTo>
                <a:lnTo>
                  <a:pt x="640133" y="306013"/>
                </a:lnTo>
                <a:lnTo>
                  <a:pt x="691667" y="253368"/>
                </a:lnTo>
                <a:lnTo>
                  <a:pt x="726601" y="197286"/>
                </a:lnTo>
                <a:lnTo>
                  <a:pt x="743362" y="138722"/>
                </a:lnTo>
                <a:lnTo>
                  <a:pt x="744474" y="108711"/>
                </a:lnTo>
                <a:lnTo>
                  <a:pt x="739393" y="0"/>
                </a:lnTo>
                <a:close/>
              </a:path>
            </a:pathLst>
          </a:custGeom>
          <a:solidFill>
            <a:srgbClr val="CD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10271" y="4824729"/>
            <a:ext cx="775970" cy="922019"/>
          </a:xfrm>
          <a:custGeom>
            <a:avLst/>
            <a:gdLst/>
            <a:ahLst/>
            <a:cxnLst/>
            <a:rect l="l" t="t" r="r" b="b"/>
            <a:pathLst>
              <a:path w="775970" h="922020">
                <a:moveTo>
                  <a:pt x="765048" y="467868"/>
                </a:moveTo>
                <a:lnTo>
                  <a:pt x="729087" y="404864"/>
                </a:lnTo>
                <a:lnTo>
                  <a:pt x="702546" y="375521"/>
                </a:lnTo>
                <a:lnTo>
                  <a:pt x="670658" y="347805"/>
                </a:lnTo>
                <a:lnTo>
                  <a:pt x="633696" y="321861"/>
                </a:lnTo>
                <a:lnTo>
                  <a:pt x="591931" y="297830"/>
                </a:lnTo>
                <a:lnTo>
                  <a:pt x="545633" y="275855"/>
                </a:lnTo>
                <a:lnTo>
                  <a:pt x="495074" y="256079"/>
                </a:lnTo>
                <a:lnTo>
                  <a:pt x="440525" y="238642"/>
                </a:lnTo>
                <a:lnTo>
                  <a:pt x="382257" y="223689"/>
                </a:lnTo>
                <a:lnTo>
                  <a:pt x="320542" y="211362"/>
                </a:lnTo>
                <a:lnTo>
                  <a:pt x="255650" y="201803"/>
                </a:lnTo>
                <a:lnTo>
                  <a:pt x="259969" y="294894"/>
                </a:lnTo>
                <a:lnTo>
                  <a:pt x="0" y="138303"/>
                </a:lnTo>
                <a:lnTo>
                  <a:pt x="246252" y="0"/>
                </a:lnTo>
                <a:lnTo>
                  <a:pt x="250571" y="92964"/>
                </a:lnTo>
                <a:lnTo>
                  <a:pt x="314348" y="102358"/>
                </a:lnTo>
                <a:lnTo>
                  <a:pt x="374952" y="114391"/>
                </a:lnTo>
                <a:lnTo>
                  <a:pt x="432152" y="128921"/>
                </a:lnTo>
                <a:lnTo>
                  <a:pt x="485719" y="145807"/>
                </a:lnTo>
                <a:lnTo>
                  <a:pt x="535422" y="164907"/>
                </a:lnTo>
                <a:lnTo>
                  <a:pt x="581031" y="186080"/>
                </a:lnTo>
                <a:lnTo>
                  <a:pt x="622315" y="209184"/>
                </a:lnTo>
                <a:lnTo>
                  <a:pt x="659045" y="234079"/>
                </a:lnTo>
                <a:lnTo>
                  <a:pt x="690991" y="260623"/>
                </a:lnTo>
                <a:lnTo>
                  <a:pt x="717921" y="288675"/>
                </a:lnTo>
                <a:lnTo>
                  <a:pt x="755816" y="348736"/>
                </a:lnTo>
                <a:lnTo>
                  <a:pt x="770889" y="413131"/>
                </a:lnTo>
                <a:lnTo>
                  <a:pt x="775970" y="521843"/>
                </a:lnTo>
                <a:lnTo>
                  <a:pt x="774858" y="551853"/>
                </a:lnTo>
                <a:lnTo>
                  <a:pt x="768832" y="581427"/>
                </a:lnTo>
                <a:lnTo>
                  <a:pt x="742794" y="638853"/>
                </a:lnTo>
                <a:lnTo>
                  <a:pt x="699378" y="693297"/>
                </a:lnTo>
                <a:lnTo>
                  <a:pt x="640106" y="743936"/>
                </a:lnTo>
                <a:lnTo>
                  <a:pt x="604999" y="767571"/>
                </a:lnTo>
                <a:lnTo>
                  <a:pt x="566499" y="789946"/>
                </a:lnTo>
                <a:lnTo>
                  <a:pt x="524795" y="810957"/>
                </a:lnTo>
                <a:lnTo>
                  <a:pt x="480079" y="830503"/>
                </a:lnTo>
                <a:lnTo>
                  <a:pt x="432539" y="848479"/>
                </a:lnTo>
                <a:lnTo>
                  <a:pt x="382367" y="864783"/>
                </a:lnTo>
                <a:lnTo>
                  <a:pt x="329753" y="879312"/>
                </a:lnTo>
                <a:lnTo>
                  <a:pt x="274886" y="891963"/>
                </a:lnTo>
                <a:lnTo>
                  <a:pt x="217958" y="902633"/>
                </a:lnTo>
                <a:lnTo>
                  <a:pt x="159158" y="911219"/>
                </a:lnTo>
                <a:lnTo>
                  <a:pt x="98676" y="917618"/>
                </a:lnTo>
                <a:lnTo>
                  <a:pt x="36702" y="921727"/>
                </a:lnTo>
                <a:lnTo>
                  <a:pt x="31496" y="812952"/>
                </a:lnTo>
                <a:lnTo>
                  <a:pt x="93487" y="808845"/>
                </a:lnTo>
                <a:lnTo>
                  <a:pt x="153985" y="802449"/>
                </a:lnTo>
                <a:lnTo>
                  <a:pt x="212800" y="793866"/>
                </a:lnTo>
                <a:lnTo>
                  <a:pt x="269741" y="783199"/>
                </a:lnTo>
                <a:lnTo>
                  <a:pt x="324619" y="770552"/>
                </a:lnTo>
                <a:lnTo>
                  <a:pt x="377244" y="756027"/>
                </a:lnTo>
                <a:lnTo>
                  <a:pt x="427425" y="739727"/>
                </a:lnTo>
                <a:lnTo>
                  <a:pt x="474971" y="721755"/>
                </a:lnTo>
                <a:lnTo>
                  <a:pt x="519694" y="702214"/>
                </a:lnTo>
                <a:lnTo>
                  <a:pt x="561403" y="681207"/>
                </a:lnTo>
                <a:lnTo>
                  <a:pt x="599908" y="658836"/>
                </a:lnTo>
                <a:lnTo>
                  <a:pt x="635018" y="635205"/>
                </a:lnTo>
                <a:lnTo>
                  <a:pt x="666544" y="610417"/>
                </a:lnTo>
                <a:lnTo>
                  <a:pt x="718081" y="557779"/>
                </a:lnTo>
                <a:lnTo>
                  <a:pt x="753000" y="501746"/>
                </a:lnTo>
                <a:lnTo>
                  <a:pt x="769778" y="443140"/>
                </a:lnTo>
                <a:lnTo>
                  <a:pt x="770889" y="41313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706437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例：查询选修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了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号课程的学生的姓名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2960" y="2057400"/>
            <a:ext cx="7650480" cy="2246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5650" y="1989073"/>
            <a:ext cx="7632700" cy="2232025"/>
          </a:xfrm>
          <a:custGeom>
            <a:avLst/>
            <a:gdLst/>
            <a:ahLst/>
            <a:cxnLst/>
            <a:rect l="l" t="t" r="r" b="b"/>
            <a:pathLst>
              <a:path w="7632700" h="2232025">
                <a:moveTo>
                  <a:pt x="0" y="2232025"/>
                </a:moveTo>
                <a:lnTo>
                  <a:pt x="7632700" y="2232025"/>
                </a:lnTo>
                <a:lnTo>
                  <a:pt x="7632700" y="0"/>
                </a:lnTo>
                <a:lnTo>
                  <a:pt x="0" y="0"/>
                </a:lnTo>
                <a:lnTo>
                  <a:pt x="0" y="22320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5650" y="1989073"/>
            <a:ext cx="7632700" cy="2232025"/>
          </a:xfrm>
          <a:custGeom>
            <a:avLst/>
            <a:gdLst/>
            <a:ahLst/>
            <a:cxnLst/>
            <a:rect l="l" t="t" r="r" b="b"/>
            <a:pathLst>
              <a:path w="7632700" h="2232025">
                <a:moveTo>
                  <a:pt x="0" y="2232025"/>
                </a:moveTo>
                <a:lnTo>
                  <a:pt x="7632700" y="2232025"/>
                </a:lnTo>
                <a:lnTo>
                  <a:pt x="7632700" y="0"/>
                </a:lnTo>
                <a:lnTo>
                  <a:pt x="0" y="0"/>
                </a:lnTo>
                <a:lnTo>
                  <a:pt x="0" y="22320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20867" y="2252217"/>
            <a:ext cx="1772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宋体"/>
                <a:cs typeface="宋体"/>
              </a:rPr>
              <a:t>外层查</a:t>
            </a:r>
            <a:r>
              <a:rPr dirty="0" sz="1800" spc="15" b="1">
                <a:latin typeface="宋体"/>
                <a:cs typeface="宋体"/>
              </a:rPr>
              <a:t>询</a:t>
            </a:r>
            <a:r>
              <a:rPr dirty="0" sz="1800" b="1">
                <a:latin typeface="Courier New"/>
                <a:cs typeface="Courier New"/>
              </a:rPr>
              <a:t>/</a:t>
            </a:r>
            <a:r>
              <a:rPr dirty="0" sz="1800" spc="10" b="1">
                <a:latin typeface="宋体"/>
                <a:cs typeface="宋体"/>
              </a:rPr>
              <a:t>父查询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7595" y="3120397"/>
            <a:ext cx="4832985" cy="8140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75"/>
              </a:lnSpc>
              <a:tabLst>
                <a:tab pos="3072765" algn="l"/>
              </a:tabLst>
            </a:pPr>
            <a:r>
              <a:rPr dirty="0" sz="1800" spc="-5" b="1">
                <a:latin typeface="宋体"/>
                <a:cs typeface="宋体"/>
              </a:rPr>
              <a:t>（</a:t>
            </a:r>
            <a:r>
              <a:rPr dirty="0" sz="1800" spc="-120" b="1">
                <a:latin typeface="宋体"/>
                <a:cs typeface="宋体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SEL</a:t>
            </a:r>
            <a:r>
              <a:rPr dirty="0" sz="1800" spc="-10" b="1">
                <a:latin typeface="Courier New"/>
                <a:cs typeface="Courier New"/>
              </a:rPr>
              <a:t>E</a:t>
            </a:r>
            <a:r>
              <a:rPr dirty="0" sz="1800" spc="-5" b="1">
                <a:latin typeface="Courier New"/>
                <a:cs typeface="Courier New"/>
              </a:rPr>
              <a:t>C</a:t>
            </a:r>
            <a:r>
              <a:rPr dirty="0" sz="1800" b="1">
                <a:latin typeface="Courier New"/>
                <a:cs typeface="Courier New"/>
              </a:rPr>
              <a:t>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Sn</a:t>
            </a:r>
            <a:r>
              <a:rPr dirty="0" sz="1800" b="1">
                <a:latin typeface="Courier New"/>
                <a:cs typeface="Courier New"/>
              </a:rPr>
              <a:t>o</a:t>
            </a:r>
            <a:r>
              <a:rPr dirty="0" sz="1800" b="1">
                <a:latin typeface="Courier New"/>
                <a:cs typeface="Courier New"/>
              </a:rPr>
              <a:t>	</a:t>
            </a:r>
            <a:r>
              <a:rPr dirty="0" sz="1800" spc="15" b="1">
                <a:latin typeface="宋体"/>
                <a:cs typeface="宋体"/>
              </a:rPr>
              <a:t>内层查询</a:t>
            </a:r>
            <a:r>
              <a:rPr dirty="0" sz="1800" b="1">
                <a:latin typeface="Courier New"/>
                <a:cs typeface="Courier New"/>
              </a:rPr>
              <a:t>/</a:t>
            </a:r>
            <a:r>
              <a:rPr dirty="0" sz="1800" spc="15" b="1">
                <a:latin typeface="宋体"/>
                <a:cs typeface="宋体"/>
              </a:rPr>
              <a:t>子查询</a:t>
            </a:r>
            <a:endParaRPr sz="1800">
              <a:latin typeface="宋体"/>
              <a:cs typeface="宋体"/>
            </a:endParaRPr>
          </a:p>
          <a:p>
            <a:pPr marL="328930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SC</a:t>
            </a:r>
            <a:endParaRPr sz="1800">
              <a:latin typeface="Courier New"/>
              <a:cs typeface="Courier New"/>
            </a:endParaRPr>
          </a:p>
          <a:p>
            <a:pPr marL="328930">
              <a:lnSpc>
                <a:spcPct val="100000"/>
              </a:lnSpc>
              <a:spcBef>
                <a:spcPts val="70"/>
              </a:spcBef>
            </a:pPr>
            <a:r>
              <a:rPr dirty="0" sz="1800" spc="-5" b="1">
                <a:latin typeface="Courier New"/>
                <a:cs typeface="Courier New"/>
              </a:rPr>
              <a:t>WHERE Cno=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'2'</a:t>
            </a:r>
            <a:r>
              <a:rPr dirty="0" sz="1800" b="1">
                <a:latin typeface="宋体"/>
                <a:cs typeface="宋体"/>
              </a:rPr>
              <a:t>）；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68601" y="3070288"/>
            <a:ext cx="5689600" cy="935355"/>
          </a:xfrm>
          <a:custGeom>
            <a:avLst/>
            <a:gdLst/>
            <a:ahLst/>
            <a:cxnLst/>
            <a:rect l="l" t="t" r="r" b="b"/>
            <a:pathLst>
              <a:path w="5689600" h="935354">
                <a:moveTo>
                  <a:pt x="0" y="935037"/>
                </a:moveTo>
                <a:lnTo>
                  <a:pt x="5689600" y="935037"/>
                </a:lnTo>
                <a:lnTo>
                  <a:pt x="5689600" y="0"/>
                </a:lnTo>
                <a:lnTo>
                  <a:pt x="0" y="0"/>
                </a:lnTo>
                <a:lnTo>
                  <a:pt x="0" y="935037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68601" y="3070288"/>
            <a:ext cx="5689600" cy="935355"/>
          </a:xfrm>
          <a:custGeom>
            <a:avLst/>
            <a:gdLst/>
            <a:ahLst/>
            <a:cxnLst/>
            <a:rect l="l" t="t" r="r" b="b"/>
            <a:pathLst>
              <a:path w="5689600" h="935354">
                <a:moveTo>
                  <a:pt x="0" y="935037"/>
                </a:moveTo>
                <a:lnTo>
                  <a:pt x="5689600" y="935037"/>
                </a:lnTo>
                <a:lnTo>
                  <a:pt x="5689600" y="0"/>
                </a:lnTo>
                <a:lnTo>
                  <a:pt x="0" y="0"/>
                </a:lnTo>
                <a:lnTo>
                  <a:pt x="0" y="935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318505" y="3096895"/>
            <a:ext cx="1772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宋体"/>
                <a:cs typeface="宋体"/>
              </a:rPr>
              <a:t>内层查</a:t>
            </a:r>
            <a:r>
              <a:rPr dirty="0" sz="1800" spc="5" b="1">
                <a:latin typeface="宋体"/>
                <a:cs typeface="宋体"/>
              </a:rPr>
              <a:t>询</a:t>
            </a:r>
            <a:r>
              <a:rPr dirty="0" sz="1800" spc="-5" b="1">
                <a:latin typeface="Courier New"/>
                <a:cs typeface="Courier New"/>
              </a:rPr>
              <a:t>/</a:t>
            </a:r>
            <a:r>
              <a:rPr dirty="0" sz="1800" spc="15" b="1">
                <a:latin typeface="宋体"/>
                <a:cs typeface="宋体"/>
              </a:rPr>
              <a:t>子查询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1663" y="2252217"/>
            <a:ext cx="4036060" cy="16935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11480" marR="1979295" indent="-412115">
              <a:lnSpc>
                <a:spcPct val="98400"/>
              </a:lnSpc>
              <a:spcBef>
                <a:spcPts val="135"/>
              </a:spcBef>
            </a:pPr>
            <a:r>
              <a:rPr dirty="0" sz="1800" spc="-10" b="1">
                <a:latin typeface="Courier New"/>
                <a:cs typeface="Courier New"/>
              </a:rPr>
              <a:t>SELECT Sname  FROM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Student  </a:t>
            </a:r>
            <a:r>
              <a:rPr dirty="0" sz="1800" spc="-10" b="1">
                <a:latin typeface="Courier New"/>
                <a:cs typeface="Courier New"/>
              </a:rPr>
              <a:t>WHERE Sno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IN</a:t>
            </a:r>
            <a:endParaRPr sz="1800">
              <a:latin typeface="Courier New"/>
              <a:cs typeface="Courier New"/>
            </a:endParaRPr>
          </a:p>
          <a:p>
            <a:pPr marL="1650364" marR="1056005" indent="-412115">
              <a:lnSpc>
                <a:spcPts val="2090"/>
              </a:lnSpc>
              <a:spcBef>
                <a:spcPts val="365"/>
              </a:spcBef>
            </a:pPr>
            <a:r>
              <a:rPr dirty="0" sz="1800" spc="-10" b="1">
                <a:latin typeface="宋体"/>
                <a:cs typeface="宋体"/>
              </a:rPr>
              <a:t>（ </a:t>
            </a:r>
            <a:r>
              <a:rPr dirty="0" sz="1800" spc="-5" b="1">
                <a:latin typeface="Courier New"/>
                <a:cs typeface="Courier New"/>
              </a:rPr>
              <a:t>SELECT Sno  FROM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SC</a:t>
            </a:r>
            <a:endParaRPr sz="1800">
              <a:latin typeface="Courier New"/>
              <a:cs typeface="Courier New"/>
            </a:endParaRPr>
          </a:p>
          <a:p>
            <a:pPr marL="1644650">
              <a:lnSpc>
                <a:spcPct val="100000"/>
              </a:lnSpc>
              <a:spcBef>
                <a:spcPts val="15"/>
              </a:spcBef>
            </a:pPr>
            <a:r>
              <a:rPr dirty="0" sz="1800" spc="-5" b="1">
                <a:latin typeface="Courier New"/>
                <a:cs typeface="Courier New"/>
              </a:rPr>
              <a:t>WHERE Cno=</a:t>
            </a:r>
            <a:r>
              <a:rPr dirty="0" sz="1800" spc="-11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'2'</a:t>
            </a:r>
            <a:r>
              <a:rPr dirty="0" sz="1800" b="1">
                <a:latin typeface="宋体"/>
                <a:cs typeface="宋体"/>
              </a:rPr>
              <a:t>）；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3850" y="5586476"/>
            <a:ext cx="8641080" cy="650875"/>
          </a:xfrm>
          <a:custGeom>
            <a:avLst/>
            <a:gdLst/>
            <a:ahLst/>
            <a:cxnLst/>
            <a:rect l="l" t="t" r="r" b="b"/>
            <a:pathLst>
              <a:path w="8641080" h="650875">
                <a:moveTo>
                  <a:pt x="0" y="58699"/>
                </a:moveTo>
                <a:lnTo>
                  <a:pt x="4618" y="35833"/>
                </a:lnTo>
                <a:lnTo>
                  <a:pt x="17213" y="17176"/>
                </a:lnTo>
                <a:lnTo>
                  <a:pt x="35891" y="4606"/>
                </a:lnTo>
                <a:lnTo>
                  <a:pt x="58762" y="0"/>
                </a:lnTo>
                <a:lnTo>
                  <a:pt x="8582025" y="0"/>
                </a:lnTo>
                <a:lnTo>
                  <a:pt x="8604873" y="4606"/>
                </a:lnTo>
                <a:lnTo>
                  <a:pt x="8623554" y="17176"/>
                </a:lnTo>
                <a:lnTo>
                  <a:pt x="8636138" y="35833"/>
                </a:lnTo>
                <a:lnTo>
                  <a:pt x="8640699" y="58699"/>
                </a:lnTo>
                <a:lnTo>
                  <a:pt x="8640826" y="592048"/>
                </a:lnTo>
                <a:lnTo>
                  <a:pt x="8636138" y="614919"/>
                </a:lnTo>
                <a:lnTo>
                  <a:pt x="8623554" y="633598"/>
                </a:lnTo>
                <a:lnTo>
                  <a:pt x="8604873" y="646192"/>
                </a:lnTo>
                <a:lnTo>
                  <a:pt x="8582025" y="650811"/>
                </a:lnTo>
                <a:lnTo>
                  <a:pt x="58762" y="650811"/>
                </a:lnTo>
                <a:lnTo>
                  <a:pt x="35891" y="646192"/>
                </a:lnTo>
                <a:lnTo>
                  <a:pt x="17213" y="633598"/>
                </a:lnTo>
                <a:lnTo>
                  <a:pt x="4618" y="614919"/>
                </a:lnTo>
                <a:lnTo>
                  <a:pt x="0" y="592048"/>
                </a:lnTo>
                <a:lnTo>
                  <a:pt x="0" y="5869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64844" y="4518786"/>
            <a:ext cx="6724650" cy="16109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子查询的限制：不能使</a:t>
            </a:r>
            <a:r>
              <a:rPr dirty="0" sz="2800" spc="-3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dirty="0" sz="28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子句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683895">
              <a:lnSpc>
                <a:spcPct val="100000"/>
              </a:lnSpc>
              <a:spcBef>
                <a:spcPts val="2545"/>
              </a:spcBef>
            </a:pP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注意：</a:t>
            </a:r>
            <a:r>
              <a:rPr dirty="0" sz="2500" spc="-620" i="1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有些嵌套查询可以用连接运算替代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3712" y="5659437"/>
            <a:ext cx="536575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0167" y="188417"/>
            <a:ext cx="44272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SQL</a:t>
            </a:r>
            <a:r>
              <a:rPr dirty="0" spc="-15"/>
              <a:t>数据定义语言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8638"/>
            <a:ext cx="8566785" cy="19907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ts val="3195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例：创建一个学生表</a:t>
            </a:r>
            <a:endParaRPr sz="2800">
              <a:latin typeface="宋体"/>
              <a:cs typeface="宋体"/>
            </a:endParaRPr>
          </a:p>
          <a:p>
            <a:pPr marL="356870" marR="5080">
              <a:lnSpc>
                <a:spcPct val="90000"/>
              </a:lnSpc>
              <a:spcBef>
                <a:spcPts val="170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建立一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“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学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生”表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Student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它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由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学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号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Sno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、姓名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Sname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、性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别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Ssex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、年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龄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Sage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所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在系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Sdept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五个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属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性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组成。其中学号不能为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空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，值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唯一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，并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且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姓名取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值也唯一。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2960" y="3209544"/>
            <a:ext cx="7863840" cy="29687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5650" y="3141662"/>
            <a:ext cx="7848600" cy="295275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CREATE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 algn="r" marR="651764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Stude</a:t>
            </a:r>
            <a:r>
              <a:rPr dirty="0" sz="1800" spc="-25">
                <a:latin typeface="Courier New"/>
                <a:cs typeface="Courier New"/>
              </a:rPr>
              <a:t>n</a:t>
            </a:r>
            <a:r>
              <a:rPr dirty="0" sz="1800" spc="-5">
                <a:latin typeface="Courier New"/>
                <a:cs typeface="Courier New"/>
              </a:rPr>
              <a:t>t(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ourier New"/>
                <a:cs typeface="Courier New"/>
              </a:rPr>
              <a:t>Sno </a:t>
            </a:r>
            <a:r>
              <a:rPr dirty="0" sz="1800" spc="-10" b="1">
                <a:latin typeface="Courier New"/>
                <a:cs typeface="Courier New"/>
              </a:rPr>
              <a:t>CHAR(9) </a:t>
            </a:r>
            <a:r>
              <a:rPr dirty="0" sz="1800" spc="-5" b="1">
                <a:latin typeface="Courier New"/>
                <a:cs typeface="Courier New"/>
              </a:rPr>
              <a:t>NOT NULL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UNIQUE</a:t>
            </a:r>
            <a:r>
              <a:rPr dirty="0" sz="1800" spc="-1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1005840" marR="3827779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Sname </a:t>
            </a:r>
            <a:r>
              <a:rPr dirty="0" sz="1800" spc="-10" b="1">
                <a:latin typeface="Courier New"/>
                <a:cs typeface="Courier New"/>
              </a:rPr>
              <a:t>CHAR(20) UNIQUE</a:t>
            </a:r>
            <a:r>
              <a:rPr dirty="0" sz="1800" spc="-10">
                <a:latin typeface="Courier New"/>
                <a:cs typeface="Courier New"/>
              </a:rPr>
              <a:t>,  </a:t>
            </a:r>
            <a:r>
              <a:rPr dirty="0" sz="1800" spc="-5">
                <a:latin typeface="Courier New"/>
                <a:cs typeface="Courier New"/>
              </a:rPr>
              <a:t>Ssex</a:t>
            </a:r>
            <a:r>
              <a:rPr dirty="0" sz="1800" spc="-10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CHAR(2),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Sage </a:t>
            </a:r>
            <a:r>
              <a:rPr dirty="0" sz="1800" spc="-10" b="1">
                <a:latin typeface="Courier New"/>
                <a:cs typeface="Courier New"/>
              </a:rPr>
              <a:t>NUMERIC(2,0),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Sdept </a:t>
            </a:r>
            <a:r>
              <a:rPr dirty="0" sz="1800" spc="-10" b="1">
                <a:latin typeface="Courier New"/>
                <a:cs typeface="Courier New"/>
              </a:rPr>
              <a:t>CHAR(20)</a:t>
            </a:r>
            <a:endParaRPr sz="1800">
              <a:latin typeface="Courier New"/>
              <a:cs typeface="Courier New"/>
            </a:endParaRPr>
          </a:p>
          <a:p>
            <a:pPr algn="r" marR="6560184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2960" y="2633472"/>
            <a:ext cx="8010144" cy="22463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3336" y="2590800"/>
            <a:ext cx="8196072" cy="2017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55650" y="2563748"/>
            <a:ext cx="7993380" cy="22320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228600" marR="5475605" indent="-3175">
              <a:lnSpc>
                <a:spcPct val="98400"/>
              </a:lnSpc>
              <a:spcBef>
                <a:spcPts val="260"/>
              </a:spcBef>
              <a:tabLst>
                <a:tab pos="1185545" algn="l"/>
              </a:tabLst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1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Sno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Sname  FROM	</a:t>
            </a:r>
            <a:r>
              <a:rPr dirty="0" sz="1800" spc="-10" b="1">
                <a:latin typeface="Courier New"/>
                <a:cs typeface="Courier New"/>
              </a:rPr>
              <a:t>Student  </a:t>
            </a:r>
            <a:r>
              <a:rPr dirty="0" sz="1800" spc="-5" b="1">
                <a:latin typeface="Courier New"/>
                <a:cs typeface="Courier New"/>
              </a:rPr>
              <a:t>WHERE	Sno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IN(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algn="r" marR="112395">
              <a:lnSpc>
                <a:spcPct val="100000"/>
              </a:lnSpc>
              <a:spcBef>
                <a:spcPts val="5"/>
              </a:spcBef>
            </a:pPr>
            <a:r>
              <a:rPr dirty="0" sz="1800" spc="-25" b="1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4650" y="3111500"/>
            <a:ext cx="5400675" cy="1584325"/>
          </a:xfrm>
          <a:prstGeom prst="rect">
            <a:avLst/>
          </a:prstGeom>
          <a:solidFill>
            <a:srgbClr val="FF6600">
              <a:alpha val="79998"/>
            </a:srgbClr>
          </a:solidFill>
        </p:spPr>
        <p:txBody>
          <a:bodyPr wrap="square" lIns="0" tIns="19685" rIns="0" bIns="0" rtlCol="0" vert="horz">
            <a:spAutoFit/>
          </a:bodyPr>
          <a:lstStyle/>
          <a:p>
            <a:pPr marL="92075" marR="3931920">
              <a:lnSpc>
                <a:spcPct val="100000"/>
              </a:lnSpc>
              <a:spcBef>
                <a:spcPts val="155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1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Sno  FROM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SC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tabLst>
                <a:tab pos="1049020" algn="l"/>
              </a:tabLst>
            </a:pPr>
            <a:r>
              <a:rPr dirty="0" sz="1800" spc="-5" b="1">
                <a:latin typeface="Courier New"/>
                <a:cs typeface="Courier New"/>
              </a:rPr>
              <a:t>WHERE	Cno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IN(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algn="r" marR="4064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pc="-10"/>
              <a:t>带有</a:t>
            </a:r>
            <a:r>
              <a:rPr dirty="0" spc="-10">
                <a:latin typeface="Times New Roman"/>
                <a:cs typeface="Times New Roman"/>
              </a:rPr>
              <a:t>IN</a:t>
            </a:r>
            <a:r>
              <a:rPr dirty="0" spc="-10"/>
              <a:t>谓词的子查询</a:t>
            </a:r>
          </a:p>
          <a:p>
            <a:pPr marL="356870" marR="5080">
              <a:lnSpc>
                <a:spcPts val="3650"/>
              </a:lnSpc>
              <a:spcBef>
                <a:spcPts val="475"/>
              </a:spcBef>
            </a:pPr>
            <a:r>
              <a:rPr dirty="0" spc="-10"/>
              <a:t>例：查询选修课程名为“信息系统</a:t>
            </a:r>
            <a:r>
              <a:rPr dirty="0" spc="10"/>
              <a:t>”</a:t>
            </a:r>
            <a:r>
              <a:rPr dirty="0" spc="-10"/>
              <a:t>的学</a:t>
            </a:r>
            <a:r>
              <a:rPr dirty="0" spc="10"/>
              <a:t>生</a:t>
            </a:r>
            <a:r>
              <a:rPr dirty="0" spc="-10"/>
              <a:t>学 号和姓名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930775" y="3716273"/>
            <a:ext cx="3168650" cy="863600"/>
          </a:xfrm>
          <a:prstGeom prst="rect">
            <a:avLst/>
          </a:prstGeom>
          <a:solidFill>
            <a:srgbClr val="FFFF00">
              <a:alpha val="79998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 marL="92710">
              <a:lnSpc>
                <a:spcPts val="2120"/>
              </a:lnSpc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Cno</a:t>
            </a:r>
            <a:endParaRPr sz="18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Course</a:t>
            </a:r>
            <a:endParaRPr sz="18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Cname=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5" b="1">
                <a:latin typeface="Courier New"/>
                <a:cs typeface="Courier New"/>
              </a:rPr>
              <a:t>‘</a:t>
            </a:r>
            <a:r>
              <a:rPr dirty="0" sz="1800" spc="10" b="1">
                <a:latin typeface="宋体"/>
                <a:cs typeface="宋体"/>
              </a:rPr>
              <a:t>信息系</a:t>
            </a:r>
            <a:r>
              <a:rPr dirty="0" sz="1800" spc="15" b="1">
                <a:latin typeface="宋体"/>
                <a:cs typeface="宋体"/>
              </a:rPr>
              <a:t>统</a:t>
            </a:r>
            <a:r>
              <a:rPr dirty="0" sz="1800" b="1">
                <a:latin typeface="Courier New"/>
                <a:cs typeface="Courier New"/>
              </a:rPr>
              <a:t>’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07608" y="5081015"/>
            <a:ext cx="1746504" cy="13106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67984" y="5108447"/>
            <a:ext cx="1905000" cy="11795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940425" y="5011801"/>
            <a:ext cx="1729105" cy="12973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93345" marR="66040">
              <a:lnSpc>
                <a:spcPct val="100000"/>
              </a:lnSpc>
              <a:spcBef>
                <a:spcPts val="780"/>
              </a:spcBef>
            </a:pPr>
            <a:r>
              <a:rPr dirty="0" sz="1800">
                <a:latin typeface="宋体"/>
                <a:cs typeface="宋体"/>
              </a:rPr>
              <a:t>①</a:t>
            </a:r>
            <a:r>
              <a:rPr dirty="0" sz="1800" spc="-434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首先找出 </a:t>
            </a:r>
            <a:r>
              <a:rPr dirty="0" sz="1800">
                <a:latin typeface="Arial"/>
                <a:cs typeface="Arial"/>
              </a:rPr>
              <a:t>Course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宋体"/>
                <a:cs typeface="宋体"/>
              </a:rPr>
              <a:t>关系 中</a:t>
            </a:r>
            <a:r>
              <a:rPr dirty="0" sz="1800" spc="-425">
                <a:latin typeface="宋体"/>
                <a:cs typeface="宋体"/>
              </a:rPr>
              <a:t> </a:t>
            </a:r>
            <a:r>
              <a:rPr dirty="0" sz="1800">
                <a:latin typeface="Arial"/>
                <a:cs typeface="Arial"/>
              </a:rPr>
              <a:t>“</a:t>
            </a:r>
            <a:r>
              <a:rPr dirty="0" sz="1800">
                <a:latin typeface="宋体"/>
                <a:cs typeface="宋体"/>
              </a:rPr>
              <a:t>信息系统</a:t>
            </a:r>
            <a:r>
              <a:rPr dirty="0" sz="1800">
                <a:latin typeface="Arial"/>
                <a:cs typeface="Arial"/>
              </a:rPr>
              <a:t>”  </a:t>
            </a:r>
            <a:r>
              <a:rPr dirty="0" sz="1800">
                <a:latin typeface="宋体"/>
                <a:cs typeface="宋体"/>
              </a:rPr>
              <a:t>的</a:t>
            </a:r>
            <a:r>
              <a:rPr dirty="0" sz="1800" spc="-505">
                <a:latin typeface="宋体"/>
                <a:cs typeface="宋体"/>
              </a:rPr>
              <a:t> </a:t>
            </a:r>
            <a:r>
              <a:rPr dirty="0" sz="1800" spc="-5">
                <a:latin typeface="宋体"/>
                <a:cs typeface="宋体"/>
              </a:rPr>
              <a:t>课程号</a:t>
            </a:r>
            <a:r>
              <a:rPr dirty="0" sz="1800">
                <a:latin typeface="宋体"/>
                <a:cs typeface="宋体"/>
              </a:rPr>
              <a:t>（</a:t>
            </a:r>
            <a:r>
              <a:rPr dirty="0" sz="1800">
                <a:latin typeface="Arial"/>
                <a:cs typeface="Arial"/>
              </a:rPr>
              <a:t>3</a:t>
            </a:r>
            <a:r>
              <a:rPr dirty="0" sz="1800">
                <a:latin typeface="宋体"/>
                <a:cs typeface="宋体"/>
              </a:rPr>
              <a:t>）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86911" y="5081015"/>
            <a:ext cx="1746504" cy="13106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47288" y="5108447"/>
            <a:ext cx="1716024" cy="11795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419475" y="5011801"/>
            <a:ext cx="1729105" cy="12973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92710" marR="256540">
              <a:lnSpc>
                <a:spcPct val="100000"/>
              </a:lnSpc>
              <a:spcBef>
                <a:spcPts val="780"/>
              </a:spcBef>
            </a:pPr>
            <a:r>
              <a:rPr dirty="0" sz="1800">
                <a:latin typeface="宋体"/>
                <a:cs typeface="宋体"/>
              </a:rPr>
              <a:t>②</a:t>
            </a:r>
            <a:r>
              <a:rPr dirty="0" sz="1800" spc="-459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然后在</a:t>
            </a:r>
            <a:r>
              <a:rPr dirty="0" sz="1800" spc="-10">
                <a:latin typeface="Arial"/>
                <a:cs typeface="Arial"/>
              </a:rPr>
              <a:t>SC  </a:t>
            </a:r>
            <a:r>
              <a:rPr dirty="0" sz="1800">
                <a:latin typeface="宋体"/>
                <a:cs typeface="宋体"/>
              </a:rPr>
              <a:t>关系中找出选 修了</a:t>
            </a:r>
            <a:r>
              <a:rPr dirty="0" sz="1800">
                <a:latin typeface="Arial"/>
                <a:cs typeface="Arial"/>
              </a:rPr>
              <a:t>3</a:t>
            </a:r>
            <a:r>
              <a:rPr dirty="0" sz="1800">
                <a:latin typeface="宋体"/>
                <a:cs typeface="宋体"/>
              </a:rPr>
              <a:t>号课程 </a:t>
            </a:r>
            <a:r>
              <a:rPr dirty="0" sz="1800" spc="-5">
                <a:latin typeface="宋体"/>
                <a:cs typeface="宋体"/>
              </a:rPr>
              <a:t>的学生学号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9263" y="5081015"/>
            <a:ext cx="1743456" cy="13106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26591" y="5108447"/>
            <a:ext cx="1822704" cy="11795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00112" y="5011801"/>
            <a:ext cx="1729105" cy="12973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91440" marR="149860">
              <a:lnSpc>
                <a:spcPct val="100000"/>
              </a:lnSpc>
              <a:spcBef>
                <a:spcPts val="780"/>
              </a:spcBef>
            </a:pPr>
            <a:r>
              <a:rPr dirty="0" sz="1800">
                <a:latin typeface="宋体"/>
                <a:cs typeface="宋体"/>
              </a:rPr>
              <a:t>③</a:t>
            </a:r>
            <a:r>
              <a:rPr dirty="0" sz="1800" spc="-434">
                <a:latin typeface="宋体"/>
                <a:cs typeface="宋体"/>
              </a:rPr>
              <a:t> </a:t>
            </a:r>
            <a:r>
              <a:rPr dirty="0" sz="1800">
                <a:latin typeface="宋体"/>
                <a:cs typeface="宋体"/>
              </a:rPr>
              <a:t>最后在 </a:t>
            </a:r>
            <a:r>
              <a:rPr dirty="0" sz="1800">
                <a:latin typeface="Arial"/>
                <a:cs typeface="Arial"/>
              </a:rPr>
              <a:t>St</a:t>
            </a:r>
            <a:r>
              <a:rPr dirty="0" sz="1800" spc="5">
                <a:latin typeface="Arial"/>
                <a:cs typeface="Arial"/>
              </a:rPr>
              <a:t>u</a:t>
            </a:r>
            <a:r>
              <a:rPr dirty="0" sz="1800">
                <a:latin typeface="Arial"/>
                <a:cs typeface="Arial"/>
              </a:rPr>
              <a:t>den</a:t>
            </a:r>
            <a:r>
              <a:rPr dirty="0" sz="1800" spc="10">
                <a:latin typeface="Arial"/>
                <a:cs typeface="Arial"/>
              </a:rPr>
              <a:t>t</a:t>
            </a:r>
            <a:r>
              <a:rPr dirty="0" sz="1800">
                <a:latin typeface="宋体"/>
                <a:cs typeface="宋体"/>
              </a:rPr>
              <a:t>关系中 取出</a:t>
            </a:r>
            <a:r>
              <a:rPr dirty="0" sz="1800">
                <a:latin typeface="Arial"/>
                <a:cs typeface="Arial"/>
              </a:rPr>
              <a:t>Sno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宋体"/>
                <a:cs typeface="宋体"/>
              </a:rPr>
              <a:t>和</a:t>
            </a:r>
            <a:r>
              <a:rPr dirty="0" sz="1800">
                <a:latin typeface="Arial"/>
                <a:cs typeface="Arial"/>
              </a:rPr>
              <a:t>Sname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489315" cy="975994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6870" marR="5080" indent="-344805">
              <a:lnSpc>
                <a:spcPts val="3650"/>
              </a:lnSpc>
              <a:spcBef>
                <a:spcPts val="3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例：查询选修课程名为“信息系统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”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的学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生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学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号和姓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使用连接方法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6111" y="3282696"/>
            <a:ext cx="7647432" cy="1813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7087" y="3213100"/>
            <a:ext cx="7632700" cy="1800225"/>
          </a:xfrm>
          <a:custGeom>
            <a:avLst/>
            <a:gdLst/>
            <a:ahLst/>
            <a:cxnLst/>
            <a:rect l="l" t="t" r="r" b="b"/>
            <a:pathLst>
              <a:path w="7632700" h="1800225">
                <a:moveTo>
                  <a:pt x="0" y="1800225"/>
                </a:moveTo>
                <a:lnTo>
                  <a:pt x="7632700" y="1800225"/>
                </a:lnTo>
                <a:lnTo>
                  <a:pt x="7632700" y="0"/>
                </a:lnTo>
                <a:lnTo>
                  <a:pt x="0" y="0"/>
                </a:lnTo>
                <a:lnTo>
                  <a:pt x="0" y="18002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7087" y="3213100"/>
            <a:ext cx="7632700" cy="1800225"/>
          </a:xfrm>
          <a:custGeom>
            <a:avLst/>
            <a:gdLst/>
            <a:ahLst/>
            <a:cxnLst/>
            <a:rect l="l" t="t" r="r" b="b"/>
            <a:pathLst>
              <a:path w="7632700" h="1800225">
                <a:moveTo>
                  <a:pt x="0" y="1800225"/>
                </a:moveTo>
                <a:lnTo>
                  <a:pt x="7632700" y="1800225"/>
                </a:lnTo>
                <a:lnTo>
                  <a:pt x="7632700" y="0"/>
                </a:lnTo>
                <a:lnTo>
                  <a:pt x="0" y="0"/>
                </a:lnTo>
                <a:lnTo>
                  <a:pt x="0" y="18002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98675" y="3398011"/>
            <a:ext cx="431546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Sno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Sname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Student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SC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Course</a:t>
            </a:r>
            <a:endParaRPr sz="1800">
              <a:latin typeface="Courier New"/>
              <a:cs typeface="Courier New"/>
            </a:endParaRPr>
          </a:p>
          <a:p>
            <a:pPr marL="5715">
              <a:lnSpc>
                <a:spcPts val="2125"/>
              </a:lnSpc>
              <a:tabLst>
                <a:tab pos="3828415" algn="l"/>
              </a:tabLst>
            </a:pPr>
            <a:r>
              <a:rPr dirty="0" sz="1800" spc="-10" b="1">
                <a:latin typeface="Courier New"/>
                <a:cs typeface="Courier New"/>
              </a:rPr>
              <a:t>WHERE Student.Sno </a:t>
            </a:r>
            <a:r>
              <a:rPr dirty="0" sz="1800" b="1">
                <a:latin typeface="Courier New"/>
                <a:cs typeface="Courier New"/>
              </a:rPr>
              <a:t>= </a:t>
            </a:r>
            <a:r>
              <a:rPr dirty="0" sz="1800" spc="-10" b="1">
                <a:latin typeface="Courier New"/>
                <a:cs typeface="Courier New"/>
              </a:rPr>
              <a:t>SC.Sno	</a:t>
            </a:r>
            <a:r>
              <a:rPr dirty="0" sz="1800" spc="-15" b="1">
                <a:latin typeface="Courier New"/>
                <a:cs typeface="Courier New"/>
              </a:rPr>
              <a:t>AND</a:t>
            </a:r>
            <a:endParaRPr sz="1800">
              <a:latin typeface="Courier New"/>
              <a:cs typeface="Courier New"/>
            </a:endParaRPr>
          </a:p>
          <a:p>
            <a:pPr marL="109791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SC.Cno </a:t>
            </a:r>
            <a:r>
              <a:rPr dirty="0" sz="1800" b="1">
                <a:latin typeface="Courier New"/>
                <a:cs typeface="Courier New"/>
              </a:rPr>
              <a:t>= </a:t>
            </a:r>
            <a:r>
              <a:rPr dirty="0" sz="1800" spc="-10" b="1">
                <a:latin typeface="Courier New"/>
                <a:cs typeface="Courier New"/>
              </a:rPr>
              <a:t>Course.Cno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AND</a:t>
            </a:r>
            <a:endParaRPr sz="1800">
              <a:latin typeface="Courier New"/>
              <a:cs typeface="Courier New"/>
            </a:endParaRPr>
          </a:p>
          <a:p>
            <a:pPr marL="1091565">
              <a:lnSpc>
                <a:spcPct val="100000"/>
              </a:lnSpc>
              <a:spcBef>
                <a:spcPts val="70"/>
              </a:spcBef>
            </a:pPr>
            <a:r>
              <a:rPr dirty="0" sz="1800" spc="-5" b="1">
                <a:latin typeface="Courier New"/>
                <a:cs typeface="Courier New"/>
              </a:rPr>
              <a:t>Course.Cname=‘</a:t>
            </a:r>
            <a:r>
              <a:rPr dirty="0" sz="1800" spc="10" b="1">
                <a:latin typeface="宋体"/>
                <a:cs typeface="宋体"/>
              </a:rPr>
              <a:t>信息系</a:t>
            </a:r>
            <a:r>
              <a:rPr dirty="0" sz="1800" spc="-10" b="1">
                <a:latin typeface="宋体"/>
                <a:cs typeface="宋体"/>
              </a:rPr>
              <a:t>统</a:t>
            </a:r>
            <a:r>
              <a:rPr dirty="0" sz="1800" spc="-10" b="1">
                <a:latin typeface="Courier New"/>
                <a:cs typeface="Courier New"/>
              </a:rPr>
              <a:t>’</a:t>
            </a:r>
            <a:r>
              <a:rPr dirty="0" sz="1800" spc="-10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111" y="4288535"/>
            <a:ext cx="7647432" cy="1170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7087" y="4221226"/>
            <a:ext cx="7632700" cy="1152525"/>
          </a:xfrm>
          <a:custGeom>
            <a:avLst/>
            <a:gdLst/>
            <a:ahLst/>
            <a:cxnLst/>
            <a:rect l="l" t="t" r="r" b="b"/>
            <a:pathLst>
              <a:path w="7632700" h="1152525">
                <a:moveTo>
                  <a:pt x="0" y="1152525"/>
                </a:moveTo>
                <a:lnTo>
                  <a:pt x="7632700" y="1152525"/>
                </a:lnTo>
                <a:lnTo>
                  <a:pt x="7632700" y="0"/>
                </a:lnTo>
                <a:lnTo>
                  <a:pt x="0" y="0"/>
                </a:lnTo>
                <a:lnTo>
                  <a:pt x="0" y="11525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7087" y="4221226"/>
            <a:ext cx="7632700" cy="1152525"/>
          </a:xfrm>
          <a:custGeom>
            <a:avLst/>
            <a:gdLst/>
            <a:ahLst/>
            <a:cxnLst/>
            <a:rect l="l" t="t" r="r" b="b"/>
            <a:pathLst>
              <a:path w="7632700" h="1152525">
                <a:moveTo>
                  <a:pt x="0" y="1152525"/>
                </a:moveTo>
                <a:lnTo>
                  <a:pt x="7632700" y="1152525"/>
                </a:lnTo>
                <a:lnTo>
                  <a:pt x="7632700" y="0"/>
                </a:lnTo>
                <a:lnTo>
                  <a:pt x="0" y="0"/>
                </a:lnTo>
                <a:lnTo>
                  <a:pt x="0" y="11525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833246" y="4673405"/>
            <a:ext cx="137795" cy="2590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60"/>
              </a:lnSpc>
            </a:pPr>
            <a:r>
              <a:rPr dirty="0" sz="1800" b="1"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07340" y="1065777"/>
            <a:ext cx="8609330" cy="339471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带有比较运算符的子查询：</a:t>
            </a:r>
            <a:endParaRPr sz="3200">
              <a:latin typeface="宋体"/>
              <a:cs typeface="宋体"/>
            </a:endParaRPr>
          </a:p>
          <a:p>
            <a:pPr marL="356870" marR="123825">
              <a:lnSpc>
                <a:spcPts val="3650"/>
              </a:lnSpc>
              <a:spcBef>
                <a:spcPts val="47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当能确切知道内层查询返回单值时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比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较 运算符（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&gt;=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&lt;=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!=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dirty="0" sz="32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）。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可与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谓词配合使用</a:t>
            </a:r>
            <a:endParaRPr sz="2800">
              <a:latin typeface="宋体"/>
              <a:cs typeface="宋体"/>
            </a:endParaRPr>
          </a:p>
          <a:p>
            <a:pPr marL="756285" marR="5080" indent="-287020">
              <a:lnSpc>
                <a:spcPct val="97900"/>
              </a:lnSpc>
              <a:spcBef>
                <a:spcPts val="890"/>
              </a:spcBef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例：查询与“刘晨”在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一个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学习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学生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假设 一个学生只可能在一个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学习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并且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必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须属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一个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00401" y="4624387"/>
            <a:ext cx="431800" cy="360680"/>
          </a:xfrm>
          <a:custGeom>
            <a:avLst/>
            <a:gdLst/>
            <a:ahLst/>
            <a:cxnLst/>
            <a:rect l="l" t="t" r="r" b="b"/>
            <a:pathLst>
              <a:path w="431800" h="360679">
                <a:moveTo>
                  <a:pt x="0" y="360362"/>
                </a:moveTo>
                <a:lnTo>
                  <a:pt x="431800" y="360362"/>
                </a:lnTo>
                <a:lnTo>
                  <a:pt x="431800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77544" y="4356938"/>
            <a:ext cx="549148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Sno</a:t>
            </a:r>
            <a:r>
              <a:rPr dirty="0" sz="1800" b="1">
                <a:latin typeface="宋体"/>
                <a:cs typeface="宋体"/>
              </a:rPr>
              <a:t>，</a:t>
            </a:r>
            <a:r>
              <a:rPr dirty="0" sz="1800" b="1">
                <a:latin typeface="Courier New"/>
                <a:cs typeface="Courier New"/>
              </a:rPr>
              <a:t>Sname</a:t>
            </a:r>
            <a:r>
              <a:rPr dirty="0" sz="1800" b="1">
                <a:latin typeface="宋体"/>
                <a:cs typeface="宋体"/>
              </a:rPr>
              <a:t>，</a:t>
            </a:r>
            <a:r>
              <a:rPr dirty="0" sz="1800" b="1">
                <a:latin typeface="Courier New"/>
                <a:cs typeface="Courier New"/>
              </a:rPr>
              <a:t>Sdept </a:t>
            </a: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204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15240">
              <a:lnSpc>
                <a:spcPts val="2150"/>
              </a:lnSpc>
            </a:pPr>
            <a:r>
              <a:rPr dirty="0" baseline="1543" sz="2700" spc="-7" b="1">
                <a:latin typeface="Courier New"/>
                <a:cs typeface="Courier New"/>
              </a:rPr>
              <a:t>WHERE</a:t>
            </a:r>
            <a:r>
              <a:rPr dirty="0" baseline="1543" sz="2700" spc="-60" b="1">
                <a:latin typeface="Courier New"/>
                <a:cs typeface="Courier New"/>
              </a:rPr>
              <a:t> </a:t>
            </a:r>
            <a:r>
              <a:rPr dirty="0" baseline="1543" sz="2700" spc="-15" b="1">
                <a:latin typeface="Courier New"/>
                <a:cs typeface="Courier New"/>
              </a:rPr>
              <a:t>Sdept</a:t>
            </a:r>
            <a:r>
              <a:rPr dirty="0" baseline="1543" sz="2700" spc="-487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IN</a:t>
            </a:r>
            <a:r>
              <a:rPr dirty="0" sz="1800" spc="-790" b="1">
                <a:latin typeface="Courier New"/>
                <a:cs typeface="Courier New"/>
              </a:rPr>
              <a:t> </a:t>
            </a:r>
            <a:r>
              <a:rPr dirty="0" baseline="1543" sz="2700" spc="-15" b="1">
                <a:latin typeface="Courier New"/>
                <a:cs typeface="Courier New"/>
              </a:rPr>
              <a:t>(SELECT</a:t>
            </a:r>
            <a:r>
              <a:rPr dirty="0" baseline="1543" sz="2700" spc="-22" b="1">
                <a:latin typeface="Courier New"/>
                <a:cs typeface="Courier New"/>
              </a:rPr>
              <a:t> </a:t>
            </a:r>
            <a:r>
              <a:rPr dirty="0" baseline="1543" sz="2700" spc="-7" b="1">
                <a:latin typeface="Courier New"/>
                <a:cs typeface="Courier New"/>
              </a:rPr>
              <a:t>Sdept</a:t>
            </a:r>
            <a:r>
              <a:rPr dirty="0" baseline="1543" sz="2700" spc="-52" b="1">
                <a:latin typeface="Courier New"/>
                <a:cs typeface="Courier New"/>
              </a:rPr>
              <a:t> </a:t>
            </a:r>
            <a:r>
              <a:rPr dirty="0" baseline="1543" sz="2700" spc="-7" b="1">
                <a:latin typeface="Courier New"/>
                <a:cs typeface="Courier New"/>
              </a:rPr>
              <a:t>FROM</a:t>
            </a:r>
            <a:r>
              <a:rPr dirty="0" baseline="1543" sz="2700" spc="-52" b="1">
                <a:latin typeface="Courier New"/>
                <a:cs typeface="Courier New"/>
              </a:rPr>
              <a:t> </a:t>
            </a:r>
            <a:r>
              <a:rPr dirty="0" baseline="1543" sz="2700" spc="-15" b="1">
                <a:latin typeface="Courier New"/>
                <a:cs typeface="Courier New"/>
              </a:rPr>
              <a:t>Student</a:t>
            </a:r>
            <a:endParaRPr baseline="1543" sz="2700">
              <a:latin typeface="Courier New"/>
              <a:cs typeface="Courier New"/>
            </a:endParaRPr>
          </a:p>
          <a:p>
            <a:pPr marL="2058035">
              <a:lnSpc>
                <a:spcPct val="100000"/>
              </a:lnSpc>
              <a:spcBef>
                <a:spcPts val="20"/>
              </a:spcBef>
            </a:pP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Sname=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5" b="1">
                <a:latin typeface="Courier New"/>
                <a:cs typeface="Courier New"/>
              </a:rPr>
              <a:t>'</a:t>
            </a:r>
            <a:r>
              <a:rPr dirty="0" sz="1800" spc="10" b="1">
                <a:latin typeface="宋体"/>
                <a:cs typeface="宋体"/>
              </a:rPr>
              <a:t>刘晨</a:t>
            </a:r>
            <a:r>
              <a:rPr dirty="0" sz="1800" spc="-10" b="1">
                <a:latin typeface="Courier New"/>
                <a:cs typeface="Courier New"/>
              </a:rPr>
              <a:t>‘)</a:t>
            </a:r>
            <a:r>
              <a:rPr dirty="0" sz="1800" spc="-10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3850" y="5586476"/>
            <a:ext cx="8641080" cy="650875"/>
          </a:xfrm>
          <a:custGeom>
            <a:avLst/>
            <a:gdLst/>
            <a:ahLst/>
            <a:cxnLst/>
            <a:rect l="l" t="t" r="r" b="b"/>
            <a:pathLst>
              <a:path w="8641080" h="650875">
                <a:moveTo>
                  <a:pt x="0" y="58699"/>
                </a:moveTo>
                <a:lnTo>
                  <a:pt x="4618" y="35833"/>
                </a:lnTo>
                <a:lnTo>
                  <a:pt x="17213" y="17176"/>
                </a:lnTo>
                <a:lnTo>
                  <a:pt x="35891" y="4606"/>
                </a:lnTo>
                <a:lnTo>
                  <a:pt x="58762" y="0"/>
                </a:lnTo>
                <a:lnTo>
                  <a:pt x="8582025" y="0"/>
                </a:lnTo>
                <a:lnTo>
                  <a:pt x="8604873" y="4606"/>
                </a:lnTo>
                <a:lnTo>
                  <a:pt x="8623554" y="17176"/>
                </a:lnTo>
                <a:lnTo>
                  <a:pt x="8636138" y="35833"/>
                </a:lnTo>
                <a:lnTo>
                  <a:pt x="8640699" y="58699"/>
                </a:lnTo>
                <a:lnTo>
                  <a:pt x="8640826" y="592048"/>
                </a:lnTo>
                <a:lnTo>
                  <a:pt x="8636138" y="614919"/>
                </a:lnTo>
                <a:lnTo>
                  <a:pt x="8623554" y="633598"/>
                </a:lnTo>
                <a:lnTo>
                  <a:pt x="8604873" y="646192"/>
                </a:lnTo>
                <a:lnTo>
                  <a:pt x="8582025" y="650811"/>
                </a:lnTo>
                <a:lnTo>
                  <a:pt x="58762" y="650811"/>
                </a:lnTo>
                <a:lnTo>
                  <a:pt x="35891" y="646192"/>
                </a:lnTo>
                <a:lnTo>
                  <a:pt x="17213" y="633598"/>
                </a:lnTo>
                <a:lnTo>
                  <a:pt x="4618" y="614919"/>
                </a:lnTo>
                <a:lnTo>
                  <a:pt x="0" y="592048"/>
                </a:lnTo>
                <a:lnTo>
                  <a:pt x="0" y="5869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436624" y="5718734"/>
            <a:ext cx="498475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注意：</a:t>
            </a:r>
            <a:r>
              <a:rPr dirty="0" sz="2500" spc="-695" i="1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子查询一定要跟在比较符之后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3712" y="5659437"/>
            <a:ext cx="536575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21165"/>
            <a:ext cx="4353560" cy="143319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38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带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400" spc="-4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谓词的子查询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35"/>
              </a:spcBef>
              <a:tabLst>
                <a:tab pos="75628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任意一个值</a:t>
            </a:r>
            <a:endParaRPr sz="20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  <a:tabLst>
                <a:tab pos="75628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dirty="0" sz="2000" spc="-2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dirty="0" sz="2000" spc="-2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所有值</a:t>
            </a:r>
            <a:endParaRPr sz="20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45"/>
              </a:spcBef>
              <a:tabLst>
                <a:tab pos="756285" algn="l"/>
              </a:tabLst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	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配合使用比较运算符的含义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2044" y="2430105"/>
            <a:ext cx="1890395" cy="364807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1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dirty="0" sz="18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endParaRPr sz="1800">
              <a:latin typeface="Times New Roman"/>
              <a:cs typeface="Times New Roman"/>
            </a:endParaRPr>
          </a:p>
          <a:p>
            <a:pPr marL="295910" indent="-283845">
              <a:lnSpc>
                <a:spcPct val="100000"/>
              </a:lnSpc>
              <a:spcBef>
                <a:spcPts val="215"/>
              </a:spcBef>
              <a:buChar char="•"/>
              <a:tabLst>
                <a:tab pos="295910" algn="l"/>
                <a:tab pos="296545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dirty="0" sz="18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219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dirty="0" sz="18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dirty="0" sz="1800" spc="-1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&gt;=</a:t>
            </a:r>
            <a:r>
              <a:rPr dirty="0" sz="180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219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&gt;=</a:t>
            </a:r>
            <a:r>
              <a:rPr dirty="0" sz="180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&lt;=</a:t>
            </a:r>
            <a:r>
              <a:rPr dirty="0" sz="180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219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&lt;=</a:t>
            </a:r>
            <a:r>
              <a:rPr dirty="0" sz="180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41300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•	=</a:t>
            </a:r>
            <a:r>
              <a:rPr dirty="0" sz="1800" spc="-1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241300" algn="l"/>
              </a:tabLst>
            </a:pPr>
            <a:r>
              <a:rPr dirty="0" sz="1800">
                <a:solidFill>
                  <a:srgbClr val="FFFFFF"/>
                </a:solidFill>
                <a:latin typeface="Times New Roman"/>
                <a:cs typeface="Times New Roman"/>
              </a:rPr>
              <a:t>•	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=ALL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!=</a:t>
            </a:r>
            <a:r>
              <a:rPr dirty="0" sz="1800" spc="-1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1800" spc="-5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&lt;&gt;</a:t>
            </a:r>
            <a:r>
              <a:rPr dirty="0" sz="1800" spc="-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1800" spc="-1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endParaRPr sz="18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spcBef>
                <a:spcPts val="215"/>
              </a:spcBef>
              <a:buChar char="•"/>
              <a:tabLst>
                <a:tab pos="241300" algn="l"/>
                <a:tab pos="241935" algn="l"/>
              </a:tabLst>
            </a:pP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!=</a:t>
            </a:r>
            <a:r>
              <a:rPr dirty="0" sz="1800" spc="-1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1800" spc="-5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&lt;&gt;</a:t>
            </a:r>
            <a:r>
              <a:rPr dirty="0" sz="1800" spc="-1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1800" spc="-15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6464" y="2430105"/>
            <a:ext cx="4603750" cy="3648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1835785">
              <a:lnSpc>
                <a:spcPct val="110100"/>
              </a:lnSpc>
              <a:spcBef>
                <a:spcPts val="95"/>
              </a:spcBef>
            </a:pPr>
            <a:r>
              <a:rPr dirty="0" sz="1800">
                <a:solidFill>
                  <a:srgbClr val="FFFFFF"/>
                </a:solidFill>
                <a:latin typeface="宋体"/>
                <a:cs typeface="宋体"/>
              </a:rPr>
              <a:t>大于子查询结果中的某个值 </a:t>
            </a:r>
            <a:r>
              <a:rPr dirty="0" sz="1800">
                <a:solidFill>
                  <a:srgbClr val="FFFFFF"/>
                </a:solidFill>
                <a:latin typeface="宋体"/>
                <a:cs typeface="宋体"/>
              </a:rPr>
              <a:t>大于子查询结果中的所有值 </a:t>
            </a:r>
            <a:r>
              <a:rPr dirty="0" sz="1800">
                <a:solidFill>
                  <a:srgbClr val="FFFFFF"/>
                </a:solidFill>
                <a:latin typeface="宋体"/>
                <a:cs typeface="宋体"/>
              </a:rPr>
              <a:t>小于子查询结果中的某个值 小于子查询结果中的所有值</a:t>
            </a:r>
            <a:endParaRPr sz="1800">
              <a:latin typeface="宋体"/>
              <a:cs typeface="宋体"/>
            </a:endParaRPr>
          </a:p>
          <a:p>
            <a:pPr marL="12700" marR="1377950">
              <a:lnSpc>
                <a:spcPct val="110000"/>
              </a:lnSpc>
            </a:pPr>
            <a:r>
              <a:rPr dirty="0" sz="1800">
                <a:solidFill>
                  <a:srgbClr val="FFFFFF"/>
                </a:solidFill>
                <a:latin typeface="宋体"/>
                <a:cs typeface="宋体"/>
              </a:rPr>
              <a:t>大于等于子查询结果中的某个值 大于等于子查询结果中的所有值</a:t>
            </a:r>
            <a:endParaRPr sz="1800">
              <a:latin typeface="宋体"/>
              <a:cs typeface="宋体"/>
            </a:endParaRPr>
          </a:p>
          <a:p>
            <a:pPr algn="just" marL="12700" marR="1377950">
              <a:lnSpc>
                <a:spcPct val="110000"/>
              </a:lnSpc>
              <a:spcBef>
                <a:spcPts val="5"/>
              </a:spcBef>
            </a:pPr>
            <a:r>
              <a:rPr dirty="0" sz="1800">
                <a:solidFill>
                  <a:srgbClr val="FFFFFF"/>
                </a:solidFill>
                <a:latin typeface="宋体"/>
                <a:cs typeface="宋体"/>
              </a:rPr>
              <a:t>小于等于子查询结果中的某个值 小于等于子查询结果中的所有值 等于子查询结果中的某个值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solidFill>
                  <a:srgbClr val="FFFFFF"/>
                </a:solidFill>
                <a:latin typeface="宋体"/>
                <a:cs typeface="宋体"/>
              </a:rPr>
              <a:t>等于子查询结果中的所有值（没有实际意义）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1800">
                <a:solidFill>
                  <a:srgbClr val="FFFFFF"/>
                </a:solidFill>
                <a:latin typeface="宋体"/>
                <a:cs typeface="宋体"/>
              </a:rPr>
              <a:t>不等于子查询结果中的某个值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solidFill>
                  <a:srgbClr val="FFFFFF"/>
                </a:solidFill>
                <a:latin typeface="宋体"/>
                <a:cs typeface="宋体"/>
              </a:rPr>
              <a:t>不等于子查询结果中的任何一个值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2543"/>
            <a:ext cx="8489950" cy="13906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ts val="3745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带有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谓词的子查询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ts val="3270"/>
              </a:lnSpc>
              <a:spcBef>
                <a:spcPts val="49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例：查询其他系中比信息系中某一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学生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年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龄 小的学生姓名和年龄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6111" y="2706623"/>
            <a:ext cx="7647432" cy="1527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3439" y="2688335"/>
            <a:ext cx="6830568" cy="1469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27087" y="2636901"/>
            <a:ext cx="7632700" cy="1513205"/>
          </a:xfrm>
          <a:custGeom>
            <a:avLst/>
            <a:gdLst/>
            <a:ahLst/>
            <a:cxnLst/>
            <a:rect l="l" t="t" r="r" b="b"/>
            <a:pathLst>
              <a:path w="7632700" h="1513204">
                <a:moveTo>
                  <a:pt x="0" y="1512824"/>
                </a:moveTo>
                <a:lnTo>
                  <a:pt x="7632700" y="1512824"/>
                </a:lnTo>
                <a:lnTo>
                  <a:pt x="7632700" y="0"/>
                </a:lnTo>
                <a:lnTo>
                  <a:pt x="0" y="0"/>
                </a:lnTo>
                <a:lnTo>
                  <a:pt x="0" y="1512824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27087" y="2636901"/>
            <a:ext cx="7632700" cy="1513205"/>
          </a:xfrm>
          <a:custGeom>
            <a:avLst/>
            <a:gdLst/>
            <a:ahLst/>
            <a:cxnLst/>
            <a:rect l="l" t="t" r="r" b="b"/>
            <a:pathLst>
              <a:path w="7632700" h="1513204">
                <a:moveTo>
                  <a:pt x="0" y="1512824"/>
                </a:moveTo>
                <a:lnTo>
                  <a:pt x="7632700" y="1512824"/>
                </a:lnTo>
                <a:lnTo>
                  <a:pt x="7632700" y="0"/>
                </a:lnTo>
                <a:lnTo>
                  <a:pt x="0" y="0"/>
                </a:lnTo>
                <a:lnTo>
                  <a:pt x="0" y="15128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61516" y="2677795"/>
            <a:ext cx="3295650" cy="8394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2125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Sname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Sage</a:t>
            </a:r>
            <a:endParaRPr sz="1800">
              <a:latin typeface="Courier New"/>
              <a:cs typeface="Courier New"/>
            </a:endParaRPr>
          </a:p>
          <a:p>
            <a:pPr marL="5715">
              <a:lnSpc>
                <a:spcPts val="2125"/>
              </a:lnSpc>
            </a:pPr>
            <a:r>
              <a:rPr dirty="0" sz="1800" spc="-10" b="1">
                <a:latin typeface="Courier New"/>
                <a:cs typeface="Courier New"/>
              </a:rPr>
              <a:t>FROM Student</a:t>
            </a:r>
            <a:endParaRPr sz="1800">
              <a:latin typeface="Courier New"/>
              <a:cs typeface="Courier New"/>
            </a:endParaRPr>
          </a:p>
          <a:p>
            <a:pPr marL="571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WHERE Sage </a:t>
            </a:r>
            <a:r>
              <a:rPr dirty="0" sz="1800" b="1">
                <a:latin typeface="Courier New"/>
                <a:cs typeface="Courier New"/>
              </a:rPr>
              <a:t>&lt; </a:t>
            </a:r>
            <a:r>
              <a:rPr dirty="0" sz="1800" spc="-5" b="1">
                <a:latin typeface="Courier New"/>
                <a:cs typeface="Courier New"/>
              </a:rPr>
              <a:t>ANY</a:t>
            </a:r>
            <a:r>
              <a:rPr dirty="0" sz="1800" spc="-10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(SELECT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15651" y="3217545"/>
            <a:ext cx="23329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Sage </a:t>
            </a:r>
            <a:r>
              <a:rPr dirty="0" sz="1800" spc="-10" b="1">
                <a:latin typeface="Courier New"/>
                <a:cs typeface="Courier New"/>
              </a:rPr>
              <a:t>FROM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7777" y="3491560"/>
            <a:ext cx="4107179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3385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WHERE </a:t>
            </a:r>
            <a:r>
              <a:rPr dirty="0" sz="1800" spc="-10" b="1">
                <a:latin typeface="Courier New"/>
                <a:cs typeface="Courier New"/>
              </a:rPr>
              <a:t>Sdept=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'IS')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AND Sdept </a:t>
            </a:r>
            <a:r>
              <a:rPr dirty="0" sz="1800" spc="-15" b="1">
                <a:latin typeface="Courier New"/>
                <a:cs typeface="Courier New"/>
              </a:rPr>
              <a:t>&lt;&gt; </a:t>
            </a:r>
            <a:r>
              <a:rPr dirty="0" sz="1800" spc="-5" b="1">
                <a:latin typeface="Courier New"/>
                <a:cs typeface="Courier New"/>
              </a:rPr>
              <a:t>'IS'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6111" y="4864608"/>
            <a:ext cx="7647432" cy="14538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53439" y="4812791"/>
            <a:ext cx="6830568" cy="14691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27087" y="4797425"/>
            <a:ext cx="7632700" cy="143827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634365">
              <a:lnSpc>
                <a:spcPts val="2125"/>
              </a:lnSpc>
              <a:spcBef>
                <a:spcPts val="135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Sname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Sage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ts val="2125"/>
              </a:lnSpc>
            </a:pPr>
            <a:r>
              <a:rPr dirty="0" sz="1800" spc="-10" b="1">
                <a:latin typeface="Courier New"/>
                <a:cs typeface="Courier New"/>
              </a:rPr>
              <a:t>FROM Student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WHERE Sage </a:t>
            </a:r>
            <a:r>
              <a:rPr dirty="0" sz="1800" b="1">
                <a:latin typeface="Courier New"/>
                <a:cs typeface="Courier New"/>
              </a:rPr>
              <a:t>&lt; </a:t>
            </a:r>
            <a:r>
              <a:rPr dirty="0" sz="1800" spc="-15" b="1">
                <a:latin typeface="Courier New"/>
                <a:cs typeface="Courier New"/>
              </a:rPr>
              <a:t>(SELECT </a:t>
            </a:r>
            <a:r>
              <a:rPr dirty="0" sz="1800" spc="-10" b="1">
                <a:latin typeface="Courier New"/>
                <a:cs typeface="Courier New"/>
              </a:rPr>
              <a:t>MAX(Sage) FROM</a:t>
            </a:r>
            <a:r>
              <a:rPr dirty="0" sz="180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1460500" marR="2615565" indent="1091565">
              <a:lnSpc>
                <a:spcPct val="100000"/>
              </a:lnSpc>
              <a:spcBef>
                <a:spcPts val="5"/>
              </a:spcBef>
            </a:pPr>
            <a:r>
              <a:rPr dirty="0" sz="1800" spc="-15" b="1">
                <a:latin typeface="Courier New"/>
                <a:cs typeface="Courier New"/>
              </a:rPr>
              <a:t>WHERE </a:t>
            </a:r>
            <a:r>
              <a:rPr dirty="0" sz="1800" spc="-10" b="1">
                <a:latin typeface="Courier New"/>
                <a:cs typeface="Courier New"/>
              </a:rPr>
              <a:t>Sdept= 'IS')  AND Sdept </a:t>
            </a:r>
            <a:r>
              <a:rPr dirty="0" sz="1800" spc="-15" b="1">
                <a:latin typeface="Courier New"/>
                <a:cs typeface="Courier New"/>
              </a:rPr>
              <a:t>&lt;&gt;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'IS’;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78808" y="4218432"/>
            <a:ext cx="865632" cy="5913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40200" y="4149725"/>
            <a:ext cx="792480" cy="574675"/>
          </a:xfrm>
          <a:custGeom>
            <a:avLst/>
            <a:gdLst/>
            <a:ahLst/>
            <a:cxnLst/>
            <a:rect l="l" t="t" r="r" b="b"/>
            <a:pathLst>
              <a:path w="792479" h="574675">
                <a:moveTo>
                  <a:pt x="792226" y="459739"/>
                </a:moveTo>
                <a:lnTo>
                  <a:pt x="0" y="459739"/>
                </a:lnTo>
                <a:lnTo>
                  <a:pt x="396113" y="574675"/>
                </a:lnTo>
                <a:lnTo>
                  <a:pt x="792226" y="459739"/>
                </a:lnTo>
                <a:close/>
              </a:path>
              <a:path w="792479" h="574675">
                <a:moveTo>
                  <a:pt x="594105" y="114935"/>
                </a:moveTo>
                <a:lnTo>
                  <a:pt x="197992" y="114935"/>
                </a:lnTo>
                <a:lnTo>
                  <a:pt x="197992" y="459739"/>
                </a:lnTo>
                <a:lnTo>
                  <a:pt x="594105" y="459739"/>
                </a:lnTo>
                <a:lnTo>
                  <a:pt x="594105" y="114935"/>
                </a:lnTo>
                <a:close/>
              </a:path>
              <a:path w="792479" h="574675">
                <a:moveTo>
                  <a:pt x="396113" y="0"/>
                </a:moveTo>
                <a:lnTo>
                  <a:pt x="0" y="114935"/>
                </a:lnTo>
                <a:lnTo>
                  <a:pt x="792226" y="114935"/>
                </a:lnTo>
                <a:lnTo>
                  <a:pt x="396113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40200" y="4149725"/>
            <a:ext cx="792480" cy="574675"/>
          </a:xfrm>
          <a:custGeom>
            <a:avLst/>
            <a:gdLst/>
            <a:ahLst/>
            <a:cxnLst/>
            <a:rect l="l" t="t" r="r" b="b"/>
            <a:pathLst>
              <a:path w="792479" h="574675">
                <a:moveTo>
                  <a:pt x="0" y="114935"/>
                </a:moveTo>
                <a:lnTo>
                  <a:pt x="396113" y="0"/>
                </a:lnTo>
                <a:lnTo>
                  <a:pt x="792226" y="114935"/>
                </a:lnTo>
                <a:lnTo>
                  <a:pt x="594105" y="114935"/>
                </a:lnTo>
                <a:lnTo>
                  <a:pt x="594105" y="459739"/>
                </a:lnTo>
                <a:lnTo>
                  <a:pt x="792226" y="459739"/>
                </a:lnTo>
                <a:lnTo>
                  <a:pt x="396113" y="574675"/>
                </a:lnTo>
                <a:lnTo>
                  <a:pt x="0" y="459739"/>
                </a:lnTo>
                <a:lnTo>
                  <a:pt x="197992" y="459739"/>
                </a:lnTo>
                <a:lnTo>
                  <a:pt x="197992" y="114935"/>
                </a:lnTo>
                <a:lnTo>
                  <a:pt x="0" y="11493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5464175" cy="8807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带有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谓词的子查询</a:t>
            </a:r>
            <a:endParaRPr sz="2800">
              <a:latin typeface="宋体"/>
              <a:cs typeface="宋体"/>
            </a:endParaRPr>
          </a:p>
          <a:p>
            <a:pPr marL="424180">
              <a:lnSpc>
                <a:spcPct val="100000"/>
              </a:lnSpc>
              <a:spcBef>
                <a:spcPts val="5"/>
              </a:spcBef>
            </a:pP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AL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与集函数的对应关系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2137" y="2257425"/>
          <a:ext cx="8148955" cy="219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605"/>
                <a:gridCol w="1154430"/>
                <a:gridCol w="1157605"/>
                <a:gridCol w="1154429"/>
                <a:gridCol w="1157604"/>
                <a:gridCol w="1154429"/>
                <a:gridCol w="1157604"/>
              </a:tblGrid>
              <a:tr h="7190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BADFE2"/>
                      </a:solidFill>
                      <a:prstDash val="solid"/>
                    </a:lnR>
                    <a:lnB w="381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8120">
                    <a:lnL w="381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38100">
                      <a:solidFill>
                        <a:srgbClr val="BADFE2"/>
                      </a:solidFill>
                      <a:prstDash val="solid"/>
                    </a:lnT>
                    <a:lnB w="381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&lt;&gt;</a:t>
                      </a:r>
                      <a:r>
                        <a:rPr dirty="0" sz="2000" spc="-1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或</a:t>
                      </a:r>
                      <a:r>
                        <a:rPr dirty="0" sz="20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!=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1295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38100">
                      <a:solidFill>
                        <a:srgbClr val="BADFE2"/>
                      </a:solidFill>
                      <a:prstDash val="solid"/>
                    </a:lnT>
                    <a:lnB w="381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812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38100">
                      <a:solidFill>
                        <a:srgbClr val="BADFE2"/>
                      </a:solidFill>
                      <a:prstDash val="solid"/>
                    </a:lnT>
                    <a:lnB w="381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812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38100">
                      <a:solidFill>
                        <a:srgbClr val="BADFE2"/>
                      </a:solidFill>
                      <a:prstDash val="solid"/>
                    </a:lnT>
                    <a:lnB w="381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812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38100">
                      <a:solidFill>
                        <a:srgbClr val="BADFE2"/>
                      </a:solidFill>
                      <a:prstDash val="solid"/>
                    </a:lnT>
                    <a:lnB w="381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&gt;=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8120">
                    <a:lnL w="12700">
                      <a:solidFill>
                        <a:srgbClr val="BADFE2"/>
                      </a:solidFill>
                      <a:prstDash val="solid"/>
                    </a:lnL>
                    <a:lnR w="38100">
                      <a:solidFill>
                        <a:srgbClr val="BADFE2"/>
                      </a:solidFill>
                      <a:prstDash val="solid"/>
                    </a:lnR>
                    <a:lnT w="38100">
                      <a:solidFill>
                        <a:srgbClr val="BADFE2"/>
                      </a:solidFill>
                      <a:prstDash val="solid"/>
                    </a:lnT>
                    <a:lnB w="381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720851"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dirty="0" sz="200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ANY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9390">
                    <a:lnL w="38100">
                      <a:solidFill>
                        <a:srgbClr val="BADFE2"/>
                      </a:solidFill>
                      <a:prstDash val="solid"/>
                    </a:lnL>
                    <a:lnR w="38100">
                      <a:solidFill>
                        <a:srgbClr val="BADFE2"/>
                      </a:solidFill>
                      <a:prstDash val="solid"/>
                    </a:lnR>
                    <a:lnT w="381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dirty="0" sz="20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9390">
                    <a:lnL w="381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381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dirty="0" sz="20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939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381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dirty="0" sz="200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&lt;MAX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939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381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&lt;=MAX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939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381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&gt;MIN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939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381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&gt;=MIN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939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381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719074"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dirty="0" sz="20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ALL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8755">
                    <a:lnL w="38100">
                      <a:solidFill>
                        <a:srgbClr val="BADFE2"/>
                      </a:solidFill>
                      <a:prstDash val="solid"/>
                    </a:lnL>
                    <a:lnR w="381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381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dirty="0" sz="20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--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8755">
                    <a:lnL w="381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2000" spc="-6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8755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&lt;MIN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8755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&lt;=MIN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8755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dirty="0" sz="200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&gt;MAX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8755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&gt;=MAX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8755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23850" y="5013325"/>
            <a:ext cx="8641080" cy="1224280"/>
          </a:xfrm>
          <a:custGeom>
            <a:avLst/>
            <a:gdLst/>
            <a:ahLst/>
            <a:cxnLst/>
            <a:rect l="l" t="t" r="r" b="b"/>
            <a:pathLst>
              <a:path w="8641080" h="1224279">
                <a:moveTo>
                  <a:pt x="0" y="110489"/>
                </a:moveTo>
                <a:lnTo>
                  <a:pt x="8682" y="67508"/>
                </a:lnTo>
                <a:lnTo>
                  <a:pt x="32362" y="32385"/>
                </a:lnTo>
                <a:lnTo>
                  <a:pt x="67487" y="8691"/>
                </a:lnTo>
                <a:lnTo>
                  <a:pt x="110502" y="0"/>
                </a:lnTo>
                <a:lnTo>
                  <a:pt x="8530209" y="0"/>
                </a:lnTo>
                <a:lnTo>
                  <a:pt x="8573262" y="8691"/>
                </a:lnTo>
                <a:lnTo>
                  <a:pt x="8608409" y="32384"/>
                </a:lnTo>
                <a:lnTo>
                  <a:pt x="8632078" y="67508"/>
                </a:lnTo>
                <a:lnTo>
                  <a:pt x="8640699" y="110489"/>
                </a:lnTo>
                <a:lnTo>
                  <a:pt x="8640826" y="1113459"/>
                </a:lnTo>
                <a:lnTo>
                  <a:pt x="8632025" y="1156475"/>
                </a:lnTo>
                <a:lnTo>
                  <a:pt x="8608361" y="1191599"/>
                </a:lnTo>
                <a:lnTo>
                  <a:pt x="8573244" y="1215279"/>
                </a:lnTo>
                <a:lnTo>
                  <a:pt x="8530209" y="1223962"/>
                </a:lnTo>
                <a:lnTo>
                  <a:pt x="110502" y="1223962"/>
                </a:lnTo>
                <a:lnTo>
                  <a:pt x="67487" y="1215279"/>
                </a:lnTo>
                <a:lnTo>
                  <a:pt x="32362" y="1191599"/>
                </a:lnTo>
                <a:lnTo>
                  <a:pt x="8682" y="1156475"/>
                </a:lnTo>
                <a:lnTo>
                  <a:pt x="0" y="1113459"/>
                </a:lnTo>
                <a:lnTo>
                  <a:pt x="0" y="11048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410969" y="5242010"/>
            <a:ext cx="6993255" cy="7772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325"/>
              </a:spcBef>
            </a:pP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用集函数实现子查询通常比直接</a:t>
            </a:r>
            <a:r>
              <a:rPr dirty="0" sz="2500" spc="-125" i="1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400" spc="5" i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400" spc="10" i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2500" spc="-90" i="1">
                <a:solidFill>
                  <a:srgbClr val="FFFFFF"/>
                </a:solidFill>
                <a:latin typeface="宋体"/>
                <a:cs typeface="宋体"/>
              </a:rPr>
              <a:t>查询效 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率要高，因为前者通常能够减少比较次数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9750" y="5373687"/>
            <a:ext cx="536575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489315" cy="975994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6870" marR="5080" indent="-344805">
              <a:lnSpc>
                <a:spcPts val="3650"/>
              </a:lnSpc>
              <a:spcBef>
                <a:spcPts val="3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练习：查询其他系中比信息系所有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学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生年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都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小的学生姓名及年龄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6111" y="2490216"/>
            <a:ext cx="7647432" cy="1527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3439" y="2471927"/>
            <a:ext cx="6559296" cy="1469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7087" y="2421001"/>
            <a:ext cx="7632700" cy="15132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53340" rIns="0" bIns="0" rtlCol="0" vert="horz">
            <a:spAutoFit/>
          </a:bodyPr>
          <a:lstStyle/>
          <a:p>
            <a:pPr marL="634365">
              <a:lnSpc>
                <a:spcPts val="2125"/>
              </a:lnSpc>
              <a:spcBef>
                <a:spcPts val="420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Sname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Sage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ts val="2125"/>
              </a:lnSpc>
            </a:pPr>
            <a:r>
              <a:rPr dirty="0" sz="1800" spc="-10" b="1">
                <a:latin typeface="Courier New"/>
                <a:cs typeface="Courier New"/>
              </a:rPr>
              <a:t>FROM Student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WHERE Sage </a:t>
            </a:r>
            <a:r>
              <a:rPr dirty="0" sz="1800" b="1">
                <a:latin typeface="Courier New"/>
                <a:cs typeface="Courier New"/>
              </a:rPr>
              <a:t>&lt; </a:t>
            </a:r>
            <a:r>
              <a:rPr dirty="0" sz="1800" spc="-10" b="1">
                <a:latin typeface="Courier New"/>
                <a:cs typeface="Courier New"/>
              </a:rPr>
              <a:t>ALL(SELECT Sage FROM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1460500" marR="1932939" indent="149987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WHERE Sdept= </a:t>
            </a:r>
            <a:r>
              <a:rPr dirty="0" sz="1800" b="1">
                <a:latin typeface="Courier New"/>
                <a:cs typeface="Courier New"/>
              </a:rPr>
              <a:t>' </a:t>
            </a:r>
            <a:r>
              <a:rPr dirty="0" sz="1800" spc="-5" b="1">
                <a:latin typeface="Courier New"/>
                <a:cs typeface="Courier New"/>
              </a:rPr>
              <a:t>IS</a:t>
            </a:r>
            <a:r>
              <a:rPr dirty="0" sz="1800" spc="-1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')  </a:t>
            </a:r>
            <a:r>
              <a:rPr dirty="0" sz="1800" spc="-10" b="1">
                <a:latin typeface="Courier New"/>
                <a:cs typeface="Courier New"/>
              </a:rPr>
              <a:t>AND Sdept </a:t>
            </a:r>
            <a:r>
              <a:rPr dirty="0" sz="1800" spc="-15" b="1">
                <a:latin typeface="Courier New"/>
                <a:cs typeface="Courier New"/>
              </a:rPr>
              <a:t>&lt;&gt; </a:t>
            </a:r>
            <a:r>
              <a:rPr dirty="0" sz="1800" b="1">
                <a:latin typeface="Courier New"/>
                <a:cs typeface="Courier New"/>
              </a:rPr>
              <a:t>' </a:t>
            </a:r>
            <a:r>
              <a:rPr dirty="0" sz="1800" spc="-5" b="1">
                <a:latin typeface="Courier New"/>
                <a:cs typeface="Courier New"/>
              </a:rPr>
              <a:t>IS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’;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6111" y="4578096"/>
            <a:ext cx="7647432" cy="1527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53439" y="4559808"/>
            <a:ext cx="6696456" cy="1469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27087" y="4508436"/>
            <a:ext cx="7632700" cy="15132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634365">
              <a:lnSpc>
                <a:spcPts val="2125"/>
              </a:lnSpc>
              <a:spcBef>
                <a:spcPts val="430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Sname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Sage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ts val="2125"/>
              </a:lnSpc>
            </a:pPr>
            <a:r>
              <a:rPr dirty="0" sz="1800" spc="-10" b="1">
                <a:latin typeface="Courier New"/>
                <a:cs typeface="Courier New"/>
              </a:rPr>
              <a:t>FROM Student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WHERE Sage </a:t>
            </a:r>
            <a:r>
              <a:rPr dirty="0" sz="1800" spc="-15" b="1">
                <a:latin typeface="Courier New"/>
                <a:cs typeface="Courier New"/>
              </a:rPr>
              <a:t>&lt;(SELECT </a:t>
            </a:r>
            <a:r>
              <a:rPr dirty="0" sz="1800" spc="-10" b="1">
                <a:latin typeface="Courier New"/>
                <a:cs typeface="Courier New"/>
              </a:rPr>
              <a:t>MIN(Sage) </a:t>
            </a:r>
            <a:r>
              <a:rPr dirty="0" sz="1800" spc="-5" b="1">
                <a:latin typeface="Courier New"/>
                <a:cs typeface="Courier New"/>
              </a:rPr>
              <a:t>FROM </a:t>
            </a:r>
            <a:r>
              <a:rPr dirty="0" sz="1800" spc="-15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1460500" marR="2478405" indent="95440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WHERE </a:t>
            </a:r>
            <a:r>
              <a:rPr dirty="0" sz="1800" spc="-5" b="1">
                <a:latin typeface="Courier New"/>
                <a:cs typeface="Courier New"/>
              </a:rPr>
              <a:t>Sdept= </a:t>
            </a:r>
            <a:r>
              <a:rPr dirty="0" sz="1800" b="1">
                <a:latin typeface="Courier New"/>
                <a:cs typeface="Courier New"/>
              </a:rPr>
              <a:t>' </a:t>
            </a:r>
            <a:r>
              <a:rPr dirty="0" sz="1800" spc="-5" b="1">
                <a:latin typeface="Courier New"/>
                <a:cs typeface="Courier New"/>
              </a:rPr>
              <a:t>IS</a:t>
            </a:r>
            <a:r>
              <a:rPr dirty="0" sz="1800" spc="-14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')  </a:t>
            </a:r>
            <a:r>
              <a:rPr dirty="0" sz="1800" spc="-10" b="1">
                <a:latin typeface="Courier New"/>
                <a:cs typeface="Courier New"/>
              </a:rPr>
              <a:t>AND Sdept </a:t>
            </a:r>
            <a:r>
              <a:rPr dirty="0" sz="1800" spc="-20" b="1">
                <a:latin typeface="Courier New"/>
                <a:cs typeface="Courier New"/>
              </a:rPr>
              <a:t>&lt;&gt;' </a:t>
            </a:r>
            <a:r>
              <a:rPr dirty="0" sz="1800" spc="-5" b="1">
                <a:latin typeface="Courier New"/>
                <a:cs typeface="Courier New"/>
              </a:rPr>
              <a:t>IS ’;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5" name="object 5"/>
          <p:cNvSpPr/>
          <p:nvPr/>
        </p:nvSpPr>
        <p:spPr>
          <a:xfrm>
            <a:off x="597408" y="1459991"/>
            <a:ext cx="560831" cy="47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71727" y="1417319"/>
            <a:ext cx="2261616" cy="5212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7408" y="3581400"/>
            <a:ext cx="560831" cy="47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1727" y="3538728"/>
            <a:ext cx="1953768" cy="5212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340" y="1003809"/>
            <a:ext cx="8528685" cy="523748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59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嵌套查询分类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ts val="2735"/>
              </a:lnSpc>
              <a:spcBef>
                <a:spcPts val="305"/>
              </a:spcBef>
            </a:pPr>
            <a:r>
              <a:rPr dirty="0" sz="2400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10" b="1">
                <a:solidFill>
                  <a:srgbClr val="FFFF00"/>
                </a:solidFill>
                <a:latin typeface="宋体"/>
                <a:cs typeface="宋体"/>
              </a:rPr>
              <a:t>不相关子查询</a:t>
            </a:r>
            <a:endParaRPr sz="2400">
              <a:latin typeface="宋体"/>
              <a:cs typeface="宋体"/>
            </a:endParaRPr>
          </a:p>
          <a:p>
            <a:pPr marL="756285">
              <a:lnSpc>
                <a:spcPts val="2655"/>
              </a:lnSpc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子查询的查询条件不依赖于父查询</a:t>
            </a:r>
            <a:endParaRPr sz="2400">
              <a:latin typeface="宋体"/>
              <a:cs typeface="宋体"/>
            </a:endParaRPr>
          </a:p>
          <a:p>
            <a:pPr algn="just" marL="756285" marR="135890">
              <a:lnSpc>
                <a:spcPct val="88000"/>
              </a:lnSpc>
              <a:spcBef>
                <a:spcPts val="265"/>
              </a:spcBef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处理方式：由里向外逐层处理。即每个子查询在上一级查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询处理之前求解，子查询的结果用于建立其父查询的查找 条件。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ts val="2735"/>
              </a:lnSpc>
            </a:pPr>
            <a:r>
              <a:rPr dirty="0" sz="2400" spc="-5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15" b="1">
                <a:solidFill>
                  <a:srgbClr val="FFFF00"/>
                </a:solidFill>
                <a:latin typeface="宋体"/>
                <a:cs typeface="宋体"/>
              </a:rPr>
              <a:t>相关子查询</a:t>
            </a:r>
            <a:endParaRPr sz="2400">
              <a:latin typeface="宋体"/>
              <a:cs typeface="宋体"/>
            </a:endParaRPr>
          </a:p>
          <a:p>
            <a:pPr marL="756285">
              <a:lnSpc>
                <a:spcPts val="2595"/>
              </a:lnSpc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子查询的查询条件依赖于父查询</a:t>
            </a:r>
            <a:endParaRPr sz="2400">
              <a:latin typeface="宋体"/>
              <a:cs typeface="宋体"/>
            </a:endParaRPr>
          </a:p>
          <a:p>
            <a:pPr marL="756285">
              <a:lnSpc>
                <a:spcPts val="2735"/>
              </a:lnSpc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处理方式：</a:t>
            </a:r>
            <a:endParaRPr sz="2400">
              <a:latin typeface="宋体"/>
              <a:cs typeface="宋体"/>
            </a:endParaRPr>
          </a:p>
          <a:p>
            <a:pPr lvl="1" marL="1156335" marR="5080" indent="-229235">
              <a:lnSpc>
                <a:spcPct val="87500"/>
              </a:lnSpc>
              <a:spcBef>
                <a:spcPts val="655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首先取外层查询中表的第一个元组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根据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它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与内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层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查询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相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关的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属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性 值处理内层查询，</a:t>
            </a:r>
            <a:r>
              <a:rPr dirty="0" sz="2000" spc="-25">
                <a:solidFill>
                  <a:srgbClr val="FFFFFF"/>
                </a:solidFill>
                <a:latin typeface="宋体"/>
                <a:cs typeface="宋体"/>
              </a:rPr>
              <a:t>若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子句</a:t>
            </a:r>
            <a:r>
              <a:rPr dirty="0" sz="2000" spc="-5">
                <a:solidFill>
                  <a:srgbClr val="FFFFFF"/>
                </a:solidFill>
                <a:latin typeface="宋体"/>
                <a:cs typeface="宋体"/>
              </a:rPr>
              <a:t>返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回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值为</a:t>
            </a:r>
            <a:r>
              <a:rPr dirty="0" sz="2000" spc="15">
                <a:solidFill>
                  <a:srgbClr val="FFFFFF"/>
                </a:solidFill>
                <a:latin typeface="宋体"/>
                <a:cs typeface="宋体"/>
              </a:rPr>
              <a:t>真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，则</a:t>
            </a:r>
            <a:r>
              <a:rPr dirty="0" sz="2000" spc="15">
                <a:solidFill>
                  <a:srgbClr val="FFFFFF"/>
                </a:solidFill>
                <a:latin typeface="宋体"/>
                <a:cs typeface="宋体"/>
              </a:rPr>
              <a:t>取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此元</a:t>
            </a:r>
            <a:r>
              <a:rPr dirty="0" sz="2000" spc="15">
                <a:solidFill>
                  <a:srgbClr val="FFFFFF"/>
                </a:solidFill>
                <a:latin typeface="宋体"/>
                <a:cs typeface="宋体"/>
              </a:rPr>
              <a:t>组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放入结 果表；</a:t>
            </a:r>
            <a:endParaRPr sz="20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244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然后再取外层表的下一个元组；</a:t>
            </a:r>
            <a:endParaRPr sz="20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240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重复这一过程，直至外层表全部检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查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完为止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8603615" cy="427418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带有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EXISTS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谓词的子查询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EXISTS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谓词</a:t>
            </a:r>
            <a:endParaRPr sz="2800">
              <a:latin typeface="宋体"/>
              <a:cs typeface="宋体"/>
            </a:endParaRPr>
          </a:p>
          <a:p>
            <a:pPr algn="just" lvl="1" marL="1156335" indent="-229235">
              <a:lnSpc>
                <a:spcPct val="100000"/>
              </a:lnSpc>
              <a:spcBef>
                <a:spcPts val="595"/>
              </a:spcBef>
              <a:buFont typeface="Times New Roman"/>
              <a:buChar char="•"/>
              <a:tabLst>
                <a:tab pos="115633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存在量</a:t>
            </a:r>
            <a:r>
              <a:rPr dirty="0" sz="2400" spc="590">
                <a:solidFill>
                  <a:srgbClr val="FFFFFF"/>
                </a:solidFill>
                <a:latin typeface="宋体"/>
                <a:cs typeface="宋体"/>
              </a:rPr>
              <a:t>词</a:t>
            </a:r>
            <a:r>
              <a:rPr dirty="0" sz="2400" spc="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400" spc="5" b="1">
                <a:solidFill>
                  <a:srgbClr val="FFFFFF"/>
                </a:solidFill>
                <a:latin typeface="Symbol"/>
                <a:cs typeface="Symbol"/>
              </a:rPr>
              <a:t></a:t>
            </a:r>
            <a:r>
              <a:rPr dirty="0" sz="2400" spc="5" b="1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algn="just" lvl="1" marL="1156335" marR="5080" indent="-229235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115633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带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EX</a:t>
            </a:r>
            <a:r>
              <a:rPr dirty="0" sz="2400" spc="-6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谓词的子查询不返回任何数据，只产生逻辑 真值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“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true”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或逻辑假值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“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false”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algn="just" marL="1384935">
              <a:lnSpc>
                <a:spcPct val="100000"/>
              </a:lnSpc>
              <a:spcBef>
                <a:spcPts val="475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000" spc="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若内层查询结果非空，则返回真值</a:t>
            </a:r>
            <a:endParaRPr sz="2000">
              <a:latin typeface="宋体"/>
              <a:cs typeface="宋体"/>
            </a:endParaRPr>
          </a:p>
          <a:p>
            <a:pPr algn="just" marL="138493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000" spc="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若内层查询结果为空，则返回假值</a:t>
            </a:r>
            <a:endParaRPr sz="2000">
              <a:latin typeface="宋体"/>
              <a:cs typeface="宋体"/>
            </a:endParaRPr>
          </a:p>
          <a:p>
            <a:pPr algn="just" lvl="1" marL="1156335" marR="5080" indent="-229235">
              <a:lnSpc>
                <a:spcPct val="100000"/>
              </a:lnSpc>
              <a:spcBef>
                <a:spcPts val="590"/>
              </a:spcBef>
              <a:buFont typeface="Times New Roman"/>
              <a:buChar char="•"/>
              <a:tabLst>
                <a:tab pos="1156335" algn="l"/>
              </a:tabLst>
            </a:pP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由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EXISTS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引出的子查询，其目标列表达式通常都</a:t>
            </a:r>
            <a:r>
              <a:rPr dirty="0" sz="2400" spc="-3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，  因为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带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EX</a:t>
            </a:r>
            <a:r>
              <a:rPr dirty="0" sz="2400" spc="-6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的子查询只返回真值或假值，给出列名无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实际意义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6964045" cy="88074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带有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EXISTS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谓词的子查询</a:t>
            </a:r>
            <a:endParaRPr sz="28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例：查询所有选修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了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号课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的学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生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姓名。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735288"/>
            <a:ext cx="8176259" cy="2018664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0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求解思路分析：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本查询涉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及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Student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2400" spc="5">
                <a:solidFill>
                  <a:srgbClr val="FFFFFF"/>
                </a:solidFill>
                <a:latin typeface="Times New Roman"/>
                <a:cs typeface="Times New Roman"/>
              </a:rPr>
              <a:t>SC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关系。</a:t>
            </a:r>
            <a:endParaRPr sz="24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475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Student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中依次取每个元组</a:t>
            </a:r>
            <a:r>
              <a:rPr dirty="0" sz="2000" spc="-2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Sno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值，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此值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去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检</a:t>
            </a:r>
            <a:r>
              <a:rPr dirty="0" sz="2000" spc="-25">
                <a:solidFill>
                  <a:srgbClr val="FFFFFF"/>
                </a:solidFill>
                <a:latin typeface="宋体"/>
                <a:cs typeface="宋体"/>
              </a:rPr>
              <a:t>查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SC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关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系。</a:t>
            </a:r>
            <a:endParaRPr sz="20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480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若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SC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中存在这样的元组，</a:t>
            </a:r>
            <a:r>
              <a:rPr dirty="0" sz="2000" spc="-25">
                <a:solidFill>
                  <a:srgbClr val="FFFFFF"/>
                </a:solidFill>
                <a:latin typeface="宋体"/>
                <a:cs typeface="宋体"/>
              </a:rPr>
              <a:t>其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Sno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值等</a:t>
            </a:r>
            <a:r>
              <a:rPr dirty="0" sz="2000" spc="15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此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Student.Sno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值，</a:t>
            </a:r>
            <a:r>
              <a:rPr dirty="0" sz="2000" spc="15">
                <a:solidFill>
                  <a:srgbClr val="FFFFFF"/>
                </a:solidFill>
                <a:latin typeface="宋体"/>
                <a:cs typeface="宋体"/>
              </a:rPr>
              <a:t>并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且其</a:t>
            </a:r>
            <a:endParaRPr sz="2000">
              <a:latin typeface="宋体"/>
              <a:cs typeface="宋体"/>
            </a:endParaRPr>
          </a:p>
          <a:p>
            <a:pPr marL="1156335">
              <a:lnSpc>
                <a:spcPct val="100000"/>
              </a:lnSpc>
            </a:pP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Cno=</a:t>
            </a:r>
            <a:r>
              <a:rPr dirty="0" sz="20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'1'</a:t>
            </a: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则取</a:t>
            </a:r>
            <a:r>
              <a:rPr dirty="0" sz="2000" spc="-20">
                <a:solidFill>
                  <a:srgbClr val="FFFFFF"/>
                </a:solidFill>
                <a:latin typeface="宋体"/>
                <a:cs typeface="宋体"/>
              </a:rPr>
              <a:t>此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Student.Sname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送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入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结果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关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系。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6111" y="2200655"/>
            <a:ext cx="7647432" cy="1527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53439" y="2209800"/>
            <a:ext cx="5836920" cy="1444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27087" y="2133600"/>
            <a:ext cx="7632700" cy="15113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640080" marR="5344160">
              <a:lnSpc>
                <a:spcPct val="100000"/>
              </a:lnSpc>
              <a:spcBef>
                <a:spcPts val="340"/>
              </a:spcBef>
            </a:pPr>
            <a:r>
              <a:rPr dirty="0" sz="1800" spc="-10" b="1">
                <a:latin typeface="Courier New"/>
                <a:cs typeface="Courier New"/>
              </a:rPr>
              <a:t>SELECT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Sname  FROM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WHERE </a:t>
            </a:r>
            <a:r>
              <a:rPr dirty="0" sz="1800" spc="-15" b="1">
                <a:latin typeface="Courier New"/>
                <a:cs typeface="Courier New"/>
              </a:rPr>
              <a:t>EXISTS(SELECT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10" b="1">
                <a:latin typeface="Courier New"/>
                <a:cs typeface="Courier New"/>
              </a:rPr>
              <a:t>FROM</a:t>
            </a:r>
            <a:r>
              <a:rPr dirty="0" sz="1800" spc="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SC</a:t>
            </a:r>
            <a:endParaRPr sz="1800">
              <a:latin typeface="Courier New"/>
              <a:cs typeface="Courier New"/>
            </a:endParaRPr>
          </a:p>
          <a:p>
            <a:pPr marL="241490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WHERE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Sno=Student.Sno</a:t>
            </a:r>
            <a:endParaRPr sz="1800">
              <a:latin typeface="Courier New"/>
              <a:cs typeface="Courier New"/>
            </a:endParaRPr>
          </a:p>
          <a:p>
            <a:pPr marL="3228975">
              <a:lnSpc>
                <a:spcPct val="100000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AND Cno= </a:t>
            </a:r>
            <a:r>
              <a:rPr dirty="0" sz="1800" b="1">
                <a:latin typeface="Courier New"/>
                <a:cs typeface="Courier New"/>
              </a:rPr>
              <a:t>' 1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')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0167" y="188417"/>
            <a:ext cx="44272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SQL</a:t>
            </a:r>
            <a:r>
              <a:rPr dirty="0" spc="-15"/>
              <a:t>数据定义语言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8638"/>
            <a:ext cx="8566785" cy="2374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ts val="3195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练习</a:t>
            </a:r>
            <a:endParaRPr sz="2800">
              <a:latin typeface="宋体"/>
              <a:cs typeface="宋体"/>
            </a:endParaRPr>
          </a:p>
          <a:p>
            <a:pPr marL="356870">
              <a:lnSpc>
                <a:spcPts val="3025"/>
              </a:lnSpc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创建一个课程表</a:t>
            </a:r>
            <a:endParaRPr sz="2800">
              <a:latin typeface="宋体"/>
              <a:cs typeface="宋体"/>
            </a:endParaRPr>
          </a:p>
          <a:p>
            <a:pPr marL="356870" marR="5080">
              <a:lnSpc>
                <a:spcPct val="90000"/>
              </a:lnSpc>
              <a:spcBef>
                <a:spcPts val="170"/>
              </a:spcBef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建立一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“课程”表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它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由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课程</a:t>
            </a:r>
            <a:r>
              <a:rPr dirty="0" sz="2800" spc="-25">
                <a:solidFill>
                  <a:srgbClr val="FFFFFF"/>
                </a:solidFill>
                <a:latin typeface="宋体"/>
                <a:cs typeface="宋体"/>
              </a:rPr>
              <a:t>号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Cno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、课程 名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Cname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、先行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课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Cpno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学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分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Ccredit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四个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属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性组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成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其中课程号不能为空，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值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是唯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并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且课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名取值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也唯一。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2960" y="3569208"/>
            <a:ext cx="7863840" cy="26090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3336" y="3569208"/>
            <a:ext cx="5154168" cy="2542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55650" y="3500437"/>
            <a:ext cx="7848600" cy="259397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CREATE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</a:pPr>
            <a:r>
              <a:rPr dirty="0" sz="1800" spc="-10">
                <a:latin typeface="Courier New"/>
                <a:cs typeface="Courier New"/>
              </a:rPr>
              <a:t>Course(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dirty="0" sz="1800" spc="-5">
                <a:latin typeface="Courier New"/>
                <a:cs typeface="Courier New"/>
              </a:rPr>
              <a:t>Cno </a:t>
            </a:r>
            <a:r>
              <a:rPr dirty="0" sz="1800" spc="-10" b="1">
                <a:latin typeface="Courier New"/>
                <a:cs typeface="Courier New"/>
              </a:rPr>
              <a:t>CHAR(9) </a:t>
            </a:r>
            <a:r>
              <a:rPr dirty="0" sz="1800" spc="-5" b="1">
                <a:latin typeface="Courier New"/>
                <a:cs typeface="Courier New"/>
              </a:rPr>
              <a:t>NOT NULL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UNIQUE</a:t>
            </a:r>
            <a:r>
              <a:rPr dirty="0" sz="1800" spc="-1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1005840" marR="3827779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Cname </a:t>
            </a:r>
            <a:r>
              <a:rPr dirty="0" sz="1800" spc="-10" b="1">
                <a:latin typeface="Courier New"/>
                <a:cs typeface="Courier New"/>
              </a:rPr>
              <a:t>CHAR(20) UNIQUE</a:t>
            </a:r>
            <a:r>
              <a:rPr dirty="0" sz="1800" spc="-10">
                <a:latin typeface="Courier New"/>
                <a:cs typeface="Courier New"/>
              </a:rPr>
              <a:t>,  </a:t>
            </a:r>
            <a:r>
              <a:rPr dirty="0" sz="1800" spc="-5">
                <a:latin typeface="Courier New"/>
                <a:cs typeface="Courier New"/>
              </a:rPr>
              <a:t>Cpno</a:t>
            </a:r>
            <a:r>
              <a:rPr dirty="0" sz="1800" spc="-10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CHAR(2),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Credit</a:t>
            </a:r>
            <a:r>
              <a:rPr dirty="0" sz="1800" spc="-30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NUMERIC(2,0)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7878445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带有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EXISTS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谓词的子查询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例：查询所有选修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了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号课程的学生姓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（用连接方法实现）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116146"/>
            <a:ext cx="747014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例：查询没有选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修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号课程的学生姓名。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6111" y="2993135"/>
            <a:ext cx="7647432" cy="807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7087" y="2925826"/>
            <a:ext cx="7632700" cy="79057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9461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745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 b="1">
                <a:latin typeface="Courier New"/>
                <a:cs typeface="Courier New"/>
              </a:rPr>
              <a:t>Sname FROM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Student,SC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WHERE </a:t>
            </a:r>
            <a:r>
              <a:rPr dirty="0" sz="1800" spc="-10" b="1">
                <a:latin typeface="Courier New"/>
                <a:cs typeface="Courier New"/>
              </a:rPr>
              <a:t>Student.Sno=SC.Sno </a:t>
            </a:r>
            <a:r>
              <a:rPr dirty="0" sz="1800" spc="-5" b="1">
                <a:latin typeface="Courier New"/>
                <a:cs typeface="Courier New"/>
              </a:rPr>
              <a:t>AND </a:t>
            </a:r>
            <a:r>
              <a:rPr dirty="0" sz="1800" spc="-10" b="1">
                <a:latin typeface="Courier New"/>
                <a:cs typeface="Courier New"/>
              </a:rPr>
              <a:t>SC.Cno=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'1';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6111" y="4937759"/>
            <a:ext cx="7647432" cy="8046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7087" y="4868862"/>
            <a:ext cx="7632700" cy="790575"/>
          </a:xfrm>
          <a:custGeom>
            <a:avLst/>
            <a:gdLst/>
            <a:ahLst/>
            <a:cxnLst/>
            <a:rect l="l" t="t" r="r" b="b"/>
            <a:pathLst>
              <a:path w="7632700" h="790575">
                <a:moveTo>
                  <a:pt x="0" y="790575"/>
                </a:moveTo>
                <a:lnTo>
                  <a:pt x="7632700" y="790575"/>
                </a:lnTo>
                <a:lnTo>
                  <a:pt x="7632700" y="0"/>
                </a:lnTo>
                <a:lnTo>
                  <a:pt x="0" y="0"/>
                </a:lnTo>
                <a:lnTo>
                  <a:pt x="0" y="7905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56132" y="5002970"/>
            <a:ext cx="5738495" cy="534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60"/>
              </a:lnSpc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 b="1">
                <a:latin typeface="Courier New"/>
                <a:cs typeface="Courier New"/>
              </a:rPr>
              <a:t>Sname FROM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Student,SC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WHERE </a:t>
            </a:r>
            <a:r>
              <a:rPr dirty="0" sz="1800" spc="-10" b="1">
                <a:latin typeface="Courier New"/>
                <a:cs typeface="Courier New"/>
              </a:rPr>
              <a:t>Student.Sno=SC.Sno </a:t>
            </a:r>
            <a:r>
              <a:rPr dirty="0" sz="1800" spc="-5" b="1">
                <a:latin typeface="Courier New"/>
                <a:cs typeface="Courier New"/>
              </a:rPr>
              <a:t>AND </a:t>
            </a:r>
            <a:r>
              <a:rPr dirty="0" sz="1800" spc="-10" b="1">
                <a:latin typeface="Courier New"/>
                <a:cs typeface="Courier New"/>
              </a:rPr>
              <a:t>SC.Cno!=</a:t>
            </a:r>
            <a:r>
              <a:rPr dirty="0" sz="1800" spc="-10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'1';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20000" y="4962144"/>
            <a:ext cx="652272" cy="6553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96251" y="4940300"/>
            <a:ext cx="647700" cy="6492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71550" y="4940300"/>
            <a:ext cx="5977255" cy="649605"/>
          </a:xfrm>
          <a:custGeom>
            <a:avLst/>
            <a:gdLst/>
            <a:ahLst/>
            <a:cxnLst/>
            <a:rect l="l" t="t" r="r" b="b"/>
            <a:pathLst>
              <a:path w="5977255" h="649604">
                <a:moveTo>
                  <a:pt x="0" y="0"/>
                </a:moveTo>
                <a:lnTo>
                  <a:pt x="5977001" y="649287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71550" y="4940300"/>
            <a:ext cx="5977255" cy="649605"/>
          </a:xfrm>
          <a:custGeom>
            <a:avLst/>
            <a:gdLst/>
            <a:ahLst/>
            <a:cxnLst/>
            <a:rect l="l" t="t" r="r" b="b"/>
            <a:pathLst>
              <a:path w="5977255" h="649604">
                <a:moveTo>
                  <a:pt x="0" y="649287"/>
                </a:moveTo>
                <a:lnTo>
                  <a:pt x="5977001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96111" y="4937759"/>
            <a:ext cx="7647432" cy="1310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7087" y="4868862"/>
            <a:ext cx="7632700" cy="1295400"/>
          </a:xfrm>
          <a:custGeom>
            <a:avLst/>
            <a:gdLst/>
            <a:ahLst/>
            <a:cxnLst/>
            <a:rect l="l" t="t" r="r" b="b"/>
            <a:pathLst>
              <a:path w="7632700" h="1295400">
                <a:moveTo>
                  <a:pt x="0" y="1295400"/>
                </a:moveTo>
                <a:lnTo>
                  <a:pt x="7632700" y="1295400"/>
                </a:lnTo>
                <a:lnTo>
                  <a:pt x="76327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7087" y="4868862"/>
            <a:ext cx="7632700" cy="1295400"/>
          </a:xfrm>
          <a:custGeom>
            <a:avLst/>
            <a:gdLst/>
            <a:ahLst/>
            <a:cxnLst/>
            <a:rect l="l" t="t" r="r" b="b"/>
            <a:pathLst>
              <a:path w="7632700" h="1295400">
                <a:moveTo>
                  <a:pt x="0" y="1295400"/>
                </a:moveTo>
                <a:lnTo>
                  <a:pt x="7632700" y="1295400"/>
                </a:lnTo>
                <a:lnTo>
                  <a:pt x="7632700" y="0"/>
                </a:lnTo>
                <a:lnTo>
                  <a:pt x="0" y="0"/>
                </a:lnTo>
                <a:lnTo>
                  <a:pt x="0" y="1295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592072" y="4930267"/>
            <a:ext cx="6261100" cy="1132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82892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SELECT Sname FROM Student  WHERE NOT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EXISTS</a:t>
            </a:r>
            <a:endParaRPr sz="1800">
              <a:latin typeface="Courier New"/>
              <a:cs typeface="Courier New"/>
            </a:endParaRPr>
          </a:p>
          <a:p>
            <a:pPr marL="96710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(SELECT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SC</a:t>
            </a:r>
            <a:endParaRPr sz="1800">
              <a:latin typeface="Courier New"/>
              <a:cs typeface="Courier New"/>
            </a:endParaRPr>
          </a:p>
          <a:p>
            <a:pPr marL="1097915">
              <a:lnSpc>
                <a:spcPct val="100000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WHERE Sno </a:t>
            </a:r>
            <a:r>
              <a:rPr dirty="0" sz="1800" b="1">
                <a:latin typeface="Courier New"/>
                <a:cs typeface="Courier New"/>
              </a:rPr>
              <a:t>= </a:t>
            </a:r>
            <a:r>
              <a:rPr dirty="0" sz="1800" spc="-5" b="1">
                <a:latin typeface="Courier New"/>
                <a:cs typeface="Courier New"/>
              </a:rPr>
              <a:t>Student.Sno AND</a:t>
            </a:r>
            <a:r>
              <a:rPr dirty="0" sz="1800" spc="-204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Cno='1')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394700" cy="4515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marR="3969385" indent="-34480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带有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IST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谓词的子查询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不同形式的查询间的替换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756285" marR="127000" indent="-287020">
              <a:lnSpc>
                <a:spcPct val="100000"/>
              </a:lnSpc>
              <a:spcBef>
                <a:spcPts val="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一些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带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EXISTS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dirty="0" sz="28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EXISTS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谓词的子查询不能 被其他形式的子查询等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价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替换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0000"/>
              </a:lnSpc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所有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带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谓词、比较运算符</a:t>
            </a:r>
            <a:r>
              <a:rPr dirty="0" sz="2800" spc="-3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谓词的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子查询都能用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带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EXISTS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谓词的子查询等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价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替换。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89950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带有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EXISTS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谓词的子查询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例：查询与“刘晨”在同一个系学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习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的学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生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6111" y="2200655"/>
            <a:ext cx="7647432" cy="1170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27087" y="2133600"/>
            <a:ext cx="7632700" cy="11525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63830" rIns="0" bIns="0" rtlCol="0" vert="horz">
            <a:spAutoFit/>
          </a:bodyPr>
          <a:lstStyle/>
          <a:p>
            <a:pPr marL="365760" marR="1795780" indent="-3175">
              <a:lnSpc>
                <a:spcPts val="2090"/>
              </a:lnSpc>
              <a:spcBef>
                <a:spcPts val="1290"/>
              </a:spcBef>
            </a:pPr>
            <a:r>
              <a:rPr dirty="0" sz="1800" spc="-5" b="1">
                <a:latin typeface="Courier New"/>
                <a:cs typeface="Courier New"/>
              </a:rPr>
              <a:t>SELECT Sno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Sname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Sdept FROM Student  WHERE </a:t>
            </a:r>
            <a:r>
              <a:rPr dirty="0" sz="1800" spc="-10" b="1">
                <a:latin typeface="Courier New"/>
                <a:cs typeface="Courier New"/>
              </a:rPr>
              <a:t>Sdept </a:t>
            </a:r>
            <a:r>
              <a:rPr dirty="0" sz="1800" b="1">
                <a:latin typeface="Courier New"/>
                <a:cs typeface="Courier New"/>
              </a:rPr>
              <a:t>= </a:t>
            </a:r>
            <a:r>
              <a:rPr dirty="0" sz="1800" spc="-10" b="1">
                <a:latin typeface="Courier New"/>
                <a:cs typeface="Courier New"/>
              </a:rPr>
              <a:t>(SELECT </a:t>
            </a:r>
            <a:r>
              <a:rPr dirty="0" sz="1800" spc="-5" b="1">
                <a:latin typeface="Courier New"/>
                <a:cs typeface="Courier New"/>
              </a:rPr>
              <a:t>Sdept FROM</a:t>
            </a:r>
            <a:r>
              <a:rPr dirty="0" sz="1800" spc="-1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2408555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Sname=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5" b="1">
                <a:latin typeface="Courier New"/>
                <a:cs typeface="Courier New"/>
              </a:rPr>
              <a:t>'</a:t>
            </a:r>
            <a:r>
              <a:rPr dirty="0" sz="1800" spc="10" b="1">
                <a:latin typeface="宋体"/>
                <a:cs typeface="宋体"/>
              </a:rPr>
              <a:t>刘晨</a:t>
            </a:r>
            <a:r>
              <a:rPr dirty="0" sz="1800" spc="-10" b="1">
                <a:latin typeface="Courier New"/>
                <a:cs typeface="Courier New"/>
              </a:rPr>
              <a:t>‘)</a:t>
            </a:r>
            <a:r>
              <a:rPr dirty="0" sz="1800" spc="-10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96111" y="4002023"/>
            <a:ext cx="7647432" cy="1600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27087" y="3933825"/>
            <a:ext cx="7632700" cy="15843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90170" rIns="0" bIns="0" rtlCol="0" vert="horz">
            <a:spAutoFit/>
          </a:bodyPr>
          <a:lstStyle/>
          <a:p>
            <a:pPr marL="362585">
              <a:lnSpc>
                <a:spcPts val="2125"/>
              </a:lnSpc>
              <a:spcBef>
                <a:spcPts val="710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Sno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Sname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-5" b="1">
                <a:latin typeface="Courier New"/>
                <a:cs typeface="Courier New"/>
              </a:rPr>
              <a:t>Sdept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FROM </a:t>
            </a:r>
            <a:r>
              <a:rPr dirty="0" sz="1800" spc="-10" b="1">
                <a:latin typeface="Courier New"/>
                <a:cs typeface="Courier New"/>
              </a:rPr>
              <a:t>Student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S1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WHERE </a:t>
            </a:r>
            <a:r>
              <a:rPr dirty="0" sz="1800" spc="-10" b="1">
                <a:latin typeface="Courier New"/>
                <a:cs typeface="Courier New"/>
              </a:rPr>
              <a:t>EXISTS(SELECT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5" b="1">
                <a:latin typeface="Courier New"/>
                <a:cs typeface="Courier New"/>
              </a:rPr>
              <a:t>FROM </a:t>
            </a:r>
            <a:r>
              <a:rPr dirty="0" sz="1800" spc="-10" b="1">
                <a:latin typeface="Courier New"/>
                <a:cs typeface="Courier New"/>
              </a:rPr>
              <a:t>Student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S2</a:t>
            </a:r>
            <a:endParaRPr sz="1800">
              <a:latin typeface="Courier New"/>
              <a:cs typeface="Courier New"/>
            </a:endParaRPr>
          </a:p>
          <a:p>
            <a:pPr marL="214376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WHERE S2.Sdept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S1.Sdept</a:t>
            </a:r>
            <a:endParaRPr sz="1800">
              <a:latin typeface="Courier New"/>
              <a:cs typeface="Courier New"/>
            </a:endParaRPr>
          </a:p>
          <a:p>
            <a:pPr marL="2957830">
              <a:lnSpc>
                <a:spcPct val="100000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AND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S2.Sname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'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10" b="1">
                <a:latin typeface="宋体"/>
                <a:cs typeface="宋体"/>
              </a:rPr>
              <a:t>刘</a:t>
            </a:r>
            <a:r>
              <a:rPr dirty="0" sz="1800" spc="-10" b="1">
                <a:latin typeface="宋体"/>
                <a:cs typeface="宋体"/>
              </a:rPr>
              <a:t>晨</a:t>
            </a:r>
            <a:r>
              <a:rPr dirty="0" sz="1800" spc="165" b="1">
                <a:latin typeface="宋体"/>
                <a:cs typeface="宋体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‘)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78808" y="3352800"/>
            <a:ext cx="865632" cy="594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40200" y="3286125"/>
            <a:ext cx="792480" cy="576580"/>
          </a:xfrm>
          <a:custGeom>
            <a:avLst/>
            <a:gdLst/>
            <a:ahLst/>
            <a:cxnLst/>
            <a:rect l="l" t="t" r="r" b="b"/>
            <a:pathLst>
              <a:path w="792479" h="576579">
                <a:moveTo>
                  <a:pt x="792226" y="461010"/>
                </a:moveTo>
                <a:lnTo>
                  <a:pt x="0" y="461010"/>
                </a:lnTo>
                <a:lnTo>
                  <a:pt x="396113" y="576326"/>
                </a:lnTo>
                <a:lnTo>
                  <a:pt x="792226" y="461010"/>
                </a:lnTo>
                <a:close/>
              </a:path>
              <a:path w="792479" h="576579">
                <a:moveTo>
                  <a:pt x="594105" y="115315"/>
                </a:moveTo>
                <a:lnTo>
                  <a:pt x="197992" y="115315"/>
                </a:lnTo>
                <a:lnTo>
                  <a:pt x="197992" y="461010"/>
                </a:lnTo>
                <a:lnTo>
                  <a:pt x="594105" y="461010"/>
                </a:lnTo>
                <a:lnTo>
                  <a:pt x="594105" y="115315"/>
                </a:lnTo>
                <a:close/>
              </a:path>
              <a:path w="792479" h="576579">
                <a:moveTo>
                  <a:pt x="396113" y="0"/>
                </a:moveTo>
                <a:lnTo>
                  <a:pt x="0" y="115315"/>
                </a:lnTo>
                <a:lnTo>
                  <a:pt x="792226" y="115315"/>
                </a:lnTo>
                <a:lnTo>
                  <a:pt x="396113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40200" y="3286125"/>
            <a:ext cx="792480" cy="576580"/>
          </a:xfrm>
          <a:custGeom>
            <a:avLst/>
            <a:gdLst/>
            <a:ahLst/>
            <a:cxnLst/>
            <a:rect l="l" t="t" r="r" b="b"/>
            <a:pathLst>
              <a:path w="792479" h="576579">
                <a:moveTo>
                  <a:pt x="0" y="115315"/>
                </a:moveTo>
                <a:lnTo>
                  <a:pt x="396113" y="0"/>
                </a:lnTo>
                <a:lnTo>
                  <a:pt x="792226" y="115315"/>
                </a:lnTo>
                <a:lnTo>
                  <a:pt x="594105" y="115315"/>
                </a:lnTo>
                <a:lnTo>
                  <a:pt x="594105" y="461010"/>
                </a:lnTo>
                <a:lnTo>
                  <a:pt x="792226" y="461010"/>
                </a:lnTo>
                <a:lnTo>
                  <a:pt x="396113" y="576326"/>
                </a:lnTo>
                <a:lnTo>
                  <a:pt x="0" y="461010"/>
                </a:lnTo>
                <a:lnTo>
                  <a:pt x="197992" y="461010"/>
                </a:lnTo>
                <a:lnTo>
                  <a:pt x="197992" y="115315"/>
                </a:lnTo>
                <a:lnTo>
                  <a:pt x="0" y="11531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2543"/>
            <a:ext cx="8480425" cy="38423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ts val="365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带有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EXISTS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谓词的子查询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ts val="3650"/>
              </a:lnSpc>
            </a:pP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EXISTS/NOT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EXISTS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实现全称量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词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3200" spc="-4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语言中没有全称量词</a:t>
            </a:r>
            <a:r>
              <a:rPr dirty="0" sz="3200" spc="-75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00">
              <a:latin typeface="Times New Roman"/>
              <a:cs typeface="Times New Roman"/>
            </a:endParaRPr>
          </a:p>
          <a:p>
            <a:pPr marL="756285" marR="5080" indent="-287020">
              <a:lnSpc>
                <a:spcPts val="3270"/>
              </a:lnSpc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3200" spc="-4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可以把带有全称量词的谓词转换为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价的带 有存在量词的谓词：</a:t>
            </a:r>
            <a:endParaRPr sz="3200">
              <a:latin typeface="宋体"/>
              <a:cs typeface="宋体"/>
            </a:endParaRPr>
          </a:p>
          <a:p>
            <a:pPr algn="ctr" marL="633095">
              <a:lnSpc>
                <a:spcPts val="3440"/>
              </a:lnSpc>
              <a:tabLst>
                <a:tab pos="1821814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3200" spc="-5">
                <a:solidFill>
                  <a:srgbClr val="FFFFFF"/>
                </a:solidFill>
                <a:latin typeface="Symbol"/>
                <a:cs typeface="Symbol"/>
              </a:rPr>
              <a:t>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x)P	≡ </a:t>
            </a:r>
            <a:r>
              <a:rPr dirty="0" sz="3200" spc="-10">
                <a:solidFill>
                  <a:srgbClr val="FFFFFF"/>
                </a:solidFill>
                <a:latin typeface="Symbol"/>
                <a:cs typeface="Symbol"/>
              </a:rPr>
              <a:t>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 (</a:t>
            </a:r>
            <a:r>
              <a:rPr dirty="0" sz="3200" spc="-10">
                <a:solidFill>
                  <a:srgbClr val="FFFFFF"/>
                </a:solidFill>
                <a:latin typeface="Symbol"/>
                <a:cs typeface="Symbol"/>
              </a:rPr>
              <a:t>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x(</a:t>
            </a:r>
            <a:r>
              <a:rPr dirty="0" sz="3200" spc="-5">
                <a:solidFill>
                  <a:srgbClr val="FFFFFF"/>
                </a:solidFill>
                <a:latin typeface="Symbol"/>
                <a:cs typeface="Symbol"/>
              </a:rPr>
              <a:t></a:t>
            </a:r>
            <a:r>
              <a:rPr dirty="0" sz="3200" spc="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P))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7270115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带有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EXISTS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谓词的子查询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例：查询选修了全部课程的学生姓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6111" y="2633472"/>
            <a:ext cx="7647432" cy="2535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27087" y="2565400"/>
            <a:ext cx="7632700" cy="252095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32334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SELECT </a:t>
            </a:r>
            <a:r>
              <a:rPr dirty="0" sz="1800" spc="-5" b="1">
                <a:latin typeface="Courier New"/>
                <a:cs typeface="Courier New"/>
              </a:rPr>
              <a:t>Sname FROM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132334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WHERE NOT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EXISTS</a:t>
            </a:r>
            <a:endParaRPr sz="1800">
              <a:latin typeface="Courier New"/>
              <a:cs typeface="Courier New"/>
            </a:endParaRPr>
          </a:p>
          <a:p>
            <a:pPr marL="1729105">
              <a:lnSpc>
                <a:spcPts val="2125"/>
              </a:lnSpc>
              <a:spcBef>
                <a:spcPts val="75"/>
              </a:spcBef>
            </a:pPr>
            <a:r>
              <a:rPr dirty="0" sz="1800" spc="-5" b="1">
                <a:latin typeface="宋体"/>
                <a:cs typeface="宋体"/>
              </a:rPr>
              <a:t>（</a:t>
            </a: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Course</a:t>
            </a:r>
            <a:endParaRPr sz="1800">
              <a:latin typeface="Courier New"/>
              <a:cs typeface="Courier New"/>
            </a:endParaRPr>
          </a:p>
          <a:p>
            <a:pPr marL="2552065" marR="2752090" indent="-546100">
              <a:lnSpc>
                <a:spcPts val="2160"/>
              </a:lnSpc>
              <a:spcBef>
                <a:spcPts val="35"/>
              </a:spcBef>
            </a:pPr>
            <a:r>
              <a:rPr dirty="0" sz="1800" spc="-10" b="1">
                <a:latin typeface="Courier New"/>
                <a:cs typeface="Courier New"/>
              </a:rPr>
              <a:t>WHERE </a:t>
            </a:r>
            <a:r>
              <a:rPr dirty="0" sz="1800" spc="-20" b="1">
                <a:latin typeface="Courier New"/>
                <a:cs typeface="Courier New"/>
              </a:rPr>
              <a:t>NOT </a:t>
            </a:r>
            <a:r>
              <a:rPr dirty="0" sz="1800" spc="-10" b="1">
                <a:latin typeface="Courier New"/>
                <a:cs typeface="Courier New"/>
              </a:rPr>
              <a:t>EXISTS  (SELECT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10" b="1">
                <a:latin typeface="Courier New"/>
                <a:cs typeface="Courier New"/>
              </a:rPr>
              <a:t>FROM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SC</a:t>
            </a:r>
            <a:endParaRPr sz="1800">
              <a:latin typeface="Courier New"/>
              <a:cs typeface="Courier New"/>
            </a:endParaRPr>
          </a:p>
          <a:p>
            <a:pPr marL="2689225">
              <a:lnSpc>
                <a:spcPts val="2090"/>
              </a:lnSpc>
            </a:pPr>
            <a:r>
              <a:rPr dirty="0" sz="1800" spc="-15" b="1">
                <a:latin typeface="Courier New"/>
                <a:cs typeface="Courier New"/>
              </a:rPr>
              <a:t>WHERE </a:t>
            </a:r>
            <a:r>
              <a:rPr dirty="0" sz="1800" spc="-5" b="1">
                <a:latin typeface="Courier New"/>
                <a:cs typeface="Courier New"/>
              </a:rPr>
              <a:t>Sno=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Student.Sno</a:t>
            </a:r>
            <a:endParaRPr sz="1800">
              <a:latin typeface="Courier New"/>
              <a:cs typeface="Courier New"/>
            </a:endParaRPr>
          </a:p>
          <a:p>
            <a:pPr marL="3503295">
              <a:lnSpc>
                <a:spcPct val="100000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AND Cno=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Course.Cno))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252459" cy="4088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带有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EXISTS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谓词的子查询</a:t>
            </a:r>
            <a:endParaRPr sz="28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EXISTS/NOT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EXISTS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实现逻辑蕴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涵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语言中没有蕴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涵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(Implication)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逻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辑运算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可以利用谓词演算将逻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辑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蕴函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谓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词等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价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转换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algn="ctr" marR="410845">
              <a:lnSpc>
                <a:spcPct val="100000"/>
              </a:lnSpc>
            </a:pP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dirty="0" sz="2800" spc="1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q ≡ </a:t>
            </a:r>
            <a:r>
              <a:rPr dirty="0" sz="2800" spc="5">
                <a:solidFill>
                  <a:srgbClr val="FFFFFF"/>
                </a:solidFill>
                <a:latin typeface="Symbol"/>
                <a:cs typeface="Symbol"/>
              </a:rPr>
              <a:t></a:t>
            </a:r>
            <a:r>
              <a:rPr dirty="0" sz="28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∨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2543"/>
            <a:ext cx="8485505" cy="45618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ts val="365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带有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EXISTS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谓词的子查询</a:t>
            </a:r>
            <a:endParaRPr sz="3200">
              <a:latin typeface="宋体"/>
              <a:cs typeface="宋体"/>
            </a:endParaRPr>
          </a:p>
          <a:p>
            <a:pPr marL="356870" marR="203835">
              <a:lnSpc>
                <a:spcPts val="3460"/>
              </a:lnSpc>
              <a:spcBef>
                <a:spcPts val="24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例：查询（至少）选修了学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生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95002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选修的全 部课程的学生号码。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ts val="3650"/>
              </a:lnSpc>
              <a:spcBef>
                <a:spcPts val="334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解题思路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90000"/>
              </a:lnSpc>
              <a:spcBef>
                <a:spcPts val="19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用逻辑蕴函表达：查询学号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的学生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对所 有的课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只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要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95002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学生选修了课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，则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x 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也选修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了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。形式化表示：</a:t>
            </a:r>
            <a:endParaRPr sz="3200">
              <a:latin typeface="宋体"/>
              <a:cs typeface="宋体"/>
            </a:endParaRPr>
          </a:p>
          <a:p>
            <a:pPr marL="927100" marR="546735">
              <a:lnSpc>
                <a:spcPts val="3460"/>
              </a:lnSpc>
              <a:spcBef>
                <a:spcPts val="5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表示谓词</a:t>
            </a:r>
            <a:r>
              <a:rPr dirty="0" sz="3200" spc="-86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“学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生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95002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选修了课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y” 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表示谓词</a:t>
            </a:r>
            <a:r>
              <a:rPr dirty="0" sz="3200" spc="-79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“学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生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选修了课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y”</a:t>
            </a:r>
            <a:endParaRPr sz="3200">
              <a:latin typeface="Times New Roman"/>
              <a:cs typeface="Times New Roman"/>
            </a:endParaRPr>
          </a:p>
          <a:p>
            <a:pPr marL="927100">
              <a:lnSpc>
                <a:spcPts val="34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则上述查询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3200" spc="-10">
                <a:solidFill>
                  <a:srgbClr val="FFFFFF"/>
                </a:solidFill>
                <a:latin typeface="Symbol"/>
                <a:cs typeface="Symbol"/>
              </a:rPr>
              <a:t>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y)</a:t>
            </a:r>
            <a:r>
              <a:rPr dirty="0" sz="32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p </a:t>
            </a:r>
            <a:r>
              <a:rPr dirty="0" sz="3200" spc="-1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8638"/>
            <a:ext cx="8615045" cy="408241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6870" marR="4189729" indent="-344805">
              <a:lnSpc>
                <a:spcPts val="3030"/>
              </a:lnSpc>
              <a:spcBef>
                <a:spcPts val="48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带有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IST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谓词的子查询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等价变换：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50">
              <a:latin typeface="Times New Roman"/>
              <a:cs typeface="Times New Roman"/>
            </a:endParaRPr>
          </a:p>
          <a:p>
            <a:pPr algn="ctr" marR="2105025">
              <a:lnSpc>
                <a:spcPct val="100000"/>
              </a:lnSpc>
            </a:pP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-10">
                <a:solidFill>
                  <a:srgbClr val="FFFFFF"/>
                </a:solidFill>
                <a:latin typeface="Symbol"/>
                <a:cs typeface="Symbol"/>
              </a:rPr>
              <a:t>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y)p </a:t>
            </a:r>
            <a:r>
              <a:rPr dirty="0" sz="2800" spc="1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q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≡</a:t>
            </a:r>
            <a:r>
              <a:rPr dirty="0" sz="2800" spc="-5">
                <a:solidFill>
                  <a:srgbClr val="FFFFFF"/>
                </a:solidFill>
                <a:latin typeface="Symbol"/>
                <a:cs typeface="Symbol"/>
              </a:rPr>
              <a:t>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-5">
                <a:solidFill>
                  <a:srgbClr val="FFFFFF"/>
                </a:solidFill>
                <a:latin typeface="Symbol"/>
                <a:cs typeface="Symbol"/>
              </a:rPr>
              <a:t>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y(</a:t>
            </a:r>
            <a:r>
              <a:rPr dirty="0" sz="2800" spc="-5">
                <a:solidFill>
                  <a:srgbClr val="FFFFFF"/>
                </a:solidFill>
                <a:latin typeface="Symbol"/>
                <a:cs typeface="Symbol"/>
              </a:rPr>
              <a:t>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(p</a:t>
            </a:r>
            <a:r>
              <a:rPr dirty="0" sz="2800" spc="-5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 q))</a:t>
            </a:r>
            <a:endParaRPr sz="2800">
              <a:latin typeface="Times New Roman"/>
              <a:cs typeface="Times New Roman"/>
            </a:endParaRPr>
          </a:p>
          <a:p>
            <a:pPr algn="ctr" marR="221615">
              <a:lnSpc>
                <a:spcPct val="100000"/>
              </a:lnSpc>
              <a:spcBef>
                <a:spcPts val="365"/>
              </a:spcBef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≡</a:t>
            </a:r>
            <a:r>
              <a:rPr dirty="0" sz="2800">
                <a:solidFill>
                  <a:srgbClr val="FFFFFF"/>
                </a:solidFill>
                <a:latin typeface="Symbol"/>
                <a:cs typeface="Symbol"/>
              </a:rPr>
              <a:t>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>
                <a:solidFill>
                  <a:srgbClr val="FFFFFF"/>
                </a:solidFill>
                <a:latin typeface="Symbol"/>
                <a:cs typeface="Symbol"/>
              </a:rPr>
              <a:t>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y(</a:t>
            </a:r>
            <a:r>
              <a:rPr dirty="0" sz="2800">
                <a:solidFill>
                  <a:srgbClr val="FFFFFF"/>
                </a:solidFill>
                <a:latin typeface="Symbol"/>
                <a:cs typeface="Symbol"/>
              </a:rPr>
              <a:t>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>
                <a:solidFill>
                  <a:srgbClr val="FFFFFF"/>
                </a:solidFill>
                <a:latin typeface="Symbol"/>
                <a:cs typeface="Symbol"/>
              </a:rPr>
              <a:t>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∨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q)</a:t>
            </a:r>
            <a:endParaRPr sz="2800">
              <a:latin typeface="Times New Roman"/>
              <a:cs typeface="Times New Roman"/>
            </a:endParaRPr>
          </a:p>
          <a:p>
            <a:pPr algn="ctr" marL="2916555">
              <a:lnSpc>
                <a:spcPct val="100000"/>
              </a:lnSpc>
              <a:spcBef>
                <a:spcPts val="335"/>
              </a:spcBef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≡</a:t>
            </a:r>
            <a:r>
              <a:rPr dirty="0" sz="2800">
                <a:solidFill>
                  <a:srgbClr val="FFFFFF"/>
                </a:solidFill>
                <a:latin typeface="Symbol"/>
                <a:cs typeface="Symbol"/>
              </a:rPr>
              <a:t>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y(p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∧</a:t>
            </a:r>
            <a:r>
              <a:rPr dirty="0" sz="2800">
                <a:solidFill>
                  <a:srgbClr val="FFFFFF"/>
                </a:solidFill>
                <a:latin typeface="Symbol"/>
                <a:cs typeface="Symbol"/>
              </a:rPr>
              <a:t>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q)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950">
              <a:latin typeface="Times New Roman"/>
              <a:cs typeface="Times New Roman"/>
            </a:endParaRPr>
          </a:p>
          <a:p>
            <a:pPr marL="356870">
              <a:lnSpc>
                <a:spcPts val="3195"/>
              </a:lnSpc>
            </a:pPr>
            <a:r>
              <a:rPr dirty="0" sz="2800" spc="25">
                <a:solidFill>
                  <a:srgbClr val="FFFFFF"/>
                </a:solidFill>
                <a:latin typeface="宋体"/>
                <a:cs typeface="宋体"/>
              </a:rPr>
              <a:t>变换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后</a:t>
            </a:r>
            <a:r>
              <a:rPr dirty="0" sz="2800" spc="30">
                <a:solidFill>
                  <a:srgbClr val="FFFFFF"/>
                </a:solidFill>
                <a:latin typeface="宋体"/>
                <a:cs typeface="宋体"/>
              </a:rPr>
              <a:t>语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义</a:t>
            </a:r>
            <a:r>
              <a:rPr dirty="0" sz="2800" spc="3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800" spc="25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存</a:t>
            </a:r>
            <a:r>
              <a:rPr dirty="0" sz="2800" spc="3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25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样</a:t>
            </a:r>
            <a:r>
              <a:rPr dirty="0" sz="2800" spc="3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课</a:t>
            </a:r>
            <a:r>
              <a:rPr dirty="0" sz="2800" spc="4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30">
                <a:solidFill>
                  <a:srgbClr val="FFFFFF"/>
                </a:solidFill>
                <a:latin typeface="宋体"/>
                <a:cs typeface="宋体"/>
              </a:rPr>
              <a:t>学</a:t>
            </a:r>
            <a:r>
              <a:rPr dirty="0" sz="2800" spc="25">
                <a:solidFill>
                  <a:srgbClr val="FFFFFF"/>
                </a:solidFill>
                <a:latin typeface="宋体"/>
                <a:cs typeface="宋体"/>
              </a:rPr>
              <a:t>生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95002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选</a:t>
            </a:r>
            <a:r>
              <a:rPr dirty="0" sz="2800" spc="30">
                <a:solidFill>
                  <a:srgbClr val="FFFFFF"/>
                </a:solidFill>
                <a:latin typeface="宋体"/>
                <a:cs typeface="宋体"/>
              </a:rPr>
              <a:t>修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了</a:t>
            </a:r>
            <a:endParaRPr sz="2800">
              <a:latin typeface="宋体"/>
              <a:cs typeface="宋体"/>
            </a:endParaRPr>
          </a:p>
          <a:p>
            <a:pPr marL="356870">
              <a:lnSpc>
                <a:spcPts val="3195"/>
              </a:lnSpc>
            </a:pP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而学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生</a:t>
            </a:r>
            <a:r>
              <a:rPr dirty="0" sz="2800" spc="1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没有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选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8638"/>
            <a:ext cx="8384540" cy="12217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ts val="3195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带有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EXISTS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谓词的子查询</a:t>
            </a:r>
            <a:endParaRPr sz="2800">
              <a:latin typeface="宋体"/>
              <a:cs typeface="宋体"/>
            </a:endParaRPr>
          </a:p>
          <a:p>
            <a:pPr marL="356870" marR="5080">
              <a:lnSpc>
                <a:spcPts val="3020"/>
              </a:lnSpc>
              <a:spcBef>
                <a:spcPts val="220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例：查询（至少）选修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了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学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生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95</a:t>
            </a:r>
            <a:r>
              <a:rPr dirty="0" sz="2800" spc="1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选修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全部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课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程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的学生号码。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2560320"/>
            <a:ext cx="7647432" cy="2752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71550" y="2492375"/>
            <a:ext cx="7632700" cy="273685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Times New Roman"/>
              <a:cs typeface="Times New Roman"/>
            </a:endParaRPr>
          </a:p>
          <a:p>
            <a:pPr marL="640080" marR="275209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SELECT DISTINCT </a:t>
            </a:r>
            <a:r>
              <a:rPr dirty="0" sz="1800" spc="-20" b="1">
                <a:latin typeface="Courier New"/>
                <a:cs typeface="Courier New"/>
              </a:rPr>
              <a:t>Sno </a:t>
            </a:r>
            <a:r>
              <a:rPr dirty="0" sz="1800" spc="-5" b="1">
                <a:latin typeface="Courier New"/>
                <a:cs typeface="Courier New"/>
              </a:rPr>
              <a:t>FROM SC </a:t>
            </a:r>
            <a:r>
              <a:rPr dirty="0" sz="1800" spc="-10" b="1">
                <a:latin typeface="Courier New"/>
                <a:cs typeface="Courier New"/>
              </a:rPr>
              <a:t>SCX  WHERE NOT EXISTS</a:t>
            </a:r>
            <a:endParaRPr sz="1800">
              <a:latin typeface="Courier New"/>
              <a:cs typeface="Courier New"/>
            </a:endParaRPr>
          </a:p>
          <a:p>
            <a:pPr marL="118618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(SELECT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10" b="1">
                <a:latin typeface="Courier New"/>
                <a:cs typeface="Courier New"/>
              </a:rPr>
              <a:t>FROM </a:t>
            </a:r>
            <a:r>
              <a:rPr dirty="0" sz="1800" spc="-5" b="1">
                <a:latin typeface="Courier New"/>
                <a:cs typeface="Courier New"/>
              </a:rPr>
              <a:t>SC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SCY</a:t>
            </a:r>
            <a:endParaRPr sz="1800">
              <a:latin typeface="Courier New"/>
              <a:cs typeface="Courier New"/>
            </a:endParaRPr>
          </a:p>
          <a:p>
            <a:pPr marL="132334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WHERE </a:t>
            </a:r>
            <a:r>
              <a:rPr dirty="0" sz="1800" spc="-15" b="1">
                <a:latin typeface="Courier New"/>
                <a:cs typeface="Courier New"/>
              </a:rPr>
              <a:t>SCY.Sno </a:t>
            </a:r>
            <a:r>
              <a:rPr dirty="0" sz="1800" b="1">
                <a:latin typeface="Courier New"/>
                <a:cs typeface="Courier New"/>
              </a:rPr>
              <a:t>= </a:t>
            </a:r>
            <a:r>
              <a:rPr dirty="0" sz="1800" spc="-10" b="1">
                <a:latin typeface="Courier New"/>
                <a:cs typeface="Courier New"/>
              </a:rPr>
              <a:t>'95002'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AND</a:t>
            </a:r>
            <a:endParaRPr sz="1800">
              <a:latin typeface="Courier New"/>
              <a:cs typeface="Courier New"/>
            </a:endParaRPr>
          </a:p>
          <a:p>
            <a:pPr marL="132334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NOT </a:t>
            </a:r>
            <a:r>
              <a:rPr dirty="0" sz="1800" spc="-10" b="1">
                <a:latin typeface="Courier New"/>
                <a:cs typeface="Courier New"/>
              </a:rPr>
              <a:t>EXISTS(SELECT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5" b="1">
                <a:latin typeface="Courier New"/>
                <a:cs typeface="Courier New"/>
              </a:rPr>
              <a:t>FROM SC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SCZ</a:t>
            </a:r>
            <a:endParaRPr sz="1800">
              <a:latin typeface="Courier New"/>
              <a:cs typeface="Courier New"/>
            </a:endParaRPr>
          </a:p>
          <a:p>
            <a:pPr marL="2826385">
              <a:lnSpc>
                <a:spcPct val="100000"/>
              </a:lnSpc>
            </a:pPr>
            <a:r>
              <a:rPr dirty="0" sz="1800" spc="-15" b="1">
                <a:latin typeface="Courier New"/>
                <a:cs typeface="Courier New"/>
              </a:rPr>
              <a:t>WHERE</a:t>
            </a:r>
            <a:r>
              <a:rPr dirty="0" sz="1800" spc="-10" b="1">
                <a:latin typeface="Courier New"/>
                <a:cs typeface="Courier New"/>
              </a:rPr>
              <a:t> SCZ.Sno=SCX.Sno</a:t>
            </a:r>
            <a:endParaRPr sz="1800">
              <a:latin typeface="Courier New"/>
              <a:cs typeface="Courier New"/>
            </a:endParaRPr>
          </a:p>
          <a:p>
            <a:pPr marL="3653154">
              <a:lnSpc>
                <a:spcPct val="100000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AND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SCZ.Cno=SCY.Cno))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2636" y="5474614"/>
            <a:ext cx="215201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5">
                <a:solidFill>
                  <a:srgbClr val="FFFFFF"/>
                </a:solidFill>
                <a:latin typeface="Symbol"/>
                <a:cs typeface="Symbol"/>
              </a:rPr>
              <a:t></a:t>
            </a:r>
            <a:r>
              <a:rPr dirty="0" sz="3200" spc="-15">
                <a:solidFill>
                  <a:srgbClr val="FFFFFF"/>
                </a:solidFill>
                <a:latin typeface="Arial"/>
                <a:cs typeface="Arial"/>
              </a:rPr>
              <a:t>y(p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∧</a:t>
            </a:r>
            <a:r>
              <a:rPr dirty="0" sz="3200" spc="-15">
                <a:solidFill>
                  <a:srgbClr val="FFFFFF"/>
                </a:solidFill>
                <a:latin typeface="Symbol"/>
                <a:cs typeface="Symbol"/>
              </a:rPr>
              <a:t></a:t>
            </a:r>
            <a:r>
              <a:rPr dirty="0" sz="3200" spc="-15">
                <a:solidFill>
                  <a:srgbClr val="FFFFFF"/>
                </a:solidFill>
                <a:latin typeface="Arial"/>
                <a:cs typeface="Arial"/>
              </a:rPr>
              <a:t>q)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427220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子查询的其他应用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运用到数据操纵语言中 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INSERT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语句：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4018610"/>
            <a:ext cx="320040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3200" spc="-70">
                <a:solidFill>
                  <a:srgbClr val="FFFFFF"/>
                </a:solidFill>
                <a:latin typeface="Times New Roman"/>
                <a:cs typeface="Times New Roman"/>
              </a:rPr>
              <a:t>UPDATE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语句：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2519" y="2706623"/>
            <a:ext cx="6949440" cy="1021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42987" y="2636837"/>
            <a:ext cx="6934200" cy="10083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1006475">
              <a:lnSpc>
                <a:spcPct val="100000"/>
              </a:lnSpc>
              <a:spcBef>
                <a:spcPts val="520"/>
              </a:spcBef>
            </a:pPr>
            <a:r>
              <a:rPr dirty="0" sz="1800" spc="-5" b="1">
                <a:latin typeface="Courier New"/>
                <a:cs typeface="Courier New"/>
              </a:rPr>
              <a:t>INSERT INTO </a:t>
            </a:r>
            <a:r>
              <a:rPr dirty="0" sz="1800" spc="-10" b="1" i="1">
                <a:latin typeface="Courier New"/>
                <a:cs typeface="Courier New"/>
              </a:rPr>
              <a:t>table_name</a:t>
            </a:r>
            <a:r>
              <a:rPr dirty="0" sz="1800" spc="-70" b="1" i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statement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12519" y="4721352"/>
            <a:ext cx="6949440" cy="1246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42987" y="4652962"/>
            <a:ext cx="6934200" cy="1231900"/>
          </a:xfrm>
          <a:custGeom>
            <a:avLst/>
            <a:gdLst/>
            <a:ahLst/>
            <a:cxnLst/>
            <a:rect l="l" t="t" r="r" b="b"/>
            <a:pathLst>
              <a:path w="6934200" h="1231900">
                <a:moveTo>
                  <a:pt x="0" y="1231900"/>
                </a:moveTo>
                <a:lnTo>
                  <a:pt x="6934200" y="1231900"/>
                </a:lnTo>
                <a:lnTo>
                  <a:pt x="6934200" y="0"/>
                </a:lnTo>
                <a:lnTo>
                  <a:pt x="0" y="0"/>
                </a:lnTo>
                <a:lnTo>
                  <a:pt x="0" y="12319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42987" y="4652962"/>
            <a:ext cx="6934200" cy="12319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79070" rIns="0" bIns="0" rtlCol="0" vert="horz">
            <a:spAutoFit/>
          </a:bodyPr>
          <a:lstStyle/>
          <a:p>
            <a:pPr marL="640715">
              <a:lnSpc>
                <a:spcPct val="100000"/>
              </a:lnSpc>
              <a:spcBef>
                <a:spcPts val="1410"/>
              </a:spcBef>
            </a:pPr>
            <a:r>
              <a:rPr dirty="0" sz="1800" spc="-10" b="1">
                <a:latin typeface="Courier New"/>
                <a:cs typeface="Courier New"/>
              </a:rPr>
              <a:t>UPDATE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table</a:t>
            </a:r>
            <a:endParaRPr sz="1800">
              <a:latin typeface="Courier New"/>
              <a:cs typeface="Courier New"/>
            </a:endParaRPr>
          </a:p>
          <a:p>
            <a:pPr marL="64071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SET </a:t>
            </a:r>
            <a:r>
              <a:rPr dirty="0" sz="1800" spc="-10" b="1" i="1">
                <a:latin typeface="Courier New"/>
                <a:cs typeface="Courier New"/>
              </a:rPr>
              <a:t>column</a:t>
            </a:r>
            <a:r>
              <a:rPr dirty="0" sz="1800" spc="-10" b="1">
                <a:latin typeface="Courier New"/>
                <a:cs typeface="Courier New"/>
              </a:rPr>
              <a:t>= </a:t>
            </a:r>
            <a:r>
              <a:rPr dirty="0" sz="1800" spc="-10" b="1" i="1">
                <a:latin typeface="Courier New"/>
                <a:cs typeface="Courier New"/>
              </a:rPr>
              <a:t>value</a:t>
            </a:r>
            <a:r>
              <a:rPr dirty="0" sz="1800" spc="-10" b="1">
                <a:latin typeface="Courier New"/>
                <a:cs typeface="Courier New"/>
              </a:rPr>
              <a:t>[, </a:t>
            </a:r>
            <a:r>
              <a:rPr dirty="0" sz="1800" spc="-10" b="1" i="1">
                <a:latin typeface="Courier New"/>
                <a:cs typeface="Courier New"/>
              </a:rPr>
              <a:t>column </a:t>
            </a:r>
            <a:r>
              <a:rPr dirty="0" sz="1800" b="1">
                <a:latin typeface="Courier New"/>
                <a:cs typeface="Courier New"/>
              </a:rPr>
              <a:t>= </a:t>
            </a:r>
            <a:r>
              <a:rPr dirty="0" sz="1800" spc="-15" b="1" i="1">
                <a:latin typeface="Courier New"/>
                <a:cs typeface="Courier New"/>
              </a:rPr>
              <a:t>value,</a:t>
            </a:r>
            <a:r>
              <a:rPr dirty="0" sz="1800" spc="-50" b="1" i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...]</a:t>
            </a:r>
            <a:endParaRPr sz="1800">
              <a:latin typeface="Courier New"/>
              <a:cs typeface="Courier New"/>
            </a:endParaRPr>
          </a:p>
          <a:p>
            <a:pPr marL="64071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[WHERE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5" b="1" i="1">
                <a:latin typeface="Courier New"/>
                <a:cs typeface="Courier New"/>
              </a:rPr>
              <a:t>condition</a:t>
            </a:r>
            <a:r>
              <a:rPr dirty="0" sz="1800" spc="-15" b="1"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92275" y="5445125"/>
            <a:ext cx="2303780" cy="288925"/>
          </a:xfrm>
          <a:custGeom>
            <a:avLst/>
            <a:gdLst/>
            <a:ahLst/>
            <a:cxnLst/>
            <a:rect l="l" t="t" r="r" b="b"/>
            <a:pathLst>
              <a:path w="2303779" h="288925">
                <a:moveTo>
                  <a:pt x="0" y="288925"/>
                </a:moveTo>
                <a:lnTo>
                  <a:pt x="2303526" y="288925"/>
                </a:lnTo>
                <a:lnTo>
                  <a:pt x="2303526" y="0"/>
                </a:lnTo>
                <a:lnTo>
                  <a:pt x="0" y="0"/>
                </a:lnTo>
                <a:lnTo>
                  <a:pt x="0" y="288925"/>
                </a:lnTo>
                <a:close/>
              </a:path>
            </a:pathLst>
          </a:custGeom>
          <a:solidFill>
            <a:srgbClr val="FF0000">
              <a:alpha val="45881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0167" y="188417"/>
            <a:ext cx="44272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SQL</a:t>
            </a:r>
            <a:r>
              <a:rPr dirty="0" spc="-15"/>
              <a:t>数据定义语言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5977890" cy="266192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常用完整性约束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  <a:tabLst>
                <a:tab pos="2887980" algn="l"/>
                <a:tab pos="4655820" algn="l"/>
              </a:tabLst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主码约束：	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PRIMARY	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唯一性约束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UNIQUE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非空值约束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dirty="0" sz="28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NULL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参照完整性约束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FOREIGN</a:t>
            </a:r>
            <a:r>
              <a:rPr dirty="0" sz="28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嵌套查询（子查询）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08164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例：将计算机科学系全体学生的成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绩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置零。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116146"/>
            <a:ext cx="8347709" cy="1976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除了使用在嵌套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式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SEL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语句之中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外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，子查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询还可以被放在</a:t>
            </a:r>
            <a:r>
              <a:rPr dirty="0" sz="3200" spc="-77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dirty="0" sz="32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VIEW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语句中、 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r>
              <a:rPr dirty="0" sz="32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TABLE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UPDATE</a:t>
            </a:r>
            <a:r>
              <a:rPr dirty="0" sz="32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语句、 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INSERT</a:t>
            </a:r>
            <a:r>
              <a:rPr dirty="0" sz="32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语句和</a:t>
            </a:r>
            <a:r>
              <a:rPr dirty="0" sz="3200" spc="-78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DELETE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语句中。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9367" y="1984248"/>
            <a:ext cx="6949440" cy="1886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1550" y="1916176"/>
            <a:ext cx="6934200" cy="18719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86360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680"/>
              </a:spcBef>
            </a:pPr>
            <a:r>
              <a:rPr dirty="0" sz="1800" spc="-10" b="1">
                <a:latin typeface="Courier New"/>
                <a:cs typeface="Courier New"/>
              </a:rPr>
              <a:t>UPDATE </a:t>
            </a:r>
            <a:r>
              <a:rPr dirty="0" sz="1800" spc="-5" b="1">
                <a:latin typeface="Courier New"/>
                <a:cs typeface="Courier New"/>
              </a:rPr>
              <a:t>SC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SET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Grade=0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WHERE </a:t>
            </a:r>
            <a:r>
              <a:rPr dirty="0" sz="1800" spc="-10" b="1">
                <a:latin typeface="Courier New"/>
                <a:cs typeface="Courier New"/>
              </a:rPr>
              <a:t>exists (SELECT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227774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227774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WHERE </a:t>
            </a:r>
            <a:r>
              <a:rPr dirty="0" sz="1800" spc="-10" b="1">
                <a:latin typeface="Courier New"/>
                <a:cs typeface="Courier New"/>
              </a:rPr>
              <a:t>Student.Sno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SC.Sno</a:t>
            </a:r>
            <a:endParaRPr sz="1800">
              <a:latin typeface="Courier New"/>
              <a:cs typeface="Courier New"/>
            </a:endParaRPr>
          </a:p>
          <a:p>
            <a:pPr marL="311023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AND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student.sdept='CS');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集合查询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99326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基本含义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5775" y="1767839"/>
            <a:ext cx="7360920" cy="4553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87450" y="1700212"/>
            <a:ext cx="7345680" cy="4537075"/>
          </a:xfrm>
          <a:custGeom>
            <a:avLst/>
            <a:gdLst/>
            <a:ahLst/>
            <a:cxnLst/>
            <a:rect l="l" t="t" r="r" b="b"/>
            <a:pathLst>
              <a:path w="7345680" h="4537075">
                <a:moveTo>
                  <a:pt x="0" y="4537075"/>
                </a:moveTo>
                <a:lnTo>
                  <a:pt x="7345426" y="4537075"/>
                </a:lnTo>
                <a:lnTo>
                  <a:pt x="7345426" y="0"/>
                </a:lnTo>
                <a:lnTo>
                  <a:pt x="0" y="0"/>
                </a:lnTo>
                <a:lnTo>
                  <a:pt x="0" y="45370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87450" y="1700212"/>
            <a:ext cx="7345680" cy="4537075"/>
          </a:xfrm>
          <a:custGeom>
            <a:avLst/>
            <a:gdLst/>
            <a:ahLst/>
            <a:cxnLst/>
            <a:rect l="l" t="t" r="r" b="b"/>
            <a:pathLst>
              <a:path w="7345680" h="4537075">
                <a:moveTo>
                  <a:pt x="0" y="4537075"/>
                </a:moveTo>
                <a:lnTo>
                  <a:pt x="7345426" y="4537075"/>
                </a:lnTo>
                <a:lnTo>
                  <a:pt x="7345426" y="0"/>
                </a:lnTo>
                <a:lnTo>
                  <a:pt x="0" y="0"/>
                </a:lnTo>
                <a:lnTo>
                  <a:pt x="0" y="45370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92451" y="3429000"/>
            <a:ext cx="2627630" cy="2492375"/>
          </a:xfrm>
          <a:custGeom>
            <a:avLst/>
            <a:gdLst/>
            <a:ahLst/>
            <a:cxnLst/>
            <a:rect l="l" t="t" r="r" b="b"/>
            <a:pathLst>
              <a:path w="2627629" h="2492375">
                <a:moveTo>
                  <a:pt x="1313561" y="0"/>
                </a:moveTo>
                <a:lnTo>
                  <a:pt x="1264318" y="859"/>
                </a:lnTo>
                <a:lnTo>
                  <a:pt x="1215532" y="3417"/>
                </a:lnTo>
                <a:lnTo>
                  <a:pt x="1167236" y="7645"/>
                </a:lnTo>
                <a:lnTo>
                  <a:pt x="1119460" y="13511"/>
                </a:lnTo>
                <a:lnTo>
                  <a:pt x="1072237" y="20985"/>
                </a:lnTo>
                <a:lnTo>
                  <a:pt x="1025598" y="30039"/>
                </a:lnTo>
                <a:lnTo>
                  <a:pt x="979575" y="40640"/>
                </a:lnTo>
                <a:lnTo>
                  <a:pt x="934200" y="52760"/>
                </a:lnTo>
                <a:lnTo>
                  <a:pt x="889504" y="66368"/>
                </a:lnTo>
                <a:lnTo>
                  <a:pt x="845520" y="81434"/>
                </a:lnTo>
                <a:lnTo>
                  <a:pt x="802278" y="97928"/>
                </a:lnTo>
                <a:lnTo>
                  <a:pt x="759812" y="115820"/>
                </a:lnTo>
                <a:lnTo>
                  <a:pt x="718152" y="135080"/>
                </a:lnTo>
                <a:lnTo>
                  <a:pt x="677330" y="155677"/>
                </a:lnTo>
                <a:lnTo>
                  <a:pt x="637378" y="177582"/>
                </a:lnTo>
                <a:lnTo>
                  <a:pt x="598329" y="200764"/>
                </a:lnTo>
                <a:lnTo>
                  <a:pt x="560212" y="225194"/>
                </a:lnTo>
                <a:lnTo>
                  <a:pt x="523061" y="250841"/>
                </a:lnTo>
                <a:lnTo>
                  <a:pt x="486908" y="277675"/>
                </a:lnTo>
                <a:lnTo>
                  <a:pt x="451782" y="305665"/>
                </a:lnTo>
                <a:lnTo>
                  <a:pt x="417718" y="334783"/>
                </a:lnTo>
                <a:lnTo>
                  <a:pt x="384746" y="364998"/>
                </a:lnTo>
                <a:lnTo>
                  <a:pt x="352898" y="396279"/>
                </a:lnTo>
                <a:lnTo>
                  <a:pt x="322206" y="428596"/>
                </a:lnTo>
                <a:lnTo>
                  <a:pt x="292701" y="461920"/>
                </a:lnTo>
                <a:lnTo>
                  <a:pt x="264416" y="496221"/>
                </a:lnTo>
                <a:lnTo>
                  <a:pt x="237382" y="531467"/>
                </a:lnTo>
                <a:lnTo>
                  <a:pt x="211631" y="567630"/>
                </a:lnTo>
                <a:lnTo>
                  <a:pt x="187195" y="604678"/>
                </a:lnTo>
                <a:lnTo>
                  <a:pt x="164105" y="642583"/>
                </a:lnTo>
                <a:lnTo>
                  <a:pt x="142393" y="681313"/>
                </a:lnTo>
                <a:lnTo>
                  <a:pt x="122091" y="720839"/>
                </a:lnTo>
                <a:lnTo>
                  <a:pt x="103231" y="761130"/>
                </a:lnTo>
                <a:lnTo>
                  <a:pt x="85844" y="802157"/>
                </a:lnTo>
                <a:lnTo>
                  <a:pt x="69962" y="843889"/>
                </a:lnTo>
                <a:lnTo>
                  <a:pt x="55617" y="886297"/>
                </a:lnTo>
                <a:lnTo>
                  <a:pt x="42841" y="929349"/>
                </a:lnTo>
                <a:lnTo>
                  <a:pt x="31666" y="973017"/>
                </a:lnTo>
                <a:lnTo>
                  <a:pt x="22122" y="1017269"/>
                </a:lnTo>
                <a:lnTo>
                  <a:pt x="14243" y="1062076"/>
                </a:lnTo>
                <a:lnTo>
                  <a:pt x="8059" y="1107408"/>
                </a:lnTo>
                <a:lnTo>
                  <a:pt x="3603" y="1153235"/>
                </a:lnTo>
                <a:lnTo>
                  <a:pt x="906" y="1199525"/>
                </a:lnTo>
                <a:lnTo>
                  <a:pt x="0" y="1246251"/>
                </a:lnTo>
                <a:lnTo>
                  <a:pt x="906" y="1292967"/>
                </a:lnTo>
                <a:lnTo>
                  <a:pt x="3603" y="1339250"/>
                </a:lnTo>
                <a:lnTo>
                  <a:pt x="8059" y="1385069"/>
                </a:lnTo>
                <a:lnTo>
                  <a:pt x="14243" y="1430393"/>
                </a:lnTo>
                <a:lnTo>
                  <a:pt x="22122" y="1475193"/>
                </a:lnTo>
                <a:lnTo>
                  <a:pt x="31666" y="1519439"/>
                </a:lnTo>
                <a:lnTo>
                  <a:pt x="42841" y="1563100"/>
                </a:lnTo>
                <a:lnTo>
                  <a:pt x="55617" y="1606147"/>
                </a:lnTo>
                <a:lnTo>
                  <a:pt x="69962" y="1648549"/>
                </a:lnTo>
                <a:lnTo>
                  <a:pt x="85844" y="1690275"/>
                </a:lnTo>
                <a:lnTo>
                  <a:pt x="103231" y="1731297"/>
                </a:lnTo>
                <a:lnTo>
                  <a:pt x="122091" y="1771584"/>
                </a:lnTo>
                <a:lnTo>
                  <a:pt x="142393" y="1811105"/>
                </a:lnTo>
                <a:lnTo>
                  <a:pt x="164105" y="1849831"/>
                </a:lnTo>
                <a:lnTo>
                  <a:pt x="187195" y="1887732"/>
                </a:lnTo>
                <a:lnTo>
                  <a:pt x="211631" y="1924777"/>
                </a:lnTo>
                <a:lnTo>
                  <a:pt x="237382" y="1960936"/>
                </a:lnTo>
                <a:lnTo>
                  <a:pt x="264416" y="1996180"/>
                </a:lnTo>
                <a:lnTo>
                  <a:pt x="292701" y="2030477"/>
                </a:lnTo>
                <a:lnTo>
                  <a:pt x="322206" y="2063798"/>
                </a:lnTo>
                <a:lnTo>
                  <a:pt x="352898" y="2096114"/>
                </a:lnTo>
                <a:lnTo>
                  <a:pt x="384746" y="2127392"/>
                </a:lnTo>
                <a:lnTo>
                  <a:pt x="417718" y="2157605"/>
                </a:lnTo>
                <a:lnTo>
                  <a:pt x="451782" y="2186721"/>
                </a:lnTo>
                <a:lnTo>
                  <a:pt x="486908" y="2214710"/>
                </a:lnTo>
                <a:lnTo>
                  <a:pt x="523061" y="2241542"/>
                </a:lnTo>
                <a:lnTo>
                  <a:pt x="560212" y="2267187"/>
                </a:lnTo>
                <a:lnTo>
                  <a:pt x="598329" y="2291616"/>
                </a:lnTo>
                <a:lnTo>
                  <a:pt x="637378" y="2314797"/>
                </a:lnTo>
                <a:lnTo>
                  <a:pt x="677330" y="2336701"/>
                </a:lnTo>
                <a:lnTo>
                  <a:pt x="718152" y="2357297"/>
                </a:lnTo>
                <a:lnTo>
                  <a:pt x="759812" y="2376556"/>
                </a:lnTo>
                <a:lnTo>
                  <a:pt x="802278" y="2394448"/>
                </a:lnTo>
                <a:lnTo>
                  <a:pt x="845520" y="2410941"/>
                </a:lnTo>
                <a:lnTo>
                  <a:pt x="889504" y="2426007"/>
                </a:lnTo>
                <a:lnTo>
                  <a:pt x="934200" y="2439615"/>
                </a:lnTo>
                <a:lnTo>
                  <a:pt x="979575" y="2451734"/>
                </a:lnTo>
                <a:lnTo>
                  <a:pt x="1025598" y="2462336"/>
                </a:lnTo>
                <a:lnTo>
                  <a:pt x="1072237" y="2471389"/>
                </a:lnTo>
                <a:lnTo>
                  <a:pt x="1119460" y="2478863"/>
                </a:lnTo>
                <a:lnTo>
                  <a:pt x="1167236" y="2484729"/>
                </a:lnTo>
                <a:lnTo>
                  <a:pt x="1215532" y="2488957"/>
                </a:lnTo>
                <a:lnTo>
                  <a:pt x="1264318" y="2491515"/>
                </a:lnTo>
                <a:lnTo>
                  <a:pt x="1313561" y="2492375"/>
                </a:lnTo>
                <a:lnTo>
                  <a:pt x="1362812" y="2491515"/>
                </a:lnTo>
                <a:lnTo>
                  <a:pt x="1411605" y="2488957"/>
                </a:lnTo>
                <a:lnTo>
                  <a:pt x="1459909" y="2484729"/>
                </a:lnTo>
                <a:lnTo>
                  <a:pt x="1507692" y="2478863"/>
                </a:lnTo>
                <a:lnTo>
                  <a:pt x="1554923" y="2471389"/>
                </a:lnTo>
                <a:lnTo>
                  <a:pt x="1601568" y="2462336"/>
                </a:lnTo>
                <a:lnTo>
                  <a:pt x="1647598" y="2451734"/>
                </a:lnTo>
                <a:lnTo>
                  <a:pt x="1692979" y="2439615"/>
                </a:lnTo>
                <a:lnTo>
                  <a:pt x="1737680" y="2426007"/>
                </a:lnTo>
                <a:lnTo>
                  <a:pt x="1781670" y="2410941"/>
                </a:lnTo>
                <a:lnTo>
                  <a:pt x="1824916" y="2394448"/>
                </a:lnTo>
                <a:lnTo>
                  <a:pt x="1867387" y="2376556"/>
                </a:lnTo>
                <a:lnTo>
                  <a:pt x="1909052" y="2357297"/>
                </a:lnTo>
                <a:lnTo>
                  <a:pt x="1949878" y="2336701"/>
                </a:lnTo>
                <a:lnTo>
                  <a:pt x="1989833" y="2314797"/>
                </a:lnTo>
                <a:lnTo>
                  <a:pt x="2028887" y="2291616"/>
                </a:lnTo>
                <a:lnTo>
                  <a:pt x="2067006" y="2267187"/>
                </a:lnTo>
                <a:lnTo>
                  <a:pt x="2104160" y="2241542"/>
                </a:lnTo>
                <a:lnTo>
                  <a:pt x="2140317" y="2214710"/>
                </a:lnTo>
                <a:lnTo>
                  <a:pt x="2175445" y="2186721"/>
                </a:lnTo>
                <a:lnTo>
                  <a:pt x="2209512" y="2157605"/>
                </a:lnTo>
                <a:lnTo>
                  <a:pt x="2242486" y="2127392"/>
                </a:lnTo>
                <a:lnTo>
                  <a:pt x="2274336" y="2096114"/>
                </a:lnTo>
                <a:lnTo>
                  <a:pt x="2305030" y="2063798"/>
                </a:lnTo>
                <a:lnTo>
                  <a:pt x="2334536" y="2030477"/>
                </a:lnTo>
                <a:lnTo>
                  <a:pt x="2362823" y="1996180"/>
                </a:lnTo>
                <a:lnTo>
                  <a:pt x="2389858" y="1960936"/>
                </a:lnTo>
                <a:lnTo>
                  <a:pt x="2415611" y="1924777"/>
                </a:lnTo>
                <a:lnTo>
                  <a:pt x="2440048" y="1887732"/>
                </a:lnTo>
                <a:lnTo>
                  <a:pt x="2463139" y="1849831"/>
                </a:lnTo>
                <a:lnTo>
                  <a:pt x="2484852" y="1811105"/>
                </a:lnTo>
                <a:lnTo>
                  <a:pt x="2505154" y="1771584"/>
                </a:lnTo>
                <a:lnTo>
                  <a:pt x="2524015" y="1731297"/>
                </a:lnTo>
                <a:lnTo>
                  <a:pt x="2541403" y="1690275"/>
                </a:lnTo>
                <a:lnTo>
                  <a:pt x="2557285" y="1648549"/>
                </a:lnTo>
                <a:lnTo>
                  <a:pt x="2571630" y="1606147"/>
                </a:lnTo>
                <a:lnTo>
                  <a:pt x="2584406" y="1563100"/>
                </a:lnTo>
                <a:lnTo>
                  <a:pt x="2595582" y="1519439"/>
                </a:lnTo>
                <a:lnTo>
                  <a:pt x="2605126" y="1475193"/>
                </a:lnTo>
                <a:lnTo>
                  <a:pt x="2613005" y="1430393"/>
                </a:lnTo>
                <a:lnTo>
                  <a:pt x="2619189" y="1385069"/>
                </a:lnTo>
                <a:lnTo>
                  <a:pt x="2623645" y="1339250"/>
                </a:lnTo>
                <a:lnTo>
                  <a:pt x="2626342" y="1292967"/>
                </a:lnTo>
                <a:lnTo>
                  <a:pt x="2627249" y="1246251"/>
                </a:lnTo>
                <a:lnTo>
                  <a:pt x="2626342" y="1199525"/>
                </a:lnTo>
                <a:lnTo>
                  <a:pt x="2623645" y="1153235"/>
                </a:lnTo>
                <a:lnTo>
                  <a:pt x="2619189" y="1107408"/>
                </a:lnTo>
                <a:lnTo>
                  <a:pt x="2613005" y="1062076"/>
                </a:lnTo>
                <a:lnTo>
                  <a:pt x="2605126" y="1017269"/>
                </a:lnTo>
                <a:lnTo>
                  <a:pt x="2595582" y="973017"/>
                </a:lnTo>
                <a:lnTo>
                  <a:pt x="2584406" y="929349"/>
                </a:lnTo>
                <a:lnTo>
                  <a:pt x="2571630" y="886297"/>
                </a:lnTo>
                <a:lnTo>
                  <a:pt x="2557285" y="843889"/>
                </a:lnTo>
                <a:lnTo>
                  <a:pt x="2541403" y="802157"/>
                </a:lnTo>
                <a:lnTo>
                  <a:pt x="2524015" y="761130"/>
                </a:lnTo>
                <a:lnTo>
                  <a:pt x="2505154" y="720839"/>
                </a:lnTo>
                <a:lnTo>
                  <a:pt x="2484852" y="681313"/>
                </a:lnTo>
                <a:lnTo>
                  <a:pt x="2463139" y="642583"/>
                </a:lnTo>
                <a:lnTo>
                  <a:pt x="2440048" y="604678"/>
                </a:lnTo>
                <a:lnTo>
                  <a:pt x="2415611" y="567630"/>
                </a:lnTo>
                <a:lnTo>
                  <a:pt x="2389858" y="531467"/>
                </a:lnTo>
                <a:lnTo>
                  <a:pt x="2362823" y="496221"/>
                </a:lnTo>
                <a:lnTo>
                  <a:pt x="2334536" y="461920"/>
                </a:lnTo>
                <a:lnTo>
                  <a:pt x="2305030" y="428596"/>
                </a:lnTo>
                <a:lnTo>
                  <a:pt x="2274336" y="396279"/>
                </a:lnTo>
                <a:lnTo>
                  <a:pt x="2242486" y="364998"/>
                </a:lnTo>
                <a:lnTo>
                  <a:pt x="2209512" y="334783"/>
                </a:lnTo>
                <a:lnTo>
                  <a:pt x="2175445" y="305665"/>
                </a:lnTo>
                <a:lnTo>
                  <a:pt x="2140317" y="277675"/>
                </a:lnTo>
                <a:lnTo>
                  <a:pt x="2104160" y="250841"/>
                </a:lnTo>
                <a:lnTo>
                  <a:pt x="2067006" y="225194"/>
                </a:lnTo>
                <a:lnTo>
                  <a:pt x="2028887" y="200764"/>
                </a:lnTo>
                <a:lnTo>
                  <a:pt x="1989833" y="177582"/>
                </a:lnTo>
                <a:lnTo>
                  <a:pt x="1949878" y="155677"/>
                </a:lnTo>
                <a:lnTo>
                  <a:pt x="1909052" y="135080"/>
                </a:lnTo>
                <a:lnTo>
                  <a:pt x="1867387" y="115820"/>
                </a:lnTo>
                <a:lnTo>
                  <a:pt x="1824916" y="97928"/>
                </a:lnTo>
                <a:lnTo>
                  <a:pt x="1781670" y="81434"/>
                </a:lnTo>
                <a:lnTo>
                  <a:pt x="1737680" y="66368"/>
                </a:lnTo>
                <a:lnTo>
                  <a:pt x="1692979" y="52760"/>
                </a:lnTo>
                <a:lnTo>
                  <a:pt x="1647598" y="40640"/>
                </a:lnTo>
                <a:lnTo>
                  <a:pt x="1601568" y="30039"/>
                </a:lnTo>
                <a:lnTo>
                  <a:pt x="1554923" y="20985"/>
                </a:lnTo>
                <a:lnTo>
                  <a:pt x="1507692" y="13511"/>
                </a:lnTo>
                <a:lnTo>
                  <a:pt x="1459909" y="7645"/>
                </a:lnTo>
                <a:lnTo>
                  <a:pt x="1411605" y="3417"/>
                </a:lnTo>
                <a:lnTo>
                  <a:pt x="1362812" y="859"/>
                </a:lnTo>
                <a:lnTo>
                  <a:pt x="1313561" y="0"/>
                </a:lnTo>
                <a:close/>
              </a:path>
            </a:pathLst>
          </a:custGeom>
          <a:solidFill>
            <a:srgbClr val="BADF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92451" y="3429000"/>
            <a:ext cx="2627630" cy="2492375"/>
          </a:xfrm>
          <a:custGeom>
            <a:avLst/>
            <a:gdLst/>
            <a:ahLst/>
            <a:cxnLst/>
            <a:rect l="l" t="t" r="r" b="b"/>
            <a:pathLst>
              <a:path w="2627629" h="2492375">
                <a:moveTo>
                  <a:pt x="0" y="1246251"/>
                </a:moveTo>
                <a:lnTo>
                  <a:pt x="906" y="1199525"/>
                </a:lnTo>
                <a:lnTo>
                  <a:pt x="3603" y="1153235"/>
                </a:lnTo>
                <a:lnTo>
                  <a:pt x="8059" y="1107408"/>
                </a:lnTo>
                <a:lnTo>
                  <a:pt x="14243" y="1062076"/>
                </a:lnTo>
                <a:lnTo>
                  <a:pt x="22122" y="1017269"/>
                </a:lnTo>
                <a:lnTo>
                  <a:pt x="31666" y="973017"/>
                </a:lnTo>
                <a:lnTo>
                  <a:pt x="42841" y="929349"/>
                </a:lnTo>
                <a:lnTo>
                  <a:pt x="55617" y="886297"/>
                </a:lnTo>
                <a:lnTo>
                  <a:pt x="69962" y="843889"/>
                </a:lnTo>
                <a:lnTo>
                  <a:pt x="85844" y="802157"/>
                </a:lnTo>
                <a:lnTo>
                  <a:pt x="103231" y="761130"/>
                </a:lnTo>
                <a:lnTo>
                  <a:pt x="122091" y="720839"/>
                </a:lnTo>
                <a:lnTo>
                  <a:pt x="142393" y="681313"/>
                </a:lnTo>
                <a:lnTo>
                  <a:pt x="164105" y="642583"/>
                </a:lnTo>
                <a:lnTo>
                  <a:pt x="187195" y="604678"/>
                </a:lnTo>
                <a:lnTo>
                  <a:pt x="211631" y="567630"/>
                </a:lnTo>
                <a:lnTo>
                  <a:pt x="237382" y="531467"/>
                </a:lnTo>
                <a:lnTo>
                  <a:pt x="264416" y="496221"/>
                </a:lnTo>
                <a:lnTo>
                  <a:pt x="292701" y="461920"/>
                </a:lnTo>
                <a:lnTo>
                  <a:pt x="322206" y="428596"/>
                </a:lnTo>
                <a:lnTo>
                  <a:pt x="352898" y="396279"/>
                </a:lnTo>
                <a:lnTo>
                  <a:pt x="384746" y="364998"/>
                </a:lnTo>
                <a:lnTo>
                  <a:pt x="417718" y="334783"/>
                </a:lnTo>
                <a:lnTo>
                  <a:pt x="451782" y="305665"/>
                </a:lnTo>
                <a:lnTo>
                  <a:pt x="486908" y="277675"/>
                </a:lnTo>
                <a:lnTo>
                  <a:pt x="523061" y="250841"/>
                </a:lnTo>
                <a:lnTo>
                  <a:pt x="560212" y="225194"/>
                </a:lnTo>
                <a:lnTo>
                  <a:pt x="598329" y="200764"/>
                </a:lnTo>
                <a:lnTo>
                  <a:pt x="637378" y="177582"/>
                </a:lnTo>
                <a:lnTo>
                  <a:pt x="677330" y="155677"/>
                </a:lnTo>
                <a:lnTo>
                  <a:pt x="718152" y="135080"/>
                </a:lnTo>
                <a:lnTo>
                  <a:pt x="759812" y="115820"/>
                </a:lnTo>
                <a:lnTo>
                  <a:pt x="802278" y="97928"/>
                </a:lnTo>
                <a:lnTo>
                  <a:pt x="845520" y="81434"/>
                </a:lnTo>
                <a:lnTo>
                  <a:pt x="889504" y="66368"/>
                </a:lnTo>
                <a:lnTo>
                  <a:pt x="934200" y="52760"/>
                </a:lnTo>
                <a:lnTo>
                  <a:pt x="979575" y="40640"/>
                </a:lnTo>
                <a:lnTo>
                  <a:pt x="1025598" y="30039"/>
                </a:lnTo>
                <a:lnTo>
                  <a:pt x="1072237" y="20985"/>
                </a:lnTo>
                <a:lnTo>
                  <a:pt x="1119460" y="13511"/>
                </a:lnTo>
                <a:lnTo>
                  <a:pt x="1167236" y="7645"/>
                </a:lnTo>
                <a:lnTo>
                  <a:pt x="1215532" y="3417"/>
                </a:lnTo>
                <a:lnTo>
                  <a:pt x="1264318" y="859"/>
                </a:lnTo>
                <a:lnTo>
                  <a:pt x="1313561" y="0"/>
                </a:lnTo>
                <a:lnTo>
                  <a:pt x="1362812" y="859"/>
                </a:lnTo>
                <a:lnTo>
                  <a:pt x="1411605" y="3417"/>
                </a:lnTo>
                <a:lnTo>
                  <a:pt x="1459909" y="7645"/>
                </a:lnTo>
                <a:lnTo>
                  <a:pt x="1507692" y="13511"/>
                </a:lnTo>
                <a:lnTo>
                  <a:pt x="1554923" y="20985"/>
                </a:lnTo>
                <a:lnTo>
                  <a:pt x="1601568" y="30039"/>
                </a:lnTo>
                <a:lnTo>
                  <a:pt x="1647598" y="40640"/>
                </a:lnTo>
                <a:lnTo>
                  <a:pt x="1692979" y="52760"/>
                </a:lnTo>
                <a:lnTo>
                  <a:pt x="1737680" y="66368"/>
                </a:lnTo>
                <a:lnTo>
                  <a:pt x="1781670" y="81434"/>
                </a:lnTo>
                <a:lnTo>
                  <a:pt x="1824916" y="97928"/>
                </a:lnTo>
                <a:lnTo>
                  <a:pt x="1867387" y="115820"/>
                </a:lnTo>
                <a:lnTo>
                  <a:pt x="1909052" y="135080"/>
                </a:lnTo>
                <a:lnTo>
                  <a:pt x="1949878" y="155677"/>
                </a:lnTo>
                <a:lnTo>
                  <a:pt x="1989833" y="177582"/>
                </a:lnTo>
                <a:lnTo>
                  <a:pt x="2028887" y="200764"/>
                </a:lnTo>
                <a:lnTo>
                  <a:pt x="2067006" y="225194"/>
                </a:lnTo>
                <a:lnTo>
                  <a:pt x="2104160" y="250841"/>
                </a:lnTo>
                <a:lnTo>
                  <a:pt x="2140317" y="277675"/>
                </a:lnTo>
                <a:lnTo>
                  <a:pt x="2175445" y="305665"/>
                </a:lnTo>
                <a:lnTo>
                  <a:pt x="2209512" y="334783"/>
                </a:lnTo>
                <a:lnTo>
                  <a:pt x="2242486" y="364998"/>
                </a:lnTo>
                <a:lnTo>
                  <a:pt x="2274336" y="396279"/>
                </a:lnTo>
                <a:lnTo>
                  <a:pt x="2305030" y="428596"/>
                </a:lnTo>
                <a:lnTo>
                  <a:pt x="2334536" y="461920"/>
                </a:lnTo>
                <a:lnTo>
                  <a:pt x="2362823" y="496221"/>
                </a:lnTo>
                <a:lnTo>
                  <a:pt x="2389858" y="531467"/>
                </a:lnTo>
                <a:lnTo>
                  <a:pt x="2415611" y="567630"/>
                </a:lnTo>
                <a:lnTo>
                  <a:pt x="2440048" y="604678"/>
                </a:lnTo>
                <a:lnTo>
                  <a:pt x="2463139" y="642583"/>
                </a:lnTo>
                <a:lnTo>
                  <a:pt x="2484852" y="681313"/>
                </a:lnTo>
                <a:lnTo>
                  <a:pt x="2505154" y="720839"/>
                </a:lnTo>
                <a:lnTo>
                  <a:pt x="2524015" y="761130"/>
                </a:lnTo>
                <a:lnTo>
                  <a:pt x="2541403" y="802157"/>
                </a:lnTo>
                <a:lnTo>
                  <a:pt x="2557285" y="843889"/>
                </a:lnTo>
                <a:lnTo>
                  <a:pt x="2571630" y="886297"/>
                </a:lnTo>
                <a:lnTo>
                  <a:pt x="2584406" y="929349"/>
                </a:lnTo>
                <a:lnTo>
                  <a:pt x="2595582" y="973017"/>
                </a:lnTo>
                <a:lnTo>
                  <a:pt x="2605126" y="1017269"/>
                </a:lnTo>
                <a:lnTo>
                  <a:pt x="2613005" y="1062076"/>
                </a:lnTo>
                <a:lnTo>
                  <a:pt x="2619189" y="1107408"/>
                </a:lnTo>
                <a:lnTo>
                  <a:pt x="2623645" y="1153235"/>
                </a:lnTo>
                <a:lnTo>
                  <a:pt x="2626342" y="1199525"/>
                </a:lnTo>
                <a:lnTo>
                  <a:pt x="2627249" y="1246251"/>
                </a:lnTo>
                <a:lnTo>
                  <a:pt x="2626342" y="1292967"/>
                </a:lnTo>
                <a:lnTo>
                  <a:pt x="2623645" y="1339250"/>
                </a:lnTo>
                <a:lnTo>
                  <a:pt x="2619189" y="1385069"/>
                </a:lnTo>
                <a:lnTo>
                  <a:pt x="2613005" y="1430393"/>
                </a:lnTo>
                <a:lnTo>
                  <a:pt x="2605126" y="1475193"/>
                </a:lnTo>
                <a:lnTo>
                  <a:pt x="2595582" y="1519439"/>
                </a:lnTo>
                <a:lnTo>
                  <a:pt x="2584406" y="1563100"/>
                </a:lnTo>
                <a:lnTo>
                  <a:pt x="2571630" y="1606147"/>
                </a:lnTo>
                <a:lnTo>
                  <a:pt x="2557285" y="1648549"/>
                </a:lnTo>
                <a:lnTo>
                  <a:pt x="2541403" y="1690275"/>
                </a:lnTo>
                <a:lnTo>
                  <a:pt x="2524015" y="1731297"/>
                </a:lnTo>
                <a:lnTo>
                  <a:pt x="2505154" y="1771584"/>
                </a:lnTo>
                <a:lnTo>
                  <a:pt x="2484852" y="1811105"/>
                </a:lnTo>
                <a:lnTo>
                  <a:pt x="2463139" y="1849831"/>
                </a:lnTo>
                <a:lnTo>
                  <a:pt x="2440048" y="1887732"/>
                </a:lnTo>
                <a:lnTo>
                  <a:pt x="2415611" y="1924777"/>
                </a:lnTo>
                <a:lnTo>
                  <a:pt x="2389858" y="1960936"/>
                </a:lnTo>
                <a:lnTo>
                  <a:pt x="2362823" y="1996180"/>
                </a:lnTo>
                <a:lnTo>
                  <a:pt x="2334536" y="2030477"/>
                </a:lnTo>
                <a:lnTo>
                  <a:pt x="2305030" y="2063798"/>
                </a:lnTo>
                <a:lnTo>
                  <a:pt x="2274336" y="2096114"/>
                </a:lnTo>
                <a:lnTo>
                  <a:pt x="2242486" y="2127392"/>
                </a:lnTo>
                <a:lnTo>
                  <a:pt x="2209512" y="2157605"/>
                </a:lnTo>
                <a:lnTo>
                  <a:pt x="2175445" y="2186721"/>
                </a:lnTo>
                <a:lnTo>
                  <a:pt x="2140317" y="2214710"/>
                </a:lnTo>
                <a:lnTo>
                  <a:pt x="2104160" y="2241542"/>
                </a:lnTo>
                <a:lnTo>
                  <a:pt x="2067006" y="2267187"/>
                </a:lnTo>
                <a:lnTo>
                  <a:pt x="2028887" y="2291616"/>
                </a:lnTo>
                <a:lnTo>
                  <a:pt x="1989833" y="2314797"/>
                </a:lnTo>
                <a:lnTo>
                  <a:pt x="1949878" y="2336701"/>
                </a:lnTo>
                <a:lnTo>
                  <a:pt x="1909052" y="2357297"/>
                </a:lnTo>
                <a:lnTo>
                  <a:pt x="1867387" y="2376556"/>
                </a:lnTo>
                <a:lnTo>
                  <a:pt x="1824916" y="2394448"/>
                </a:lnTo>
                <a:lnTo>
                  <a:pt x="1781670" y="2410941"/>
                </a:lnTo>
                <a:lnTo>
                  <a:pt x="1737680" y="2426007"/>
                </a:lnTo>
                <a:lnTo>
                  <a:pt x="1692979" y="2439615"/>
                </a:lnTo>
                <a:lnTo>
                  <a:pt x="1647598" y="2451734"/>
                </a:lnTo>
                <a:lnTo>
                  <a:pt x="1601568" y="2462336"/>
                </a:lnTo>
                <a:lnTo>
                  <a:pt x="1554923" y="2471389"/>
                </a:lnTo>
                <a:lnTo>
                  <a:pt x="1507692" y="2478863"/>
                </a:lnTo>
                <a:lnTo>
                  <a:pt x="1459909" y="2484729"/>
                </a:lnTo>
                <a:lnTo>
                  <a:pt x="1411605" y="2488957"/>
                </a:lnTo>
                <a:lnTo>
                  <a:pt x="1362812" y="2491515"/>
                </a:lnTo>
                <a:lnTo>
                  <a:pt x="1313561" y="2492375"/>
                </a:lnTo>
                <a:lnTo>
                  <a:pt x="1264318" y="2491515"/>
                </a:lnTo>
                <a:lnTo>
                  <a:pt x="1215532" y="2488957"/>
                </a:lnTo>
                <a:lnTo>
                  <a:pt x="1167236" y="2484729"/>
                </a:lnTo>
                <a:lnTo>
                  <a:pt x="1119460" y="2478863"/>
                </a:lnTo>
                <a:lnTo>
                  <a:pt x="1072237" y="2471389"/>
                </a:lnTo>
                <a:lnTo>
                  <a:pt x="1025598" y="2462336"/>
                </a:lnTo>
                <a:lnTo>
                  <a:pt x="979575" y="2451734"/>
                </a:lnTo>
                <a:lnTo>
                  <a:pt x="934200" y="2439615"/>
                </a:lnTo>
                <a:lnTo>
                  <a:pt x="889504" y="2426007"/>
                </a:lnTo>
                <a:lnTo>
                  <a:pt x="845520" y="2410941"/>
                </a:lnTo>
                <a:lnTo>
                  <a:pt x="802278" y="2394448"/>
                </a:lnTo>
                <a:lnTo>
                  <a:pt x="759812" y="2376556"/>
                </a:lnTo>
                <a:lnTo>
                  <a:pt x="718152" y="2357297"/>
                </a:lnTo>
                <a:lnTo>
                  <a:pt x="677330" y="2336701"/>
                </a:lnTo>
                <a:lnTo>
                  <a:pt x="637378" y="2314797"/>
                </a:lnTo>
                <a:lnTo>
                  <a:pt x="598329" y="2291616"/>
                </a:lnTo>
                <a:lnTo>
                  <a:pt x="560212" y="2267187"/>
                </a:lnTo>
                <a:lnTo>
                  <a:pt x="523061" y="2241542"/>
                </a:lnTo>
                <a:lnTo>
                  <a:pt x="486908" y="2214710"/>
                </a:lnTo>
                <a:lnTo>
                  <a:pt x="451782" y="2186721"/>
                </a:lnTo>
                <a:lnTo>
                  <a:pt x="417718" y="2157605"/>
                </a:lnTo>
                <a:lnTo>
                  <a:pt x="384746" y="2127392"/>
                </a:lnTo>
                <a:lnTo>
                  <a:pt x="352898" y="2096114"/>
                </a:lnTo>
                <a:lnTo>
                  <a:pt x="322206" y="2063798"/>
                </a:lnTo>
                <a:lnTo>
                  <a:pt x="292701" y="2030477"/>
                </a:lnTo>
                <a:lnTo>
                  <a:pt x="264416" y="1996180"/>
                </a:lnTo>
                <a:lnTo>
                  <a:pt x="237382" y="1960936"/>
                </a:lnTo>
                <a:lnTo>
                  <a:pt x="211631" y="1924777"/>
                </a:lnTo>
                <a:lnTo>
                  <a:pt x="187195" y="1887732"/>
                </a:lnTo>
                <a:lnTo>
                  <a:pt x="164105" y="1849831"/>
                </a:lnTo>
                <a:lnTo>
                  <a:pt x="142393" y="1811105"/>
                </a:lnTo>
                <a:lnTo>
                  <a:pt x="122091" y="1771584"/>
                </a:lnTo>
                <a:lnTo>
                  <a:pt x="103231" y="1731297"/>
                </a:lnTo>
                <a:lnTo>
                  <a:pt x="85844" y="1690275"/>
                </a:lnTo>
                <a:lnTo>
                  <a:pt x="69962" y="1648549"/>
                </a:lnTo>
                <a:lnTo>
                  <a:pt x="55617" y="1606147"/>
                </a:lnTo>
                <a:lnTo>
                  <a:pt x="42841" y="1563100"/>
                </a:lnTo>
                <a:lnTo>
                  <a:pt x="31666" y="1519439"/>
                </a:lnTo>
                <a:lnTo>
                  <a:pt x="22122" y="1475193"/>
                </a:lnTo>
                <a:lnTo>
                  <a:pt x="14243" y="1430393"/>
                </a:lnTo>
                <a:lnTo>
                  <a:pt x="8059" y="1385069"/>
                </a:lnTo>
                <a:lnTo>
                  <a:pt x="3603" y="1339250"/>
                </a:lnTo>
                <a:lnTo>
                  <a:pt x="906" y="1292967"/>
                </a:lnTo>
                <a:lnTo>
                  <a:pt x="0" y="124625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92451" y="1916176"/>
            <a:ext cx="2627630" cy="2492375"/>
          </a:xfrm>
          <a:custGeom>
            <a:avLst/>
            <a:gdLst/>
            <a:ahLst/>
            <a:cxnLst/>
            <a:rect l="l" t="t" r="r" b="b"/>
            <a:pathLst>
              <a:path w="2627629" h="2492375">
                <a:moveTo>
                  <a:pt x="1313561" y="0"/>
                </a:moveTo>
                <a:lnTo>
                  <a:pt x="1264318" y="859"/>
                </a:lnTo>
                <a:lnTo>
                  <a:pt x="1215532" y="3417"/>
                </a:lnTo>
                <a:lnTo>
                  <a:pt x="1167236" y="7645"/>
                </a:lnTo>
                <a:lnTo>
                  <a:pt x="1119460" y="13511"/>
                </a:lnTo>
                <a:lnTo>
                  <a:pt x="1072237" y="20985"/>
                </a:lnTo>
                <a:lnTo>
                  <a:pt x="1025598" y="30038"/>
                </a:lnTo>
                <a:lnTo>
                  <a:pt x="979575" y="40640"/>
                </a:lnTo>
                <a:lnTo>
                  <a:pt x="934200" y="52759"/>
                </a:lnTo>
                <a:lnTo>
                  <a:pt x="889504" y="66367"/>
                </a:lnTo>
                <a:lnTo>
                  <a:pt x="845520" y="81433"/>
                </a:lnTo>
                <a:lnTo>
                  <a:pt x="802278" y="97926"/>
                </a:lnTo>
                <a:lnTo>
                  <a:pt x="759812" y="115818"/>
                </a:lnTo>
                <a:lnTo>
                  <a:pt x="718152" y="135077"/>
                </a:lnTo>
                <a:lnTo>
                  <a:pt x="677330" y="155673"/>
                </a:lnTo>
                <a:lnTo>
                  <a:pt x="637378" y="177577"/>
                </a:lnTo>
                <a:lnTo>
                  <a:pt x="598329" y="200758"/>
                </a:lnTo>
                <a:lnTo>
                  <a:pt x="560212" y="225187"/>
                </a:lnTo>
                <a:lnTo>
                  <a:pt x="523061" y="250832"/>
                </a:lnTo>
                <a:lnTo>
                  <a:pt x="486908" y="277664"/>
                </a:lnTo>
                <a:lnTo>
                  <a:pt x="451782" y="305653"/>
                </a:lnTo>
                <a:lnTo>
                  <a:pt x="417718" y="334769"/>
                </a:lnTo>
                <a:lnTo>
                  <a:pt x="384746" y="364982"/>
                </a:lnTo>
                <a:lnTo>
                  <a:pt x="352898" y="396260"/>
                </a:lnTo>
                <a:lnTo>
                  <a:pt x="322206" y="428576"/>
                </a:lnTo>
                <a:lnTo>
                  <a:pt x="292701" y="461897"/>
                </a:lnTo>
                <a:lnTo>
                  <a:pt x="264416" y="496194"/>
                </a:lnTo>
                <a:lnTo>
                  <a:pt x="237382" y="531438"/>
                </a:lnTo>
                <a:lnTo>
                  <a:pt x="211631" y="567597"/>
                </a:lnTo>
                <a:lnTo>
                  <a:pt x="187195" y="604642"/>
                </a:lnTo>
                <a:lnTo>
                  <a:pt x="164105" y="642543"/>
                </a:lnTo>
                <a:lnTo>
                  <a:pt x="142393" y="681269"/>
                </a:lnTo>
                <a:lnTo>
                  <a:pt x="122091" y="720790"/>
                </a:lnTo>
                <a:lnTo>
                  <a:pt x="103231" y="761077"/>
                </a:lnTo>
                <a:lnTo>
                  <a:pt x="85844" y="802099"/>
                </a:lnTo>
                <a:lnTo>
                  <a:pt x="69962" y="843825"/>
                </a:lnTo>
                <a:lnTo>
                  <a:pt x="55617" y="886227"/>
                </a:lnTo>
                <a:lnTo>
                  <a:pt x="42841" y="929274"/>
                </a:lnTo>
                <a:lnTo>
                  <a:pt x="31666" y="972935"/>
                </a:lnTo>
                <a:lnTo>
                  <a:pt x="22122" y="1017181"/>
                </a:lnTo>
                <a:lnTo>
                  <a:pt x="14243" y="1061981"/>
                </a:lnTo>
                <a:lnTo>
                  <a:pt x="8059" y="1107305"/>
                </a:lnTo>
                <a:lnTo>
                  <a:pt x="3603" y="1153124"/>
                </a:lnTo>
                <a:lnTo>
                  <a:pt x="906" y="1199407"/>
                </a:lnTo>
                <a:lnTo>
                  <a:pt x="0" y="1246124"/>
                </a:lnTo>
                <a:lnTo>
                  <a:pt x="906" y="1292840"/>
                </a:lnTo>
                <a:lnTo>
                  <a:pt x="3603" y="1339124"/>
                </a:lnTo>
                <a:lnTo>
                  <a:pt x="8059" y="1384943"/>
                </a:lnTo>
                <a:lnTo>
                  <a:pt x="14243" y="1430269"/>
                </a:lnTo>
                <a:lnTo>
                  <a:pt x="22122" y="1475071"/>
                </a:lnTo>
                <a:lnTo>
                  <a:pt x="31666" y="1519318"/>
                </a:lnTo>
                <a:lnTo>
                  <a:pt x="42841" y="1562982"/>
                </a:lnTo>
                <a:lnTo>
                  <a:pt x="55617" y="1606031"/>
                </a:lnTo>
                <a:lnTo>
                  <a:pt x="69962" y="1648435"/>
                </a:lnTo>
                <a:lnTo>
                  <a:pt x="85844" y="1690165"/>
                </a:lnTo>
                <a:lnTo>
                  <a:pt x="103231" y="1731190"/>
                </a:lnTo>
                <a:lnTo>
                  <a:pt x="122091" y="1771480"/>
                </a:lnTo>
                <a:lnTo>
                  <a:pt x="142393" y="1811005"/>
                </a:lnTo>
                <a:lnTo>
                  <a:pt x="164105" y="1849735"/>
                </a:lnTo>
                <a:lnTo>
                  <a:pt x="187195" y="1887639"/>
                </a:lnTo>
                <a:lnTo>
                  <a:pt x="211631" y="1924688"/>
                </a:lnTo>
                <a:lnTo>
                  <a:pt x="237382" y="1960852"/>
                </a:lnTo>
                <a:lnTo>
                  <a:pt x="264416" y="1996099"/>
                </a:lnTo>
                <a:lnTo>
                  <a:pt x="292701" y="2030401"/>
                </a:lnTo>
                <a:lnTo>
                  <a:pt x="322206" y="2063726"/>
                </a:lnTo>
                <a:lnTo>
                  <a:pt x="352898" y="2096046"/>
                </a:lnTo>
                <a:lnTo>
                  <a:pt x="384746" y="2127329"/>
                </a:lnTo>
                <a:lnTo>
                  <a:pt x="417718" y="2157546"/>
                </a:lnTo>
                <a:lnTo>
                  <a:pt x="451782" y="2186666"/>
                </a:lnTo>
                <a:lnTo>
                  <a:pt x="486908" y="2214659"/>
                </a:lnTo>
                <a:lnTo>
                  <a:pt x="523061" y="2241496"/>
                </a:lnTo>
                <a:lnTo>
                  <a:pt x="560212" y="2267145"/>
                </a:lnTo>
                <a:lnTo>
                  <a:pt x="598329" y="2291577"/>
                </a:lnTo>
                <a:lnTo>
                  <a:pt x="637378" y="2314763"/>
                </a:lnTo>
                <a:lnTo>
                  <a:pt x="677330" y="2336670"/>
                </a:lnTo>
                <a:lnTo>
                  <a:pt x="718152" y="2357271"/>
                </a:lnTo>
                <a:lnTo>
                  <a:pt x="759812" y="2376533"/>
                </a:lnTo>
                <a:lnTo>
                  <a:pt x="802278" y="2394428"/>
                </a:lnTo>
                <a:lnTo>
                  <a:pt x="845520" y="2410924"/>
                </a:lnTo>
                <a:lnTo>
                  <a:pt x="889504" y="2425993"/>
                </a:lnTo>
                <a:lnTo>
                  <a:pt x="934200" y="2439604"/>
                </a:lnTo>
                <a:lnTo>
                  <a:pt x="979575" y="2451726"/>
                </a:lnTo>
                <a:lnTo>
                  <a:pt x="1025598" y="2462329"/>
                </a:lnTo>
                <a:lnTo>
                  <a:pt x="1072237" y="2471384"/>
                </a:lnTo>
                <a:lnTo>
                  <a:pt x="1119460" y="2478860"/>
                </a:lnTo>
                <a:lnTo>
                  <a:pt x="1167236" y="2484728"/>
                </a:lnTo>
                <a:lnTo>
                  <a:pt x="1215532" y="2488956"/>
                </a:lnTo>
                <a:lnTo>
                  <a:pt x="1264318" y="2491515"/>
                </a:lnTo>
                <a:lnTo>
                  <a:pt x="1313561" y="2492375"/>
                </a:lnTo>
                <a:lnTo>
                  <a:pt x="1362812" y="2491515"/>
                </a:lnTo>
                <a:lnTo>
                  <a:pt x="1411605" y="2488956"/>
                </a:lnTo>
                <a:lnTo>
                  <a:pt x="1459909" y="2484728"/>
                </a:lnTo>
                <a:lnTo>
                  <a:pt x="1507692" y="2478860"/>
                </a:lnTo>
                <a:lnTo>
                  <a:pt x="1554923" y="2471384"/>
                </a:lnTo>
                <a:lnTo>
                  <a:pt x="1601568" y="2462329"/>
                </a:lnTo>
                <a:lnTo>
                  <a:pt x="1647598" y="2451726"/>
                </a:lnTo>
                <a:lnTo>
                  <a:pt x="1692979" y="2439604"/>
                </a:lnTo>
                <a:lnTo>
                  <a:pt x="1737680" y="2425993"/>
                </a:lnTo>
                <a:lnTo>
                  <a:pt x="1781670" y="2410924"/>
                </a:lnTo>
                <a:lnTo>
                  <a:pt x="1824916" y="2394428"/>
                </a:lnTo>
                <a:lnTo>
                  <a:pt x="1867387" y="2376533"/>
                </a:lnTo>
                <a:lnTo>
                  <a:pt x="1909052" y="2357271"/>
                </a:lnTo>
                <a:lnTo>
                  <a:pt x="1949878" y="2336670"/>
                </a:lnTo>
                <a:lnTo>
                  <a:pt x="1989833" y="2314763"/>
                </a:lnTo>
                <a:lnTo>
                  <a:pt x="2028887" y="2291577"/>
                </a:lnTo>
                <a:lnTo>
                  <a:pt x="2067006" y="2267145"/>
                </a:lnTo>
                <a:lnTo>
                  <a:pt x="2104160" y="2241496"/>
                </a:lnTo>
                <a:lnTo>
                  <a:pt x="2140317" y="2214659"/>
                </a:lnTo>
                <a:lnTo>
                  <a:pt x="2175445" y="2186666"/>
                </a:lnTo>
                <a:lnTo>
                  <a:pt x="2209512" y="2157546"/>
                </a:lnTo>
                <a:lnTo>
                  <a:pt x="2242486" y="2127329"/>
                </a:lnTo>
                <a:lnTo>
                  <a:pt x="2274336" y="2096046"/>
                </a:lnTo>
                <a:lnTo>
                  <a:pt x="2305030" y="2063726"/>
                </a:lnTo>
                <a:lnTo>
                  <a:pt x="2334536" y="2030401"/>
                </a:lnTo>
                <a:lnTo>
                  <a:pt x="2362823" y="1996099"/>
                </a:lnTo>
                <a:lnTo>
                  <a:pt x="2389858" y="1960852"/>
                </a:lnTo>
                <a:lnTo>
                  <a:pt x="2415611" y="1924688"/>
                </a:lnTo>
                <a:lnTo>
                  <a:pt x="2440048" y="1887639"/>
                </a:lnTo>
                <a:lnTo>
                  <a:pt x="2463139" y="1849735"/>
                </a:lnTo>
                <a:lnTo>
                  <a:pt x="2484852" y="1811005"/>
                </a:lnTo>
                <a:lnTo>
                  <a:pt x="2505154" y="1771480"/>
                </a:lnTo>
                <a:lnTo>
                  <a:pt x="2524015" y="1731190"/>
                </a:lnTo>
                <a:lnTo>
                  <a:pt x="2541403" y="1690165"/>
                </a:lnTo>
                <a:lnTo>
                  <a:pt x="2557285" y="1648435"/>
                </a:lnTo>
                <a:lnTo>
                  <a:pt x="2571630" y="1606031"/>
                </a:lnTo>
                <a:lnTo>
                  <a:pt x="2584406" y="1562982"/>
                </a:lnTo>
                <a:lnTo>
                  <a:pt x="2595582" y="1519318"/>
                </a:lnTo>
                <a:lnTo>
                  <a:pt x="2605126" y="1475071"/>
                </a:lnTo>
                <a:lnTo>
                  <a:pt x="2613005" y="1430269"/>
                </a:lnTo>
                <a:lnTo>
                  <a:pt x="2619189" y="1384943"/>
                </a:lnTo>
                <a:lnTo>
                  <a:pt x="2623645" y="1339124"/>
                </a:lnTo>
                <a:lnTo>
                  <a:pt x="2626342" y="1292840"/>
                </a:lnTo>
                <a:lnTo>
                  <a:pt x="2627249" y="1246124"/>
                </a:lnTo>
                <a:lnTo>
                  <a:pt x="2626342" y="1199407"/>
                </a:lnTo>
                <a:lnTo>
                  <a:pt x="2623645" y="1153124"/>
                </a:lnTo>
                <a:lnTo>
                  <a:pt x="2619189" y="1107305"/>
                </a:lnTo>
                <a:lnTo>
                  <a:pt x="2613005" y="1061981"/>
                </a:lnTo>
                <a:lnTo>
                  <a:pt x="2605126" y="1017181"/>
                </a:lnTo>
                <a:lnTo>
                  <a:pt x="2595582" y="972935"/>
                </a:lnTo>
                <a:lnTo>
                  <a:pt x="2584406" y="929274"/>
                </a:lnTo>
                <a:lnTo>
                  <a:pt x="2571630" y="886227"/>
                </a:lnTo>
                <a:lnTo>
                  <a:pt x="2557285" y="843825"/>
                </a:lnTo>
                <a:lnTo>
                  <a:pt x="2541403" y="802099"/>
                </a:lnTo>
                <a:lnTo>
                  <a:pt x="2524015" y="761077"/>
                </a:lnTo>
                <a:lnTo>
                  <a:pt x="2505154" y="720790"/>
                </a:lnTo>
                <a:lnTo>
                  <a:pt x="2484852" y="681269"/>
                </a:lnTo>
                <a:lnTo>
                  <a:pt x="2463139" y="642543"/>
                </a:lnTo>
                <a:lnTo>
                  <a:pt x="2440048" y="604642"/>
                </a:lnTo>
                <a:lnTo>
                  <a:pt x="2415611" y="567597"/>
                </a:lnTo>
                <a:lnTo>
                  <a:pt x="2389858" y="531438"/>
                </a:lnTo>
                <a:lnTo>
                  <a:pt x="2362823" y="496194"/>
                </a:lnTo>
                <a:lnTo>
                  <a:pt x="2334536" y="461897"/>
                </a:lnTo>
                <a:lnTo>
                  <a:pt x="2305030" y="428576"/>
                </a:lnTo>
                <a:lnTo>
                  <a:pt x="2274336" y="396260"/>
                </a:lnTo>
                <a:lnTo>
                  <a:pt x="2242486" y="364982"/>
                </a:lnTo>
                <a:lnTo>
                  <a:pt x="2209512" y="334769"/>
                </a:lnTo>
                <a:lnTo>
                  <a:pt x="2175445" y="305653"/>
                </a:lnTo>
                <a:lnTo>
                  <a:pt x="2140317" y="277664"/>
                </a:lnTo>
                <a:lnTo>
                  <a:pt x="2104160" y="250832"/>
                </a:lnTo>
                <a:lnTo>
                  <a:pt x="2067006" y="225187"/>
                </a:lnTo>
                <a:lnTo>
                  <a:pt x="2028887" y="200758"/>
                </a:lnTo>
                <a:lnTo>
                  <a:pt x="1989833" y="177577"/>
                </a:lnTo>
                <a:lnTo>
                  <a:pt x="1949878" y="155673"/>
                </a:lnTo>
                <a:lnTo>
                  <a:pt x="1909052" y="135077"/>
                </a:lnTo>
                <a:lnTo>
                  <a:pt x="1867387" y="115818"/>
                </a:lnTo>
                <a:lnTo>
                  <a:pt x="1824916" y="97926"/>
                </a:lnTo>
                <a:lnTo>
                  <a:pt x="1781670" y="81433"/>
                </a:lnTo>
                <a:lnTo>
                  <a:pt x="1737680" y="66367"/>
                </a:lnTo>
                <a:lnTo>
                  <a:pt x="1692979" y="52759"/>
                </a:lnTo>
                <a:lnTo>
                  <a:pt x="1647598" y="40640"/>
                </a:lnTo>
                <a:lnTo>
                  <a:pt x="1601568" y="30038"/>
                </a:lnTo>
                <a:lnTo>
                  <a:pt x="1554923" y="20985"/>
                </a:lnTo>
                <a:lnTo>
                  <a:pt x="1507692" y="13511"/>
                </a:lnTo>
                <a:lnTo>
                  <a:pt x="1459909" y="7645"/>
                </a:lnTo>
                <a:lnTo>
                  <a:pt x="1411605" y="3417"/>
                </a:lnTo>
                <a:lnTo>
                  <a:pt x="1362812" y="859"/>
                </a:lnTo>
                <a:lnTo>
                  <a:pt x="1313561" y="0"/>
                </a:lnTo>
                <a:close/>
              </a:path>
            </a:pathLst>
          </a:custGeom>
          <a:solidFill>
            <a:srgbClr val="FF99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92451" y="1916176"/>
            <a:ext cx="2627630" cy="2492375"/>
          </a:xfrm>
          <a:custGeom>
            <a:avLst/>
            <a:gdLst/>
            <a:ahLst/>
            <a:cxnLst/>
            <a:rect l="l" t="t" r="r" b="b"/>
            <a:pathLst>
              <a:path w="2627629" h="2492375">
                <a:moveTo>
                  <a:pt x="0" y="1246124"/>
                </a:moveTo>
                <a:lnTo>
                  <a:pt x="906" y="1199407"/>
                </a:lnTo>
                <a:lnTo>
                  <a:pt x="3603" y="1153124"/>
                </a:lnTo>
                <a:lnTo>
                  <a:pt x="8059" y="1107305"/>
                </a:lnTo>
                <a:lnTo>
                  <a:pt x="14243" y="1061981"/>
                </a:lnTo>
                <a:lnTo>
                  <a:pt x="22122" y="1017181"/>
                </a:lnTo>
                <a:lnTo>
                  <a:pt x="31666" y="972935"/>
                </a:lnTo>
                <a:lnTo>
                  <a:pt x="42841" y="929274"/>
                </a:lnTo>
                <a:lnTo>
                  <a:pt x="55617" y="886227"/>
                </a:lnTo>
                <a:lnTo>
                  <a:pt x="69962" y="843825"/>
                </a:lnTo>
                <a:lnTo>
                  <a:pt x="85844" y="802099"/>
                </a:lnTo>
                <a:lnTo>
                  <a:pt x="103231" y="761077"/>
                </a:lnTo>
                <a:lnTo>
                  <a:pt x="122091" y="720790"/>
                </a:lnTo>
                <a:lnTo>
                  <a:pt x="142393" y="681269"/>
                </a:lnTo>
                <a:lnTo>
                  <a:pt x="164105" y="642543"/>
                </a:lnTo>
                <a:lnTo>
                  <a:pt x="187195" y="604642"/>
                </a:lnTo>
                <a:lnTo>
                  <a:pt x="211631" y="567597"/>
                </a:lnTo>
                <a:lnTo>
                  <a:pt x="237382" y="531438"/>
                </a:lnTo>
                <a:lnTo>
                  <a:pt x="264416" y="496194"/>
                </a:lnTo>
                <a:lnTo>
                  <a:pt x="292701" y="461897"/>
                </a:lnTo>
                <a:lnTo>
                  <a:pt x="322206" y="428576"/>
                </a:lnTo>
                <a:lnTo>
                  <a:pt x="352898" y="396260"/>
                </a:lnTo>
                <a:lnTo>
                  <a:pt x="384746" y="364982"/>
                </a:lnTo>
                <a:lnTo>
                  <a:pt x="417718" y="334769"/>
                </a:lnTo>
                <a:lnTo>
                  <a:pt x="451782" y="305653"/>
                </a:lnTo>
                <a:lnTo>
                  <a:pt x="486908" y="277664"/>
                </a:lnTo>
                <a:lnTo>
                  <a:pt x="523061" y="250832"/>
                </a:lnTo>
                <a:lnTo>
                  <a:pt x="560212" y="225187"/>
                </a:lnTo>
                <a:lnTo>
                  <a:pt x="598329" y="200758"/>
                </a:lnTo>
                <a:lnTo>
                  <a:pt x="637378" y="177577"/>
                </a:lnTo>
                <a:lnTo>
                  <a:pt x="677330" y="155673"/>
                </a:lnTo>
                <a:lnTo>
                  <a:pt x="718152" y="135077"/>
                </a:lnTo>
                <a:lnTo>
                  <a:pt x="759812" y="115818"/>
                </a:lnTo>
                <a:lnTo>
                  <a:pt x="802278" y="97926"/>
                </a:lnTo>
                <a:lnTo>
                  <a:pt x="845520" y="81433"/>
                </a:lnTo>
                <a:lnTo>
                  <a:pt x="889504" y="66367"/>
                </a:lnTo>
                <a:lnTo>
                  <a:pt x="934200" y="52759"/>
                </a:lnTo>
                <a:lnTo>
                  <a:pt x="979575" y="40640"/>
                </a:lnTo>
                <a:lnTo>
                  <a:pt x="1025598" y="30038"/>
                </a:lnTo>
                <a:lnTo>
                  <a:pt x="1072237" y="20985"/>
                </a:lnTo>
                <a:lnTo>
                  <a:pt x="1119460" y="13511"/>
                </a:lnTo>
                <a:lnTo>
                  <a:pt x="1167236" y="7645"/>
                </a:lnTo>
                <a:lnTo>
                  <a:pt x="1215532" y="3417"/>
                </a:lnTo>
                <a:lnTo>
                  <a:pt x="1264318" y="859"/>
                </a:lnTo>
                <a:lnTo>
                  <a:pt x="1313561" y="0"/>
                </a:lnTo>
                <a:lnTo>
                  <a:pt x="1362812" y="859"/>
                </a:lnTo>
                <a:lnTo>
                  <a:pt x="1411605" y="3417"/>
                </a:lnTo>
                <a:lnTo>
                  <a:pt x="1459909" y="7645"/>
                </a:lnTo>
                <a:lnTo>
                  <a:pt x="1507692" y="13511"/>
                </a:lnTo>
                <a:lnTo>
                  <a:pt x="1554923" y="20985"/>
                </a:lnTo>
                <a:lnTo>
                  <a:pt x="1601568" y="30038"/>
                </a:lnTo>
                <a:lnTo>
                  <a:pt x="1647598" y="40640"/>
                </a:lnTo>
                <a:lnTo>
                  <a:pt x="1692979" y="52759"/>
                </a:lnTo>
                <a:lnTo>
                  <a:pt x="1737680" y="66367"/>
                </a:lnTo>
                <a:lnTo>
                  <a:pt x="1781670" y="81433"/>
                </a:lnTo>
                <a:lnTo>
                  <a:pt x="1824916" y="97926"/>
                </a:lnTo>
                <a:lnTo>
                  <a:pt x="1867387" y="115818"/>
                </a:lnTo>
                <a:lnTo>
                  <a:pt x="1909052" y="135077"/>
                </a:lnTo>
                <a:lnTo>
                  <a:pt x="1949878" y="155673"/>
                </a:lnTo>
                <a:lnTo>
                  <a:pt x="1989833" y="177577"/>
                </a:lnTo>
                <a:lnTo>
                  <a:pt x="2028887" y="200758"/>
                </a:lnTo>
                <a:lnTo>
                  <a:pt x="2067006" y="225187"/>
                </a:lnTo>
                <a:lnTo>
                  <a:pt x="2104160" y="250832"/>
                </a:lnTo>
                <a:lnTo>
                  <a:pt x="2140317" y="277664"/>
                </a:lnTo>
                <a:lnTo>
                  <a:pt x="2175445" y="305653"/>
                </a:lnTo>
                <a:lnTo>
                  <a:pt x="2209512" y="334769"/>
                </a:lnTo>
                <a:lnTo>
                  <a:pt x="2242486" y="364982"/>
                </a:lnTo>
                <a:lnTo>
                  <a:pt x="2274336" y="396260"/>
                </a:lnTo>
                <a:lnTo>
                  <a:pt x="2305030" y="428576"/>
                </a:lnTo>
                <a:lnTo>
                  <a:pt x="2334536" y="461897"/>
                </a:lnTo>
                <a:lnTo>
                  <a:pt x="2362823" y="496194"/>
                </a:lnTo>
                <a:lnTo>
                  <a:pt x="2389858" y="531438"/>
                </a:lnTo>
                <a:lnTo>
                  <a:pt x="2415611" y="567597"/>
                </a:lnTo>
                <a:lnTo>
                  <a:pt x="2440048" y="604642"/>
                </a:lnTo>
                <a:lnTo>
                  <a:pt x="2463139" y="642543"/>
                </a:lnTo>
                <a:lnTo>
                  <a:pt x="2484852" y="681269"/>
                </a:lnTo>
                <a:lnTo>
                  <a:pt x="2505154" y="720790"/>
                </a:lnTo>
                <a:lnTo>
                  <a:pt x="2524015" y="761077"/>
                </a:lnTo>
                <a:lnTo>
                  <a:pt x="2541403" y="802099"/>
                </a:lnTo>
                <a:lnTo>
                  <a:pt x="2557285" y="843825"/>
                </a:lnTo>
                <a:lnTo>
                  <a:pt x="2571630" y="886227"/>
                </a:lnTo>
                <a:lnTo>
                  <a:pt x="2584406" y="929274"/>
                </a:lnTo>
                <a:lnTo>
                  <a:pt x="2595582" y="972935"/>
                </a:lnTo>
                <a:lnTo>
                  <a:pt x="2605126" y="1017181"/>
                </a:lnTo>
                <a:lnTo>
                  <a:pt x="2613005" y="1061981"/>
                </a:lnTo>
                <a:lnTo>
                  <a:pt x="2619189" y="1107305"/>
                </a:lnTo>
                <a:lnTo>
                  <a:pt x="2623645" y="1153124"/>
                </a:lnTo>
                <a:lnTo>
                  <a:pt x="2626342" y="1199407"/>
                </a:lnTo>
                <a:lnTo>
                  <a:pt x="2627249" y="1246124"/>
                </a:lnTo>
                <a:lnTo>
                  <a:pt x="2626342" y="1292840"/>
                </a:lnTo>
                <a:lnTo>
                  <a:pt x="2623645" y="1339124"/>
                </a:lnTo>
                <a:lnTo>
                  <a:pt x="2619189" y="1384943"/>
                </a:lnTo>
                <a:lnTo>
                  <a:pt x="2613005" y="1430269"/>
                </a:lnTo>
                <a:lnTo>
                  <a:pt x="2605126" y="1475071"/>
                </a:lnTo>
                <a:lnTo>
                  <a:pt x="2595582" y="1519318"/>
                </a:lnTo>
                <a:lnTo>
                  <a:pt x="2584406" y="1562982"/>
                </a:lnTo>
                <a:lnTo>
                  <a:pt x="2571630" y="1606031"/>
                </a:lnTo>
                <a:lnTo>
                  <a:pt x="2557285" y="1648435"/>
                </a:lnTo>
                <a:lnTo>
                  <a:pt x="2541403" y="1690165"/>
                </a:lnTo>
                <a:lnTo>
                  <a:pt x="2524015" y="1731190"/>
                </a:lnTo>
                <a:lnTo>
                  <a:pt x="2505154" y="1771480"/>
                </a:lnTo>
                <a:lnTo>
                  <a:pt x="2484852" y="1811005"/>
                </a:lnTo>
                <a:lnTo>
                  <a:pt x="2463139" y="1849735"/>
                </a:lnTo>
                <a:lnTo>
                  <a:pt x="2440048" y="1887639"/>
                </a:lnTo>
                <a:lnTo>
                  <a:pt x="2415611" y="1924688"/>
                </a:lnTo>
                <a:lnTo>
                  <a:pt x="2389858" y="1960852"/>
                </a:lnTo>
                <a:lnTo>
                  <a:pt x="2362823" y="1996099"/>
                </a:lnTo>
                <a:lnTo>
                  <a:pt x="2334536" y="2030401"/>
                </a:lnTo>
                <a:lnTo>
                  <a:pt x="2305030" y="2063726"/>
                </a:lnTo>
                <a:lnTo>
                  <a:pt x="2274336" y="2096046"/>
                </a:lnTo>
                <a:lnTo>
                  <a:pt x="2242486" y="2127329"/>
                </a:lnTo>
                <a:lnTo>
                  <a:pt x="2209512" y="2157546"/>
                </a:lnTo>
                <a:lnTo>
                  <a:pt x="2175445" y="2186666"/>
                </a:lnTo>
                <a:lnTo>
                  <a:pt x="2140317" y="2214659"/>
                </a:lnTo>
                <a:lnTo>
                  <a:pt x="2104160" y="2241496"/>
                </a:lnTo>
                <a:lnTo>
                  <a:pt x="2067006" y="2267145"/>
                </a:lnTo>
                <a:lnTo>
                  <a:pt x="2028887" y="2291577"/>
                </a:lnTo>
                <a:lnTo>
                  <a:pt x="1989833" y="2314763"/>
                </a:lnTo>
                <a:lnTo>
                  <a:pt x="1949878" y="2336670"/>
                </a:lnTo>
                <a:lnTo>
                  <a:pt x="1909052" y="2357271"/>
                </a:lnTo>
                <a:lnTo>
                  <a:pt x="1867387" y="2376533"/>
                </a:lnTo>
                <a:lnTo>
                  <a:pt x="1824916" y="2394428"/>
                </a:lnTo>
                <a:lnTo>
                  <a:pt x="1781670" y="2410924"/>
                </a:lnTo>
                <a:lnTo>
                  <a:pt x="1737680" y="2425993"/>
                </a:lnTo>
                <a:lnTo>
                  <a:pt x="1692979" y="2439604"/>
                </a:lnTo>
                <a:lnTo>
                  <a:pt x="1647598" y="2451726"/>
                </a:lnTo>
                <a:lnTo>
                  <a:pt x="1601568" y="2462329"/>
                </a:lnTo>
                <a:lnTo>
                  <a:pt x="1554923" y="2471384"/>
                </a:lnTo>
                <a:lnTo>
                  <a:pt x="1507692" y="2478860"/>
                </a:lnTo>
                <a:lnTo>
                  <a:pt x="1459909" y="2484728"/>
                </a:lnTo>
                <a:lnTo>
                  <a:pt x="1411605" y="2488956"/>
                </a:lnTo>
                <a:lnTo>
                  <a:pt x="1362812" y="2491515"/>
                </a:lnTo>
                <a:lnTo>
                  <a:pt x="1313561" y="2492375"/>
                </a:lnTo>
                <a:lnTo>
                  <a:pt x="1264318" y="2491515"/>
                </a:lnTo>
                <a:lnTo>
                  <a:pt x="1215532" y="2488956"/>
                </a:lnTo>
                <a:lnTo>
                  <a:pt x="1167236" y="2484728"/>
                </a:lnTo>
                <a:lnTo>
                  <a:pt x="1119460" y="2478860"/>
                </a:lnTo>
                <a:lnTo>
                  <a:pt x="1072237" y="2471384"/>
                </a:lnTo>
                <a:lnTo>
                  <a:pt x="1025598" y="2462329"/>
                </a:lnTo>
                <a:lnTo>
                  <a:pt x="979575" y="2451726"/>
                </a:lnTo>
                <a:lnTo>
                  <a:pt x="934200" y="2439604"/>
                </a:lnTo>
                <a:lnTo>
                  <a:pt x="889504" y="2425993"/>
                </a:lnTo>
                <a:lnTo>
                  <a:pt x="845520" y="2410924"/>
                </a:lnTo>
                <a:lnTo>
                  <a:pt x="802278" y="2394428"/>
                </a:lnTo>
                <a:lnTo>
                  <a:pt x="759812" y="2376533"/>
                </a:lnTo>
                <a:lnTo>
                  <a:pt x="718152" y="2357271"/>
                </a:lnTo>
                <a:lnTo>
                  <a:pt x="677330" y="2336670"/>
                </a:lnTo>
                <a:lnTo>
                  <a:pt x="637378" y="2314763"/>
                </a:lnTo>
                <a:lnTo>
                  <a:pt x="598329" y="2291577"/>
                </a:lnTo>
                <a:lnTo>
                  <a:pt x="560212" y="2267145"/>
                </a:lnTo>
                <a:lnTo>
                  <a:pt x="523061" y="2241496"/>
                </a:lnTo>
                <a:lnTo>
                  <a:pt x="486908" y="2214659"/>
                </a:lnTo>
                <a:lnTo>
                  <a:pt x="451782" y="2186666"/>
                </a:lnTo>
                <a:lnTo>
                  <a:pt x="417718" y="2157546"/>
                </a:lnTo>
                <a:lnTo>
                  <a:pt x="384746" y="2127329"/>
                </a:lnTo>
                <a:lnTo>
                  <a:pt x="352898" y="2096046"/>
                </a:lnTo>
                <a:lnTo>
                  <a:pt x="322206" y="2063726"/>
                </a:lnTo>
                <a:lnTo>
                  <a:pt x="292701" y="2030401"/>
                </a:lnTo>
                <a:lnTo>
                  <a:pt x="264416" y="1996099"/>
                </a:lnTo>
                <a:lnTo>
                  <a:pt x="237382" y="1960852"/>
                </a:lnTo>
                <a:lnTo>
                  <a:pt x="211631" y="1924688"/>
                </a:lnTo>
                <a:lnTo>
                  <a:pt x="187195" y="1887639"/>
                </a:lnTo>
                <a:lnTo>
                  <a:pt x="164105" y="1849735"/>
                </a:lnTo>
                <a:lnTo>
                  <a:pt x="142393" y="1811005"/>
                </a:lnTo>
                <a:lnTo>
                  <a:pt x="122091" y="1771480"/>
                </a:lnTo>
                <a:lnTo>
                  <a:pt x="103231" y="1731190"/>
                </a:lnTo>
                <a:lnTo>
                  <a:pt x="85844" y="1690165"/>
                </a:lnTo>
                <a:lnTo>
                  <a:pt x="69962" y="1648435"/>
                </a:lnTo>
                <a:lnTo>
                  <a:pt x="55617" y="1606031"/>
                </a:lnTo>
                <a:lnTo>
                  <a:pt x="42841" y="1562982"/>
                </a:lnTo>
                <a:lnTo>
                  <a:pt x="31666" y="1519318"/>
                </a:lnTo>
                <a:lnTo>
                  <a:pt x="22122" y="1475071"/>
                </a:lnTo>
                <a:lnTo>
                  <a:pt x="14243" y="1430269"/>
                </a:lnTo>
                <a:lnTo>
                  <a:pt x="8059" y="1384943"/>
                </a:lnTo>
                <a:lnTo>
                  <a:pt x="3603" y="1339124"/>
                </a:lnTo>
                <a:lnTo>
                  <a:pt x="906" y="1292840"/>
                </a:lnTo>
                <a:lnTo>
                  <a:pt x="0" y="12461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29250" y="1989201"/>
            <a:ext cx="942975" cy="3932554"/>
          </a:xfrm>
          <a:custGeom>
            <a:avLst/>
            <a:gdLst/>
            <a:ahLst/>
            <a:cxnLst/>
            <a:rect l="l" t="t" r="r" b="b"/>
            <a:pathLst>
              <a:path w="942975" h="3932554">
                <a:moveTo>
                  <a:pt x="0" y="0"/>
                </a:moveTo>
                <a:lnTo>
                  <a:pt x="54976" y="2204"/>
                </a:lnTo>
                <a:lnTo>
                  <a:pt x="108089" y="8653"/>
                </a:lnTo>
                <a:lnTo>
                  <a:pt x="158987" y="19100"/>
                </a:lnTo>
                <a:lnTo>
                  <a:pt x="207315" y="33301"/>
                </a:lnTo>
                <a:lnTo>
                  <a:pt x="252720" y="51009"/>
                </a:lnTo>
                <a:lnTo>
                  <a:pt x="294847" y="71979"/>
                </a:lnTo>
                <a:lnTo>
                  <a:pt x="333343" y="95964"/>
                </a:lnTo>
                <a:lnTo>
                  <a:pt x="367854" y="122719"/>
                </a:lnTo>
                <a:lnTo>
                  <a:pt x="398026" y="151999"/>
                </a:lnTo>
                <a:lnTo>
                  <a:pt x="423506" y="183557"/>
                </a:lnTo>
                <a:lnTo>
                  <a:pt x="443939" y="217148"/>
                </a:lnTo>
                <a:lnTo>
                  <a:pt x="458972" y="252526"/>
                </a:lnTo>
                <a:lnTo>
                  <a:pt x="471424" y="327660"/>
                </a:lnTo>
                <a:lnTo>
                  <a:pt x="471550" y="1638427"/>
                </a:lnTo>
                <a:lnTo>
                  <a:pt x="474699" y="1676641"/>
                </a:lnTo>
                <a:lnTo>
                  <a:pt x="483962" y="1713560"/>
                </a:lnTo>
                <a:lnTo>
                  <a:pt x="498985" y="1748938"/>
                </a:lnTo>
                <a:lnTo>
                  <a:pt x="519413" y="1782529"/>
                </a:lnTo>
                <a:lnTo>
                  <a:pt x="544892" y="1814087"/>
                </a:lnTo>
                <a:lnTo>
                  <a:pt x="575067" y="1843367"/>
                </a:lnTo>
                <a:lnTo>
                  <a:pt x="609584" y="1870122"/>
                </a:lnTo>
                <a:lnTo>
                  <a:pt x="648087" y="1894107"/>
                </a:lnTo>
                <a:lnTo>
                  <a:pt x="690223" y="1915077"/>
                </a:lnTo>
                <a:lnTo>
                  <a:pt x="735636" y="1932785"/>
                </a:lnTo>
                <a:lnTo>
                  <a:pt x="783973" y="1946986"/>
                </a:lnTo>
                <a:lnTo>
                  <a:pt x="834878" y="1957433"/>
                </a:lnTo>
                <a:lnTo>
                  <a:pt x="887997" y="1963882"/>
                </a:lnTo>
                <a:lnTo>
                  <a:pt x="942975" y="1966087"/>
                </a:lnTo>
                <a:lnTo>
                  <a:pt x="887997" y="1968291"/>
                </a:lnTo>
                <a:lnTo>
                  <a:pt x="834878" y="1974740"/>
                </a:lnTo>
                <a:lnTo>
                  <a:pt x="783972" y="1985187"/>
                </a:lnTo>
                <a:lnTo>
                  <a:pt x="735633" y="1999388"/>
                </a:lnTo>
                <a:lnTo>
                  <a:pt x="690217" y="2017096"/>
                </a:lnTo>
                <a:lnTo>
                  <a:pt x="648077" y="2038066"/>
                </a:lnTo>
                <a:lnTo>
                  <a:pt x="609568" y="2062051"/>
                </a:lnTo>
                <a:lnTo>
                  <a:pt x="575043" y="2088806"/>
                </a:lnTo>
                <a:lnTo>
                  <a:pt x="544858" y="2118086"/>
                </a:lnTo>
                <a:lnTo>
                  <a:pt x="519367" y="2149644"/>
                </a:lnTo>
                <a:lnTo>
                  <a:pt x="498923" y="2183235"/>
                </a:lnTo>
                <a:lnTo>
                  <a:pt x="483882" y="2218613"/>
                </a:lnTo>
                <a:lnTo>
                  <a:pt x="471424" y="2293747"/>
                </a:lnTo>
                <a:lnTo>
                  <a:pt x="471550" y="3604488"/>
                </a:lnTo>
                <a:lnTo>
                  <a:pt x="468377" y="3642703"/>
                </a:lnTo>
                <a:lnTo>
                  <a:pt x="444051" y="3715003"/>
                </a:lnTo>
                <a:lnTo>
                  <a:pt x="423607" y="3748596"/>
                </a:lnTo>
                <a:lnTo>
                  <a:pt x="398116" y="3780156"/>
                </a:lnTo>
                <a:lnTo>
                  <a:pt x="367931" y="3809438"/>
                </a:lnTo>
                <a:lnTo>
                  <a:pt x="333406" y="3836196"/>
                </a:lnTo>
                <a:lnTo>
                  <a:pt x="294897" y="3860184"/>
                </a:lnTo>
                <a:lnTo>
                  <a:pt x="252757" y="3881157"/>
                </a:lnTo>
                <a:lnTo>
                  <a:pt x="207341" y="3898867"/>
                </a:lnTo>
                <a:lnTo>
                  <a:pt x="159002" y="3913070"/>
                </a:lnTo>
                <a:lnTo>
                  <a:pt x="108096" y="3923519"/>
                </a:lnTo>
                <a:lnTo>
                  <a:pt x="54977" y="3929969"/>
                </a:lnTo>
                <a:lnTo>
                  <a:pt x="0" y="39321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570598" y="3383788"/>
            <a:ext cx="124333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249554">
              <a:lnSpc>
                <a:spcPct val="1501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UNION  UNION</a:t>
            </a:r>
            <a:r>
              <a:rPr dirty="0" sz="1800" spc="-150" b="1">
                <a:latin typeface="Arial"/>
                <a:cs typeface="Arial"/>
              </a:rPr>
              <a:t> </a:t>
            </a:r>
            <a:r>
              <a:rPr dirty="0" sz="1800" spc="-15" b="1">
                <a:latin typeface="Arial"/>
                <a:cs typeface="Arial"/>
              </a:rPr>
              <a:t>ALL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29051" y="3718052"/>
            <a:ext cx="1308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INTERSECT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68675" y="2565019"/>
            <a:ext cx="1079500" cy="51625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R="5080" indent="164465">
              <a:lnSpc>
                <a:spcPct val="78800"/>
              </a:lnSpc>
              <a:spcBef>
                <a:spcPts val="555"/>
              </a:spcBef>
            </a:pPr>
            <a:r>
              <a:rPr dirty="0" sz="1800" b="1">
                <a:latin typeface="Arial"/>
                <a:cs typeface="Arial"/>
              </a:rPr>
              <a:t>MINUS  </a:t>
            </a:r>
            <a:r>
              <a:rPr dirty="0" sz="1800" spc="-5" b="1">
                <a:latin typeface="Arial"/>
                <a:cs typeface="Arial"/>
              </a:rPr>
              <a:t>(EXCE</a:t>
            </a:r>
            <a:r>
              <a:rPr dirty="0" sz="1800" spc="-15" b="1">
                <a:latin typeface="Arial"/>
                <a:cs typeface="Arial"/>
              </a:rPr>
              <a:t>P</a:t>
            </a:r>
            <a:r>
              <a:rPr dirty="0" sz="1800" b="1">
                <a:latin typeface="Arial"/>
                <a:cs typeface="Arial"/>
              </a:rPr>
              <a:t>T)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集合查询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87410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并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例：查询计算机科学系的学生及年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不大</a:t>
            </a:r>
            <a:r>
              <a:rPr dirty="0" sz="3200" spc="-35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19 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岁的学生。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2849879"/>
            <a:ext cx="7647432" cy="877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9744" y="2807207"/>
            <a:ext cx="6288024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1550" y="2781300"/>
            <a:ext cx="7632700" cy="8636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0080">
              <a:lnSpc>
                <a:spcPts val="2115"/>
              </a:lnSpc>
            </a:pPr>
            <a:r>
              <a:rPr dirty="0" sz="1800" spc="-10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10" b="1">
                <a:latin typeface="Courier New"/>
                <a:cs typeface="Courier New"/>
              </a:rPr>
              <a:t>FROM Student WHERE Sdept=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'CS'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UNION</a:t>
            </a:r>
            <a:endParaRPr sz="1800">
              <a:latin typeface="Courier New"/>
              <a:cs typeface="Courier New"/>
            </a:endParaRPr>
          </a:p>
          <a:p>
            <a:pPr marL="634365">
              <a:lnSpc>
                <a:spcPct val="100000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5" b="1">
                <a:latin typeface="Courier New"/>
                <a:cs typeface="Courier New"/>
              </a:rPr>
              <a:t>FROM Student WHERE</a:t>
            </a:r>
            <a:r>
              <a:rPr dirty="0" sz="1800" spc="-15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Sage&lt;=19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9367" y="4288535"/>
            <a:ext cx="7647432" cy="880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99744" y="4248911"/>
            <a:ext cx="5157215" cy="8961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71550" y="4221098"/>
            <a:ext cx="7632700" cy="863600"/>
          </a:xfrm>
          <a:custGeom>
            <a:avLst/>
            <a:gdLst/>
            <a:ahLst/>
            <a:cxnLst/>
            <a:rect l="l" t="t" r="r" b="b"/>
            <a:pathLst>
              <a:path w="7632700" h="863600">
                <a:moveTo>
                  <a:pt x="0" y="863600"/>
                </a:moveTo>
                <a:lnTo>
                  <a:pt x="7632700" y="863600"/>
                </a:lnTo>
                <a:lnTo>
                  <a:pt x="763270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71550" y="4221098"/>
            <a:ext cx="7632700" cy="863600"/>
          </a:xfrm>
          <a:custGeom>
            <a:avLst/>
            <a:gdLst/>
            <a:ahLst/>
            <a:cxnLst/>
            <a:rect l="l" t="t" r="r" b="b"/>
            <a:pathLst>
              <a:path w="7632700" h="863600">
                <a:moveTo>
                  <a:pt x="0" y="863600"/>
                </a:moveTo>
                <a:lnTo>
                  <a:pt x="7632700" y="863600"/>
                </a:lnTo>
                <a:lnTo>
                  <a:pt x="763270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606041" y="4203319"/>
            <a:ext cx="4208780" cy="857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15">
              <a:lnSpc>
                <a:spcPct val="100000"/>
              </a:lnSpc>
              <a:spcBef>
                <a:spcPts val="100"/>
              </a:spcBef>
              <a:tabLst>
                <a:tab pos="1097280" algn="l"/>
                <a:tab pos="2459355" algn="l"/>
              </a:tabLst>
            </a:pPr>
            <a:r>
              <a:rPr dirty="0" sz="1800" spc="-10" b="1">
                <a:latin typeface="Courier New"/>
                <a:cs typeface="Courier New"/>
              </a:rPr>
              <a:t>SELECT	DISTINCT	</a:t>
            </a:r>
            <a:r>
              <a:rPr dirty="0" sz="1800" b="1">
                <a:latin typeface="Courier New"/>
                <a:cs typeface="Courier New"/>
              </a:rPr>
              <a:t>*</a:t>
            </a:r>
            <a:endParaRPr sz="1800">
              <a:latin typeface="Courier New"/>
              <a:cs typeface="Courier New"/>
            </a:endParaRPr>
          </a:p>
          <a:p>
            <a:pPr marL="571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FROM Student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WHERE Sdept= 'CS' OR</a:t>
            </a:r>
            <a:r>
              <a:rPr dirty="0" sz="1800" spc="-15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Sage&lt;=19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75759" y="3712464"/>
            <a:ext cx="874776" cy="5212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40200" y="3644900"/>
            <a:ext cx="792480" cy="503555"/>
          </a:xfrm>
          <a:custGeom>
            <a:avLst/>
            <a:gdLst/>
            <a:ahLst/>
            <a:cxnLst/>
            <a:rect l="l" t="t" r="r" b="b"/>
            <a:pathLst>
              <a:path w="792479" h="503554">
                <a:moveTo>
                  <a:pt x="792226" y="402589"/>
                </a:moveTo>
                <a:lnTo>
                  <a:pt x="0" y="402589"/>
                </a:lnTo>
                <a:lnTo>
                  <a:pt x="396113" y="503174"/>
                </a:lnTo>
                <a:lnTo>
                  <a:pt x="792226" y="402589"/>
                </a:lnTo>
                <a:close/>
              </a:path>
              <a:path w="792479" h="503554">
                <a:moveTo>
                  <a:pt x="594105" y="100711"/>
                </a:moveTo>
                <a:lnTo>
                  <a:pt x="197992" y="100711"/>
                </a:lnTo>
                <a:lnTo>
                  <a:pt x="197992" y="402589"/>
                </a:lnTo>
                <a:lnTo>
                  <a:pt x="594105" y="402589"/>
                </a:lnTo>
                <a:lnTo>
                  <a:pt x="594105" y="100711"/>
                </a:lnTo>
                <a:close/>
              </a:path>
              <a:path w="792479" h="503554">
                <a:moveTo>
                  <a:pt x="396113" y="0"/>
                </a:moveTo>
                <a:lnTo>
                  <a:pt x="0" y="100711"/>
                </a:lnTo>
                <a:lnTo>
                  <a:pt x="792226" y="100711"/>
                </a:lnTo>
                <a:lnTo>
                  <a:pt x="396113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40200" y="3644900"/>
            <a:ext cx="792480" cy="503555"/>
          </a:xfrm>
          <a:custGeom>
            <a:avLst/>
            <a:gdLst/>
            <a:ahLst/>
            <a:cxnLst/>
            <a:rect l="l" t="t" r="r" b="b"/>
            <a:pathLst>
              <a:path w="792479" h="503554">
                <a:moveTo>
                  <a:pt x="0" y="100711"/>
                </a:moveTo>
                <a:lnTo>
                  <a:pt x="396113" y="0"/>
                </a:lnTo>
                <a:lnTo>
                  <a:pt x="792226" y="100711"/>
                </a:lnTo>
                <a:lnTo>
                  <a:pt x="594105" y="100711"/>
                </a:lnTo>
                <a:lnTo>
                  <a:pt x="594105" y="402589"/>
                </a:lnTo>
                <a:lnTo>
                  <a:pt x="792226" y="402589"/>
                </a:lnTo>
                <a:lnTo>
                  <a:pt x="396113" y="503174"/>
                </a:lnTo>
                <a:lnTo>
                  <a:pt x="0" y="402589"/>
                </a:lnTo>
                <a:lnTo>
                  <a:pt x="197992" y="402589"/>
                </a:lnTo>
                <a:lnTo>
                  <a:pt x="197992" y="100711"/>
                </a:lnTo>
                <a:lnTo>
                  <a:pt x="0" y="1007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3850" y="5373751"/>
            <a:ext cx="8641080" cy="863600"/>
          </a:xfrm>
          <a:custGeom>
            <a:avLst/>
            <a:gdLst/>
            <a:ahLst/>
            <a:cxnLst/>
            <a:rect l="l" t="t" r="r" b="b"/>
            <a:pathLst>
              <a:path w="8641080" h="863600">
                <a:moveTo>
                  <a:pt x="0" y="77851"/>
                </a:moveTo>
                <a:lnTo>
                  <a:pt x="6127" y="47523"/>
                </a:lnTo>
                <a:lnTo>
                  <a:pt x="22837" y="22780"/>
                </a:lnTo>
                <a:lnTo>
                  <a:pt x="47620" y="6109"/>
                </a:lnTo>
                <a:lnTo>
                  <a:pt x="77965" y="0"/>
                </a:lnTo>
                <a:lnTo>
                  <a:pt x="8562848" y="0"/>
                </a:lnTo>
                <a:lnTo>
                  <a:pt x="8593193" y="6109"/>
                </a:lnTo>
                <a:lnTo>
                  <a:pt x="8617966" y="22780"/>
                </a:lnTo>
                <a:lnTo>
                  <a:pt x="8634642" y="47523"/>
                </a:lnTo>
                <a:lnTo>
                  <a:pt x="8640699" y="77851"/>
                </a:lnTo>
                <a:lnTo>
                  <a:pt x="8640826" y="785571"/>
                </a:lnTo>
                <a:lnTo>
                  <a:pt x="8634589" y="815916"/>
                </a:lnTo>
                <a:lnTo>
                  <a:pt x="8617918" y="840698"/>
                </a:lnTo>
                <a:lnTo>
                  <a:pt x="8593175" y="857408"/>
                </a:lnTo>
                <a:lnTo>
                  <a:pt x="8562848" y="863536"/>
                </a:lnTo>
                <a:lnTo>
                  <a:pt x="77965" y="863536"/>
                </a:lnTo>
                <a:lnTo>
                  <a:pt x="47620" y="857408"/>
                </a:lnTo>
                <a:lnTo>
                  <a:pt x="22837" y="840698"/>
                </a:lnTo>
                <a:lnTo>
                  <a:pt x="6127" y="815916"/>
                </a:lnTo>
                <a:lnTo>
                  <a:pt x="0" y="785571"/>
                </a:lnTo>
                <a:lnTo>
                  <a:pt x="0" y="77851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410969" y="5463980"/>
            <a:ext cx="7185659" cy="650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460"/>
              </a:lnSpc>
              <a:spcBef>
                <a:spcPts val="100"/>
              </a:spcBef>
            </a:pP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参加</a:t>
            </a:r>
            <a:r>
              <a:rPr dirty="0" sz="2000" spc="-5" i="1">
                <a:solidFill>
                  <a:srgbClr val="FFFFFF"/>
                </a:solidFill>
                <a:latin typeface="Arial"/>
                <a:cs typeface="Arial"/>
              </a:rPr>
              <a:t>UNION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操作的各结果表的列数必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须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相同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；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对应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项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的数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类型</a:t>
            </a:r>
            <a:endParaRPr sz="2100">
              <a:latin typeface="宋体"/>
              <a:cs typeface="宋体"/>
            </a:endParaRPr>
          </a:p>
          <a:p>
            <a:pPr marL="12700">
              <a:lnSpc>
                <a:spcPts val="2460"/>
              </a:lnSpc>
            </a:pP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也必须相同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9750" y="5516562"/>
            <a:ext cx="536575" cy="533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集合查询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87410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交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例：查询计算机科学系的学生及年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不大</a:t>
            </a:r>
            <a:r>
              <a:rPr dirty="0" sz="3200" spc="-35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19 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岁的学生集合的交集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2849879"/>
            <a:ext cx="7647432" cy="877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9744" y="2807207"/>
            <a:ext cx="6288024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1550" y="2781300"/>
            <a:ext cx="7632700" cy="863600"/>
          </a:xfrm>
          <a:custGeom>
            <a:avLst/>
            <a:gdLst/>
            <a:ahLst/>
            <a:cxnLst/>
            <a:rect l="l" t="t" r="r" b="b"/>
            <a:pathLst>
              <a:path w="7632700" h="863600">
                <a:moveTo>
                  <a:pt x="0" y="863600"/>
                </a:moveTo>
                <a:lnTo>
                  <a:pt x="7632700" y="863600"/>
                </a:lnTo>
                <a:lnTo>
                  <a:pt x="763270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1550" y="2781300"/>
            <a:ext cx="7632700" cy="863600"/>
          </a:xfrm>
          <a:custGeom>
            <a:avLst/>
            <a:gdLst/>
            <a:ahLst/>
            <a:cxnLst/>
            <a:rect l="l" t="t" r="r" b="b"/>
            <a:pathLst>
              <a:path w="7632700" h="863600">
                <a:moveTo>
                  <a:pt x="0" y="863600"/>
                </a:moveTo>
                <a:lnTo>
                  <a:pt x="7632700" y="863600"/>
                </a:lnTo>
                <a:lnTo>
                  <a:pt x="763270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93341" y="2762758"/>
            <a:ext cx="5356860" cy="857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10" b="1">
                <a:latin typeface="Courier New"/>
                <a:cs typeface="Courier New"/>
              </a:rPr>
              <a:t>FROM Student WHERE Sdept=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'CS'</a:t>
            </a:r>
            <a:endParaRPr sz="18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INTERSECT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5" b="1">
                <a:latin typeface="Courier New"/>
                <a:cs typeface="Courier New"/>
              </a:rPr>
              <a:t>FROM Student WHERE</a:t>
            </a:r>
            <a:r>
              <a:rPr dirty="0" sz="1800" spc="-18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Sage&lt;=19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9367" y="4288535"/>
            <a:ext cx="7647432" cy="880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71550" y="4221098"/>
            <a:ext cx="7632700" cy="863600"/>
          </a:xfrm>
          <a:custGeom>
            <a:avLst/>
            <a:gdLst/>
            <a:ahLst/>
            <a:cxnLst/>
            <a:rect l="l" t="t" r="r" b="b"/>
            <a:pathLst>
              <a:path w="7632700" h="863600">
                <a:moveTo>
                  <a:pt x="0" y="863600"/>
                </a:moveTo>
                <a:lnTo>
                  <a:pt x="7632700" y="863600"/>
                </a:lnTo>
                <a:lnTo>
                  <a:pt x="763270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71550" y="4221098"/>
            <a:ext cx="7632700" cy="863600"/>
          </a:xfrm>
          <a:custGeom>
            <a:avLst/>
            <a:gdLst/>
            <a:ahLst/>
            <a:cxnLst/>
            <a:rect l="l" t="t" r="r" b="b"/>
            <a:pathLst>
              <a:path w="7632700" h="863600">
                <a:moveTo>
                  <a:pt x="0" y="863600"/>
                </a:moveTo>
                <a:lnTo>
                  <a:pt x="7632700" y="863600"/>
                </a:lnTo>
                <a:lnTo>
                  <a:pt x="763270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93341" y="4340428"/>
            <a:ext cx="4358640" cy="583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10" b="1">
                <a:latin typeface="Courier New"/>
                <a:cs typeface="Courier New"/>
              </a:rPr>
              <a:t>FROM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WHERE Sdept= 'CS' AND</a:t>
            </a:r>
            <a:r>
              <a:rPr dirty="0" sz="1800" spc="-15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Sage&lt;=19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75759" y="3712464"/>
            <a:ext cx="874776" cy="5212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40200" y="3644900"/>
            <a:ext cx="792480" cy="503555"/>
          </a:xfrm>
          <a:custGeom>
            <a:avLst/>
            <a:gdLst/>
            <a:ahLst/>
            <a:cxnLst/>
            <a:rect l="l" t="t" r="r" b="b"/>
            <a:pathLst>
              <a:path w="792479" h="503554">
                <a:moveTo>
                  <a:pt x="792226" y="402589"/>
                </a:moveTo>
                <a:lnTo>
                  <a:pt x="0" y="402589"/>
                </a:lnTo>
                <a:lnTo>
                  <a:pt x="396113" y="503174"/>
                </a:lnTo>
                <a:lnTo>
                  <a:pt x="792226" y="402589"/>
                </a:lnTo>
                <a:close/>
              </a:path>
              <a:path w="792479" h="503554">
                <a:moveTo>
                  <a:pt x="594105" y="100711"/>
                </a:moveTo>
                <a:lnTo>
                  <a:pt x="197992" y="100711"/>
                </a:lnTo>
                <a:lnTo>
                  <a:pt x="197992" y="402589"/>
                </a:lnTo>
                <a:lnTo>
                  <a:pt x="594105" y="402589"/>
                </a:lnTo>
                <a:lnTo>
                  <a:pt x="594105" y="100711"/>
                </a:lnTo>
                <a:close/>
              </a:path>
              <a:path w="792479" h="503554">
                <a:moveTo>
                  <a:pt x="396113" y="0"/>
                </a:moveTo>
                <a:lnTo>
                  <a:pt x="0" y="100711"/>
                </a:lnTo>
                <a:lnTo>
                  <a:pt x="792226" y="100711"/>
                </a:lnTo>
                <a:lnTo>
                  <a:pt x="396113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40200" y="3644900"/>
            <a:ext cx="792480" cy="503555"/>
          </a:xfrm>
          <a:custGeom>
            <a:avLst/>
            <a:gdLst/>
            <a:ahLst/>
            <a:cxnLst/>
            <a:rect l="l" t="t" r="r" b="b"/>
            <a:pathLst>
              <a:path w="792479" h="503554">
                <a:moveTo>
                  <a:pt x="0" y="100711"/>
                </a:moveTo>
                <a:lnTo>
                  <a:pt x="396113" y="0"/>
                </a:lnTo>
                <a:lnTo>
                  <a:pt x="792226" y="100711"/>
                </a:lnTo>
                <a:lnTo>
                  <a:pt x="594105" y="100711"/>
                </a:lnTo>
                <a:lnTo>
                  <a:pt x="594105" y="402589"/>
                </a:lnTo>
                <a:lnTo>
                  <a:pt x="792226" y="402589"/>
                </a:lnTo>
                <a:lnTo>
                  <a:pt x="396113" y="503174"/>
                </a:lnTo>
                <a:lnTo>
                  <a:pt x="0" y="402589"/>
                </a:lnTo>
                <a:lnTo>
                  <a:pt x="197992" y="402589"/>
                </a:lnTo>
                <a:lnTo>
                  <a:pt x="197992" y="100711"/>
                </a:lnTo>
                <a:lnTo>
                  <a:pt x="0" y="1007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集合查询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87410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交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例：查询选修课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的学生集合与选修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课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 学生集合的交集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2849879"/>
            <a:ext cx="7647432" cy="877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9744" y="2807207"/>
            <a:ext cx="5696711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1550" y="2781300"/>
            <a:ext cx="7632700" cy="863600"/>
          </a:xfrm>
          <a:custGeom>
            <a:avLst/>
            <a:gdLst/>
            <a:ahLst/>
            <a:cxnLst/>
            <a:rect l="l" t="t" r="r" b="b"/>
            <a:pathLst>
              <a:path w="7632700" h="863600">
                <a:moveTo>
                  <a:pt x="0" y="863600"/>
                </a:moveTo>
                <a:lnTo>
                  <a:pt x="7632700" y="863600"/>
                </a:lnTo>
                <a:lnTo>
                  <a:pt x="763270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1550" y="2781300"/>
            <a:ext cx="7632700" cy="863600"/>
          </a:xfrm>
          <a:custGeom>
            <a:avLst/>
            <a:gdLst/>
            <a:ahLst/>
            <a:cxnLst/>
            <a:rect l="l" t="t" r="r" b="b"/>
            <a:pathLst>
              <a:path w="7632700" h="863600">
                <a:moveTo>
                  <a:pt x="0" y="863600"/>
                </a:moveTo>
                <a:lnTo>
                  <a:pt x="7632700" y="863600"/>
                </a:lnTo>
                <a:lnTo>
                  <a:pt x="763270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39367" y="4288535"/>
            <a:ext cx="7647432" cy="10241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71550" y="4221162"/>
            <a:ext cx="7632700" cy="1008380"/>
          </a:xfrm>
          <a:custGeom>
            <a:avLst/>
            <a:gdLst/>
            <a:ahLst/>
            <a:cxnLst/>
            <a:rect l="l" t="t" r="r" b="b"/>
            <a:pathLst>
              <a:path w="7632700" h="1008379">
                <a:moveTo>
                  <a:pt x="0" y="1008062"/>
                </a:moveTo>
                <a:lnTo>
                  <a:pt x="7632700" y="1008062"/>
                </a:lnTo>
                <a:lnTo>
                  <a:pt x="763270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71550" y="4221162"/>
            <a:ext cx="7632700" cy="1008380"/>
          </a:xfrm>
          <a:custGeom>
            <a:avLst/>
            <a:gdLst/>
            <a:ahLst/>
            <a:cxnLst/>
            <a:rect l="l" t="t" r="r" b="b"/>
            <a:pathLst>
              <a:path w="7632700" h="1008379">
                <a:moveTo>
                  <a:pt x="0" y="1008062"/>
                </a:moveTo>
                <a:lnTo>
                  <a:pt x="7632700" y="1008062"/>
                </a:lnTo>
                <a:lnTo>
                  <a:pt x="7632700" y="0"/>
                </a:lnTo>
                <a:lnTo>
                  <a:pt x="0" y="0"/>
                </a:lnTo>
                <a:lnTo>
                  <a:pt x="0" y="100806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593341" y="2762758"/>
            <a:ext cx="6038215" cy="2371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SELECT Sno FROM </a:t>
            </a:r>
            <a:r>
              <a:rPr dirty="0" sz="1800" spc="-15" b="1">
                <a:latin typeface="Courier New"/>
                <a:cs typeface="Courier New"/>
              </a:rPr>
              <a:t>SC </a:t>
            </a: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Cno='1'</a:t>
            </a:r>
            <a:endParaRPr sz="18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INTERSECT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SELECT Sno FROM SC WHERE Cno='2'</a:t>
            </a:r>
            <a:r>
              <a:rPr dirty="0" sz="1800" spc="-16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SELECT </a:t>
            </a:r>
            <a:r>
              <a:rPr dirty="0" sz="1800" spc="-15" b="1">
                <a:latin typeface="Courier New"/>
                <a:cs typeface="Courier New"/>
              </a:rPr>
              <a:t>Sno </a:t>
            </a:r>
            <a:r>
              <a:rPr dirty="0" sz="1800" spc="-10" b="1">
                <a:latin typeface="Courier New"/>
                <a:cs typeface="Courier New"/>
              </a:rPr>
              <a:t>FROM</a:t>
            </a:r>
            <a:r>
              <a:rPr dirty="0" sz="1800" spc="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SC</a:t>
            </a:r>
            <a:endParaRPr sz="18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WHERE Cno='1' </a:t>
            </a:r>
            <a:r>
              <a:rPr dirty="0" sz="1800" spc="-5" b="1">
                <a:latin typeface="Courier New"/>
                <a:cs typeface="Courier New"/>
              </a:rPr>
              <a:t>AND Sno IN </a:t>
            </a:r>
            <a:r>
              <a:rPr dirty="0" sz="1800" spc="-10" b="1">
                <a:latin typeface="Courier New"/>
                <a:cs typeface="Courier New"/>
              </a:rPr>
              <a:t>(SELECT Sno </a:t>
            </a:r>
            <a:r>
              <a:rPr dirty="0" sz="1800" spc="-15" b="1">
                <a:latin typeface="Courier New"/>
                <a:cs typeface="Courier New"/>
              </a:rPr>
              <a:t>FROM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SC</a:t>
            </a:r>
            <a:endParaRPr sz="1800">
              <a:latin typeface="Courier New"/>
              <a:cs typeface="Courier New"/>
            </a:endParaRPr>
          </a:p>
          <a:p>
            <a:pPr marL="3564254">
              <a:lnSpc>
                <a:spcPct val="100000"/>
              </a:lnSpc>
              <a:spcBef>
                <a:spcPts val="70"/>
              </a:spcBef>
            </a:pP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Cno='2')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75759" y="3712464"/>
            <a:ext cx="874776" cy="5212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40200" y="3644900"/>
            <a:ext cx="792480" cy="503555"/>
          </a:xfrm>
          <a:custGeom>
            <a:avLst/>
            <a:gdLst/>
            <a:ahLst/>
            <a:cxnLst/>
            <a:rect l="l" t="t" r="r" b="b"/>
            <a:pathLst>
              <a:path w="792479" h="503554">
                <a:moveTo>
                  <a:pt x="792226" y="402589"/>
                </a:moveTo>
                <a:lnTo>
                  <a:pt x="0" y="402589"/>
                </a:lnTo>
                <a:lnTo>
                  <a:pt x="396113" y="503174"/>
                </a:lnTo>
                <a:lnTo>
                  <a:pt x="792226" y="402589"/>
                </a:lnTo>
                <a:close/>
              </a:path>
              <a:path w="792479" h="503554">
                <a:moveTo>
                  <a:pt x="594105" y="100711"/>
                </a:moveTo>
                <a:lnTo>
                  <a:pt x="197992" y="100711"/>
                </a:lnTo>
                <a:lnTo>
                  <a:pt x="197992" y="402589"/>
                </a:lnTo>
                <a:lnTo>
                  <a:pt x="594105" y="402589"/>
                </a:lnTo>
                <a:lnTo>
                  <a:pt x="594105" y="100711"/>
                </a:lnTo>
                <a:close/>
              </a:path>
              <a:path w="792479" h="503554">
                <a:moveTo>
                  <a:pt x="396113" y="0"/>
                </a:moveTo>
                <a:lnTo>
                  <a:pt x="0" y="100711"/>
                </a:lnTo>
                <a:lnTo>
                  <a:pt x="792226" y="100711"/>
                </a:lnTo>
                <a:lnTo>
                  <a:pt x="396113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40200" y="3644900"/>
            <a:ext cx="792480" cy="503555"/>
          </a:xfrm>
          <a:custGeom>
            <a:avLst/>
            <a:gdLst/>
            <a:ahLst/>
            <a:cxnLst/>
            <a:rect l="l" t="t" r="r" b="b"/>
            <a:pathLst>
              <a:path w="792479" h="503554">
                <a:moveTo>
                  <a:pt x="0" y="100711"/>
                </a:moveTo>
                <a:lnTo>
                  <a:pt x="396113" y="0"/>
                </a:lnTo>
                <a:lnTo>
                  <a:pt x="792226" y="100711"/>
                </a:lnTo>
                <a:lnTo>
                  <a:pt x="594105" y="100711"/>
                </a:lnTo>
                <a:lnTo>
                  <a:pt x="594105" y="402589"/>
                </a:lnTo>
                <a:lnTo>
                  <a:pt x="792226" y="402589"/>
                </a:lnTo>
                <a:lnTo>
                  <a:pt x="396113" y="503174"/>
                </a:lnTo>
                <a:lnTo>
                  <a:pt x="0" y="402589"/>
                </a:lnTo>
                <a:lnTo>
                  <a:pt x="197992" y="402589"/>
                </a:lnTo>
                <a:lnTo>
                  <a:pt x="197992" y="100711"/>
                </a:lnTo>
                <a:lnTo>
                  <a:pt x="0" y="1007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集合查询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87410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差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例：查询计算机科学系的学生与年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不大</a:t>
            </a:r>
            <a:r>
              <a:rPr dirty="0" sz="3200" spc="-35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19 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岁的学生的差集。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2849879"/>
            <a:ext cx="7647432" cy="877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9744" y="2807207"/>
            <a:ext cx="6288024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1550" y="2781300"/>
            <a:ext cx="7632700" cy="863600"/>
          </a:xfrm>
          <a:custGeom>
            <a:avLst/>
            <a:gdLst/>
            <a:ahLst/>
            <a:cxnLst/>
            <a:rect l="l" t="t" r="r" b="b"/>
            <a:pathLst>
              <a:path w="7632700" h="863600">
                <a:moveTo>
                  <a:pt x="0" y="863600"/>
                </a:moveTo>
                <a:lnTo>
                  <a:pt x="7632700" y="863600"/>
                </a:lnTo>
                <a:lnTo>
                  <a:pt x="763270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1550" y="2781300"/>
            <a:ext cx="7632700" cy="863600"/>
          </a:xfrm>
          <a:custGeom>
            <a:avLst/>
            <a:gdLst/>
            <a:ahLst/>
            <a:cxnLst/>
            <a:rect l="l" t="t" r="r" b="b"/>
            <a:pathLst>
              <a:path w="7632700" h="863600">
                <a:moveTo>
                  <a:pt x="0" y="863600"/>
                </a:moveTo>
                <a:lnTo>
                  <a:pt x="7632700" y="863600"/>
                </a:lnTo>
                <a:lnTo>
                  <a:pt x="763270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93341" y="2762758"/>
            <a:ext cx="5356860" cy="857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10" b="1">
                <a:latin typeface="Courier New"/>
                <a:cs typeface="Courier New"/>
              </a:rPr>
              <a:t>FROM Student WHERE Sdept=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'CS'</a:t>
            </a:r>
            <a:endParaRPr sz="1800">
              <a:latin typeface="Courier New"/>
              <a:cs typeface="Courier New"/>
            </a:endParaRPr>
          </a:p>
          <a:p>
            <a:pPr marL="1841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MINUS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5" b="1">
                <a:latin typeface="Courier New"/>
                <a:cs typeface="Courier New"/>
              </a:rPr>
              <a:t>FROM Student WHERE</a:t>
            </a:r>
            <a:r>
              <a:rPr dirty="0" sz="1800" spc="-18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Sage&lt;=19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39367" y="4288535"/>
            <a:ext cx="7647432" cy="8808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71550" y="4221098"/>
            <a:ext cx="7632700" cy="863600"/>
          </a:xfrm>
          <a:custGeom>
            <a:avLst/>
            <a:gdLst/>
            <a:ahLst/>
            <a:cxnLst/>
            <a:rect l="l" t="t" r="r" b="b"/>
            <a:pathLst>
              <a:path w="7632700" h="863600">
                <a:moveTo>
                  <a:pt x="0" y="863600"/>
                </a:moveTo>
                <a:lnTo>
                  <a:pt x="7632700" y="863600"/>
                </a:lnTo>
                <a:lnTo>
                  <a:pt x="763270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71550" y="4221098"/>
            <a:ext cx="7632700" cy="863600"/>
          </a:xfrm>
          <a:custGeom>
            <a:avLst/>
            <a:gdLst/>
            <a:ahLst/>
            <a:cxnLst/>
            <a:rect l="l" t="t" r="r" b="b"/>
            <a:pathLst>
              <a:path w="7632700" h="863600">
                <a:moveTo>
                  <a:pt x="0" y="863600"/>
                </a:moveTo>
                <a:lnTo>
                  <a:pt x="7632700" y="863600"/>
                </a:lnTo>
                <a:lnTo>
                  <a:pt x="7632700" y="0"/>
                </a:lnTo>
                <a:lnTo>
                  <a:pt x="0" y="0"/>
                </a:lnTo>
                <a:lnTo>
                  <a:pt x="0" y="8636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93341" y="4340428"/>
            <a:ext cx="4221480" cy="583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10" b="1">
                <a:latin typeface="Courier New"/>
                <a:cs typeface="Courier New"/>
              </a:rPr>
              <a:t>FROM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WHERE Sdept= 'CS' AND</a:t>
            </a:r>
            <a:r>
              <a:rPr dirty="0" sz="1800" spc="-15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Sage&gt;19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75759" y="3712464"/>
            <a:ext cx="874776" cy="5212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40200" y="3644900"/>
            <a:ext cx="792480" cy="503555"/>
          </a:xfrm>
          <a:custGeom>
            <a:avLst/>
            <a:gdLst/>
            <a:ahLst/>
            <a:cxnLst/>
            <a:rect l="l" t="t" r="r" b="b"/>
            <a:pathLst>
              <a:path w="792479" h="503554">
                <a:moveTo>
                  <a:pt x="792226" y="402589"/>
                </a:moveTo>
                <a:lnTo>
                  <a:pt x="0" y="402589"/>
                </a:lnTo>
                <a:lnTo>
                  <a:pt x="396113" y="503174"/>
                </a:lnTo>
                <a:lnTo>
                  <a:pt x="792226" y="402589"/>
                </a:lnTo>
                <a:close/>
              </a:path>
              <a:path w="792479" h="503554">
                <a:moveTo>
                  <a:pt x="594105" y="100711"/>
                </a:moveTo>
                <a:lnTo>
                  <a:pt x="197992" y="100711"/>
                </a:lnTo>
                <a:lnTo>
                  <a:pt x="197992" y="402589"/>
                </a:lnTo>
                <a:lnTo>
                  <a:pt x="594105" y="402589"/>
                </a:lnTo>
                <a:lnTo>
                  <a:pt x="594105" y="100711"/>
                </a:lnTo>
                <a:close/>
              </a:path>
              <a:path w="792479" h="503554">
                <a:moveTo>
                  <a:pt x="396113" y="0"/>
                </a:moveTo>
                <a:lnTo>
                  <a:pt x="0" y="100711"/>
                </a:lnTo>
                <a:lnTo>
                  <a:pt x="792226" y="100711"/>
                </a:lnTo>
                <a:lnTo>
                  <a:pt x="396113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40200" y="3644900"/>
            <a:ext cx="792480" cy="503555"/>
          </a:xfrm>
          <a:custGeom>
            <a:avLst/>
            <a:gdLst/>
            <a:ahLst/>
            <a:cxnLst/>
            <a:rect l="l" t="t" r="r" b="b"/>
            <a:pathLst>
              <a:path w="792479" h="503554">
                <a:moveTo>
                  <a:pt x="0" y="100711"/>
                </a:moveTo>
                <a:lnTo>
                  <a:pt x="396113" y="0"/>
                </a:lnTo>
                <a:lnTo>
                  <a:pt x="792226" y="100711"/>
                </a:lnTo>
                <a:lnTo>
                  <a:pt x="594105" y="100711"/>
                </a:lnTo>
                <a:lnTo>
                  <a:pt x="594105" y="402589"/>
                </a:lnTo>
                <a:lnTo>
                  <a:pt x="792226" y="402589"/>
                </a:lnTo>
                <a:lnTo>
                  <a:pt x="396113" y="503174"/>
                </a:lnTo>
                <a:lnTo>
                  <a:pt x="0" y="402589"/>
                </a:lnTo>
                <a:lnTo>
                  <a:pt x="197992" y="402589"/>
                </a:lnTo>
                <a:lnTo>
                  <a:pt x="197992" y="100711"/>
                </a:lnTo>
                <a:lnTo>
                  <a:pt x="0" y="1007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集合查询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2543"/>
            <a:ext cx="442722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对集合操作结果的排序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844" y="3921379"/>
            <a:ext cx="8156575" cy="216090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299085" marR="5080" indent="-287020">
              <a:lnSpc>
                <a:spcPts val="3020"/>
              </a:lnSpc>
              <a:spcBef>
                <a:spcPts val="49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dirty="0" sz="2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子句只能用于对最终查询结果排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序，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不 能对中间结果排序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任何情况下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dirty="0" sz="28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子句只能出现在最后</a:t>
            </a:r>
            <a:endParaRPr sz="2800">
              <a:latin typeface="宋体"/>
              <a:cs typeface="宋体"/>
            </a:endParaRPr>
          </a:p>
          <a:p>
            <a:pPr marL="299085" marR="8890" indent="-287020">
              <a:lnSpc>
                <a:spcPts val="3020"/>
              </a:lnSpc>
              <a:spcBef>
                <a:spcPts val="72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对集合操作结果排序时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ORDER</a:t>
            </a:r>
            <a:r>
              <a:rPr dirty="0" sz="280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子句中可用数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字指定排序属性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9367" y="2200655"/>
            <a:ext cx="7647432" cy="1386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99744" y="2410967"/>
            <a:ext cx="7650480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1550" y="2133600"/>
            <a:ext cx="7632700" cy="1368425"/>
          </a:xfrm>
          <a:custGeom>
            <a:avLst/>
            <a:gdLst/>
            <a:ahLst/>
            <a:cxnLst/>
            <a:rect l="l" t="t" r="r" b="b"/>
            <a:pathLst>
              <a:path w="7632700" h="1368425">
                <a:moveTo>
                  <a:pt x="0" y="1368425"/>
                </a:moveTo>
                <a:lnTo>
                  <a:pt x="7632700" y="1368425"/>
                </a:lnTo>
                <a:lnTo>
                  <a:pt x="7632700" y="0"/>
                </a:lnTo>
                <a:lnTo>
                  <a:pt x="0" y="0"/>
                </a:lnTo>
                <a:lnTo>
                  <a:pt x="0" y="13684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97559" y="2418266"/>
            <a:ext cx="7104380" cy="817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0">
              <a:lnSpc>
                <a:spcPts val="1860"/>
              </a:lnSpc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10" b="1">
                <a:latin typeface="Courier New"/>
                <a:cs typeface="Courier New"/>
              </a:rPr>
              <a:t>FROM </a:t>
            </a:r>
            <a:r>
              <a:rPr dirty="0" sz="1800" spc="-15" b="1">
                <a:latin typeface="Courier New"/>
                <a:cs typeface="Courier New"/>
              </a:rPr>
              <a:t>Student </a:t>
            </a:r>
            <a:r>
              <a:rPr dirty="0" sz="1800" spc="-5" b="1">
                <a:latin typeface="Courier New"/>
                <a:cs typeface="Courier New"/>
              </a:rPr>
              <a:t>WHERE </a:t>
            </a:r>
            <a:r>
              <a:rPr dirty="0" sz="1800" spc="-10" b="1">
                <a:latin typeface="Courier New"/>
                <a:cs typeface="Courier New"/>
              </a:rPr>
              <a:t>Sdept= 'CS' </a:t>
            </a:r>
            <a:r>
              <a:rPr dirty="0" sz="1800" spc="-15" b="1">
                <a:latin typeface="Courier New"/>
                <a:cs typeface="Courier New"/>
              </a:rPr>
              <a:t>ORDER </a:t>
            </a:r>
            <a:r>
              <a:rPr dirty="0" sz="1800" spc="-5" b="1">
                <a:latin typeface="Courier New"/>
                <a:cs typeface="Courier New"/>
              </a:rPr>
              <a:t>BY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Sno</a:t>
            </a:r>
            <a:endParaRPr sz="1800">
              <a:latin typeface="Courier New"/>
              <a:cs typeface="Courier New"/>
            </a:endParaRPr>
          </a:p>
          <a:p>
            <a:pPr marL="254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UNION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5" b="1">
                <a:latin typeface="Courier New"/>
                <a:cs typeface="Courier New"/>
              </a:rPr>
              <a:t>FROM Student WHERE Sage&lt;=19 ORDER BY</a:t>
            </a:r>
            <a:r>
              <a:rPr dirty="0" sz="1800" spc="-27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Sno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76600" y="2276475"/>
            <a:ext cx="2808605" cy="1079500"/>
          </a:xfrm>
          <a:custGeom>
            <a:avLst/>
            <a:gdLst/>
            <a:ahLst/>
            <a:cxnLst/>
            <a:rect l="l" t="t" r="r" b="b"/>
            <a:pathLst>
              <a:path w="2808604" h="1079500">
                <a:moveTo>
                  <a:pt x="0" y="0"/>
                </a:moveTo>
                <a:lnTo>
                  <a:pt x="2808351" y="107950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76600" y="2276475"/>
            <a:ext cx="2808605" cy="1079500"/>
          </a:xfrm>
          <a:custGeom>
            <a:avLst/>
            <a:gdLst/>
            <a:ahLst/>
            <a:cxnLst/>
            <a:rect l="l" t="t" r="r" b="b"/>
            <a:pathLst>
              <a:path w="2808604" h="1079500">
                <a:moveTo>
                  <a:pt x="0" y="1079500"/>
                </a:moveTo>
                <a:lnTo>
                  <a:pt x="2808351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39367" y="2200655"/>
            <a:ext cx="7647432" cy="1386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71550" y="2133600"/>
            <a:ext cx="7632700" cy="1368425"/>
          </a:xfrm>
          <a:custGeom>
            <a:avLst/>
            <a:gdLst/>
            <a:ahLst/>
            <a:cxnLst/>
            <a:rect l="l" t="t" r="r" b="b"/>
            <a:pathLst>
              <a:path w="7632700" h="1368425">
                <a:moveTo>
                  <a:pt x="0" y="1368425"/>
                </a:moveTo>
                <a:lnTo>
                  <a:pt x="7632700" y="1368425"/>
                </a:lnTo>
                <a:lnTo>
                  <a:pt x="7632700" y="0"/>
                </a:lnTo>
                <a:lnTo>
                  <a:pt x="0" y="0"/>
                </a:lnTo>
                <a:lnTo>
                  <a:pt x="0" y="13684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71550" y="2133600"/>
            <a:ext cx="7632700" cy="1368425"/>
          </a:xfrm>
          <a:custGeom>
            <a:avLst/>
            <a:gdLst/>
            <a:ahLst/>
            <a:cxnLst/>
            <a:rect l="l" t="t" r="r" b="b"/>
            <a:pathLst>
              <a:path w="7632700" h="1368425">
                <a:moveTo>
                  <a:pt x="0" y="1368425"/>
                </a:moveTo>
                <a:lnTo>
                  <a:pt x="7632700" y="1368425"/>
                </a:lnTo>
                <a:lnTo>
                  <a:pt x="7632700" y="0"/>
                </a:lnTo>
                <a:lnTo>
                  <a:pt x="0" y="0"/>
                </a:lnTo>
                <a:lnTo>
                  <a:pt x="0" y="13684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84859" y="2230069"/>
            <a:ext cx="5354320" cy="1132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10" b="1">
                <a:latin typeface="Courier New"/>
                <a:cs typeface="Courier New"/>
              </a:rPr>
              <a:t>FROM </a:t>
            </a:r>
            <a:r>
              <a:rPr dirty="0" sz="1800" spc="-15" b="1">
                <a:latin typeface="Courier New"/>
                <a:cs typeface="Courier New"/>
              </a:rPr>
              <a:t>Student </a:t>
            </a:r>
            <a:r>
              <a:rPr dirty="0" sz="1800" spc="-5" b="1">
                <a:latin typeface="Courier New"/>
                <a:cs typeface="Courier New"/>
              </a:rPr>
              <a:t>WHERE </a:t>
            </a:r>
            <a:r>
              <a:rPr dirty="0" sz="1800" spc="-10" b="1">
                <a:latin typeface="Courier New"/>
                <a:cs typeface="Courier New"/>
              </a:rPr>
              <a:t>Sdept=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'CS'</a:t>
            </a:r>
            <a:endParaRPr sz="1800">
              <a:latin typeface="Courier New"/>
              <a:cs typeface="Courier New"/>
            </a:endParaRPr>
          </a:p>
          <a:p>
            <a:pPr marL="1524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UNION</a:t>
            </a:r>
            <a:endParaRPr sz="1800">
              <a:latin typeface="Courier New"/>
              <a:cs typeface="Courier New"/>
            </a:endParaRPr>
          </a:p>
          <a:p>
            <a:pPr marL="12700" marR="412750" indent="2540">
              <a:lnSpc>
                <a:spcPts val="2230"/>
              </a:lnSpc>
              <a:spcBef>
                <a:spcPts val="15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10" b="1">
                <a:latin typeface="Courier New"/>
                <a:cs typeface="Courier New"/>
              </a:rPr>
              <a:t>FROM Student </a:t>
            </a:r>
            <a:r>
              <a:rPr dirty="0" sz="1800" spc="-5" b="1">
                <a:latin typeface="Courier New"/>
                <a:cs typeface="Courier New"/>
              </a:rPr>
              <a:t>WHERE </a:t>
            </a:r>
            <a:r>
              <a:rPr dirty="0" sz="1800" spc="-10" b="1">
                <a:latin typeface="Courier New"/>
                <a:cs typeface="Courier New"/>
              </a:rPr>
              <a:t>Sage&lt;=19  </a:t>
            </a:r>
            <a:r>
              <a:rPr dirty="0" sz="1800" spc="-5" b="1">
                <a:latin typeface="Courier New"/>
                <a:cs typeface="Courier New"/>
              </a:rPr>
              <a:t>ORDER BY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1</a:t>
            </a:r>
            <a:r>
              <a:rPr dirty="0" sz="1800" spc="-5" b="1">
                <a:latin typeface="宋体"/>
                <a:cs typeface="宋体"/>
              </a:rPr>
              <a:t>；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6058" y="2725623"/>
            <a:ext cx="709168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latin typeface="Times New Roman"/>
                <a:cs typeface="Times New Roman"/>
              </a:rPr>
              <a:t>Oracle</a:t>
            </a:r>
            <a:r>
              <a:rPr dirty="0" spc="-10"/>
              <a:t>系统中的某些特殊语法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6470" y="188417"/>
            <a:ext cx="213296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latin typeface="Times New Roman"/>
                <a:cs typeface="Times New Roman"/>
              </a:rPr>
              <a:t>DUA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dirty="0" spc="-10"/>
              <a:t>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28990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al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3200" spc="78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中的一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实际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存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在的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，任何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用户均可读取，常用在没有目标表</a:t>
            </a:r>
            <a:r>
              <a:rPr dirty="0" sz="3200" spc="-3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 句块中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72055" y="3066288"/>
            <a:ext cx="5352288" cy="701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32432" y="3072383"/>
            <a:ext cx="3148584" cy="621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05000" y="2997200"/>
            <a:ext cx="5334000" cy="685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35"/>
              </a:spcBef>
            </a:pPr>
            <a:r>
              <a:rPr dirty="0" sz="1800" spc="-5" b="1">
                <a:latin typeface="Courier New"/>
                <a:cs typeface="Courier New"/>
              </a:rPr>
              <a:t>DESC</a:t>
            </a:r>
            <a:r>
              <a:rPr dirty="0" sz="1800" spc="-10" b="1">
                <a:latin typeface="Courier New"/>
                <a:cs typeface="Courier New"/>
              </a:rPr>
              <a:t> DUAL</a:t>
            </a:r>
            <a:r>
              <a:rPr dirty="0" sz="1800" spc="-1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10" b="1">
                <a:latin typeface="Courier New"/>
                <a:cs typeface="Courier New"/>
              </a:rPr>
              <a:t>FROM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DUAL;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75104" y="4288535"/>
            <a:ext cx="5352288" cy="7010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908175" y="4221098"/>
            <a:ext cx="5334000" cy="685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420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 b="1">
                <a:latin typeface="Courier New"/>
                <a:cs typeface="Courier New"/>
              </a:rPr>
              <a:t>18*1.05 FROM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DUAL;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表间数据转换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537146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同时插入到多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无条件插入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3855" y="2276855"/>
            <a:ext cx="7485888" cy="3142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94232" y="2679192"/>
            <a:ext cx="7473696" cy="2267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66800" y="2209800"/>
            <a:ext cx="7467600" cy="3124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1155"/>
              </a:spcBef>
            </a:pPr>
            <a:r>
              <a:rPr dirty="0" sz="1800" spc="-5" b="1">
                <a:latin typeface="Courier New"/>
                <a:cs typeface="Courier New"/>
              </a:rPr>
              <a:t>INSERT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ALL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INTO </a:t>
            </a:r>
            <a:r>
              <a:rPr dirty="0" sz="1800" spc="-10" i="1">
                <a:latin typeface="Courier New"/>
                <a:cs typeface="Courier New"/>
              </a:rPr>
              <a:t>first_table_name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VALUES</a:t>
            </a:r>
            <a:r>
              <a:rPr dirty="0" sz="1800" spc="-10">
                <a:latin typeface="Courier New"/>
                <a:cs typeface="Courier New"/>
              </a:rPr>
              <a:t>(</a:t>
            </a:r>
            <a:r>
              <a:rPr dirty="0" sz="1800" spc="-10" i="1">
                <a:latin typeface="Courier New"/>
                <a:cs typeface="Courier New"/>
              </a:rPr>
              <a:t>first_column_name</a:t>
            </a:r>
            <a:r>
              <a:rPr dirty="0" sz="1800" spc="-10">
                <a:latin typeface="Courier New"/>
                <a:cs typeface="Courier New"/>
              </a:rPr>
              <a:t>,...</a:t>
            </a:r>
            <a:r>
              <a:rPr dirty="0" sz="1800" spc="-10" i="1">
                <a:latin typeface="Courier New"/>
                <a:cs typeface="Courier New"/>
              </a:rPr>
              <a:t>last_column_name</a:t>
            </a:r>
            <a:r>
              <a:rPr dirty="0" sz="1800" spc="-1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INTO </a:t>
            </a:r>
            <a:r>
              <a:rPr dirty="0" sz="1800" spc="-10" i="1">
                <a:latin typeface="Courier New"/>
                <a:cs typeface="Courier New"/>
              </a:rPr>
              <a:t>last_table_name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VALUES</a:t>
            </a:r>
            <a:r>
              <a:rPr dirty="0" sz="1800" spc="-10">
                <a:latin typeface="Courier New"/>
                <a:cs typeface="Courier New"/>
              </a:rPr>
              <a:t>(</a:t>
            </a:r>
            <a:r>
              <a:rPr dirty="0" sz="1800" spc="-10" i="1">
                <a:latin typeface="Courier New"/>
                <a:cs typeface="Courier New"/>
              </a:rPr>
              <a:t>first_column_name</a:t>
            </a:r>
            <a:r>
              <a:rPr dirty="0" sz="1800" spc="-10">
                <a:latin typeface="Courier New"/>
                <a:cs typeface="Courier New"/>
              </a:rPr>
              <a:t>,...</a:t>
            </a:r>
            <a:r>
              <a:rPr dirty="0" sz="1800" spc="-10" i="1">
                <a:latin typeface="Courier New"/>
                <a:cs typeface="Courier New"/>
              </a:rPr>
              <a:t>last_column_name</a:t>
            </a:r>
            <a:r>
              <a:rPr dirty="0" sz="1800" spc="-1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statement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</a:pPr>
            <a:r>
              <a:rPr dirty="0" sz="180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ssm</dc:creator>
  <dc:title>SQL基础</dc:title>
  <dcterms:created xsi:type="dcterms:W3CDTF">2020-03-02T11:05:55Z</dcterms:created>
  <dcterms:modified xsi:type="dcterms:W3CDTF">2020-03-02T11:05:55Z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2020-03-02T00:00:00Z</vt:filetime>
  </property>
</Properties>
</file>