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54707" y="1976119"/>
            <a:ext cx="4434585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6858000" y="6400798"/>
            <a:ext cx="379412" cy="3810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7315200" y="6418261"/>
            <a:ext cx="1600200" cy="325437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441700" y="188417"/>
            <a:ext cx="2260599" cy="6953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06704" y="1091311"/>
            <a:ext cx="8530590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bg1"/>
                </a:solidFill>
                <a:latin typeface="宋体"/>
                <a:cs typeface="宋体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31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7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1430" rIns="0" bIns="0" rtlCol="0" vert="horz">
            <a:spAutoFit/>
          </a:bodyPr>
          <a:lstStyle/>
          <a:p>
            <a:pPr marL="17780">
              <a:lnSpc>
                <a:spcPct val="100000"/>
              </a:lnSpc>
              <a:spcBef>
                <a:spcPts val="90"/>
              </a:spcBef>
            </a:pPr>
            <a:r>
              <a:rPr dirty="0" spc="-10">
                <a:latin typeface="Times New Roman"/>
                <a:cs typeface="Times New Roman"/>
              </a:rPr>
              <a:t>SQ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10"/>
              <a:t>高级查询技术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51859" y="3454349"/>
            <a:ext cx="1242060" cy="5124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单世民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115694"/>
            <a:ext cx="8489950" cy="458660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algn="just" marL="356870" marR="5080" indent="-344805">
              <a:lnSpc>
                <a:spcPct val="98800"/>
              </a:lnSpc>
              <a:spcBef>
                <a:spcPts val="13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在许多实际的应用中，数据之间的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关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次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关系。例如，图书编码、由零部件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成的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车 结构、组织结构和家族谱系等都是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典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型的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层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次 结构关系。在各种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ERP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应用中，产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品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结构都 是由一种树状的层次结构。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5080" indent="-344805">
              <a:lnSpc>
                <a:spcPct val="100099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4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系统提供了层次查询的功 能。用户利用这些功能可以很方便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种 层次结构的数据。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09600" y="1697735"/>
            <a:ext cx="8223504" cy="46939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9750" y="1628775"/>
            <a:ext cx="8209280" cy="4679950"/>
          </a:xfrm>
          <a:custGeom>
            <a:avLst/>
            <a:gdLst/>
            <a:ahLst/>
            <a:cxnLst/>
            <a:rect l="l" t="t" r="r" b="b"/>
            <a:pathLst>
              <a:path w="8209280" h="4679950">
                <a:moveTo>
                  <a:pt x="0" y="4679950"/>
                </a:moveTo>
                <a:lnTo>
                  <a:pt x="8209026" y="4679950"/>
                </a:lnTo>
                <a:lnTo>
                  <a:pt x="8209026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39750" y="1628775"/>
            <a:ext cx="8209280" cy="4679950"/>
          </a:xfrm>
          <a:custGeom>
            <a:avLst/>
            <a:gdLst/>
            <a:ahLst/>
            <a:cxnLst/>
            <a:rect l="l" t="t" r="r" b="b"/>
            <a:pathLst>
              <a:path w="8209280" h="4679950">
                <a:moveTo>
                  <a:pt x="0" y="4679950"/>
                </a:moveTo>
                <a:lnTo>
                  <a:pt x="8209026" y="4679950"/>
                </a:lnTo>
                <a:lnTo>
                  <a:pt x="8209026" y="0"/>
                </a:lnTo>
                <a:lnTo>
                  <a:pt x="0" y="0"/>
                </a:lnTo>
                <a:lnTo>
                  <a:pt x="0" y="467995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07340" y="1091311"/>
            <a:ext cx="2868930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自行车层次示例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965721" y="1700124"/>
            <a:ext cx="1288415" cy="266065"/>
          </a:xfrm>
          <a:custGeom>
            <a:avLst/>
            <a:gdLst/>
            <a:ahLst/>
            <a:cxnLst/>
            <a:rect l="l" t="t" r="r" b="b"/>
            <a:pathLst>
              <a:path w="1288414" h="266064">
                <a:moveTo>
                  <a:pt x="0" y="266055"/>
                </a:moveTo>
                <a:lnTo>
                  <a:pt x="1287794" y="266055"/>
                </a:lnTo>
                <a:lnTo>
                  <a:pt x="1287794" y="0"/>
                </a:lnTo>
                <a:lnTo>
                  <a:pt x="0" y="0"/>
                </a:lnTo>
                <a:lnTo>
                  <a:pt x="0" y="26605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965721" y="1700124"/>
            <a:ext cx="1288415" cy="266065"/>
          </a:xfrm>
          <a:custGeom>
            <a:avLst/>
            <a:gdLst/>
            <a:ahLst/>
            <a:cxnLst/>
            <a:rect l="l" t="t" r="r" b="b"/>
            <a:pathLst>
              <a:path w="1288414" h="266064">
                <a:moveTo>
                  <a:pt x="0" y="266055"/>
                </a:moveTo>
                <a:lnTo>
                  <a:pt x="1287794" y="266055"/>
                </a:lnTo>
                <a:lnTo>
                  <a:pt x="1287794" y="0"/>
                </a:lnTo>
                <a:lnTo>
                  <a:pt x="0" y="0"/>
                </a:lnTo>
                <a:lnTo>
                  <a:pt x="0" y="266055"/>
                </a:lnTo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357053" y="1722395"/>
            <a:ext cx="512445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5">
                <a:latin typeface="宋体"/>
                <a:cs typeface="宋体"/>
              </a:rPr>
              <a:t>自行车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858777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30" h="273050">
                <a:moveTo>
                  <a:pt x="0" y="272886"/>
                </a:moveTo>
                <a:lnTo>
                  <a:pt x="963453" y="272886"/>
                </a:lnTo>
                <a:lnTo>
                  <a:pt x="963453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1858777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30" h="273050">
                <a:moveTo>
                  <a:pt x="0" y="272886"/>
                </a:moveTo>
                <a:lnTo>
                  <a:pt x="963453" y="272886"/>
                </a:lnTo>
                <a:lnTo>
                  <a:pt x="963453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008251" y="2425284"/>
            <a:ext cx="67437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5">
                <a:latin typeface="宋体"/>
                <a:cs typeface="宋体"/>
              </a:rPr>
              <a:t>导向系统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4127801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29" h="273050">
                <a:moveTo>
                  <a:pt x="0" y="272886"/>
                </a:moveTo>
                <a:lnTo>
                  <a:pt x="963453" y="272886"/>
                </a:lnTo>
                <a:lnTo>
                  <a:pt x="963453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27801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29" h="273050">
                <a:moveTo>
                  <a:pt x="0" y="272886"/>
                </a:moveTo>
                <a:lnTo>
                  <a:pt x="963453" y="272886"/>
                </a:lnTo>
                <a:lnTo>
                  <a:pt x="963453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4276823" y="2425284"/>
            <a:ext cx="67437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5">
                <a:latin typeface="宋体"/>
                <a:cs typeface="宋体"/>
              </a:rPr>
              <a:t>驱动系统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58471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29" h="273050">
                <a:moveTo>
                  <a:pt x="0" y="272886"/>
                </a:moveTo>
                <a:lnTo>
                  <a:pt x="963885" y="272886"/>
                </a:lnTo>
                <a:lnTo>
                  <a:pt x="963885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6558471" y="2396543"/>
            <a:ext cx="963930" cy="273050"/>
          </a:xfrm>
          <a:custGeom>
            <a:avLst/>
            <a:gdLst/>
            <a:ahLst/>
            <a:cxnLst/>
            <a:rect l="l" t="t" r="r" b="b"/>
            <a:pathLst>
              <a:path w="963929" h="273050">
                <a:moveTo>
                  <a:pt x="0" y="272886"/>
                </a:moveTo>
                <a:lnTo>
                  <a:pt x="963885" y="272886"/>
                </a:lnTo>
                <a:lnTo>
                  <a:pt x="963885" y="0"/>
                </a:lnTo>
                <a:lnTo>
                  <a:pt x="0" y="0"/>
                </a:lnTo>
                <a:lnTo>
                  <a:pt x="0" y="272886"/>
                </a:lnTo>
                <a:close/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6708032" y="2425284"/>
            <a:ext cx="674370" cy="2203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250" spc="25">
                <a:latin typeface="宋体"/>
                <a:cs typeface="宋体"/>
              </a:rPr>
              <a:t>其他部分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1696610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/>
          <p:nvPr/>
        </p:nvSpPr>
        <p:spPr>
          <a:xfrm>
            <a:off x="1696610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3" name="object 23"/>
          <p:cNvSpPr/>
          <p:nvPr/>
        </p:nvSpPr>
        <p:spPr>
          <a:xfrm>
            <a:off x="2020951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2020951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/>
          <p:nvPr/>
        </p:nvSpPr>
        <p:spPr>
          <a:xfrm>
            <a:off x="2344842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/>
          <p:cNvSpPr/>
          <p:nvPr/>
        </p:nvSpPr>
        <p:spPr>
          <a:xfrm>
            <a:off x="2344842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2669166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2669166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/>
          <p:nvPr/>
        </p:nvSpPr>
        <p:spPr>
          <a:xfrm>
            <a:off x="1784187" y="3323580"/>
            <a:ext cx="1160145" cy="3822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350"/>
              </a:spcBef>
              <a:tabLst>
                <a:tab pos="336550" algn="l"/>
                <a:tab pos="660400" algn="l"/>
                <a:tab pos="984885" algn="l"/>
              </a:tabLst>
            </a:pPr>
            <a:r>
              <a:rPr dirty="0" sz="1250" spc="25">
                <a:latin typeface="宋体"/>
                <a:cs typeface="宋体"/>
              </a:rPr>
              <a:t>车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0">
                <a:latin typeface="宋体"/>
                <a:cs typeface="宋体"/>
              </a:rPr>
              <a:t>前 把</a:t>
            </a:r>
            <a:r>
              <a:rPr dirty="0" sz="1250" spc="20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叉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轮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641380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641380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3965721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3965721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/>
          <p:cNvSpPr/>
          <p:nvPr/>
        </p:nvSpPr>
        <p:spPr>
          <a:xfrm>
            <a:off x="4289523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5" name="object 35"/>
          <p:cNvSpPr/>
          <p:nvPr/>
        </p:nvSpPr>
        <p:spPr>
          <a:xfrm>
            <a:off x="4289523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6" name="object 36"/>
          <p:cNvSpPr/>
          <p:nvPr/>
        </p:nvSpPr>
        <p:spPr>
          <a:xfrm>
            <a:off x="4613864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7" name="object 37"/>
          <p:cNvSpPr/>
          <p:nvPr/>
        </p:nvSpPr>
        <p:spPr>
          <a:xfrm>
            <a:off x="4613864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8" name="object 38"/>
          <p:cNvSpPr/>
          <p:nvPr/>
        </p:nvSpPr>
        <p:spPr>
          <a:xfrm>
            <a:off x="4937845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/>
          <p:cNvSpPr/>
          <p:nvPr/>
        </p:nvSpPr>
        <p:spPr>
          <a:xfrm>
            <a:off x="4937845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0" name="object 40"/>
          <p:cNvSpPr/>
          <p:nvPr/>
        </p:nvSpPr>
        <p:spPr>
          <a:xfrm>
            <a:off x="5262006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1" name="object 41"/>
          <p:cNvSpPr/>
          <p:nvPr/>
        </p:nvSpPr>
        <p:spPr>
          <a:xfrm>
            <a:off x="5262006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 txBox="1"/>
          <p:nvPr/>
        </p:nvSpPr>
        <p:spPr>
          <a:xfrm>
            <a:off x="3728878" y="3323580"/>
            <a:ext cx="1808480" cy="3822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350"/>
              </a:spcBef>
              <a:tabLst>
                <a:tab pos="336550" algn="l"/>
                <a:tab pos="660400" algn="l"/>
                <a:tab pos="984885" algn="l"/>
                <a:tab pos="1308735" algn="l"/>
                <a:tab pos="1633220" algn="l"/>
              </a:tabLst>
            </a:pPr>
            <a:r>
              <a:rPr dirty="0" sz="1250" spc="25">
                <a:latin typeface="宋体"/>
                <a:cs typeface="宋体"/>
              </a:rPr>
              <a:t>脚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中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链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飞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后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0">
                <a:latin typeface="宋体"/>
                <a:cs typeface="宋体"/>
              </a:rPr>
              <a:t>后 蹬</a:t>
            </a:r>
            <a:r>
              <a:rPr dirty="0" sz="1250" spc="20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条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轮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轮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072409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072409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6396391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396391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6720732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6720732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/>
          <p:nvPr/>
        </p:nvSpPr>
        <p:spPr>
          <a:xfrm>
            <a:off x="7044534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/>
          <p:cNvSpPr/>
          <p:nvPr/>
        </p:nvSpPr>
        <p:spPr>
          <a:xfrm>
            <a:off x="7044534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object 51"/>
          <p:cNvSpPr/>
          <p:nvPr/>
        </p:nvSpPr>
        <p:spPr>
          <a:xfrm>
            <a:off x="7368875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2" name="object 52"/>
          <p:cNvSpPr/>
          <p:nvPr/>
        </p:nvSpPr>
        <p:spPr>
          <a:xfrm>
            <a:off x="7368875" y="3099756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29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/>
          <p:nvPr/>
        </p:nvSpPr>
        <p:spPr>
          <a:xfrm>
            <a:off x="7693216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4" name="object 54"/>
          <p:cNvSpPr/>
          <p:nvPr/>
        </p:nvSpPr>
        <p:spPr>
          <a:xfrm>
            <a:off x="7693216" y="3099756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5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5" name="object 55"/>
          <p:cNvSpPr txBox="1"/>
          <p:nvPr/>
        </p:nvSpPr>
        <p:spPr>
          <a:xfrm>
            <a:off x="6160088" y="3323580"/>
            <a:ext cx="1808480" cy="3822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350"/>
              </a:spcBef>
              <a:tabLst>
                <a:tab pos="335915" algn="l"/>
                <a:tab pos="660400" algn="l"/>
                <a:tab pos="984885" algn="l"/>
                <a:tab pos="1308735" algn="l"/>
                <a:tab pos="1633220" algn="l"/>
              </a:tabLst>
            </a:pPr>
            <a:r>
              <a:rPr dirty="0" sz="1250" spc="25">
                <a:latin typeface="宋体"/>
                <a:cs typeface="宋体"/>
              </a:rPr>
              <a:t>车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车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链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车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车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0">
                <a:latin typeface="宋体"/>
                <a:cs typeface="宋体"/>
              </a:rPr>
              <a:t>支 架</a:t>
            </a:r>
            <a:r>
              <a:rPr dirty="0" sz="1250" spc="20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闸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罩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铃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锁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架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2020951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4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7" name="object 57"/>
          <p:cNvSpPr/>
          <p:nvPr/>
        </p:nvSpPr>
        <p:spPr>
          <a:xfrm>
            <a:off x="2020951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4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8" name="object 58"/>
          <p:cNvSpPr/>
          <p:nvPr/>
        </p:nvSpPr>
        <p:spPr>
          <a:xfrm>
            <a:off x="2344842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30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9" name="object 59"/>
          <p:cNvSpPr/>
          <p:nvPr/>
        </p:nvSpPr>
        <p:spPr>
          <a:xfrm>
            <a:off x="2344842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30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0" name="object 60"/>
          <p:cNvSpPr/>
          <p:nvPr/>
        </p:nvSpPr>
        <p:spPr>
          <a:xfrm>
            <a:off x="2669166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4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1" name="object 61"/>
          <p:cNvSpPr/>
          <p:nvPr/>
        </p:nvSpPr>
        <p:spPr>
          <a:xfrm>
            <a:off x="2669166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4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2" name="object 62"/>
          <p:cNvSpPr txBox="1"/>
          <p:nvPr/>
        </p:nvSpPr>
        <p:spPr>
          <a:xfrm>
            <a:off x="2108522" y="4366122"/>
            <a:ext cx="836294" cy="544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90"/>
              </a:lnSpc>
              <a:spcBef>
                <a:spcPts val="125"/>
              </a:spcBef>
              <a:tabLst>
                <a:tab pos="335915" algn="l"/>
                <a:tab pos="660400" algn="l"/>
              </a:tabLst>
            </a:pPr>
            <a:r>
              <a:rPr dirty="0" sz="1250" spc="25">
                <a:latin typeface="宋体"/>
                <a:cs typeface="宋体"/>
              </a:rPr>
              <a:t>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前</a:t>
            </a:r>
            <a:endParaRPr sz="1250">
              <a:latin typeface="宋体"/>
              <a:cs typeface="宋体"/>
            </a:endParaRPr>
          </a:p>
          <a:p>
            <a:pPr marL="12700">
              <a:lnSpc>
                <a:spcPts val="1275"/>
              </a:lnSpc>
              <a:tabLst>
                <a:tab pos="335915" algn="l"/>
                <a:tab pos="660400" algn="l"/>
              </a:tabLst>
            </a:pP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轴</a:t>
            </a:r>
            <a:endParaRPr sz="1250">
              <a:latin typeface="宋体"/>
              <a:cs typeface="宋体"/>
            </a:endParaRPr>
          </a:p>
          <a:p>
            <a:pPr marL="12700">
              <a:lnSpc>
                <a:spcPts val="1390"/>
              </a:lnSpc>
              <a:tabLst>
                <a:tab pos="335915" algn="l"/>
                <a:tab pos="660400" algn="l"/>
              </a:tabLst>
            </a:pPr>
            <a:r>
              <a:rPr dirty="0" sz="1250" spc="25">
                <a:latin typeface="宋体"/>
                <a:cs typeface="宋体"/>
              </a:rPr>
              <a:t>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身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碗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2182672" y="5349160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4" name="object 64"/>
          <p:cNvSpPr/>
          <p:nvPr/>
        </p:nvSpPr>
        <p:spPr>
          <a:xfrm>
            <a:off x="2182672" y="5349160"/>
            <a:ext cx="316230" cy="835025"/>
          </a:xfrm>
          <a:custGeom>
            <a:avLst/>
            <a:gdLst/>
            <a:ahLst/>
            <a:cxnLst/>
            <a:rect l="l" t="t" r="r" b="b"/>
            <a:pathLst>
              <a:path w="316230" h="835025">
                <a:moveTo>
                  <a:pt x="0" y="834694"/>
                </a:moveTo>
                <a:lnTo>
                  <a:pt x="315652" y="834694"/>
                </a:lnTo>
                <a:lnTo>
                  <a:pt x="315652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5" name="object 65"/>
          <p:cNvSpPr/>
          <p:nvPr/>
        </p:nvSpPr>
        <p:spPr>
          <a:xfrm>
            <a:off x="2507013" y="5349160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6" name="object 66"/>
          <p:cNvSpPr/>
          <p:nvPr/>
        </p:nvSpPr>
        <p:spPr>
          <a:xfrm>
            <a:off x="2507013" y="5349160"/>
            <a:ext cx="315595" cy="835025"/>
          </a:xfrm>
          <a:custGeom>
            <a:avLst/>
            <a:gdLst/>
            <a:ahLst/>
            <a:cxnLst/>
            <a:rect l="l" t="t" r="r" b="b"/>
            <a:pathLst>
              <a:path w="315594" h="835025">
                <a:moveTo>
                  <a:pt x="0" y="834694"/>
                </a:moveTo>
                <a:lnTo>
                  <a:pt x="315220" y="834694"/>
                </a:lnTo>
                <a:lnTo>
                  <a:pt x="315220" y="0"/>
                </a:lnTo>
                <a:lnTo>
                  <a:pt x="0" y="0"/>
                </a:lnTo>
                <a:lnTo>
                  <a:pt x="0" y="834694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7" name="object 67"/>
          <p:cNvSpPr txBox="1"/>
          <p:nvPr/>
        </p:nvSpPr>
        <p:spPr>
          <a:xfrm>
            <a:off x="2270260" y="5491051"/>
            <a:ext cx="512445" cy="5441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ts val="1390"/>
              </a:lnSpc>
              <a:spcBef>
                <a:spcPts val="125"/>
              </a:spcBef>
              <a:tabLst>
                <a:tab pos="336550" algn="l"/>
              </a:tabLst>
            </a:pPr>
            <a:r>
              <a:rPr dirty="0" sz="1250" spc="25">
                <a:latin typeface="宋体"/>
                <a:cs typeface="宋体"/>
              </a:rPr>
              <a:t>前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前</a:t>
            </a:r>
            <a:endParaRPr sz="1250">
              <a:latin typeface="宋体"/>
              <a:cs typeface="宋体"/>
            </a:endParaRPr>
          </a:p>
          <a:p>
            <a:pPr marL="12700">
              <a:lnSpc>
                <a:spcPts val="1275"/>
              </a:lnSpc>
              <a:tabLst>
                <a:tab pos="336550" algn="l"/>
              </a:tabLst>
            </a:pPr>
            <a:r>
              <a:rPr dirty="0" sz="1250" spc="25">
                <a:latin typeface="宋体"/>
                <a:cs typeface="宋体"/>
              </a:rPr>
              <a:t>轴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花</a:t>
            </a:r>
            <a:endParaRPr sz="1250">
              <a:latin typeface="宋体"/>
              <a:cs typeface="宋体"/>
            </a:endParaRPr>
          </a:p>
          <a:p>
            <a:pPr marL="12700">
              <a:lnSpc>
                <a:spcPts val="1390"/>
              </a:lnSpc>
              <a:tabLst>
                <a:tab pos="336550" algn="l"/>
              </a:tabLst>
            </a:pPr>
            <a:r>
              <a:rPr dirty="0" sz="1250" spc="25">
                <a:latin typeface="宋体"/>
                <a:cs typeface="宋体"/>
              </a:rPr>
              <a:t>管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盘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3965721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5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9" name="object 69"/>
          <p:cNvSpPr/>
          <p:nvPr/>
        </p:nvSpPr>
        <p:spPr>
          <a:xfrm>
            <a:off x="3965721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5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0" name="object 70"/>
          <p:cNvSpPr/>
          <p:nvPr/>
        </p:nvSpPr>
        <p:spPr>
          <a:xfrm>
            <a:off x="4289523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1" name="object 71"/>
          <p:cNvSpPr/>
          <p:nvPr/>
        </p:nvSpPr>
        <p:spPr>
          <a:xfrm>
            <a:off x="4289523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2" name="object 72"/>
          <p:cNvSpPr/>
          <p:nvPr/>
        </p:nvSpPr>
        <p:spPr>
          <a:xfrm>
            <a:off x="4613864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5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3" name="object 73"/>
          <p:cNvSpPr/>
          <p:nvPr/>
        </p:nvSpPr>
        <p:spPr>
          <a:xfrm>
            <a:off x="4613864" y="4224235"/>
            <a:ext cx="315595" cy="835660"/>
          </a:xfrm>
          <a:custGeom>
            <a:avLst/>
            <a:gdLst/>
            <a:ahLst/>
            <a:cxnLst/>
            <a:rect l="l" t="t" r="r" b="b"/>
            <a:pathLst>
              <a:path w="315595" h="835660">
                <a:moveTo>
                  <a:pt x="0" y="835126"/>
                </a:moveTo>
                <a:lnTo>
                  <a:pt x="315220" y="835126"/>
                </a:lnTo>
                <a:lnTo>
                  <a:pt x="315220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4" name="object 74"/>
          <p:cNvSpPr/>
          <p:nvPr/>
        </p:nvSpPr>
        <p:spPr>
          <a:xfrm>
            <a:off x="4937845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5" name="object 75"/>
          <p:cNvSpPr/>
          <p:nvPr/>
        </p:nvSpPr>
        <p:spPr>
          <a:xfrm>
            <a:off x="4937845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6" name="object 76"/>
          <p:cNvSpPr/>
          <p:nvPr/>
        </p:nvSpPr>
        <p:spPr>
          <a:xfrm>
            <a:off x="5262006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/>
          <p:cNvSpPr/>
          <p:nvPr/>
        </p:nvSpPr>
        <p:spPr>
          <a:xfrm>
            <a:off x="5262006" y="4224235"/>
            <a:ext cx="316230" cy="835660"/>
          </a:xfrm>
          <a:custGeom>
            <a:avLst/>
            <a:gdLst/>
            <a:ahLst/>
            <a:cxnLst/>
            <a:rect l="l" t="t" r="r" b="b"/>
            <a:pathLst>
              <a:path w="316229" h="835660">
                <a:moveTo>
                  <a:pt x="0" y="835126"/>
                </a:moveTo>
                <a:lnTo>
                  <a:pt x="315652" y="835126"/>
                </a:lnTo>
                <a:lnTo>
                  <a:pt x="315652" y="0"/>
                </a:lnTo>
                <a:lnTo>
                  <a:pt x="0" y="0"/>
                </a:lnTo>
                <a:lnTo>
                  <a:pt x="0" y="835126"/>
                </a:lnTo>
                <a:close/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8" name="object 78"/>
          <p:cNvSpPr txBox="1"/>
          <p:nvPr/>
        </p:nvSpPr>
        <p:spPr>
          <a:xfrm>
            <a:off x="4053220" y="4448114"/>
            <a:ext cx="1484630" cy="382270"/>
          </a:xfrm>
          <a:prstGeom prst="rect">
            <a:avLst/>
          </a:prstGeom>
        </p:spPr>
        <p:txBody>
          <a:bodyPr wrap="square" lIns="0" tIns="44450" rIns="0" bIns="0" rtlCol="0" vert="horz">
            <a:spAutoFit/>
          </a:bodyPr>
          <a:lstStyle/>
          <a:p>
            <a:pPr marL="12700" marR="5080">
              <a:lnSpc>
                <a:spcPts val="1280"/>
              </a:lnSpc>
              <a:spcBef>
                <a:spcPts val="350"/>
              </a:spcBef>
              <a:tabLst>
                <a:tab pos="335915" algn="l"/>
                <a:tab pos="660400" algn="l"/>
                <a:tab pos="984250" algn="l"/>
                <a:tab pos="1308735" algn="l"/>
              </a:tabLst>
            </a:pPr>
            <a:r>
              <a:rPr dirty="0" sz="1250" spc="25">
                <a:latin typeface="宋体"/>
                <a:cs typeface="宋体"/>
              </a:rPr>
              <a:t>外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平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芯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千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0">
                <a:latin typeface="宋体"/>
                <a:cs typeface="宋体"/>
              </a:rPr>
              <a:t>钢 套</a:t>
            </a:r>
            <a:r>
              <a:rPr dirty="0" sz="1250" spc="20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档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子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斤</a:t>
            </a:r>
            <a:r>
              <a:rPr dirty="0" sz="1250" spc="25">
                <a:latin typeface="宋体"/>
                <a:cs typeface="宋体"/>
              </a:rPr>
              <a:t>	</a:t>
            </a:r>
            <a:r>
              <a:rPr dirty="0" sz="1250" spc="25">
                <a:latin typeface="宋体"/>
                <a:cs typeface="宋体"/>
              </a:rPr>
              <a:t>珠</a:t>
            </a:r>
            <a:endParaRPr sz="1250">
              <a:latin typeface="宋体"/>
              <a:cs typeface="宋体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2344842" y="1974809"/>
            <a:ext cx="2269490" cy="422275"/>
          </a:xfrm>
          <a:custGeom>
            <a:avLst/>
            <a:gdLst/>
            <a:ahLst/>
            <a:cxnLst/>
            <a:rect l="l" t="t" r="r" b="b"/>
            <a:pathLst>
              <a:path w="2269490" h="422275">
                <a:moveTo>
                  <a:pt x="2269021" y="0"/>
                </a:moveTo>
                <a:lnTo>
                  <a:pt x="2269021" y="209968"/>
                </a:lnTo>
                <a:lnTo>
                  <a:pt x="0" y="209968"/>
                </a:lnTo>
                <a:lnTo>
                  <a:pt x="0" y="421733"/>
                </a:lnTo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0" name="object 80"/>
          <p:cNvSpPr/>
          <p:nvPr/>
        </p:nvSpPr>
        <p:spPr>
          <a:xfrm>
            <a:off x="4613864" y="1974809"/>
            <a:ext cx="0" cy="422275"/>
          </a:xfrm>
          <a:custGeom>
            <a:avLst/>
            <a:gdLst/>
            <a:ahLst/>
            <a:cxnLst/>
            <a:rect l="l" t="t" r="r" b="b"/>
            <a:pathLst>
              <a:path w="0" h="422275">
                <a:moveTo>
                  <a:pt x="0" y="0"/>
                </a:moveTo>
                <a:lnTo>
                  <a:pt x="0" y="421733"/>
                </a:lnTo>
              </a:path>
            </a:pathLst>
          </a:custGeom>
          <a:ln w="13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1" name="object 81"/>
          <p:cNvSpPr/>
          <p:nvPr/>
        </p:nvSpPr>
        <p:spPr>
          <a:xfrm>
            <a:off x="4613864" y="1974809"/>
            <a:ext cx="2430780" cy="422275"/>
          </a:xfrm>
          <a:custGeom>
            <a:avLst/>
            <a:gdLst/>
            <a:ahLst/>
            <a:cxnLst/>
            <a:rect l="l" t="t" r="r" b="b"/>
            <a:pathLst>
              <a:path w="2430779" h="422275">
                <a:moveTo>
                  <a:pt x="0" y="0"/>
                </a:moveTo>
                <a:lnTo>
                  <a:pt x="0" y="209968"/>
                </a:lnTo>
                <a:lnTo>
                  <a:pt x="2430670" y="209968"/>
                </a:lnTo>
                <a:lnTo>
                  <a:pt x="2430670" y="421733"/>
                </a:lnTo>
              </a:path>
            </a:pathLst>
          </a:custGeom>
          <a:ln w="1299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2" name="object 82"/>
          <p:cNvSpPr/>
          <p:nvPr/>
        </p:nvSpPr>
        <p:spPr>
          <a:xfrm>
            <a:off x="1858777" y="2677698"/>
            <a:ext cx="486409" cy="422275"/>
          </a:xfrm>
          <a:custGeom>
            <a:avLst/>
            <a:gdLst/>
            <a:ahLst/>
            <a:cxnLst/>
            <a:rect l="l" t="t" r="r" b="b"/>
            <a:pathLst>
              <a:path w="486410" h="422275">
                <a:moveTo>
                  <a:pt x="486065" y="0"/>
                </a:moveTo>
                <a:lnTo>
                  <a:pt x="486065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3" name="object 83"/>
          <p:cNvSpPr/>
          <p:nvPr/>
        </p:nvSpPr>
        <p:spPr>
          <a:xfrm>
            <a:off x="2182672" y="2677698"/>
            <a:ext cx="162560" cy="422275"/>
          </a:xfrm>
          <a:custGeom>
            <a:avLst/>
            <a:gdLst/>
            <a:ahLst/>
            <a:cxnLst/>
            <a:rect l="l" t="t" r="r" b="b"/>
            <a:pathLst>
              <a:path w="162560" h="422275">
                <a:moveTo>
                  <a:pt x="162170" y="0"/>
                </a:moveTo>
                <a:lnTo>
                  <a:pt x="162170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4" name="object 84"/>
          <p:cNvSpPr/>
          <p:nvPr/>
        </p:nvSpPr>
        <p:spPr>
          <a:xfrm>
            <a:off x="2344842" y="2677698"/>
            <a:ext cx="162560" cy="422275"/>
          </a:xfrm>
          <a:custGeom>
            <a:avLst/>
            <a:gdLst/>
            <a:ahLst/>
            <a:cxnLst/>
            <a:rect l="l" t="t" r="r" b="b"/>
            <a:pathLst>
              <a:path w="162560" h="422275">
                <a:moveTo>
                  <a:pt x="0" y="0"/>
                </a:moveTo>
                <a:lnTo>
                  <a:pt x="0" y="209968"/>
                </a:lnTo>
                <a:lnTo>
                  <a:pt x="162170" y="209968"/>
                </a:lnTo>
                <a:lnTo>
                  <a:pt x="16217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5" name="object 85"/>
          <p:cNvSpPr/>
          <p:nvPr/>
        </p:nvSpPr>
        <p:spPr>
          <a:xfrm>
            <a:off x="2344842" y="2677698"/>
            <a:ext cx="486409" cy="422275"/>
          </a:xfrm>
          <a:custGeom>
            <a:avLst/>
            <a:gdLst/>
            <a:ahLst/>
            <a:cxnLst/>
            <a:rect l="l" t="t" r="r" b="b"/>
            <a:pathLst>
              <a:path w="486410" h="422275">
                <a:moveTo>
                  <a:pt x="0" y="0"/>
                </a:moveTo>
                <a:lnTo>
                  <a:pt x="0" y="209968"/>
                </a:lnTo>
                <a:lnTo>
                  <a:pt x="486062" y="209968"/>
                </a:lnTo>
                <a:lnTo>
                  <a:pt x="486062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6" name="object 86"/>
          <p:cNvSpPr/>
          <p:nvPr/>
        </p:nvSpPr>
        <p:spPr>
          <a:xfrm>
            <a:off x="2182672" y="3943079"/>
            <a:ext cx="324485" cy="281305"/>
          </a:xfrm>
          <a:custGeom>
            <a:avLst/>
            <a:gdLst/>
            <a:ahLst/>
            <a:cxnLst/>
            <a:rect l="l" t="t" r="r" b="b"/>
            <a:pathLst>
              <a:path w="324485" h="281304">
                <a:moveTo>
                  <a:pt x="324341" y="0"/>
                </a:moveTo>
                <a:lnTo>
                  <a:pt x="324341" y="140577"/>
                </a:lnTo>
                <a:lnTo>
                  <a:pt x="0" y="140577"/>
                </a:lnTo>
                <a:lnTo>
                  <a:pt x="0" y="281155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7" name="object 87"/>
          <p:cNvSpPr/>
          <p:nvPr/>
        </p:nvSpPr>
        <p:spPr>
          <a:xfrm>
            <a:off x="2507013" y="3943079"/>
            <a:ext cx="0" cy="281305"/>
          </a:xfrm>
          <a:custGeom>
            <a:avLst/>
            <a:gdLst/>
            <a:ahLst/>
            <a:cxnLst/>
            <a:rect l="l" t="t" r="r" b="b"/>
            <a:pathLst>
              <a:path w="0" h="281304">
                <a:moveTo>
                  <a:pt x="0" y="0"/>
                </a:moveTo>
                <a:lnTo>
                  <a:pt x="0" y="281155"/>
                </a:lnTo>
              </a:path>
            </a:pathLst>
          </a:custGeom>
          <a:ln w="13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8" name="object 88"/>
          <p:cNvSpPr/>
          <p:nvPr/>
        </p:nvSpPr>
        <p:spPr>
          <a:xfrm>
            <a:off x="2507013" y="3943079"/>
            <a:ext cx="324485" cy="281305"/>
          </a:xfrm>
          <a:custGeom>
            <a:avLst/>
            <a:gdLst/>
            <a:ahLst/>
            <a:cxnLst/>
            <a:rect l="l" t="t" r="r" b="b"/>
            <a:pathLst>
              <a:path w="324485" h="281304">
                <a:moveTo>
                  <a:pt x="0" y="0"/>
                </a:moveTo>
                <a:lnTo>
                  <a:pt x="0" y="140577"/>
                </a:lnTo>
                <a:lnTo>
                  <a:pt x="323891" y="140577"/>
                </a:lnTo>
                <a:lnTo>
                  <a:pt x="323891" y="281155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9" name="object 89"/>
          <p:cNvSpPr/>
          <p:nvPr/>
        </p:nvSpPr>
        <p:spPr>
          <a:xfrm>
            <a:off x="2344842" y="5068026"/>
            <a:ext cx="162560" cy="281305"/>
          </a:xfrm>
          <a:custGeom>
            <a:avLst/>
            <a:gdLst/>
            <a:ahLst/>
            <a:cxnLst/>
            <a:rect l="l" t="t" r="r" b="b"/>
            <a:pathLst>
              <a:path w="162560" h="281304">
                <a:moveTo>
                  <a:pt x="162170" y="0"/>
                </a:moveTo>
                <a:lnTo>
                  <a:pt x="162170" y="140577"/>
                </a:lnTo>
                <a:lnTo>
                  <a:pt x="0" y="140577"/>
                </a:lnTo>
                <a:lnTo>
                  <a:pt x="0" y="281137"/>
                </a:lnTo>
              </a:path>
            </a:pathLst>
          </a:custGeom>
          <a:ln w="13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0" name="object 90"/>
          <p:cNvSpPr/>
          <p:nvPr/>
        </p:nvSpPr>
        <p:spPr>
          <a:xfrm>
            <a:off x="2507013" y="5068026"/>
            <a:ext cx="162560" cy="281305"/>
          </a:xfrm>
          <a:custGeom>
            <a:avLst/>
            <a:gdLst/>
            <a:ahLst/>
            <a:cxnLst/>
            <a:rect l="l" t="t" r="r" b="b"/>
            <a:pathLst>
              <a:path w="162560" h="281304">
                <a:moveTo>
                  <a:pt x="0" y="0"/>
                </a:moveTo>
                <a:lnTo>
                  <a:pt x="0" y="140577"/>
                </a:lnTo>
                <a:lnTo>
                  <a:pt x="162152" y="140577"/>
                </a:lnTo>
                <a:lnTo>
                  <a:pt x="162152" y="281137"/>
                </a:lnTo>
              </a:path>
            </a:pathLst>
          </a:custGeom>
          <a:ln w="1300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1" name="object 91"/>
          <p:cNvSpPr/>
          <p:nvPr/>
        </p:nvSpPr>
        <p:spPr>
          <a:xfrm>
            <a:off x="3803460" y="2677698"/>
            <a:ext cx="810895" cy="422275"/>
          </a:xfrm>
          <a:custGeom>
            <a:avLst/>
            <a:gdLst/>
            <a:ahLst/>
            <a:cxnLst/>
            <a:rect l="l" t="t" r="r" b="b"/>
            <a:pathLst>
              <a:path w="810895" h="422275">
                <a:moveTo>
                  <a:pt x="810403" y="0"/>
                </a:moveTo>
                <a:lnTo>
                  <a:pt x="810403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2" name="object 92"/>
          <p:cNvSpPr/>
          <p:nvPr/>
        </p:nvSpPr>
        <p:spPr>
          <a:xfrm>
            <a:off x="4127801" y="2677698"/>
            <a:ext cx="486409" cy="422275"/>
          </a:xfrm>
          <a:custGeom>
            <a:avLst/>
            <a:gdLst/>
            <a:ahLst/>
            <a:cxnLst/>
            <a:rect l="l" t="t" r="r" b="b"/>
            <a:pathLst>
              <a:path w="486410" h="422275">
                <a:moveTo>
                  <a:pt x="486062" y="0"/>
                </a:moveTo>
                <a:lnTo>
                  <a:pt x="486062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3" name="object 93"/>
          <p:cNvSpPr/>
          <p:nvPr/>
        </p:nvSpPr>
        <p:spPr>
          <a:xfrm>
            <a:off x="4451783" y="2677698"/>
            <a:ext cx="162560" cy="422275"/>
          </a:xfrm>
          <a:custGeom>
            <a:avLst/>
            <a:gdLst/>
            <a:ahLst/>
            <a:cxnLst/>
            <a:rect l="l" t="t" r="r" b="b"/>
            <a:pathLst>
              <a:path w="162560" h="422275">
                <a:moveTo>
                  <a:pt x="162080" y="0"/>
                </a:moveTo>
                <a:lnTo>
                  <a:pt x="162080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4" name="object 94"/>
          <p:cNvSpPr/>
          <p:nvPr/>
        </p:nvSpPr>
        <p:spPr>
          <a:xfrm>
            <a:off x="4613864" y="2677698"/>
            <a:ext cx="162560" cy="422275"/>
          </a:xfrm>
          <a:custGeom>
            <a:avLst/>
            <a:gdLst/>
            <a:ahLst/>
            <a:cxnLst/>
            <a:rect l="l" t="t" r="r" b="b"/>
            <a:pathLst>
              <a:path w="162560" h="422275">
                <a:moveTo>
                  <a:pt x="0" y="0"/>
                </a:moveTo>
                <a:lnTo>
                  <a:pt x="0" y="209968"/>
                </a:lnTo>
                <a:lnTo>
                  <a:pt x="162080" y="209968"/>
                </a:lnTo>
                <a:lnTo>
                  <a:pt x="16208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5" name="object 95"/>
          <p:cNvSpPr/>
          <p:nvPr/>
        </p:nvSpPr>
        <p:spPr>
          <a:xfrm>
            <a:off x="4613864" y="2677698"/>
            <a:ext cx="486409" cy="422275"/>
          </a:xfrm>
          <a:custGeom>
            <a:avLst/>
            <a:gdLst/>
            <a:ahLst/>
            <a:cxnLst/>
            <a:rect l="l" t="t" r="r" b="b"/>
            <a:pathLst>
              <a:path w="486410" h="422275">
                <a:moveTo>
                  <a:pt x="0" y="0"/>
                </a:moveTo>
                <a:lnTo>
                  <a:pt x="0" y="209968"/>
                </a:lnTo>
                <a:lnTo>
                  <a:pt x="486062" y="209968"/>
                </a:lnTo>
                <a:lnTo>
                  <a:pt x="486062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6" name="object 96"/>
          <p:cNvSpPr/>
          <p:nvPr/>
        </p:nvSpPr>
        <p:spPr>
          <a:xfrm>
            <a:off x="4613864" y="2677698"/>
            <a:ext cx="810895" cy="422275"/>
          </a:xfrm>
          <a:custGeom>
            <a:avLst/>
            <a:gdLst/>
            <a:ahLst/>
            <a:cxnLst/>
            <a:rect l="l" t="t" r="r" b="b"/>
            <a:pathLst>
              <a:path w="810895" h="422275">
                <a:moveTo>
                  <a:pt x="0" y="0"/>
                </a:moveTo>
                <a:lnTo>
                  <a:pt x="0" y="209968"/>
                </a:lnTo>
                <a:lnTo>
                  <a:pt x="810403" y="209968"/>
                </a:lnTo>
                <a:lnTo>
                  <a:pt x="810403" y="422093"/>
                </a:lnTo>
              </a:path>
            </a:pathLst>
          </a:custGeom>
          <a:ln w="13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7" name="object 97"/>
          <p:cNvSpPr/>
          <p:nvPr/>
        </p:nvSpPr>
        <p:spPr>
          <a:xfrm>
            <a:off x="4127801" y="3943079"/>
            <a:ext cx="648335" cy="281305"/>
          </a:xfrm>
          <a:custGeom>
            <a:avLst/>
            <a:gdLst/>
            <a:ahLst/>
            <a:cxnLst/>
            <a:rect l="l" t="t" r="r" b="b"/>
            <a:pathLst>
              <a:path w="648335" h="281304">
                <a:moveTo>
                  <a:pt x="648142" y="0"/>
                </a:moveTo>
                <a:lnTo>
                  <a:pt x="648142" y="140577"/>
                </a:lnTo>
                <a:lnTo>
                  <a:pt x="0" y="140577"/>
                </a:lnTo>
                <a:lnTo>
                  <a:pt x="0" y="281155"/>
                </a:lnTo>
              </a:path>
            </a:pathLst>
          </a:custGeom>
          <a:ln w="13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8" name="object 98"/>
          <p:cNvSpPr/>
          <p:nvPr/>
        </p:nvSpPr>
        <p:spPr>
          <a:xfrm>
            <a:off x="4451783" y="3943079"/>
            <a:ext cx="324485" cy="281305"/>
          </a:xfrm>
          <a:custGeom>
            <a:avLst/>
            <a:gdLst/>
            <a:ahLst/>
            <a:cxnLst/>
            <a:rect l="l" t="t" r="r" b="b"/>
            <a:pathLst>
              <a:path w="324485" h="281304">
                <a:moveTo>
                  <a:pt x="324161" y="0"/>
                </a:moveTo>
                <a:lnTo>
                  <a:pt x="324161" y="140577"/>
                </a:lnTo>
                <a:lnTo>
                  <a:pt x="0" y="140577"/>
                </a:lnTo>
                <a:lnTo>
                  <a:pt x="0" y="281155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9" name="object 99"/>
          <p:cNvSpPr/>
          <p:nvPr/>
        </p:nvSpPr>
        <p:spPr>
          <a:xfrm>
            <a:off x="4775944" y="3943079"/>
            <a:ext cx="0" cy="281305"/>
          </a:xfrm>
          <a:custGeom>
            <a:avLst/>
            <a:gdLst/>
            <a:ahLst/>
            <a:cxnLst/>
            <a:rect l="l" t="t" r="r" b="b"/>
            <a:pathLst>
              <a:path w="0" h="281304">
                <a:moveTo>
                  <a:pt x="0" y="0"/>
                </a:moveTo>
                <a:lnTo>
                  <a:pt x="0" y="281155"/>
                </a:lnTo>
              </a:path>
            </a:pathLst>
          </a:custGeom>
          <a:ln w="13008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0" name="object 100"/>
          <p:cNvSpPr/>
          <p:nvPr/>
        </p:nvSpPr>
        <p:spPr>
          <a:xfrm>
            <a:off x="4775944" y="3943079"/>
            <a:ext cx="324485" cy="281305"/>
          </a:xfrm>
          <a:custGeom>
            <a:avLst/>
            <a:gdLst/>
            <a:ahLst/>
            <a:cxnLst/>
            <a:rect l="l" t="t" r="r" b="b"/>
            <a:pathLst>
              <a:path w="324485" h="281304">
                <a:moveTo>
                  <a:pt x="0" y="0"/>
                </a:moveTo>
                <a:lnTo>
                  <a:pt x="0" y="140577"/>
                </a:lnTo>
                <a:lnTo>
                  <a:pt x="323981" y="140577"/>
                </a:lnTo>
                <a:lnTo>
                  <a:pt x="323981" y="281155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1" name="object 101"/>
          <p:cNvSpPr/>
          <p:nvPr/>
        </p:nvSpPr>
        <p:spPr>
          <a:xfrm>
            <a:off x="4775944" y="3943079"/>
            <a:ext cx="648335" cy="281305"/>
          </a:xfrm>
          <a:custGeom>
            <a:avLst/>
            <a:gdLst/>
            <a:ahLst/>
            <a:cxnLst/>
            <a:rect l="l" t="t" r="r" b="b"/>
            <a:pathLst>
              <a:path w="648335" h="281304">
                <a:moveTo>
                  <a:pt x="0" y="0"/>
                </a:moveTo>
                <a:lnTo>
                  <a:pt x="0" y="140577"/>
                </a:lnTo>
                <a:lnTo>
                  <a:pt x="648322" y="140577"/>
                </a:lnTo>
                <a:lnTo>
                  <a:pt x="648322" y="281155"/>
                </a:lnTo>
              </a:path>
            </a:pathLst>
          </a:custGeom>
          <a:ln w="130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2" name="object 102"/>
          <p:cNvSpPr/>
          <p:nvPr/>
        </p:nvSpPr>
        <p:spPr>
          <a:xfrm>
            <a:off x="6234670" y="2677698"/>
            <a:ext cx="810260" cy="422275"/>
          </a:xfrm>
          <a:custGeom>
            <a:avLst/>
            <a:gdLst/>
            <a:ahLst/>
            <a:cxnLst/>
            <a:rect l="l" t="t" r="r" b="b"/>
            <a:pathLst>
              <a:path w="810259" h="422275">
                <a:moveTo>
                  <a:pt x="809863" y="0"/>
                </a:moveTo>
                <a:lnTo>
                  <a:pt x="809863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3" name="object 103"/>
          <p:cNvSpPr/>
          <p:nvPr/>
        </p:nvSpPr>
        <p:spPr>
          <a:xfrm>
            <a:off x="6558471" y="2677698"/>
            <a:ext cx="486409" cy="422275"/>
          </a:xfrm>
          <a:custGeom>
            <a:avLst/>
            <a:gdLst/>
            <a:ahLst/>
            <a:cxnLst/>
            <a:rect l="l" t="t" r="r" b="b"/>
            <a:pathLst>
              <a:path w="486409" h="422275">
                <a:moveTo>
                  <a:pt x="486062" y="0"/>
                </a:moveTo>
                <a:lnTo>
                  <a:pt x="486062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4" name="object 104"/>
          <p:cNvSpPr/>
          <p:nvPr/>
        </p:nvSpPr>
        <p:spPr>
          <a:xfrm>
            <a:off x="6882813" y="2677698"/>
            <a:ext cx="161925" cy="422275"/>
          </a:xfrm>
          <a:custGeom>
            <a:avLst/>
            <a:gdLst/>
            <a:ahLst/>
            <a:cxnLst/>
            <a:rect l="l" t="t" r="r" b="b"/>
            <a:pathLst>
              <a:path w="161925" h="422275">
                <a:moveTo>
                  <a:pt x="161720" y="0"/>
                </a:moveTo>
                <a:lnTo>
                  <a:pt x="161720" y="209968"/>
                </a:lnTo>
                <a:lnTo>
                  <a:pt x="0" y="209968"/>
                </a:lnTo>
                <a:lnTo>
                  <a:pt x="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5" name="object 105"/>
          <p:cNvSpPr/>
          <p:nvPr/>
        </p:nvSpPr>
        <p:spPr>
          <a:xfrm>
            <a:off x="7044534" y="2677698"/>
            <a:ext cx="162560" cy="422275"/>
          </a:xfrm>
          <a:custGeom>
            <a:avLst/>
            <a:gdLst/>
            <a:ahLst/>
            <a:cxnLst/>
            <a:rect l="l" t="t" r="r" b="b"/>
            <a:pathLst>
              <a:path w="162559" h="422275">
                <a:moveTo>
                  <a:pt x="0" y="0"/>
                </a:moveTo>
                <a:lnTo>
                  <a:pt x="0" y="209968"/>
                </a:lnTo>
                <a:lnTo>
                  <a:pt x="162260" y="209968"/>
                </a:lnTo>
                <a:lnTo>
                  <a:pt x="162260" y="422093"/>
                </a:lnTo>
              </a:path>
            </a:pathLst>
          </a:custGeom>
          <a:ln w="13006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6" name="object 106"/>
          <p:cNvSpPr/>
          <p:nvPr/>
        </p:nvSpPr>
        <p:spPr>
          <a:xfrm>
            <a:off x="7044534" y="2677698"/>
            <a:ext cx="487045" cy="422275"/>
          </a:xfrm>
          <a:custGeom>
            <a:avLst/>
            <a:gdLst/>
            <a:ahLst/>
            <a:cxnLst/>
            <a:rect l="l" t="t" r="r" b="b"/>
            <a:pathLst>
              <a:path w="487045" h="422275">
                <a:moveTo>
                  <a:pt x="0" y="0"/>
                </a:moveTo>
                <a:lnTo>
                  <a:pt x="0" y="209968"/>
                </a:lnTo>
                <a:lnTo>
                  <a:pt x="486601" y="209968"/>
                </a:lnTo>
                <a:lnTo>
                  <a:pt x="486601" y="422093"/>
                </a:lnTo>
              </a:path>
            </a:pathLst>
          </a:custGeom>
          <a:ln w="13002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7" name="object 107"/>
          <p:cNvSpPr/>
          <p:nvPr/>
        </p:nvSpPr>
        <p:spPr>
          <a:xfrm>
            <a:off x="7044534" y="2677698"/>
            <a:ext cx="810895" cy="422275"/>
          </a:xfrm>
          <a:custGeom>
            <a:avLst/>
            <a:gdLst/>
            <a:ahLst/>
            <a:cxnLst/>
            <a:rect l="l" t="t" r="r" b="b"/>
            <a:pathLst>
              <a:path w="810895" h="422275">
                <a:moveTo>
                  <a:pt x="0" y="0"/>
                </a:moveTo>
                <a:lnTo>
                  <a:pt x="0" y="209968"/>
                </a:lnTo>
                <a:lnTo>
                  <a:pt x="810403" y="209968"/>
                </a:lnTo>
                <a:lnTo>
                  <a:pt x="810403" y="422093"/>
                </a:lnTo>
              </a:path>
            </a:pathLst>
          </a:custGeom>
          <a:ln w="13001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3164205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icycl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表的结构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1840992"/>
            <a:ext cx="7287768" cy="36880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243327"/>
            <a:ext cx="7336535" cy="28163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1773301"/>
            <a:ext cx="7272655" cy="3672204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98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1006475" marR="3935095" indent="-64071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CREATE TABLE </a:t>
            </a:r>
            <a:r>
              <a:rPr dirty="0" sz="1800" spc="-15" b="1">
                <a:latin typeface="Courier New"/>
                <a:cs typeface="Courier New"/>
              </a:rPr>
              <a:t>bicycle(  </a:t>
            </a:r>
            <a:r>
              <a:rPr dirty="0" sz="1800" spc="-5" b="1">
                <a:latin typeface="Courier New"/>
                <a:cs typeface="Courier New"/>
              </a:rPr>
              <a:t>part_id</a:t>
            </a:r>
            <a:r>
              <a:rPr dirty="0" sz="1800" spc="-10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number(5)</a:t>
            </a:r>
            <a:endParaRPr sz="1800">
              <a:latin typeface="Courier New"/>
              <a:cs typeface="Courier New"/>
            </a:endParaRPr>
          </a:p>
          <a:p>
            <a:pPr marL="128079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constraint pk_bicycle_part_id </a:t>
            </a:r>
            <a:r>
              <a:rPr dirty="0" sz="1800" spc="-15" b="1">
                <a:latin typeface="Courier New"/>
                <a:cs typeface="Courier New"/>
              </a:rPr>
              <a:t>primary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key,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parent_id number(5)</a:t>
            </a:r>
            <a:endParaRPr sz="1800">
              <a:latin typeface="Courier New"/>
              <a:cs typeface="Courier New"/>
            </a:endParaRPr>
          </a:p>
          <a:p>
            <a:pPr marL="1280795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constraint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fk_bicycle_pid</a:t>
            </a:r>
            <a:endParaRPr sz="1800">
              <a:latin typeface="Courier New"/>
              <a:cs typeface="Courier New"/>
            </a:endParaRPr>
          </a:p>
          <a:p>
            <a:pPr marL="1006475" marR="1517650" indent="9144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references bicycle(part_id),  part_name varchar2(30) </a:t>
            </a:r>
            <a:r>
              <a:rPr dirty="0" sz="1800" spc="-5" b="1">
                <a:latin typeface="Courier New"/>
                <a:cs typeface="Courier New"/>
              </a:rPr>
              <a:t>not </a:t>
            </a:r>
            <a:r>
              <a:rPr dirty="0" sz="1800" spc="-10" b="1">
                <a:latin typeface="Courier New"/>
                <a:cs typeface="Courier New"/>
              </a:rPr>
              <a:t>null,  </a:t>
            </a:r>
            <a:r>
              <a:rPr dirty="0" sz="1800" spc="-5" b="1">
                <a:latin typeface="Courier New"/>
                <a:cs typeface="Courier New"/>
              </a:rPr>
              <a:t>mp_cost </a:t>
            </a:r>
            <a:r>
              <a:rPr dirty="0" sz="1800" spc="-10" b="1">
                <a:latin typeface="Courier New"/>
                <a:cs typeface="Courier New"/>
              </a:rPr>
              <a:t>number(9,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2),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describe</a:t>
            </a:r>
            <a:r>
              <a:rPr dirty="0" sz="1800" spc="-6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varchar2(30)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34400" cy="148844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为了执行层次查询，需要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添加 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start</a:t>
            </a:r>
            <a:r>
              <a:rPr dirty="0" sz="3200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with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00"/>
                </a:solidFill>
                <a:latin typeface="Times New Roman"/>
                <a:cs typeface="Times New Roman"/>
              </a:rPr>
              <a:t>connect</a:t>
            </a:r>
            <a:r>
              <a:rPr dirty="0" sz="3200" spc="25">
                <a:solidFill>
                  <a:srgbClr val="FFFF00"/>
                </a:solidFill>
                <a:latin typeface="Times New Roman"/>
                <a:cs typeface="Times New Roman"/>
              </a:rPr>
              <a:t> </a:t>
            </a:r>
            <a:r>
              <a:rPr dirty="0" sz="3200" spc="-10">
                <a:solidFill>
                  <a:srgbClr val="FFFF00"/>
                </a:solidFill>
                <a:latin typeface="Times New Roman"/>
                <a:cs typeface="Times New Roman"/>
              </a:rPr>
              <a:t>by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子句。添加这些子句 后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语句的语法格式如下：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3282696"/>
            <a:ext cx="7287768" cy="1959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3213100"/>
            <a:ext cx="7272655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SELECT </a:t>
            </a:r>
            <a:r>
              <a:rPr dirty="0" sz="1800" spc="-10" b="1" i="1">
                <a:latin typeface="Courier New"/>
                <a:cs typeface="Courier New"/>
              </a:rPr>
              <a:t>level</a:t>
            </a:r>
            <a:r>
              <a:rPr dirty="0" sz="1800" spc="-10" b="1">
                <a:latin typeface="Courier New"/>
                <a:cs typeface="Courier New"/>
              </a:rPr>
              <a:t>, </a:t>
            </a:r>
            <a:r>
              <a:rPr dirty="0" sz="1800" spc="-10" b="1" i="1">
                <a:latin typeface="Courier New"/>
                <a:cs typeface="Courier New"/>
              </a:rPr>
              <a:t>column_name</a:t>
            </a:r>
            <a:r>
              <a:rPr dirty="0" sz="1800" spc="-10" b="1">
                <a:latin typeface="Courier New"/>
                <a:cs typeface="Courier New"/>
              </a:rPr>
              <a:t>, </a:t>
            </a:r>
            <a:r>
              <a:rPr dirty="0" sz="1800" spc="-10" b="1" i="1">
                <a:latin typeface="Courier New"/>
                <a:cs typeface="Courier New"/>
              </a:rPr>
              <a:t>expression</a:t>
            </a:r>
            <a:r>
              <a:rPr dirty="0" sz="1800" spc="-10" b="1">
                <a:latin typeface="Courier New"/>
                <a:cs typeface="Courier New"/>
              </a:rPr>
              <a:t>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...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table_name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[WHERE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where_condition</a:t>
            </a:r>
            <a:r>
              <a:rPr dirty="0" sz="1800" spc="-10" b="1">
                <a:latin typeface="Courier New"/>
                <a:cs typeface="Courier New"/>
              </a:rPr>
              <a:t>]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START WITH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start_condition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CONNECT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PRIOR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prior_condition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5" name="object 5"/>
          <p:cNvSpPr/>
          <p:nvPr/>
        </p:nvSpPr>
        <p:spPr>
          <a:xfrm>
            <a:off x="1039367" y="1411224"/>
            <a:ext cx="7287768" cy="1527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1550" y="1341374"/>
            <a:ext cx="7272655" cy="151130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91440" marR="1030605">
              <a:lnSpc>
                <a:spcPct val="100000"/>
              </a:lnSpc>
              <a:spcBef>
                <a:spcPts val="142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part_id, parent_id, part_name, mp_cost  </a:t>
            </a: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bicycle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START </a:t>
            </a:r>
            <a:r>
              <a:rPr dirty="0" sz="1800" spc="-10" b="1">
                <a:latin typeface="Courier New"/>
                <a:cs typeface="Courier New"/>
              </a:rPr>
              <a:t>WITH </a:t>
            </a:r>
            <a:r>
              <a:rPr dirty="0" sz="1800" spc="-15" b="1">
                <a:latin typeface="Courier New"/>
                <a:cs typeface="Courier New"/>
              </a:rPr>
              <a:t>part_id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CONNECT BY </a:t>
            </a:r>
            <a:r>
              <a:rPr dirty="0" sz="1800" spc="-10" b="1">
                <a:latin typeface="Courier New"/>
                <a:cs typeface="Courier New"/>
              </a:rPr>
              <a:t>PRIOR part_id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parent_id;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9367" y="3136392"/>
            <a:ext cx="7287768" cy="18166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99744" y="3288791"/>
            <a:ext cx="7513320" cy="14447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71550" y="3068573"/>
            <a:ext cx="7272655" cy="18002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7960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1480"/>
              </a:spcBef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level, part_id, parent_id, part_name,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mp_cost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bicycle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START </a:t>
            </a:r>
            <a:r>
              <a:rPr dirty="0" sz="1800" spc="-10" b="1">
                <a:latin typeface="Courier New"/>
                <a:cs typeface="Courier New"/>
              </a:rPr>
              <a:t>WITH part_id </a:t>
            </a:r>
            <a:r>
              <a:rPr dirty="0" sz="1800" b="1">
                <a:latin typeface="Courier New"/>
                <a:cs typeface="Courier New"/>
              </a:rPr>
              <a:t>=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  <a:p>
            <a:pPr marL="91440" marR="225552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CONNECT BY </a:t>
            </a:r>
            <a:r>
              <a:rPr dirty="0" sz="1800" spc="-10" b="1">
                <a:latin typeface="Courier New"/>
                <a:cs typeface="Courier New"/>
              </a:rPr>
              <a:t>PRIOR part_id </a:t>
            </a:r>
            <a:r>
              <a:rPr dirty="0" sz="1800" b="1">
                <a:latin typeface="Courier New"/>
                <a:cs typeface="Courier New"/>
              </a:rPr>
              <a:t>= </a:t>
            </a:r>
            <a:r>
              <a:rPr dirty="0" sz="1800" spc="-10" b="1">
                <a:latin typeface="Courier New"/>
                <a:cs typeface="Courier New"/>
              </a:rPr>
              <a:t>parent_id  </a:t>
            </a:r>
            <a:r>
              <a:rPr dirty="0" sz="1800" spc="-5" b="1">
                <a:latin typeface="Courier New"/>
                <a:cs typeface="Courier New"/>
              </a:rPr>
              <a:t>ORDER </a:t>
            </a:r>
            <a:r>
              <a:rPr dirty="0" sz="1800" spc="-1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level;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28600" y="5334000"/>
            <a:ext cx="8686800" cy="762000"/>
          </a:xfrm>
          <a:custGeom>
            <a:avLst/>
            <a:gdLst/>
            <a:ahLst/>
            <a:cxnLst/>
            <a:rect l="l" t="t" r="r" b="b"/>
            <a:pathLst>
              <a:path w="8686800" h="762000">
                <a:moveTo>
                  <a:pt x="0" y="68834"/>
                </a:moveTo>
                <a:lnTo>
                  <a:pt x="5405" y="42058"/>
                </a:lnTo>
                <a:lnTo>
                  <a:pt x="20148" y="20177"/>
                </a:lnTo>
                <a:lnTo>
                  <a:pt x="42015" y="5415"/>
                </a:lnTo>
                <a:lnTo>
                  <a:pt x="68795" y="0"/>
                </a:lnTo>
                <a:lnTo>
                  <a:pt x="8617966" y="0"/>
                </a:lnTo>
                <a:lnTo>
                  <a:pt x="8644741" y="5415"/>
                </a:lnTo>
                <a:lnTo>
                  <a:pt x="8666622" y="20177"/>
                </a:lnTo>
                <a:lnTo>
                  <a:pt x="8681384" y="42058"/>
                </a:lnTo>
                <a:lnTo>
                  <a:pt x="8686800" y="68834"/>
                </a:lnTo>
                <a:lnTo>
                  <a:pt x="8686800" y="693204"/>
                </a:lnTo>
                <a:lnTo>
                  <a:pt x="8681384" y="719984"/>
                </a:lnTo>
                <a:lnTo>
                  <a:pt x="8666622" y="741851"/>
                </a:lnTo>
                <a:lnTo>
                  <a:pt x="8644741" y="756594"/>
                </a:lnTo>
                <a:lnTo>
                  <a:pt x="8617966" y="762000"/>
                </a:lnTo>
                <a:lnTo>
                  <a:pt x="68795" y="762000"/>
                </a:lnTo>
                <a:lnTo>
                  <a:pt x="42015" y="756594"/>
                </a:lnTo>
                <a:lnTo>
                  <a:pt x="20148" y="741851"/>
                </a:lnTo>
                <a:lnTo>
                  <a:pt x="5405" y="719984"/>
                </a:lnTo>
                <a:lnTo>
                  <a:pt x="0" y="693204"/>
                </a:lnTo>
                <a:lnTo>
                  <a:pt x="0" y="68834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98575" y="5499261"/>
            <a:ext cx="4921250" cy="4114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400" i="1">
                <a:solidFill>
                  <a:srgbClr val="FFFFFF"/>
                </a:solidFill>
                <a:latin typeface="Arial"/>
                <a:cs typeface="Arial"/>
              </a:rPr>
              <a:t>Connect</a:t>
            </a:r>
            <a:r>
              <a:rPr dirty="0" sz="2400" spc="-9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5" i="1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dirty="0" sz="2500" spc="-105" i="1">
                <a:solidFill>
                  <a:srgbClr val="FFFFFF"/>
                </a:solidFill>
                <a:latin typeface="宋体"/>
                <a:cs typeface="宋体"/>
              </a:rPr>
              <a:t>子句中可以使用复合条件</a:t>
            </a:r>
            <a:endParaRPr sz="2500">
              <a:latin typeface="宋体"/>
              <a:cs typeface="宋体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381000" y="5457825"/>
            <a:ext cx="533400" cy="53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层次查询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880475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层次查询中使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伪列，该伪列表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树状结 构的层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次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。执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层次查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，并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且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使</a:t>
            </a:r>
            <a:r>
              <a:rPr dirty="0" sz="3200" spc="-3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伪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列，  其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中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order 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by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子句用于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对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level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列的数据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进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行排</a:t>
            </a:r>
            <a:endParaRPr sz="3200">
              <a:latin typeface="宋体"/>
              <a:cs typeface="宋体"/>
            </a:endParaRPr>
          </a:p>
          <a:p>
            <a:pPr marL="356870">
              <a:lnSpc>
                <a:spcPct val="100000"/>
              </a:lnSpc>
              <a:spcBef>
                <a:spcPts val="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序。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情景查询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36601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在执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select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操作过程中，经常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要对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不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同的 数据显示不同的结果。也就是说，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不同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情 景下，需要显示不同的结果。这种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情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景查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询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非 常类似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if…then…else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程序流程控制语句。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Clr>
                <a:srgbClr val="FFFFFF"/>
              </a:buClr>
              <a:buFont typeface="Times New Roman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6870" marR="728980" indent="-344805">
              <a:lnSpc>
                <a:spcPct val="100000"/>
              </a:lnSpc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系统中，可以使用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decode()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表达式完成情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景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情景查询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40395" cy="20739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系统中，可以使用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decode()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函数执行类似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于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if…then…else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程序流 程控制语句的操作。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decode()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函数的语法格式如下：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3712464"/>
            <a:ext cx="7287768" cy="19598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3644836"/>
            <a:ext cx="7272655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600">
              <a:latin typeface="Times New Roman"/>
              <a:cs typeface="Times New Roman"/>
            </a:endParaRPr>
          </a:p>
          <a:p>
            <a:pPr algn="ctr" marR="14808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DECODE(value_expression,search_value,</a:t>
            </a:r>
            <a:endParaRPr sz="1800">
              <a:latin typeface="Courier New"/>
              <a:cs typeface="Courier New"/>
            </a:endParaRPr>
          </a:p>
          <a:p>
            <a:pPr algn="ctr" marL="258445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result_value,default_value)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情景查询</a:t>
            </a:r>
          </a:p>
        </p:txBody>
      </p:sp>
      <p:sp>
        <p:nvSpPr>
          <p:cNvPr id="5" name="object 5"/>
          <p:cNvSpPr/>
          <p:nvPr/>
        </p:nvSpPr>
        <p:spPr>
          <a:xfrm>
            <a:off x="1039367" y="2127504"/>
            <a:ext cx="7287768" cy="217627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71550" y="2060575"/>
            <a:ext cx="7272655" cy="21609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444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35"/>
              </a:spcBef>
            </a:pPr>
            <a:endParaRPr sz="1550">
              <a:latin typeface="Times New Roman"/>
              <a:cs typeface="Times New Roman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ename,sal,</a:t>
            </a:r>
            <a:endParaRPr sz="1800">
              <a:latin typeface="Courier New"/>
              <a:cs typeface="Courier New"/>
            </a:endParaRPr>
          </a:p>
          <a:p>
            <a:pPr algn="r" marR="1370330">
              <a:lnSpc>
                <a:spcPct val="100000"/>
              </a:lnSpc>
              <a:spcBef>
                <a:spcPts val="75"/>
              </a:spcBef>
            </a:pPr>
            <a:r>
              <a:rPr dirty="0" sz="1800" spc="-5" b="1">
                <a:latin typeface="Courier New"/>
                <a:cs typeface="Courier New"/>
              </a:rPr>
              <a:t>decode(deptno,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spc="-5" b="1">
                <a:latin typeface="Courier New"/>
                <a:cs typeface="Courier New"/>
              </a:rPr>
              <a:t>'10',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10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会计</a:t>
            </a:r>
            <a:r>
              <a:rPr dirty="0" sz="1800" spc="15" b="1">
                <a:latin typeface="宋体"/>
                <a:cs typeface="宋体"/>
              </a:rPr>
              <a:t>部</a:t>
            </a:r>
            <a:r>
              <a:rPr dirty="0" sz="1800" spc="-5" b="1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algn="r" marR="13188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'20',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研发</a:t>
            </a:r>
            <a:r>
              <a:rPr dirty="0" sz="1800" spc="15" b="1">
                <a:latin typeface="宋体"/>
                <a:cs typeface="宋体"/>
              </a:rPr>
              <a:t>部</a:t>
            </a:r>
            <a:r>
              <a:rPr dirty="0" sz="1800" spc="-5" b="1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algn="r" marR="131889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'30',</a:t>
            </a:r>
            <a:r>
              <a:rPr dirty="0" sz="1800" spc="-140" b="1">
                <a:latin typeface="Courier New"/>
                <a:cs typeface="Courier New"/>
              </a:rPr>
              <a:t> </a:t>
            </a:r>
            <a:r>
              <a:rPr dirty="0" sz="1800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销售</a:t>
            </a:r>
            <a:r>
              <a:rPr dirty="0" sz="1800" spc="15" b="1">
                <a:latin typeface="宋体"/>
                <a:cs typeface="宋体"/>
              </a:rPr>
              <a:t>部</a:t>
            </a:r>
            <a:r>
              <a:rPr dirty="0" sz="1800" spc="-5" b="1">
                <a:latin typeface="Courier New"/>
                <a:cs typeface="Courier New"/>
              </a:rPr>
              <a:t>',</a:t>
            </a:r>
            <a:endParaRPr sz="1800">
              <a:latin typeface="Courier New"/>
              <a:cs typeface="Courier New"/>
            </a:endParaRPr>
          </a:p>
          <a:p>
            <a:pPr marL="4021454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'</a:t>
            </a:r>
            <a:r>
              <a:rPr dirty="0" sz="1800" spc="10" b="1">
                <a:latin typeface="宋体"/>
                <a:cs typeface="宋体"/>
              </a:rPr>
              <a:t>其他部</a:t>
            </a:r>
            <a:r>
              <a:rPr dirty="0" sz="1800" spc="15" b="1">
                <a:latin typeface="宋体"/>
                <a:cs typeface="宋体"/>
              </a:rPr>
              <a:t>门</a:t>
            </a:r>
            <a:r>
              <a:rPr dirty="0" sz="1800" spc="-5" b="1">
                <a:latin typeface="Courier New"/>
                <a:cs typeface="Courier New"/>
              </a:rPr>
              <a:t>')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ts val="2125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10" b="1">
                <a:latin typeface="Courier New"/>
                <a:cs typeface="Courier New"/>
              </a:rPr>
              <a:t> emp;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情景查询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80120" cy="197612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除了使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decode()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函数执行情景查询之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外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，还 可以使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表达式执行情景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查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询。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与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decode() 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函数相比</a:t>
            </a:r>
            <a:r>
              <a:rPr dirty="0" sz="32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表达式的功能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更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加强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大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，使用 更加灵活。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07055" y="188417"/>
            <a:ext cx="393001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默认的日期格式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57783"/>
            <a:ext cx="8805545" cy="4233545"/>
          </a:xfrm>
          <a:prstGeom prst="rect">
            <a:avLst/>
          </a:prstGeom>
        </p:spPr>
        <p:txBody>
          <a:bodyPr wrap="square" lIns="0" tIns="48895" rIns="0" bIns="0" rtlCol="0" vert="horz">
            <a:spAutoFit/>
          </a:bodyPr>
          <a:lstStyle/>
          <a:p>
            <a:pPr marL="356870" marR="5080" indent="-344805">
              <a:lnSpc>
                <a:spcPct val="90100"/>
              </a:lnSpc>
              <a:spcBef>
                <a:spcPts val="38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在默认情况下，日期数据的格式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是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dd-mon-yy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。其中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表示 两位数字的日，例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10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日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mon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位字符的月份，在英文 版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400" spc="-15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ac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l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系统中，</a:t>
            </a:r>
            <a:r>
              <a:rPr dirty="0" sz="2400" spc="25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份分别是相应英文月份名称的简写形式， 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例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400" spc="5">
                <a:solidFill>
                  <a:srgbClr val="FFFFFF"/>
                </a:solidFill>
                <a:latin typeface="Times New Roman"/>
                <a:cs typeface="Times New Roman"/>
              </a:rPr>
              <a:t>Jun</a:t>
            </a:r>
            <a:r>
              <a:rPr dirty="0" sz="2400" spc="5">
                <a:solidFill>
                  <a:srgbClr val="FFFFFF"/>
                </a:solidFill>
                <a:latin typeface="宋体"/>
                <a:cs typeface="宋体"/>
              </a:rPr>
              <a:t>；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而在中文版中，月份的表示形式是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月”或</a:t>
            </a:r>
            <a:r>
              <a:rPr dirty="0" sz="2400" spc="15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15">
                <a:solidFill>
                  <a:srgbClr val="FFFFFF"/>
                </a:solidFill>
                <a:latin typeface="Times New Roman"/>
                <a:cs typeface="Times New Roman"/>
              </a:rPr>
              <a:t>xx</a:t>
            </a:r>
            <a:endParaRPr sz="2400">
              <a:latin typeface="Times New Roman"/>
              <a:cs typeface="Times New Roman"/>
            </a:endParaRPr>
          </a:p>
          <a:p>
            <a:pPr algn="r" marR="374650">
              <a:lnSpc>
                <a:spcPts val="2590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月”，例如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8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月”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75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表示两位数字年，例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如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9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年和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6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年。</a:t>
            </a:r>
            <a:endParaRPr sz="2400">
              <a:latin typeface="宋体"/>
              <a:cs typeface="宋体"/>
            </a:endParaRPr>
          </a:p>
          <a:p>
            <a:pPr algn="r" marL="344170" marR="392430" indent="-344170">
              <a:lnSpc>
                <a:spcPts val="2735"/>
              </a:lnSpc>
              <a:spcBef>
                <a:spcPts val="290"/>
              </a:spcBef>
              <a:buFont typeface="Times New Roman"/>
              <a:buChar char="•"/>
              <a:tabLst>
                <a:tab pos="344170" algn="l"/>
                <a:tab pos="3448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在插入数据时，默认情况下，应该按</a:t>
            </a:r>
            <a:r>
              <a:rPr dirty="0" sz="2400" spc="-30">
                <a:solidFill>
                  <a:srgbClr val="FFFFFF"/>
                </a:solidFill>
                <a:latin typeface="宋体"/>
                <a:cs typeface="宋体"/>
              </a:rPr>
              <a:t>照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mon</a:t>
            </a:r>
            <a:r>
              <a:rPr dirty="0" sz="2400" spc="-10">
                <a:solidFill>
                  <a:srgbClr val="FFFFFF"/>
                </a:solidFill>
                <a:latin typeface="Times New Roman"/>
                <a:cs typeface="Times New Roman"/>
              </a:rPr>
              <a:t>-</a:t>
            </a:r>
            <a:r>
              <a:rPr dirty="0" sz="2400" spc="-5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 spc="-8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格式插入数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735"/>
              </a:lnSpc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据。系统会自动将两位数字年识别</a:t>
            </a:r>
            <a:r>
              <a:rPr dirty="0" sz="2400" spc="-25">
                <a:solidFill>
                  <a:srgbClr val="FFFFFF"/>
                </a:solidFill>
                <a:latin typeface="宋体"/>
                <a:cs typeface="宋体"/>
              </a:rPr>
              <a:t>成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位数字年。</a:t>
            </a:r>
            <a:endParaRPr sz="2400">
              <a:latin typeface="宋体"/>
              <a:cs typeface="宋体"/>
            </a:endParaRPr>
          </a:p>
          <a:p>
            <a:pPr marL="356870" indent="-344805">
              <a:lnSpc>
                <a:spcPts val="2735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在中文版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Oracle Database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系统中，应该按照“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月”或</a:t>
            </a:r>
            <a:endParaRPr sz="2400">
              <a:latin typeface="宋体"/>
              <a:cs typeface="宋体"/>
            </a:endParaRPr>
          </a:p>
          <a:p>
            <a:pPr marL="356870">
              <a:lnSpc>
                <a:spcPts val="2735"/>
              </a:lnSpc>
            </a:pPr>
            <a:r>
              <a:rPr dirty="0" sz="2400" spc="15">
                <a:solidFill>
                  <a:srgbClr val="FFFFFF"/>
                </a:solidFill>
                <a:latin typeface="宋体"/>
                <a:cs typeface="宋体"/>
              </a:rPr>
              <a:t>“</a:t>
            </a:r>
            <a:r>
              <a:rPr dirty="0" sz="2400" spc="15">
                <a:solidFill>
                  <a:srgbClr val="FFFFFF"/>
                </a:solidFill>
                <a:latin typeface="Times New Roman"/>
                <a:cs typeface="Times New Roman"/>
              </a:rPr>
              <a:t>xx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月”格式输入月份。</a:t>
            </a:r>
            <a:endParaRPr sz="2400">
              <a:latin typeface="宋体"/>
              <a:cs typeface="宋体"/>
            </a:endParaRPr>
          </a:p>
          <a:p>
            <a:pPr marL="356870" marR="258445" indent="-344805">
              <a:lnSpc>
                <a:spcPct val="90000"/>
              </a:lnSpc>
              <a:spcBef>
                <a:spcPts val="58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在插入数据时，如果使</a:t>
            </a:r>
            <a:r>
              <a:rPr dirty="0" sz="24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date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关键字，那么可以采</a:t>
            </a:r>
            <a:r>
              <a:rPr dirty="0" sz="2400" spc="-1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400" spc="-20">
                <a:solidFill>
                  <a:srgbClr val="FFFFFF"/>
                </a:solidFill>
                <a:latin typeface="Times New Roman"/>
                <a:cs typeface="Times New Roman"/>
              </a:rPr>
              <a:t>yyyy-mm- 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的格式输入日期数据。其中</a:t>
            </a:r>
            <a:r>
              <a:rPr dirty="0" sz="2400" spc="-30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30">
                <a:solidFill>
                  <a:srgbClr val="FFFFFF"/>
                </a:solidFill>
                <a:latin typeface="Times New Roman"/>
                <a:cs typeface="Times New Roman"/>
              </a:rPr>
              <a:t>yyyy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示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位数字年，</a:t>
            </a:r>
            <a:r>
              <a:rPr dirty="0" sz="2400">
                <a:solidFill>
                  <a:srgbClr val="FFFFFF"/>
                </a:solidFill>
                <a:latin typeface="Times New Roman"/>
                <a:cs typeface="Times New Roman"/>
              </a:rPr>
              <a:t>mm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 示两位数字月，</a:t>
            </a:r>
            <a:r>
              <a:rPr dirty="0" sz="2400" spc="-10">
                <a:solidFill>
                  <a:srgbClr val="FFFFFF"/>
                </a:solidFill>
                <a:latin typeface="宋体"/>
                <a:cs typeface="宋体"/>
              </a:rPr>
              <a:t>即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～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12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月</a:t>
            </a:r>
            <a:r>
              <a:rPr dirty="0" sz="24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dd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表示两位数字日。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情景查询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545195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-1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系统中，有两种类型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表达 式，即简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单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表达式和搜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索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case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表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达式。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2127504"/>
            <a:ext cx="7287768" cy="19629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99744" y="2078735"/>
            <a:ext cx="6653783" cy="199339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71550" y="2060575"/>
            <a:ext cx="7272655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 marL="640080">
              <a:lnSpc>
                <a:spcPts val="2050"/>
              </a:lnSpc>
            </a:pPr>
            <a:r>
              <a:rPr dirty="0" sz="1800" spc="-10" b="1">
                <a:latin typeface="Courier New"/>
                <a:cs typeface="Courier New"/>
              </a:rPr>
              <a:t>CASE</a:t>
            </a:r>
            <a:r>
              <a:rPr dirty="0" sz="1800" spc="-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search_expression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expression_1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display_result_1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expression_2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display_result_2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……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5" b="1" i="1">
                <a:latin typeface="Courier New"/>
                <a:cs typeface="Courier New"/>
              </a:rPr>
              <a:t>expression_n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ELSE </a:t>
            </a:r>
            <a:r>
              <a:rPr dirty="0" sz="1800" spc="-10" b="1" i="1">
                <a:latin typeface="Courier New"/>
                <a:cs typeface="Courier New"/>
              </a:rPr>
              <a:t>default_display_result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39367" y="4288535"/>
            <a:ext cx="7287768" cy="210616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71550" y="4221162"/>
            <a:ext cx="7272655" cy="208915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9055" rIns="0" bIns="0" rtlCol="0" vert="horz">
            <a:spAutoFit/>
          </a:bodyPr>
          <a:lstStyle/>
          <a:p>
            <a:pPr marL="640080">
              <a:lnSpc>
                <a:spcPct val="100000"/>
              </a:lnSpc>
              <a:spcBef>
                <a:spcPts val="465"/>
              </a:spcBef>
            </a:pPr>
            <a:r>
              <a:rPr dirty="0" sz="1800" spc="-10" b="1">
                <a:latin typeface="Courier New"/>
                <a:cs typeface="Courier New"/>
              </a:rPr>
              <a:t>CASE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0" b="1" i="1">
                <a:latin typeface="Courier New"/>
                <a:cs typeface="Courier New"/>
              </a:rPr>
              <a:t>expression_1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7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display_result_1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5" b="1" i="1">
                <a:latin typeface="Courier New"/>
                <a:cs typeface="Courier New"/>
              </a:rPr>
              <a:t>expression_2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display_result_2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……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WHEN </a:t>
            </a:r>
            <a:r>
              <a:rPr dirty="0" sz="1800" spc="-15" b="1" i="1">
                <a:latin typeface="Courier New"/>
                <a:cs typeface="Courier New"/>
              </a:rPr>
              <a:t>expression_n </a:t>
            </a:r>
            <a:r>
              <a:rPr dirty="0" sz="1800" spc="-10" b="1">
                <a:latin typeface="Courier New"/>
                <a:cs typeface="Courier New"/>
              </a:rPr>
              <a:t>THEN</a:t>
            </a:r>
            <a:r>
              <a:rPr dirty="0" sz="1800" spc="-15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display_result_n</a:t>
            </a:r>
            <a:endParaRPr sz="1800">
              <a:latin typeface="Courier New"/>
              <a:cs typeface="Courier New"/>
            </a:endParaRPr>
          </a:p>
          <a:p>
            <a:pPr marL="10064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ELSE </a:t>
            </a:r>
            <a:r>
              <a:rPr dirty="0" sz="1800" spc="-10" b="1" i="1">
                <a:latin typeface="Courier New"/>
                <a:cs typeface="Courier New"/>
              </a:rPr>
              <a:t>default_display_result</a:t>
            </a:r>
            <a:endParaRPr sz="1800">
              <a:latin typeface="Courier New"/>
              <a:cs typeface="Courier New"/>
            </a:endParaRPr>
          </a:p>
          <a:p>
            <a:pPr marL="64008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END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翻译函数查询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0795" rIns="0" bIns="0" rtlCol="0" vert="horz">
            <a:spAutoFit/>
          </a:bodyPr>
          <a:lstStyle/>
          <a:p>
            <a:pPr marL="357505" marR="5080" indent="-344805">
              <a:lnSpc>
                <a:spcPct val="100099"/>
              </a:lnSpc>
              <a:spcBef>
                <a:spcPts val="85"/>
              </a:spcBef>
              <a:buFont typeface="Times New Roman"/>
              <a:buChar char="•"/>
              <a:tabLst>
                <a:tab pos="357505" algn="l"/>
                <a:tab pos="358140" algn="l"/>
              </a:tabLst>
            </a:pPr>
            <a:r>
              <a:rPr dirty="0" spc="-10"/>
              <a:t>除了前面介绍的查询之外</a:t>
            </a:r>
            <a:r>
              <a:rPr dirty="0" spc="-5"/>
              <a:t>，</a:t>
            </a:r>
            <a:r>
              <a:rPr dirty="0" spc="-5">
                <a:latin typeface="Times New Roman"/>
                <a:cs typeface="Times New Roman"/>
              </a:rPr>
              <a:t>Oracle</a:t>
            </a:r>
            <a:r>
              <a:rPr dirty="0" spc="75">
                <a:latin typeface="Times New Roman"/>
                <a:cs typeface="Times New Roman"/>
              </a:rPr>
              <a:t> </a:t>
            </a:r>
            <a:r>
              <a:rPr dirty="0" spc="-5">
                <a:latin typeface="Times New Roman"/>
                <a:cs typeface="Times New Roman"/>
              </a:rPr>
              <a:t>Database  </a:t>
            </a:r>
            <a:r>
              <a:rPr dirty="0" spc="5">
                <a:latin typeface="Times New Roman"/>
                <a:cs typeface="Times New Roman"/>
              </a:rPr>
              <a:t>10g</a:t>
            </a:r>
            <a:r>
              <a:rPr dirty="0" spc="-10"/>
              <a:t>系统还提供了一个有意义的翻译函数 </a:t>
            </a:r>
            <a:r>
              <a:rPr dirty="0" spc="-5">
                <a:latin typeface="Times New Roman"/>
                <a:cs typeface="Times New Roman"/>
              </a:rPr>
              <a:t>tra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5">
                <a:latin typeface="Times New Roman"/>
                <a:cs typeface="Times New Roman"/>
              </a:rPr>
              <a:t>ate(</a:t>
            </a:r>
            <a:r>
              <a:rPr dirty="0" spc="-30">
                <a:latin typeface="Times New Roman"/>
                <a:cs typeface="Times New Roman"/>
              </a:rPr>
              <a:t>)</a:t>
            </a:r>
            <a:r>
              <a:rPr dirty="0" spc="-10"/>
              <a:t>。顾名思义，可以使</a:t>
            </a:r>
            <a:r>
              <a:rPr dirty="0" spc="-25"/>
              <a:t>用</a:t>
            </a:r>
            <a:r>
              <a:rPr dirty="0" spc="-5">
                <a:latin typeface="Times New Roman"/>
                <a:cs typeface="Times New Roman"/>
              </a:rPr>
              <a:t>t</a:t>
            </a:r>
            <a:r>
              <a:rPr dirty="0" spc="10">
                <a:latin typeface="Times New Roman"/>
                <a:cs typeface="Times New Roman"/>
              </a:rPr>
              <a:t>r</a:t>
            </a:r>
            <a:r>
              <a:rPr dirty="0" spc="-5">
                <a:latin typeface="Times New Roman"/>
                <a:cs typeface="Times New Roman"/>
              </a:rPr>
              <a:t>a</a:t>
            </a:r>
            <a:r>
              <a:rPr dirty="0">
                <a:latin typeface="Times New Roman"/>
                <a:cs typeface="Times New Roman"/>
              </a:rPr>
              <a:t>n</a:t>
            </a:r>
            <a:r>
              <a:rPr dirty="0" spc="-5">
                <a:latin typeface="Times New Roman"/>
                <a:cs typeface="Times New Roman"/>
              </a:rPr>
              <a:t>s</a:t>
            </a:r>
            <a:r>
              <a:rPr dirty="0">
                <a:latin typeface="Times New Roman"/>
                <a:cs typeface="Times New Roman"/>
              </a:rPr>
              <a:t>l</a:t>
            </a:r>
            <a:r>
              <a:rPr dirty="0" spc="-5">
                <a:latin typeface="Times New Roman"/>
                <a:cs typeface="Times New Roman"/>
              </a:rPr>
              <a:t>ate</a:t>
            </a:r>
            <a:r>
              <a:rPr dirty="0" spc="10">
                <a:latin typeface="Times New Roman"/>
                <a:cs typeface="Times New Roman"/>
              </a:rPr>
              <a:t>(</a:t>
            </a:r>
            <a:r>
              <a:rPr dirty="0" spc="-20">
                <a:latin typeface="Times New Roman"/>
                <a:cs typeface="Times New Roman"/>
              </a:rPr>
              <a:t>)</a:t>
            </a:r>
            <a:r>
              <a:rPr dirty="0" spc="-5"/>
              <a:t>函数 </a:t>
            </a:r>
            <a:r>
              <a:rPr dirty="0" spc="-10"/>
              <a:t>把指定的表达式翻译成另一个表达</a:t>
            </a:r>
            <a:r>
              <a:rPr dirty="0" spc="10"/>
              <a:t>式</a:t>
            </a:r>
            <a:r>
              <a:rPr dirty="0" spc="-10"/>
              <a:t>。该</a:t>
            </a:r>
            <a:r>
              <a:rPr dirty="0" spc="10"/>
              <a:t>函</a:t>
            </a:r>
            <a:r>
              <a:rPr dirty="0" spc="-10"/>
              <a:t>数 类似于加密函数，可以使用一种密</a:t>
            </a:r>
            <a:r>
              <a:rPr dirty="0" spc="10"/>
              <a:t>钥</a:t>
            </a:r>
            <a:r>
              <a:rPr dirty="0" spc="-10"/>
              <a:t>加密</a:t>
            </a:r>
            <a:r>
              <a:rPr dirty="0" spc="10"/>
              <a:t>表</a:t>
            </a:r>
            <a:r>
              <a:rPr dirty="0" spc="-10"/>
              <a:t>达 式，并且可以使用同样的密钥解密</a:t>
            </a:r>
            <a:r>
              <a:rPr dirty="0" spc="10"/>
              <a:t>。</a:t>
            </a:r>
            <a:r>
              <a:rPr dirty="0" spc="-10"/>
              <a:t>因此</a:t>
            </a:r>
            <a:r>
              <a:rPr dirty="0" spc="10"/>
              <a:t>，</a:t>
            </a:r>
            <a:r>
              <a:rPr dirty="0" spc="-10"/>
              <a:t>可 以</a:t>
            </a:r>
            <a:r>
              <a:rPr dirty="0" spc="-15"/>
              <a:t>说</a:t>
            </a:r>
            <a:r>
              <a:rPr dirty="0" spc="-5">
                <a:latin typeface="Times New Roman"/>
                <a:cs typeface="Times New Roman"/>
              </a:rPr>
              <a:t>translate()</a:t>
            </a:r>
            <a:r>
              <a:rPr dirty="0" spc="-10"/>
              <a:t>函数是一种对称加</a:t>
            </a:r>
            <a:r>
              <a:rPr dirty="0" spc="10"/>
              <a:t>密</a:t>
            </a:r>
            <a:r>
              <a:rPr dirty="0" spc="-10"/>
              <a:t>方式。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翻译函数查询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6070600" cy="5124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translate()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函数的语法格式如下：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39367" y="1984248"/>
            <a:ext cx="7287768" cy="10972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971550" y="1916112"/>
            <a:ext cx="7272655" cy="10814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Times New Roman"/>
              <a:cs typeface="Times New Roman"/>
            </a:endParaRPr>
          </a:p>
          <a:p>
            <a:pPr marL="36576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TRANSLATE(message_expression,</a:t>
            </a:r>
            <a:endParaRPr sz="1800">
              <a:latin typeface="Courier New"/>
              <a:cs typeface="Courier New"/>
            </a:endParaRPr>
          </a:p>
          <a:p>
            <a:pPr algn="ctr" marL="4775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source_encode_key,</a:t>
            </a:r>
            <a:r>
              <a:rPr dirty="0" sz="1800" spc="-2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destination_encode_key)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39367" y="3928871"/>
            <a:ext cx="7287768" cy="18166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71550" y="3860800"/>
            <a:ext cx="7272655" cy="180022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88595" rIns="0" bIns="0" rtlCol="0" vert="horz">
            <a:spAutoFit/>
          </a:bodyPr>
          <a:lstStyle/>
          <a:p>
            <a:pPr marL="365760">
              <a:lnSpc>
                <a:spcPct val="100000"/>
              </a:lnSpc>
              <a:spcBef>
                <a:spcPts val="1485"/>
              </a:spcBef>
            </a:pPr>
            <a:r>
              <a:rPr dirty="0" sz="1800" spc="-10" b="1">
                <a:latin typeface="Courier New"/>
                <a:cs typeface="Courier New"/>
              </a:rPr>
              <a:t>SELECT part_name,</a:t>
            </a:r>
            <a:endParaRPr sz="18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mp_cost </a:t>
            </a:r>
            <a:r>
              <a:rPr dirty="0" sz="1800" spc="-20" b="1">
                <a:latin typeface="Courier New"/>
                <a:cs typeface="Courier New"/>
              </a:rPr>
              <a:t>as</a:t>
            </a:r>
            <a:r>
              <a:rPr dirty="0" sz="1800" spc="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actualCost,</a:t>
            </a:r>
            <a:endParaRPr sz="1800">
              <a:latin typeface="Courier New"/>
              <a:cs typeface="Courier New"/>
            </a:endParaRPr>
          </a:p>
          <a:p>
            <a:pPr marL="104902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TRANSLATE(mp_cost, 1234567890,</a:t>
            </a:r>
            <a:r>
              <a:rPr dirty="0" sz="1800" spc="-4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5129837046)</a:t>
            </a:r>
            <a:endParaRPr sz="1800">
              <a:latin typeface="Courier New"/>
              <a:cs typeface="Courier New"/>
            </a:endParaRPr>
          </a:p>
          <a:p>
            <a:pPr marL="192087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translatedCost</a:t>
            </a:r>
            <a:endParaRPr sz="1800">
              <a:latin typeface="Courier New"/>
              <a:cs typeface="Courier New"/>
            </a:endParaRPr>
          </a:p>
          <a:p>
            <a:pPr marL="36576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bicycle;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分析查询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441690" cy="4956175"/>
          </a:xfrm>
          <a:prstGeom prst="rect">
            <a:avLst/>
          </a:prstGeom>
        </p:spPr>
        <p:txBody>
          <a:bodyPr wrap="square" lIns="0" tIns="55880" rIns="0" bIns="0" rtlCol="0" vert="horz">
            <a:spAutoFit/>
          </a:bodyPr>
          <a:lstStyle/>
          <a:p>
            <a:pPr algn="just" marL="356870" marR="5080" indent="-344805">
              <a:lnSpc>
                <a:spcPct val="90000"/>
              </a:lnSpc>
              <a:spcBef>
                <a:spcPts val="440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在执行分析查询过程中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需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要借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助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于分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2800" spc="-45">
                <a:solidFill>
                  <a:srgbClr val="FFFFFF"/>
                </a:solidFill>
                <a:latin typeface="宋体"/>
                <a:cs typeface="宋体"/>
              </a:rPr>
              <a:t>。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Oracle  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2800" spc="-1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系统提供了许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多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可以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于分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析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查询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分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析函数。可以把这些分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析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分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成以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几种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型。</a:t>
            </a:r>
            <a:endParaRPr sz="2800">
              <a:latin typeface="宋体"/>
              <a:cs typeface="宋体"/>
            </a:endParaRPr>
          </a:p>
          <a:p>
            <a:pPr marL="756285" marR="37465" indent="-287020">
              <a:lnSpc>
                <a:spcPts val="2470"/>
              </a:lnSpc>
              <a:spcBef>
                <a:spcPts val="855"/>
              </a:spcBef>
            </a:pPr>
            <a:r>
              <a:rPr dirty="0" sz="2400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1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窗口函</a:t>
            </a:r>
            <a:r>
              <a:rPr dirty="0" sz="2400" spc="5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：允许用户在指定的窗口中计算累加值、移动值 等运算；</a:t>
            </a:r>
            <a:endParaRPr sz="2400">
              <a:latin typeface="宋体"/>
              <a:cs typeface="宋体"/>
            </a:endParaRPr>
          </a:p>
          <a:p>
            <a:pPr marL="756285" marR="37465" indent="-287020">
              <a:lnSpc>
                <a:spcPts val="2470"/>
              </a:lnSpc>
              <a:spcBef>
                <a:spcPts val="819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制表函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：允许计算诸如市场份额、销售总计和销售比率 等数据；</a:t>
            </a:r>
            <a:endParaRPr sz="2400">
              <a:latin typeface="宋体"/>
              <a:cs typeface="宋体"/>
            </a:endParaRPr>
          </a:p>
          <a:p>
            <a:pPr marL="756285" marR="24130" indent="-287020">
              <a:lnSpc>
                <a:spcPts val="2480"/>
              </a:lnSpc>
              <a:spcBef>
                <a:spcPts val="815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第一个值和最后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一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个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值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函</a:t>
            </a:r>
            <a:r>
              <a:rPr dirty="0" sz="2400" spc="-30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：可以在一组数据中得到第一 个值和最后一个值；</a:t>
            </a:r>
            <a:endParaRPr sz="2400">
              <a:latin typeface="宋体"/>
              <a:cs typeface="宋体"/>
            </a:endParaRPr>
          </a:p>
          <a:p>
            <a:pPr marL="756285" marR="24130" indent="-287020">
              <a:lnSpc>
                <a:spcPts val="2470"/>
              </a:lnSpc>
              <a:spcBef>
                <a:spcPts val="810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165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落后位置和提前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位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置</a:t>
            </a:r>
            <a:r>
              <a:rPr dirty="0" sz="2400" spc="-10" b="1">
                <a:solidFill>
                  <a:srgbClr val="FFFF00"/>
                </a:solidFill>
                <a:latin typeface="宋体"/>
                <a:cs typeface="宋体"/>
              </a:rPr>
              <a:t>函</a:t>
            </a:r>
            <a:r>
              <a:rPr dirty="0" sz="2400" spc="-5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：可以使得行中的某一个列的数 据位置落后或提前指定的距离；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80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等级函</a:t>
            </a:r>
            <a:r>
              <a:rPr dirty="0" sz="2400" spc="10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：可以计算一组数据的等级、百分比等；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 spc="-5">
                <a:solidFill>
                  <a:srgbClr val="FFFF00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dirty="0" sz="2400" spc="15" b="1">
                <a:solidFill>
                  <a:srgbClr val="FFFF00"/>
                </a:solidFill>
                <a:latin typeface="宋体"/>
                <a:cs typeface="宋体"/>
              </a:rPr>
              <a:t>线性回归函</a:t>
            </a:r>
            <a:r>
              <a:rPr dirty="0" sz="2400" spc="5" b="1">
                <a:solidFill>
                  <a:srgbClr val="FFFF00"/>
                </a:solidFill>
                <a:latin typeface="宋体"/>
                <a:cs typeface="宋体"/>
              </a:rPr>
              <a:t>数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：可以计算最小方框回归线。</a:t>
            </a:r>
            <a:endParaRPr sz="24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分析查询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68315"/>
            <a:ext cx="8489950" cy="170878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6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分析查询示例</a:t>
            </a:r>
            <a:endParaRPr sz="3200">
              <a:latin typeface="宋体"/>
              <a:cs typeface="宋体"/>
            </a:endParaRPr>
          </a:p>
          <a:p>
            <a:pPr marL="356870" marR="5080" indent="-344805">
              <a:lnSpc>
                <a:spcPts val="3650"/>
              </a:lnSpc>
              <a:spcBef>
                <a:spcPts val="124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计算每个部门薪水的平均值，并将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每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个雇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员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薪 水与该部门薪水的平均值比较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1" y="3209544"/>
            <a:ext cx="8439912" cy="1959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520" y="3297935"/>
            <a:ext cx="8702040" cy="17190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850" y="3141726"/>
            <a:ext cx="8425180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318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969"/>
              </a:spcBef>
            </a:pPr>
            <a:r>
              <a:rPr dirty="0" sz="1800" spc="-5" b="1">
                <a:latin typeface="Courier New"/>
                <a:cs typeface="Courier New"/>
              </a:rPr>
              <a:t>select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deptno,ename,sal,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round(average_sal_dept,0) </a:t>
            </a:r>
            <a:r>
              <a:rPr dirty="0" sz="1800" spc="-5" b="1">
                <a:latin typeface="Courier New"/>
                <a:cs typeface="Courier New"/>
              </a:rPr>
              <a:t>as</a:t>
            </a:r>
            <a:r>
              <a:rPr dirty="0" sz="1800" spc="-8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average_sal_dept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1800" spc="-10" b="1">
                <a:latin typeface="Courier New"/>
                <a:cs typeface="Courier New"/>
              </a:rPr>
              <a:t>round(sal-average_sal_dept,0) </a:t>
            </a:r>
            <a:r>
              <a:rPr dirty="0" sz="1800" spc="-5" b="1">
                <a:latin typeface="Courier New"/>
                <a:cs typeface="Courier New"/>
              </a:rPr>
              <a:t>as</a:t>
            </a:r>
            <a:r>
              <a:rPr dirty="0" sz="1800" spc="-3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sal_variance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(select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deptno,ename,sal,</a:t>
            </a:r>
            <a:endParaRPr sz="1800">
              <a:latin typeface="Courier New"/>
              <a:cs typeface="Courier New"/>
            </a:endParaRPr>
          </a:p>
          <a:p>
            <a:pPr marL="914400" marR="173990" indent="914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avg(sal)over(partition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deptno) </a:t>
            </a:r>
            <a:r>
              <a:rPr dirty="0" sz="1800" spc="-5" b="1">
                <a:latin typeface="Courier New"/>
                <a:cs typeface="Courier New"/>
              </a:rPr>
              <a:t>as </a:t>
            </a:r>
            <a:r>
              <a:rPr dirty="0" sz="1800" spc="-10" b="1">
                <a:latin typeface="Courier New"/>
                <a:cs typeface="Courier New"/>
              </a:rPr>
              <a:t>average_sal_dept  from emp);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分析查询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584708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分析查询示例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查询本单位最先招聘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个雇员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1" y="3209544"/>
            <a:ext cx="8439912" cy="1959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23850" y="3141726"/>
            <a:ext cx="8425180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31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27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rownum </a:t>
            </a:r>
            <a:r>
              <a:rPr dirty="0" sz="1800" spc="-5" b="1">
                <a:latin typeface="Courier New"/>
                <a:cs typeface="Courier New"/>
              </a:rPr>
              <a:t>as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rank,ename,hiredate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(select ename,hiredate from </a:t>
            </a:r>
            <a:r>
              <a:rPr dirty="0" sz="1800" spc="-15" b="1">
                <a:latin typeface="Courier New"/>
                <a:cs typeface="Courier New"/>
              </a:rPr>
              <a:t>emp </a:t>
            </a:r>
            <a:r>
              <a:rPr dirty="0" sz="1800" spc="-10" b="1">
                <a:latin typeface="Courier New"/>
                <a:cs typeface="Courier New"/>
              </a:rPr>
              <a:t>order </a:t>
            </a:r>
            <a:r>
              <a:rPr dirty="0" sz="1800" spc="-1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hiredate</a:t>
            </a:r>
            <a:endParaRPr sz="1800">
              <a:latin typeface="Courier New"/>
              <a:cs typeface="Courier New"/>
            </a:endParaRPr>
          </a:p>
          <a:p>
            <a:pPr marL="649414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nulls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last)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where</a:t>
            </a:r>
            <a:r>
              <a:rPr dirty="0" sz="1800" spc="-10" b="1">
                <a:latin typeface="Courier New"/>
                <a:cs typeface="Courier New"/>
              </a:rPr>
              <a:t> rownum&lt;=3;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分析查询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5847080" cy="119634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分析查询示例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查询本单位最先招聘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个雇员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93191" y="3209544"/>
            <a:ext cx="8583168" cy="195986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50520" y="3435096"/>
            <a:ext cx="8702040" cy="14447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323850" y="3141726"/>
            <a:ext cx="8569325" cy="1945005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5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750">
              <a:latin typeface="Times New Roman"/>
              <a:cs typeface="Times New Roman"/>
            </a:endParaRPr>
          </a:p>
          <a:p>
            <a:pPr marL="91440" marR="4236085">
              <a:lnSpc>
                <a:spcPct val="100000"/>
              </a:lnSpc>
            </a:pPr>
            <a:r>
              <a:rPr dirty="0" sz="1800" spc="-5" b="1">
                <a:latin typeface="Courier New"/>
                <a:cs typeface="Courier New"/>
              </a:rPr>
              <a:t>select </a:t>
            </a:r>
            <a:r>
              <a:rPr dirty="0" sz="1800" spc="-10" b="1">
                <a:latin typeface="Courier New"/>
                <a:cs typeface="Courier New"/>
              </a:rPr>
              <a:t>hire_rank,ename,hiredate  </a:t>
            </a:r>
            <a:r>
              <a:rPr dirty="0" sz="1800" spc="-5" b="1">
                <a:latin typeface="Courier New"/>
                <a:cs typeface="Courier New"/>
              </a:rPr>
              <a:t>from </a:t>
            </a:r>
            <a:r>
              <a:rPr dirty="0" sz="1800" spc="-10" b="1">
                <a:latin typeface="Courier New"/>
                <a:cs typeface="Courier New"/>
              </a:rPr>
              <a:t>(select</a:t>
            </a:r>
            <a:r>
              <a:rPr dirty="0" sz="1800" spc="-5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ename,hiredate,</a:t>
            </a:r>
            <a:endParaRPr sz="1800">
              <a:latin typeface="Courier New"/>
              <a:cs typeface="Courier New"/>
            </a:endParaRPr>
          </a:p>
          <a:p>
            <a:pPr marL="100584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rank()over(order </a:t>
            </a:r>
            <a:r>
              <a:rPr dirty="0" sz="1800" spc="-5" b="1">
                <a:latin typeface="Courier New"/>
                <a:cs typeface="Courier New"/>
              </a:rPr>
              <a:t>by </a:t>
            </a:r>
            <a:r>
              <a:rPr dirty="0" sz="1800" spc="-10" b="1">
                <a:latin typeface="Courier New"/>
                <a:cs typeface="Courier New"/>
              </a:rPr>
              <a:t>hiredate </a:t>
            </a:r>
            <a:r>
              <a:rPr dirty="0" sz="1800" spc="-5" b="1">
                <a:latin typeface="Courier New"/>
                <a:cs typeface="Courier New"/>
              </a:rPr>
              <a:t>asc </a:t>
            </a:r>
            <a:r>
              <a:rPr dirty="0" sz="1800" spc="-10" b="1">
                <a:latin typeface="Courier New"/>
                <a:cs typeface="Courier New"/>
              </a:rPr>
              <a:t>nulls last)</a:t>
            </a:r>
            <a:r>
              <a:rPr dirty="0" sz="1800" spc="-7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hire_rank</a:t>
            </a:r>
            <a:endParaRPr sz="1800">
              <a:latin typeface="Courier New"/>
              <a:cs typeface="Courier New"/>
            </a:endParaRPr>
          </a:p>
          <a:p>
            <a:pPr marL="914400">
              <a:lnSpc>
                <a:spcPct val="100000"/>
              </a:lnSpc>
            </a:pPr>
            <a:r>
              <a:rPr dirty="0" sz="1800" spc="-10" b="1">
                <a:latin typeface="Courier New"/>
                <a:cs typeface="Courier New"/>
              </a:rPr>
              <a:t>from emp)</a:t>
            </a:r>
            <a:endParaRPr sz="1800">
              <a:latin typeface="Courier New"/>
              <a:cs typeface="Courier New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 spc="-5" b="1">
                <a:latin typeface="Courier New"/>
                <a:cs typeface="Courier New"/>
              </a:rPr>
              <a:t>where </a:t>
            </a:r>
            <a:r>
              <a:rPr dirty="0" sz="1800" spc="-15" b="1">
                <a:latin typeface="Courier New"/>
                <a:cs typeface="Courier New"/>
              </a:rPr>
              <a:t>hire_rank&lt;=3;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003675" y="188417"/>
            <a:ext cx="114109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小结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992680"/>
            <a:ext cx="3210560" cy="353822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86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日期的默认格式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日期和时间函数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层次查询技术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情景查询技术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翻译查询技术</a:t>
            </a:r>
            <a:endParaRPr sz="32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77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分析查询技术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00351" y="2709798"/>
            <a:ext cx="4543425" cy="1438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设置默认的日期格式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489950" cy="295148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日期数据格式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nls_date_format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系统参</a:t>
            </a:r>
            <a:r>
              <a:rPr dirty="0" sz="3200" spc="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来设 置。系统参数存储</a:t>
            </a:r>
            <a:r>
              <a:rPr dirty="0" sz="3200" spc="-25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init.ora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文件</a:t>
            </a:r>
            <a:r>
              <a:rPr dirty="0" sz="3200" spc="-15">
                <a:solidFill>
                  <a:srgbClr val="FFFFFF"/>
                </a:solidFill>
                <a:latin typeface="宋体"/>
                <a:cs typeface="宋体"/>
              </a:rPr>
              <a:t>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spfile.ora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文 件中。可以使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show 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parameters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令查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这些 系统参数的值。如果需要改变这些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系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统参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值，可以通过执</a:t>
            </a:r>
            <a:r>
              <a:rPr dirty="0" sz="3200" spc="-20">
                <a:solidFill>
                  <a:srgbClr val="FFFFFF"/>
                </a:solidFill>
                <a:latin typeface="宋体"/>
                <a:cs typeface="宋体"/>
              </a:rPr>
              <a:t>行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3200" spc="6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20">
                <a:solidFill>
                  <a:srgbClr val="FFFFFF"/>
                </a:solidFill>
                <a:latin typeface="Times New Roman"/>
                <a:cs typeface="Times New Roman"/>
              </a:rPr>
              <a:t>system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3200" spc="15">
                <a:solidFill>
                  <a:srgbClr val="FFFFFF"/>
                </a:solidFill>
                <a:latin typeface="宋体"/>
                <a:cs typeface="宋体"/>
              </a:rPr>
              <a:t>令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或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alter  session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命令来实现。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设置默认的日期格式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366014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SYSTEM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修改系统参数的文件，这种修改设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置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在今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后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的 数据库操作中一直起作用。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</a:pPr>
            <a:endParaRPr sz="4600">
              <a:latin typeface="Times New Roman"/>
              <a:cs typeface="Times New Roman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dirty="0" sz="3200" spc="-6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3200" spc="-10">
                <a:solidFill>
                  <a:srgbClr val="FFFFFF"/>
                </a:solidFill>
                <a:latin typeface="Times New Roman"/>
                <a:cs typeface="Times New Roman"/>
              </a:rPr>
              <a:t> SESSION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命令</a:t>
            </a:r>
            <a:endParaRPr sz="3200">
              <a:latin typeface="宋体"/>
              <a:cs typeface="宋体"/>
            </a:endParaRPr>
          </a:p>
          <a:p>
            <a:pPr marL="356870" marR="5080">
              <a:lnSpc>
                <a:spcPts val="3650"/>
              </a:lnSpc>
              <a:spcBef>
                <a:spcPts val="475"/>
              </a:spcBef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设置只在当前的会话中起作用，该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会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话结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之 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后，其设置就会失效。</a:t>
            </a:r>
            <a:endParaRPr sz="32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049017" y="188417"/>
            <a:ext cx="5045710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设置默认的日期格式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7818755" cy="45339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使用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alter</a:t>
            </a:r>
            <a:r>
              <a:rPr dirty="0" sz="2800" spc="-12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2800" spc="10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命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令设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日期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语法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式如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下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140455"/>
            <a:ext cx="8713470" cy="13081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105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在上面的语法格式中</a:t>
            </a:r>
            <a:r>
              <a:rPr dirty="0" sz="2800" spc="-5">
                <a:solidFill>
                  <a:srgbClr val="FFFFFF"/>
                </a:solidFill>
                <a:latin typeface="宋体"/>
                <a:cs typeface="宋体"/>
              </a:rPr>
              <a:t>，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date_format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参数既</a:t>
            </a:r>
            <a:r>
              <a:rPr dirty="0" sz="2800" spc="-10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以采用 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month-dd-yyyy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格式，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可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以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采用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yyyy-month-dd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格式， 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还可以采</a:t>
            </a:r>
            <a:r>
              <a:rPr dirty="0" sz="2800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yyyy-dd-month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格式。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22960" y="2127504"/>
            <a:ext cx="7577328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755650" y="2060638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503555">
              <a:lnSpc>
                <a:spcPct val="100000"/>
              </a:lnSpc>
              <a:spcBef>
                <a:spcPts val="980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SESSION SET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NLS_DATE_FORMAT=‘</a:t>
            </a:r>
            <a:r>
              <a:rPr dirty="0" sz="1800" spc="-10" b="1" i="1">
                <a:latin typeface="Courier New"/>
                <a:cs typeface="Courier New"/>
              </a:rPr>
              <a:t>date_format’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22960" y="4937759"/>
            <a:ext cx="7577328" cy="59131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755650" y="4868862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marL="366395">
              <a:lnSpc>
                <a:spcPct val="100000"/>
              </a:lnSpc>
              <a:spcBef>
                <a:spcPts val="990"/>
              </a:spcBef>
            </a:pPr>
            <a:r>
              <a:rPr dirty="0" sz="1800" spc="-5" b="1">
                <a:latin typeface="Courier New"/>
                <a:cs typeface="Courier New"/>
              </a:rPr>
              <a:t>ALTER </a:t>
            </a:r>
            <a:r>
              <a:rPr dirty="0" sz="1800" spc="-10" b="1">
                <a:latin typeface="Courier New"/>
                <a:cs typeface="Courier New"/>
              </a:rPr>
              <a:t>SESSION SET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NLS_DATE_FORMAT='month-dd-yyyy</a:t>
            </a:r>
            <a:r>
              <a:rPr dirty="0" sz="1800" spc="-10" b="1" i="1">
                <a:latin typeface="Courier New"/>
                <a:cs typeface="Courier New"/>
              </a:rPr>
              <a:t>’</a:t>
            </a:r>
            <a:r>
              <a:rPr dirty="0" sz="1800" spc="-10" b="1">
                <a:latin typeface="Courier New"/>
                <a:cs typeface="Courier New"/>
              </a:rPr>
              <a:t>;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591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</a:t>
            </a:r>
            <a:r>
              <a:rPr dirty="0" spc="-10"/>
              <a:t>期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字符转换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65777"/>
            <a:ext cx="8489950" cy="4053204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356870" marR="5080" indent="-344805">
              <a:lnSpc>
                <a:spcPct val="100099"/>
              </a:lnSpc>
              <a:spcBef>
                <a:spcPts val="290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在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</a:t>
            </a:r>
            <a:r>
              <a:rPr dirty="0" sz="3200" spc="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Database</a:t>
            </a:r>
            <a:r>
              <a:rPr dirty="0" sz="3200" spc="3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系统中，既可以把字符 数据转变成日期数据，也可以把日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变 成字符数据。完成日期和字符数据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之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间的</a:t>
            </a:r>
            <a:r>
              <a:rPr dirty="0" sz="3200" spc="10">
                <a:solidFill>
                  <a:srgbClr val="FFFFFF"/>
                </a:solidFill>
                <a:latin typeface="宋体"/>
                <a:cs typeface="宋体"/>
              </a:rPr>
              <a:t>转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换 操作可以使用：</a:t>
            </a:r>
            <a:endParaRPr sz="32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1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TO_CHAR()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2800">
              <a:latin typeface="宋体"/>
              <a:cs typeface="宋体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05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dirty="0" sz="2800" spc="5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800" spc="-9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TO_DATE()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endParaRPr sz="2800">
              <a:latin typeface="宋体"/>
              <a:cs typeface="宋体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591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</a:t>
            </a:r>
            <a:r>
              <a:rPr dirty="0" spc="-10"/>
              <a:t>期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字符转换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303895" cy="13074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6870" marR="5080" indent="-344805">
              <a:lnSpc>
                <a:spcPts val="303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TO_CHAR()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函数可以完成从日期数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据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到字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符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串数据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的转换过程。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10">
                <a:solidFill>
                  <a:srgbClr val="FFFFFF"/>
                </a:solidFill>
                <a:latin typeface="Times New Roman"/>
                <a:cs typeface="Times New Roman"/>
              </a:rPr>
              <a:t>TO_CHAR()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函数的语法格式如下：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735812"/>
            <a:ext cx="7499350" cy="13055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459"/>
              </a:spcBef>
              <a:buFont typeface="Times New Roman"/>
              <a:buChar char="•"/>
              <a:tabLst>
                <a:tab pos="356870" algn="l"/>
                <a:tab pos="357505" algn="l"/>
              </a:tabLst>
            </a:pP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在上面的语法格式中，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主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要参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数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的意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义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如下：</a:t>
            </a:r>
            <a:endParaRPr sz="28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309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10">
                <a:solidFill>
                  <a:srgbClr val="FFFFFF"/>
                </a:solidFill>
                <a:latin typeface="Times New Roman"/>
                <a:cs typeface="Times New Roman"/>
              </a:rPr>
              <a:t>x—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将要转换的源日期表达式类型。</a:t>
            </a:r>
            <a:endParaRPr sz="2400">
              <a:latin typeface="宋体"/>
              <a:cs typeface="宋体"/>
            </a:endParaRPr>
          </a:p>
          <a:p>
            <a:pPr marL="469900">
              <a:lnSpc>
                <a:spcPct val="100000"/>
              </a:lnSpc>
              <a:spcBef>
                <a:spcPts val="290"/>
              </a:spcBef>
            </a:pPr>
            <a:r>
              <a:rPr dirty="0" sz="2400">
                <a:solidFill>
                  <a:srgbClr val="FFFFFF"/>
                </a:solidFill>
                <a:latin typeface="Arial"/>
                <a:cs typeface="Arial"/>
              </a:rPr>
              <a:t>¤</a:t>
            </a:r>
            <a:r>
              <a:rPr dirty="0" sz="2400" spc="2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5">
                <a:solidFill>
                  <a:srgbClr val="FFFFFF"/>
                </a:solidFill>
                <a:latin typeface="Times New Roman"/>
                <a:cs typeface="Times New Roman"/>
              </a:rPr>
              <a:t>format—</a:t>
            </a:r>
            <a:r>
              <a:rPr dirty="0" sz="2400">
                <a:solidFill>
                  <a:srgbClr val="FFFFFF"/>
                </a:solidFill>
                <a:latin typeface="宋体"/>
                <a:cs typeface="宋体"/>
              </a:rPr>
              <a:t>将要转变的源日期表达式的格式类型。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69263" y="2776727"/>
            <a:ext cx="757732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0112" y="2708338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4445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TO_CHAR(</a:t>
            </a:r>
            <a:r>
              <a:rPr dirty="0" sz="1800" spc="-10" b="1" i="1">
                <a:latin typeface="Courier New"/>
                <a:cs typeface="Courier New"/>
              </a:rPr>
              <a:t>x</a:t>
            </a: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format</a:t>
            </a:r>
            <a:r>
              <a:rPr dirty="0" sz="1800" spc="-10" b="1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69263" y="5513832"/>
            <a:ext cx="757732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900112" y="5445125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6365" rIns="0" bIns="0" rtlCol="0" vert="horz">
            <a:spAutoFit/>
          </a:bodyPr>
          <a:lstStyle/>
          <a:p>
            <a:pPr marL="640715">
              <a:lnSpc>
                <a:spcPct val="100000"/>
              </a:lnSpc>
              <a:spcBef>
                <a:spcPts val="995"/>
              </a:spcBef>
            </a:pPr>
            <a:r>
              <a:rPr dirty="0" sz="1800" spc="-10" b="1">
                <a:latin typeface="Courier New"/>
                <a:cs typeface="Courier New"/>
              </a:rPr>
              <a:t>TO_CHAR(sysdate, </a:t>
            </a:r>
            <a:r>
              <a:rPr dirty="0" sz="1800" spc="-15" b="1">
                <a:latin typeface="Courier New"/>
                <a:cs typeface="Courier New"/>
              </a:rPr>
              <a:t>'yyyy, </a:t>
            </a:r>
            <a:r>
              <a:rPr dirty="0" sz="1800" spc="-5" b="1">
                <a:latin typeface="Courier New"/>
                <a:cs typeface="Courier New"/>
              </a:rPr>
              <a:t>month dd,</a:t>
            </a:r>
            <a:r>
              <a:rPr dirty="0" sz="1800" spc="-45" b="1">
                <a:latin typeface="Courier New"/>
                <a:cs typeface="Courier New"/>
              </a:rPr>
              <a:t> </a:t>
            </a:r>
            <a:r>
              <a:rPr dirty="0" sz="1800" spc="-15" b="1">
                <a:latin typeface="Courier New"/>
                <a:cs typeface="Courier New"/>
              </a:rPr>
              <a:t>HH24:MI:SS')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792983" y="188417"/>
            <a:ext cx="355917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</a:t>
            </a:r>
            <a:r>
              <a:rPr dirty="0" spc="-10"/>
              <a:t>期</a:t>
            </a:r>
            <a:r>
              <a:rPr dirty="0" spc="-5">
                <a:latin typeface="Times New Roman"/>
                <a:cs typeface="Times New Roman"/>
              </a:rPr>
              <a:t>-</a:t>
            </a:r>
            <a:r>
              <a:rPr dirty="0" spc="-15"/>
              <a:t>字符转换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48638"/>
            <a:ext cx="8581390" cy="130746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356870" marR="5080" indent="-344805">
              <a:lnSpc>
                <a:spcPts val="3030"/>
              </a:lnSpc>
              <a:spcBef>
                <a:spcPts val="48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TO_DATE()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函数可以把指定的字符串转换成一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个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日期 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和时间。</a:t>
            </a:r>
            <a:endParaRPr sz="2800">
              <a:latin typeface="宋体"/>
              <a:cs typeface="宋体"/>
            </a:endParaRPr>
          </a:p>
          <a:p>
            <a:pPr marL="356870" indent="-344805">
              <a:lnSpc>
                <a:spcPct val="100000"/>
              </a:lnSpc>
              <a:spcBef>
                <a:spcPts val="2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2800" spc="-45">
                <a:solidFill>
                  <a:srgbClr val="FFFFFF"/>
                </a:solidFill>
                <a:latin typeface="Times New Roman"/>
                <a:cs typeface="Times New Roman"/>
              </a:rPr>
              <a:t>TO_DATE()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函数的语法格式如下：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3311093"/>
            <a:ext cx="8447405" cy="1606550"/>
          </a:xfrm>
          <a:prstGeom prst="rect">
            <a:avLst/>
          </a:prstGeom>
        </p:spPr>
        <p:txBody>
          <a:bodyPr wrap="square" lIns="0" tIns="56515" rIns="0" bIns="0" rtlCol="0" vert="horz">
            <a:spAutoFit/>
          </a:bodyPr>
          <a:lstStyle/>
          <a:p>
            <a:pPr algn="just" marL="356870" marR="5080" indent="-344805">
              <a:lnSpc>
                <a:spcPct val="90000"/>
              </a:lnSpc>
              <a:spcBef>
                <a:spcPts val="445"/>
              </a:spcBef>
              <a:buFont typeface="Times New Roman"/>
              <a:buChar char="•"/>
              <a:tabLst>
                <a:tab pos="357505" algn="l"/>
              </a:tabLst>
            </a:pP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在上面的语法格式中，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该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函数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将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字符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串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表达</a:t>
            </a:r>
            <a:r>
              <a:rPr dirty="0" sz="2800" spc="-40">
                <a:solidFill>
                  <a:srgbClr val="FFFFFF"/>
                </a:solidFill>
                <a:latin typeface="宋体"/>
                <a:cs typeface="宋体"/>
              </a:rPr>
              <a:t>式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x</a:t>
            </a:r>
            <a:r>
              <a:rPr dirty="0" sz="2800" spc="-15">
                <a:solidFill>
                  <a:srgbClr val="FFFFFF"/>
                </a:solidFill>
                <a:latin typeface="宋体"/>
                <a:cs typeface="宋体"/>
              </a:rPr>
              <a:t>按照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由</a:t>
            </a:r>
            <a:r>
              <a:rPr dirty="0" sz="2800" spc="-5">
                <a:solidFill>
                  <a:srgbClr val="FFFFFF"/>
                </a:solidFill>
                <a:latin typeface="Times New Roman"/>
                <a:cs typeface="Times New Roman"/>
              </a:rPr>
              <a:t>format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指定的格式转变成日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期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和时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间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。如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果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没有使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用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f</a:t>
            </a:r>
            <a:r>
              <a:rPr dirty="0" sz="2800" spc="15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dirty="0" sz="2800" spc="-4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dirty="0" sz="280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dirty="0" sz="2800" spc="5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日期格式参数，则按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照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默认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的</a:t>
            </a:r>
            <a:r>
              <a:rPr dirty="0" sz="2800" spc="10">
                <a:solidFill>
                  <a:srgbClr val="FFFFFF"/>
                </a:solidFill>
                <a:latin typeface="宋体"/>
                <a:cs typeface="宋体"/>
              </a:rPr>
              <a:t>日期</a:t>
            </a:r>
            <a:r>
              <a:rPr dirty="0" sz="2800" spc="-20">
                <a:solidFill>
                  <a:srgbClr val="FFFFFF"/>
                </a:solidFill>
                <a:latin typeface="宋体"/>
                <a:cs typeface="宋体"/>
              </a:rPr>
              <a:t>格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式进行 </a:t>
            </a:r>
            <a:r>
              <a:rPr dirty="0" sz="2800" spc="5">
                <a:solidFill>
                  <a:srgbClr val="FFFFFF"/>
                </a:solidFill>
                <a:latin typeface="宋体"/>
                <a:cs typeface="宋体"/>
              </a:rPr>
              <a:t>转换。</a:t>
            </a:r>
            <a:endParaRPr sz="2800">
              <a:latin typeface="宋体"/>
              <a:cs typeface="宋体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96111" y="2560320"/>
            <a:ext cx="7577328" cy="591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827087" y="2492438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 marL="5080">
              <a:lnSpc>
                <a:spcPct val="100000"/>
              </a:lnSpc>
              <a:spcBef>
                <a:spcPts val="980"/>
              </a:spcBef>
            </a:pPr>
            <a:r>
              <a:rPr dirty="0" sz="1800" spc="-10" b="1">
                <a:latin typeface="Courier New"/>
                <a:cs typeface="Courier New"/>
              </a:rPr>
              <a:t>TO_DATE(</a:t>
            </a:r>
            <a:r>
              <a:rPr dirty="0" sz="1800" spc="-10" b="1" i="1">
                <a:latin typeface="Courier New"/>
                <a:cs typeface="Courier New"/>
              </a:rPr>
              <a:t>x</a:t>
            </a:r>
            <a:r>
              <a:rPr dirty="0" sz="1800" spc="-10" b="1">
                <a:latin typeface="Courier New"/>
                <a:cs typeface="Courier New"/>
              </a:rPr>
              <a:t>[,</a:t>
            </a:r>
            <a:r>
              <a:rPr dirty="0" sz="1800" spc="-30" b="1">
                <a:latin typeface="Courier New"/>
                <a:cs typeface="Courier New"/>
              </a:rPr>
              <a:t> </a:t>
            </a:r>
            <a:r>
              <a:rPr dirty="0" sz="1800" spc="-10" b="1" i="1">
                <a:latin typeface="Courier New"/>
                <a:cs typeface="Courier New"/>
              </a:rPr>
              <a:t>format</a:t>
            </a:r>
            <a:r>
              <a:rPr dirty="0" sz="1800" spc="-10" b="1"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896111" y="5297423"/>
            <a:ext cx="7577328" cy="5913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27087" y="5229225"/>
            <a:ext cx="7561580" cy="576580"/>
          </a:xfrm>
          <a:prstGeom prst="rect">
            <a:avLst/>
          </a:prstGeom>
          <a:solidFill>
            <a:srgbClr val="BADFE2"/>
          </a:solidFill>
          <a:ln w="9525">
            <a:solidFill>
              <a:srgbClr val="000000"/>
            </a:solidFill>
          </a:ln>
        </p:spPr>
        <p:txBody>
          <a:bodyPr wrap="square" lIns="0" tIns="125730" rIns="0" bIns="0" rtlCol="0" vert="horz">
            <a:spAutoFit/>
          </a:bodyPr>
          <a:lstStyle/>
          <a:p>
            <a:pPr algn="ctr" marL="1905">
              <a:lnSpc>
                <a:spcPct val="100000"/>
              </a:lnSpc>
              <a:spcBef>
                <a:spcPts val="990"/>
              </a:spcBef>
            </a:pPr>
            <a:r>
              <a:rPr dirty="0" sz="1800" spc="-10" b="1">
                <a:latin typeface="Courier New"/>
                <a:cs typeface="Courier New"/>
              </a:rPr>
              <a:t>TO_DATE('2008-09-30',</a:t>
            </a:r>
            <a:r>
              <a:rPr dirty="0" sz="1800" spc="-55" b="1">
                <a:latin typeface="Courier New"/>
                <a:cs typeface="Courier New"/>
              </a:rPr>
              <a:t> </a:t>
            </a:r>
            <a:r>
              <a:rPr dirty="0" sz="1800" spc="-10" b="1">
                <a:latin typeface="Courier New"/>
                <a:cs typeface="Courier New"/>
              </a:rPr>
              <a:t>'yyyy-mm-dd')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96240" y="6391236"/>
            <a:ext cx="506730" cy="28321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05"/>
              </a:lnSpc>
            </a:pPr>
            <a:r>
              <a:rPr dirty="0" sz="2000" spc="-2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z="20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01625" y="6324600"/>
            <a:ext cx="638175" cy="3905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87472" y="188417"/>
            <a:ext cx="3372485" cy="695325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5"/>
              <a:t>日期时间函数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07340" y="1091311"/>
            <a:ext cx="8223884" cy="10001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356870" marR="5080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</a:tabLst>
            </a:pPr>
            <a:r>
              <a:rPr dirty="0" sz="3200" spc="-5">
                <a:solidFill>
                  <a:srgbClr val="FFFFFF"/>
                </a:solidFill>
                <a:latin typeface="Times New Roman"/>
                <a:cs typeface="Times New Roman"/>
              </a:rPr>
              <a:t>Oracle Database</a:t>
            </a:r>
            <a:r>
              <a:rPr dirty="0" sz="3200" spc="2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200">
                <a:solidFill>
                  <a:srgbClr val="FFFFFF"/>
                </a:solidFill>
                <a:latin typeface="Times New Roman"/>
                <a:cs typeface="Times New Roman"/>
              </a:rPr>
              <a:t>10g</a:t>
            </a:r>
            <a:r>
              <a:rPr dirty="0" sz="3200" spc="-10">
                <a:solidFill>
                  <a:srgbClr val="FFFFFF"/>
                </a:solidFill>
                <a:latin typeface="宋体"/>
                <a:cs typeface="宋体"/>
              </a:rPr>
              <a:t>系统提供了许多用来处理 日期和时间的函数</a:t>
            </a:r>
            <a:endParaRPr sz="3200">
              <a:latin typeface="宋体"/>
              <a:cs typeface="宋体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9600" y="2343911"/>
            <a:ext cx="8223504" cy="3904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39750" y="2276475"/>
            <a:ext cx="8209280" cy="3889375"/>
          </a:xfrm>
          <a:custGeom>
            <a:avLst/>
            <a:gdLst/>
            <a:ahLst/>
            <a:cxnLst/>
            <a:rect l="l" t="t" r="r" b="b"/>
            <a:pathLst>
              <a:path w="8209280" h="3889375">
                <a:moveTo>
                  <a:pt x="0" y="3889375"/>
                </a:moveTo>
                <a:lnTo>
                  <a:pt x="8209026" y="3889375"/>
                </a:lnTo>
                <a:lnTo>
                  <a:pt x="8209026" y="0"/>
                </a:lnTo>
                <a:lnTo>
                  <a:pt x="0" y="0"/>
                </a:lnTo>
                <a:lnTo>
                  <a:pt x="0" y="388937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39750" y="2276475"/>
            <a:ext cx="8209280" cy="3889375"/>
          </a:xfrm>
          <a:custGeom>
            <a:avLst/>
            <a:gdLst/>
            <a:ahLst/>
            <a:cxnLst/>
            <a:rect l="l" t="t" r="r" b="b"/>
            <a:pathLst>
              <a:path w="8209280" h="3889375">
                <a:moveTo>
                  <a:pt x="0" y="3889375"/>
                </a:moveTo>
                <a:lnTo>
                  <a:pt x="8209026" y="3889375"/>
                </a:lnTo>
                <a:lnTo>
                  <a:pt x="8209026" y="0"/>
                </a:lnTo>
                <a:lnTo>
                  <a:pt x="0" y="0"/>
                </a:lnTo>
                <a:lnTo>
                  <a:pt x="0" y="3889375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827087" y="2349436"/>
            <a:ext cx="7489825" cy="36306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ssm</dc:creator>
  <dc:title>SQL高级查询技术</dc:title>
  <dcterms:created xsi:type="dcterms:W3CDTF">2020-03-03T12:31:59Z</dcterms:created>
  <dcterms:modified xsi:type="dcterms:W3CDTF">2020-03-03T12:31:59Z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2017-02-27T00:00:00Z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2020-03-03T00:00:00Z</vt:filetime>
  </property>
</Properties>
</file>