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9130" y="1976119"/>
            <a:ext cx="374573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700" y="188417"/>
            <a:ext cx="226059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088262"/>
            <a:ext cx="8651240" cy="149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Oracle</a:t>
            </a:r>
            <a:r>
              <a:rPr dirty="0" spc="-10">
                <a:latin typeface="宋体"/>
                <a:cs typeface="宋体"/>
              </a:rPr>
              <a:t>数据类型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字符类型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3002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NLS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（国家语言支持）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NLS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全称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National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Language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NLS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数据库的一个非常强大的特性，控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着数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许多方面。它控制的最重要的两个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面是：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文本数据持久存储在磁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上时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何编码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透明地将数据从一个字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集转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到另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个字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5775" y="4434840"/>
            <a:ext cx="7071359" cy="18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7450" y="4365561"/>
            <a:ext cx="7056755" cy="1871980"/>
          </a:xfrm>
          <a:custGeom>
            <a:avLst/>
            <a:gdLst/>
            <a:ahLst/>
            <a:cxnLst/>
            <a:rect l="l" t="t" r="r" b="b"/>
            <a:pathLst>
              <a:path w="7056755" h="1871979">
                <a:moveTo>
                  <a:pt x="0" y="1871726"/>
                </a:moveTo>
                <a:lnTo>
                  <a:pt x="7056501" y="1871726"/>
                </a:lnTo>
                <a:lnTo>
                  <a:pt x="7056501" y="0"/>
                </a:lnTo>
                <a:lnTo>
                  <a:pt x="0" y="0"/>
                </a:lnTo>
                <a:lnTo>
                  <a:pt x="0" y="1871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7450" y="4365561"/>
            <a:ext cx="7056755" cy="1871980"/>
          </a:xfrm>
          <a:custGeom>
            <a:avLst/>
            <a:gdLst/>
            <a:ahLst/>
            <a:cxnLst/>
            <a:rect l="l" t="t" r="r" b="b"/>
            <a:pathLst>
              <a:path w="7056755" h="1871979">
                <a:moveTo>
                  <a:pt x="0" y="1871726"/>
                </a:moveTo>
                <a:lnTo>
                  <a:pt x="7056501" y="1871726"/>
                </a:lnTo>
                <a:lnTo>
                  <a:pt x="7056501" y="0"/>
                </a:lnTo>
                <a:lnTo>
                  <a:pt x="0" y="0"/>
                </a:lnTo>
                <a:lnTo>
                  <a:pt x="0" y="18717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4501" y="4508500"/>
            <a:ext cx="4238625" cy="1590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字符类型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4560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如何查看当前的数据库字符集设定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9032" y="2776727"/>
            <a:ext cx="6711696" cy="131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1975" y="2708275"/>
            <a:ext cx="669607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915035">
              <a:lnSpc>
                <a:spcPct val="100000"/>
              </a:lnSpc>
              <a:spcBef>
                <a:spcPts val="1660"/>
              </a:spcBef>
            </a:pPr>
            <a:r>
              <a:rPr dirty="0" sz="1800" spc="-10" b="1">
                <a:latin typeface="Courier New"/>
                <a:cs typeface="Courier New"/>
              </a:rPr>
              <a:t>SELECT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91503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10">
                <a:latin typeface="Courier New"/>
                <a:cs typeface="Courier New"/>
              </a:rPr>
              <a:t>nls_database_parameters</a:t>
            </a:r>
            <a:endParaRPr sz="1800">
              <a:latin typeface="Courier New"/>
              <a:cs typeface="Courier New"/>
            </a:endParaRPr>
          </a:p>
          <a:p>
            <a:pPr marL="91503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parameter=‘NLS_CHARACTERSET’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字符类型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4973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42919"/>
            <a:ext cx="8055609" cy="1976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是定长字符串类型，总会用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格填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达到其最大长度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CHAR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字段最多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以存储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字节的信息。正常情况下，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的单位默 认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BYTE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8592" y="2057400"/>
            <a:ext cx="5846063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250" y="1989201"/>
            <a:ext cx="5832475" cy="6477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260"/>
              </a:spcBef>
            </a:pPr>
            <a:r>
              <a:rPr dirty="0" sz="1800" spc="-10" b="1">
                <a:latin typeface="Courier New"/>
                <a:cs typeface="Courier New"/>
              </a:rPr>
              <a:t>CHAR(</a:t>
            </a:r>
            <a:r>
              <a:rPr dirty="0" sz="1800" spc="-10" i="1">
                <a:latin typeface="Courier New"/>
                <a:cs typeface="Courier New"/>
              </a:rPr>
              <a:t>size </a:t>
            </a:r>
            <a:r>
              <a:rPr dirty="0" sz="1800" spc="-10">
                <a:latin typeface="Courier New"/>
                <a:cs typeface="Courier New"/>
              </a:rPr>
              <a:t>[</a:t>
            </a:r>
            <a:r>
              <a:rPr dirty="0" sz="1800" spc="-10" b="1" i="1">
                <a:latin typeface="Courier New"/>
                <a:cs typeface="Courier New"/>
              </a:rPr>
              <a:t>BYTE</a:t>
            </a:r>
            <a:r>
              <a:rPr dirty="0" sz="1800" spc="-10" i="1">
                <a:latin typeface="Courier New"/>
                <a:cs typeface="Courier New"/>
              </a:rPr>
              <a:t>|</a:t>
            </a:r>
            <a:r>
              <a:rPr dirty="0" sz="1800" spc="-10" b="1" i="1">
                <a:latin typeface="Courier New"/>
                <a:cs typeface="Courier New"/>
              </a:rPr>
              <a:t>CHAR</a:t>
            </a:r>
            <a:r>
              <a:rPr dirty="0" sz="1800" spc="-10">
                <a:latin typeface="Courier New"/>
                <a:cs typeface="Courier New"/>
              </a:rPr>
              <a:t>]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字符类型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250571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42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42919"/>
            <a:ext cx="825119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3200" spc="-42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是变长字符串类型，不会用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格填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充至最大长度。此类型最多可存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4000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字节的 信息。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8592" y="2057400"/>
            <a:ext cx="5846063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250" y="1989201"/>
            <a:ext cx="5832475" cy="6477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60"/>
              </a:spcBef>
            </a:pPr>
            <a:r>
              <a:rPr dirty="0" sz="1800" spc="-10" b="1">
                <a:latin typeface="Courier New"/>
                <a:cs typeface="Courier New"/>
              </a:rPr>
              <a:t>VARCHAR2(</a:t>
            </a:r>
            <a:r>
              <a:rPr dirty="0" sz="1800" spc="-10" i="1">
                <a:latin typeface="Courier New"/>
                <a:cs typeface="Courier New"/>
              </a:rPr>
              <a:t>size </a:t>
            </a:r>
            <a:r>
              <a:rPr dirty="0" sz="1800" spc="-10">
                <a:latin typeface="Courier New"/>
                <a:cs typeface="Courier New"/>
              </a:rPr>
              <a:t>[</a:t>
            </a:r>
            <a:r>
              <a:rPr dirty="0" sz="1800" spc="-10" b="1" i="1">
                <a:latin typeface="Courier New"/>
                <a:cs typeface="Courier New"/>
              </a:rPr>
              <a:t>BYTE</a:t>
            </a:r>
            <a:r>
              <a:rPr dirty="0" sz="1800" spc="-10" i="1">
                <a:latin typeface="Courier New"/>
                <a:cs typeface="Courier New"/>
              </a:rPr>
              <a:t>|</a:t>
            </a:r>
            <a:r>
              <a:rPr dirty="0" sz="1800" spc="-10" b="1" i="1">
                <a:latin typeface="Courier New"/>
                <a:cs typeface="Courier New"/>
              </a:rPr>
              <a:t>CHAR</a:t>
            </a:r>
            <a:r>
              <a:rPr dirty="0" sz="1800" spc="-10">
                <a:latin typeface="Courier New"/>
                <a:cs typeface="Courier New"/>
              </a:rPr>
              <a:t>]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4724400"/>
            <a:ext cx="8686800" cy="1371600"/>
          </a:xfrm>
          <a:custGeom>
            <a:avLst/>
            <a:gdLst/>
            <a:ahLst/>
            <a:cxnLst/>
            <a:rect l="l" t="t" r="r" b="b"/>
            <a:pathLst>
              <a:path w="8686800" h="137160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8562975" y="0"/>
                </a:lnTo>
                <a:lnTo>
                  <a:pt x="8611147" y="9739"/>
                </a:lnTo>
                <a:lnTo>
                  <a:pt x="8650509" y="36290"/>
                </a:lnTo>
                <a:lnTo>
                  <a:pt x="8677060" y="75652"/>
                </a:lnTo>
                <a:lnTo>
                  <a:pt x="8686800" y="123825"/>
                </a:lnTo>
                <a:lnTo>
                  <a:pt x="8686800" y="1247775"/>
                </a:lnTo>
                <a:lnTo>
                  <a:pt x="8677060" y="1295974"/>
                </a:lnTo>
                <a:lnTo>
                  <a:pt x="8650509" y="1335333"/>
                </a:lnTo>
                <a:lnTo>
                  <a:pt x="8611147" y="1361869"/>
                </a:lnTo>
                <a:lnTo>
                  <a:pt x="8562975" y="1371600"/>
                </a:lnTo>
                <a:lnTo>
                  <a:pt x="123825" y="1371600"/>
                </a:lnTo>
                <a:lnTo>
                  <a:pt x="75625" y="1361869"/>
                </a:lnTo>
                <a:lnTo>
                  <a:pt x="36266" y="1335333"/>
                </a:lnTo>
                <a:lnTo>
                  <a:pt x="9730" y="1295974"/>
                </a:lnTo>
                <a:lnTo>
                  <a:pt x="0" y="124777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98575" y="4852372"/>
            <a:ext cx="7129145" cy="1137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</a:pP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为什么称为</a:t>
            </a:r>
            <a:r>
              <a:rPr dirty="0" sz="1800" spc="-15" i="1">
                <a:solidFill>
                  <a:srgbClr val="FFFFFF"/>
                </a:solidFill>
                <a:latin typeface="Arial"/>
                <a:cs typeface="Arial"/>
              </a:rPr>
              <a:t>VARCHAR2</a:t>
            </a: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而不是</a:t>
            </a:r>
            <a:r>
              <a:rPr dirty="0" sz="1800" spc="-20" i="1">
                <a:solidFill>
                  <a:srgbClr val="FFFFFF"/>
                </a:solidFill>
                <a:latin typeface="Arial"/>
                <a:cs typeface="Arial"/>
              </a:rPr>
              <a:t>VARCHAR?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4800"/>
              </a:lnSpc>
              <a:spcBef>
                <a:spcPts val="60"/>
              </a:spcBef>
            </a:pP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也有一个数据类型</a:t>
            </a:r>
            <a:r>
              <a:rPr dirty="0" sz="1900" spc="-95" i="1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1800" spc="-100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z="1800" spc="-1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1800" spc="-1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5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然而，</a:t>
            </a:r>
            <a:r>
              <a:rPr dirty="0" sz="18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10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1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公司声称他们将来可能会 </a:t>
            </a:r>
            <a:r>
              <a:rPr dirty="0" sz="1900" spc="-105" i="1">
                <a:solidFill>
                  <a:srgbClr val="FFFFFF"/>
                </a:solidFill>
                <a:latin typeface="宋体"/>
                <a:cs typeface="宋体"/>
              </a:rPr>
              <a:t>改变</a:t>
            </a:r>
            <a:r>
              <a:rPr dirty="0" sz="1800" spc="-20" i="1">
                <a:solidFill>
                  <a:srgbClr val="FFFFFF"/>
                </a:solidFill>
                <a:latin typeface="Arial"/>
                <a:cs typeface="Arial"/>
              </a:rPr>
              <a:t>VARCHAR</a:t>
            </a:r>
            <a:r>
              <a:rPr dirty="0" sz="1900" spc="-105" i="1">
                <a:solidFill>
                  <a:srgbClr val="FFFFFF"/>
                </a:solidFill>
                <a:latin typeface="宋体"/>
                <a:cs typeface="宋体"/>
              </a:rPr>
              <a:t>的字段行为，我们无法知道“改变后的</a:t>
            </a:r>
            <a:r>
              <a:rPr dirty="0" sz="1900" spc="-30" i="1">
                <a:solidFill>
                  <a:srgbClr val="FFFFFF"/>
                </a:solidFill>
                <a:latin typeface="宋体"/>
                <a:cs typeface="宋体"/>
              </a:rPr>
              <a:t>”</a:t>
            </a:r>
            <a:r>
              <a:rPr dirty="0" sz="1800" spc="-30" i="1">
                <a:solidFill>
                  <a:srgbClr val="FFFFFF"/>
                </a:solidFill>
                <a:latin typeface="Arial"/>
                <a:cs typeface="Arial"/>
              </a:rPr>
              <a:t>VARCHAR</a:t>
            </a: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将 会如何。所以，当前应尽量避免使</a:t>
            </a:r>
            <a:r>
              <a:rPr dirty="0" sz="1900" spc="-95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1800" spc="-20" i="1">
                <a:solidFill>
                  <a:srgbClr val="FFFFFF"/>
                </a:solidFill>
                <a:latin typeface="Arial"/>
                <a:cs typeface="Arial"/>
              </a:rPr>
              <a:t>VARCHAR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487680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字符类型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735695" cy="4801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NCHAR/NVARCHAR2</a:t>
            </a:r>
            <a:endParaRPr sz="2800">
              <a:latin typeface="Times New Roman"/>
              <a:cs typeface="Times New Roman"/>
            </a:endParaRPr>
          </a:p>
          <a:p>
            <a:pPr marL="356870" marR="5080">
              <a:lnSpc>
                <a:spcPct val="100000"/>
              </a:lnSpc>
              <a:spcBef>
                <a:spcPts val="3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两种数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用于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ICO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格式数据的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符串，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以支持某些应用中对多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节数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者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的存储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字符数上界分别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2000/4000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字节。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6870" marR="984885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NVARCHAR2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NCHAR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与相应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VARCHAR2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CHAR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的区别在于：</a:t>
            </a:r>
            <a:endParaRPr sz="2800">
              <a:latin typeface="宋体"/>
              <a:cs typeface="宋体"/>
            </a:endParaRPr>
          </a:p>
          <a:p>
            <a:pPr marL="756285" marR="342900" indent="-287020">
              <a:lnSpc>
                <a:spcPts val="2760"/>
              </a:lnSpc>
              <a:spcBef>
                <a:spcPts val="90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文本采用数据库的国家字符集来存储和管理，而不是默认 字符集</a:t>
            </a:r>
            <a:endParaRPr sz="2400">
              <a:latin typeface="宋体"/>
              <a:cs typeface="宋体"/>
            </a:endParaRPr>
          </a:p>
          <a:p>
            <a:pPr marL="756285" marR="248920" indent="-287020">
              <a:lnSpc>
                <a:spcPct val="100000"/>
              </a:lnSpc>
              <a:spcBef>
                <a:spcPts val="50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长度总是字符数，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而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CHAR/VARCHAR2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可能会指定是字节 还是字符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二进制类型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6926"/>
            <a:ext cx="8489950" cy="500316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just" marL="356870" marR="5080" indent="-344805">
              <a:lnSpc>
                <a:spcPct val="87600"/>
              </a:lnSpc>
              <a:spcBef>
                <a:spcPts val="56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数据库中以二进制类型存储的二进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进行字符集转换，而文本类型需要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集 转换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支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持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种数据类型来存储二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制数据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ts val="3195"/>
              </a:lnSpc>
              <a:spcBef>
                <a:spcPts val="35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3195"/>
              </a:lnSpc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能够存储最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多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字节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二进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3195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BLOB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3195"/>
              </a:lnSpc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也即大对象类型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3190"/>
              </a:lnSpc>
              <a:spcBef>
                <a:spcPts val="34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3190"/>
              </a:lnSpc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此类型是为了支持向后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容性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供的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二进制类型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28397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26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42919"/>
            <a:ext cx="8248015" cy="1976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26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类型是一个变长度的二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制串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储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可直接显示的字符数据。当使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SQL*PLUS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等 许多工具处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数据时，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 被隐式地转换为一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VARCHAR2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8592" y="2057400"/>
            <a:ext cx="5846063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250" y="1989201"/>
            <a:ext cx="5832475" cy="6477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260"/>
              </a:spcBef>
            </a:pPr>
            <a:r>
              <a:rPr dirty="0" sz="1800" spc="-10" b="1">
                <a:latin typeface="Courier New"/>
                <a:cs typeface="Courier New"/>
              </a:rPr>
              <a:t>RAW(</a:t>
            </a:r>
            <a:r>
              <a:rPr dirty="0" sz="1800" spc="-10" b="1" i="1">
                <a:latin typeface="Courier New"/>
                <a:cs typeface="Courier New"/>
              </a:rPr>
              <a:t>size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9101" y="188417"/>
            <a:ext cx="26904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LON</a:t>
            </a:r>
            <a:r>
              <a:rPr dirty="0" spc="-15">
                <a:latin typeface="Times New Roman"/>
                <a:cs typeface="Times New Roman"/>
              </a:rPr>
              <a:t>G</a:t>
            </a:r>
            <a:r>
              <a:rPr dirty="0" spc="-15"/>
              <a:t>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311515" cy="206438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类型有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两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文本类型：可以存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2GB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的文本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类型：可以存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2GB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的原始二进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 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4724400"/>
            <a:ext cx="8686800" cy="1371600"/>
          </a:xfrm>
          <a:custGeom>
            <a:avLst/>
            <a:gdLst/>
            <a:ahLst/>
            <a:cxnLst/>
            <a:rect l="l" t="t" r="r" b="b"/>
            <a:pathLst>
              <a:path w="8686800" h="137160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8562975" y="0"/>
                </a:lnTo>
                <a:lnTo>
                  <a:pt x="8611147" y="9739"/>
                </a:lnTo>
                <a:lnTo>
                  <a:pt x="8650509" y="36290"/>
                </a:lnTo>
                <a:lnTo>
                  <a:pt x="8677060" y="75652"/>
                </a:lnTo>
                <a:lnTo>
                  <a:pt x="8686800" y="123825"/>
                </a:lnTo>
                <a:lnTo>
                  <a:pt x="8686800" y="1247775"/>
                </a:lnTo>
                <a:lnTo>
                  <a:pt x="8677060" y="1295974"/>
                </a:lnTo>
                <a:lnTo>
                  <a:pt x="8650509" y="1335333"/>
                </a:lnTo>
                <a:lnTo>
                  <a:pt x="8611147" y="1361869"/>
                </a:lnTo>
                <a:lnTo>
                  <a:pt x="8562975" y="1371600"/>
                </a:lnTo>
                <a:lnTo>
                  <a:pt x="123825" y="1371600"/>
                </a:lnTo>
                <a:lnTo>
                  <a:pt x="75625" y="1361869"/>
                </a:lnTo>
                <a:lnTo>
                  <a:pt x="36266" y="1335333"/>
                </a:lnTo>
                <a:lnTo>
                  <a:pt x="9730" y="1295974"/>
                </a:lnTo>
                <a:lnTo>
                  <a:pt x="0" y="124777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8575" y="4845202"/>
            <a:ext cx="7113905" cy="1143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940"/>
              </a:lnSpc>
              <a:spcBef>
                <a:spcPts val="130"/>
              </a:spcBef>
            </a:pPr>
            <a:r>
              <a:rPr dirty="0" sz="2400" spc="-10" i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不要创建带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列的表，而应该使</a:t>
            </a:r>
            <a:r>
              <a:rPr dirty="0" sz="2500" spc="-95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10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endParaRPr sz="2500">
              <a:latin typeface="宋体"/>
              <a:cs typeface="宋体"/>
            </a:endParaRPr>
          </a:p>
          <a:p>
            <a:pPr marL="12700" marR="5080">
              <a:lnSpc>
                <a:spcPts val="2880"/>
              </a:lnSpc>
              <a:spcBef>
                <a:spcPts val="135"/>
              </a:spcBef>
            </a:pP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CLO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,N</a:t>
            </a:r>
            <a:r>
              <a:rPr dirty="0" sz="2400" spc="-10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30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）。支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持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spc="-25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列只是为了保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证向后兼容性。</a:t>
            </a:r>
            <a:r>
              <a:rPr dirty="0" sz="2500" spc="-25" i="1">
                <a:solidFill>
                  <a:srgbClr val="FFFFFF"/>
                </a:solidFill>
                <a:latin typeface="宋体"/>
                <a:cs typeface="宋体"/>
              </a:rPr>
              <a:t>”（</a:t>
            </a:r>
            <a:r>
              <a:rPr dirty="0" sz="2400" spc="-25" b="1" i="1">
                <a:solidFill>
                  <a:srgbClr val="EEBCAE"/>
                </a:solidFill>
                <a:latin typeface="Arial"/>
                <a:cs typeface="Arial"/>
              </a:rPr>
              <a:t>Oracle</a:t>
            </a:r>
            <a:r>
              <a:rPr dirty="0" sz="2400" spc="-60" b="1" i="1">
                <a:solidFill>
                  <a:srgbClr val="EEBCAE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EEBCAE"/>
                </a:solidFill>
                <a:latin typeface="Arial"/>
                <a:cs typeface="Arial"/>
              </a:rPr>
              <a:t>SQL</a:t>
            </a:r>
            <a:r>
              <a:rPr dirty="0" sz="2400" spc="-70" b="1" i="1">
                <a:solidFill>
                  <a:srgbClr val="EEBCAE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EEBCAE"/>
                </a:solidFill>
                <a:latin typeface="Arial"/>
                <a:cs typeface="Arial"/>
              </a:rPr>
              <a:t>Reference</a:t>
            </a:r>
            <a:r>
              <a:rPr dirty="0" sz="2500" spc="-10" i="1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48768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大对象类型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21065" cy="4806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支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持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或大对象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Large</a:t>
            </a:r>
            <a:r>
              <a:rPr dirty="0" sz="32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 共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种，分为两类：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存储在数据库中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LOB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也称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LOB</a:t>
            </a:r>
            <a:endParaRPr sz="28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565"/>
              </a:spcBef>
              <a:buChar char="•"/>
              <a:tabLst>
                <a:tab pos="1156335" algn="l"/>
              </a:tabLst>
            </a:pP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CLOB</a:t>
            </a:r>
            <a:endParaRPr sz="24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NCLOB</a:t>
            </a:r>
            <a:endParaRPr sz="24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BLOB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存储在数据库之外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LOB</a:t>
            </a:r>
            <a:endParaRPr sz="28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BFILE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日期类型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066405" cy="41738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固有数据类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TIMESTAMP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 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INTERVAL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是紧密相关的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2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类型可以存储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定日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期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时间。  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INTERVAL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类型可以存储一个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间量。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TIMESTAMP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相对于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个优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势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支持小数秒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支持时区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3760" y="188417"/>
            <a:ext cx="48571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Times New Roman"/>
                <a:cs typeface="Times New Roman"/>
              </a:rPr>
              <a:t>Oracle</a:t>
            </a:r>
            <a:r>
              <a:rPr dirty="0" spc="-15"/>
              <a:t>数据类型概述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700860"/>
            <a:ext cx="8489950" cy="36106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356870" marR="5080" indent="-344805">
              <a:lnSpc>
                <a:spcPct val="97600"/>
              </a:lnSpc>
              <a:spcBef>
                <a:spcPts val="18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选择一个正确的数据类型，看上去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再容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 过的事情。但是，在人们开发系统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却 常常出现数据类型选择不当的问题。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97500"/>
              </a:lnSpc>
              <a:spcBef>
                <a:spcPts val="1989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选择适当的数据类型至关重要，而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很难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后 再做改变。一旦选择某些类型实现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应用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相当长的时间内就只能“忍耐”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日期类型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903970" cy="2954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endParaRPr sz="3200">
              <a:latin typeface="Times New Roman"/>
              <a:cs typeface="Times New Roman"/>
            </a:endParaRPr>
          </a:p>
          <a:p>
            <a:pPr marL="356870" marR="624205">
              <a:lnSpc>
                <a:spcPct val="100000"/>
              </a:lnSpc>
              <a:spcBef>
                <a:spcPts val="25"/>
              </a:spcBef>
            </a:pP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类型是一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字节的定宽日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期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间数据 类型。它总是包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个属性，包括：世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、世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7500"/>
              </a:lnSpc>
              <a:spcBef>
                <a:spcPts val="2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纪中的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月份、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份中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哪一天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小时、 分钟和秒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使用一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格式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表示这 些信息。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2610" y="188417"/>
            <a:ext cx="548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ROWID/U</a:t>
            </a:r>
            <a:r>
              <a:rPr dirty="0" spc="-20">
                <a:latin typeface="Times New Roman"/>
                <a:cs typeface="Times New Roman"/>
              </a:rPr>
              <a:t>R</a:t>
            </a:r>
            <a:r>
              <a:rPr dirty="0" spc="-5">
                <a:latin typeface="Times New Roman"/>
                <a:cs typeface="Times New Roman"/>
              </a:rPr>
              <a:t>OWI</a:t>
            </a:r>
            <a:r>
              <a:rPr dirty="0">
                <a:latin typeface="Times New Roman"/>
                <a:cs typeface="Times New Roman"/>
              </a:rPr>
              <a:t>D</a:t>
            </a:r>
            <a:r>
              <a:rPr dirty="0" spc="-15"/>
              <a:t>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39494"/>
            <a:ext cx="8489950" cy="5101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ts val="366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endParaRPr sz="3200">
              <a:latin typeface="Times New Roman"/>
              <a:cs typeface="Times New Roman"/>
            </a:endParaRPr>
          </a:p>
          <a:p>
            <a:pPr algn="just" marL="356870" marR="5080">
              <a:lnSpc>
                <a:spcPct val="90000"/>
              </a:lnSpc>
              <a:spcBef>
                <a:spcPts val="204"/>
              </a:spcBef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是数据库中一行的地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址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中编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入了足够多的信息，足以在磁盘上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找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到行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 及标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识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所指向的对象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真 正存储在行中，而是行的一个推导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性，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于 行的物理地址生成。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中除了索引组织表（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的所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 都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主要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于作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物理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址 来减少行更新操作的操作代价，加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快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访问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何 表中某一行的速度。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2610" y="188417"/>
            <a:ext cx="548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ROWID/U</a:t>
            </a:r>
            <a:r>
              <a:rPr dirty="0" spc="-20">
                <a:latin typeface="Times New Roman"/>
                <a:cs typeface="Times New Roman"/>
              </a:rPr>
              <a:t>R</a:t>
            </a:r>
            <a:r>
              <a:rPr dirty="0" spc="-5">
                <a:latin typeface="Times New Roman"/>
                <a:cs typeface="Times New Roman"/>
              </a:rPr>
              <a:t>OWI</a:t>
            </a:r>
            <a:r>
              <a:rPr dirty="0">
                <a:latin typeface="Times New Roman"/>
                <a:cs typeface="Times New Roman"/>
              </a:rPr>
              <a:t>D</a:t>
            </a:r>
            <a:r>
              <a:rPr dirty="0" spc="-15"/>
              <a:t>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534400" cy="4125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UROWID</a:t>
            </a:r>
            <a:endParaRPr sz="3200">
              <a:latin typeface="Times New Roman"/>
              <a:cs typeface="Times New Roman"/>
            </a:endParaRPr>
          </a:p>
          <a:p>
            <a:pPr algn="just" marL="356870" marR="18796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UROWID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“近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亲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”。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 索引组织表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和通过异构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关访 问的没有固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的表。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100000"/>
              </a:lnSpc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基于行的主键生成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键值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个表示。但是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UROW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作为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独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列存在，而只是作为现有列的一个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序列（补充）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902700" cy="36106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56870" marR="5080" indent="-344805">
              <a:lnSpc>
                <a:spcPct val="97600"/>
              </a:lnSpc>
              <a:spcBef>
                <a:spcPts val="1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序列就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计数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，属于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户创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的数据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对象，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可以被多个用户共享。每使用一次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它的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 增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加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9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75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典型的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途是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建一个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键值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在插入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录时，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通过使用序列可以确保为每个插入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新 的唯一序号。它可以用来代替应用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序编号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9688" y="188417"/>
            <a:ext cx="44881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创建序列（补充）</a:t>
            </a:r>
          </a:p>
        </p:txBody>
      </p:sp>
      <p:sp>
        <p:nvSpPr>
          <p:cNvPr id="5" name="object 5"/>
          <p:cNvSpPr/>
          <p:nvPr/>
        </p:nvSpPr>
        <p:spPr>
          <a:xfrm>
            <a:off x="1210055" y="2124455"/>
            <a:ext cx="6952488" cy="2724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3000" y="2057400"/>
            <a:ext cx="6934200" cy="2707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006475">
              <a:lnSpc>
                <a:spcPct val="100000"/>
              </a:lnSpc>
              <a:spcBef>
                <a:spcPts val="1670"/>
              </a:spcBef>
            </a:pPr>
            <a:r>
              <a:rPr dirty="0" sz="1800" spc="-5" b="1">
                <a:latin typeface="Courier New"/>
                <a:cs typeface="Courier New"/>
              </a:rPr>
              <a:t>CREATE SEQUENCE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sequence_name</a:t>
            </a:r>
            <a:endParaRPr sz="1800">
              <a:latin typeface="Courier New"/>
              <a:cs typeface="Courier New"/>
            </a:endParaRPr>
          </a:p>
          <a:p>
            <a:pPr algn="just" marL="1280795" marR="345884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[INCREMENT BY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n</a:t>
            </a:r>
            <a:r>
              <a:rPr dirty="0" sz="1800" spc="-5" b="1">
                <a:latin typeface="Courier New"/>
                <a:cs typeface="Courier New"/>
              </a:rPr>
              <a:t>]  [START WITH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n</a:t>
            </a:r>
            <a:r>
              <a:rPr dirty="0" sz="1800" spc="-5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algn="just" marL="1280795" marR="209042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[{MAXVALUE </a:t>
            </a:r>
            <a:r>
              <a:rPr dirty="0" sz="1800" spc="-5" b="1" i="1">
                <a:latin typeface="Courier New"/>
                <a:cs typeface="Courier New"/>
              </a:rPr>
              <a:t>n</a:t>
            </a:r>
            <a:r>
              <a:rPr dirty="0" sz="1800" spc="-5" b="1">
                <a:latin typeface="Courier New"/>
                <a:cs typeface="Courier New"/>
              </a:rPr>
              <a:t>| </a:t>
            </a:r>
            <a:r>
              <a:rPr dirty="0" sz="1800" spc="-10" b="1">
                <a:latin typeface="Courier New"/>
                <a:cs typeface="Courier New"/>
              </a:rPr>
              <a:t>NOMAXVALUE}]  </a:t>
            </a:r>
            <a:r>
              <a:rPr dirty="0" sz="1800" spc="-5" b="1">
                <a:latin typeface="Courier New"/>
                <a:cs typeface="Courier New"/>
              </a:rPr>
              <a:t>[{MINVALUE </a:t>
            </a:r>
            <a:r>
              <a:rPr dirty="0" sz="1800" spc="-5" b="1" i="1">
                <a:latin typeface="Courier New"/>
                <a:cs typeface="Courier New"/>
              </a:rPr>
              <a:t>n</a:t>
            </a:r>
            <a:r>
              <a:rPr dirty="0" sz="1800" spc="-5" b="1">
                <a:latin typeface="Courier New"/>
                <a:cs typeface="Courier New"/>
              </a:rPr>
              <a:t>| </a:t>
            </a:r>
            <a:r>
              <a:rPr dirty="0" sz="1800" spc="-10" b="1">
                <a:latin typeface="Courier New"/>
                <a:cs typeface="Courier New"/>
              </a:rPr>
              <a:t>NOMINVALUE}]  [CYCLE]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9688" y="188417"/>
            <a:ext cx="44881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使用序列（补充）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1783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417830" algn="l"/>
                <a:tab pos="418465" algn="l"/>
              </a:tabLst>
            </a:pPr>
            <a:r>
              <a:rPr dirty="0" spc="-65"/>
              <a:t>NEXTVAL</a:t>
            </a:r>
          </a:p>
          <a:p>
            <a:pPr marL="417830" marR="5080">
              <a:lnSpc>
                <a:spcPct val="100000"/>
              </a:lnSpc>
              <a:spcBef>
                <a:spcPts val="25"/>
              </a:spcBef>
            </a:pPr>
            <a:r>
              <a:rPr dirty="0" spc="-15">
                <a:latin typeface="宋体"/>
                <a:cs typeface="宋体"/>
              </a:rPr>
              <a:t>从</a:t>
            </a:r>
            <a:r>
              <a:rPr dirty="0" spc="-70"/>
              <a:t>NEXTVAL</a:t>
            </a:r>
            <a:r>
              <a:rPr dirty="0" spc="-105"/>
              <a:t> </a:t>
            </a:r>
            <a:r>
              <a:rPr dirty="0" spc="10"/>
              <a:t>“</a:t>
            </a:r>
            <a:r>
              <a:rPr dirty="0" spc="-10">
                <a:latin typeface="宋体"/>
                <a:cs typeface="宋体"/>
              </a:rPr>
              <a:t>列”进行选择会导致序列自动增 加到下一个序号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3820414"/>
            <a:ext cx="222567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2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42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0055" y="2810255"/>
            <a:ext cx="695248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0432" y="3069335"/>
            <a:ext cx="6928104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3000" y="2743200"/>
            <a:ext cx="6934200" cy="914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27241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SELECT </a:t>
            </a:r>
            <a:r>
              <a:rPr dirty="0" sz="1800" spc="-10" b="1" i="1">
                <a:latin typeface="Courier New"/>
                <a:cs typeface="Courier New"/>
              </a:rPr>
              <a:t>sequence_name</a:t>
            </a:r>
            <a:r>
              <a:rPr dirty="0" sz="1800" spc="-10" b="1">
                <a:latin typeface="Courier New"/>
                <a:cs typeface="Courier New"/>
              </a:rPr>
              <a:t>.NEXTVAL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DUAL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0055" y="4715255"/>
            <a:ext cx="695248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0432" y="4974335"/>
            <a:ext cx="692810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43000" y="4648200"/>
            <a:ext cx="6934200" cy="914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27241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SELECT </a:t>
            </a:r>
            <a:r>
              <a:rPr dirty="0" sz="1800" spc="-10" b="1" i="1">
                <a:latin typeface="Courier New"/>
                <a:cs typeface="Courier New"/>
              </a:rPr>
              <a:t>sequence_name</a:t>
            </a:r>
            <a:r>
              <a:rPr dirty="0" sz="1800" spc="-10" b="1">
                <a:latin typeface="Courier New"/>
                <a:cs typeface="Courier New"/>
              </a:rPr>
              <a:t>.CURRVAL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DUAL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9688" y="188417"/>
            <a:ext cx="44881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修改序列（补充）</a:t>
            </a:r>
          </a:p>
        </p:txBody>
      </p:sp>
      <p:sp>
        <p:nvSpPr>
          <p:cNvPr id="5" name="object 5"/>
          <p:cNvSpPr/>
          <p:nvPr/>
        </p:nvSpPr>
        <p:spPr>
          <a:xfrm>
            <a:off x="1210055" y="2124455"/>
            <a:ext cx="6952488" cy="2724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3000" y="2057400"/>
            <a:ext cx="6934200" cy="2707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80795" marR="2090420" indent="-27495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SEQUENCE </a:t>
            </a:r>
            <a:r>
              <a:rPr dirty="0" sz="1800" spc="-10" b="1" i="1">
                <a:latin typeface="Courier New"/>
                <a:cs typeface="Courier New"/>
              </a:rPr>
              <a:t>sequence_name  </a:t>
            </a:r>
            <a:r>
              <a:rPr dirty="0" sz="1800" spc="-5" b="1">
                <a:latin typeface="Courier New"/>
                <a:cs typeface="Courier New"/>
              </a:rPr>
              <a:t>[INCREMENT BY </a:t>
            </a:r>
            <a:r>
              <a:rPr dirty="0" sz="1800" spc="-5" b="1" i="1">
                <a:latin typeface="Courier New"/>
                <a:cs typeface="Courier New"/>
              </a:rPr>
              <a:t>n</a:t>
            </a:r>
            <a:r>
              <a:rPr dirty="0" sz="1800" spc="-5" b="1">
                <a:latin typeface="Courier New"/>
                <a:cs typeface="Courier New"/>
              </a:rPr>
              <a:t>]  [{MAXVALUE </a:t>
            </a:r>
            <a:r>
              <a:rPr dirty="0" sz="1800" spc="-5" b="1" i="1">
                <a:latin typeface="Courier New"/>
                <a:cs typeface="Courier New"/>
              </a:rPr>
              <a:t>n</a:t>
            </a:r>
            <a:r>
              <a:rPr dirty="0" sz="1800" spc="-5" b="1">
                <a:latin typeface="Courier New"/>
                <a:cs typeface="Courier New"/>
              </a:rPr>
              <a:t>| </a:t>
            </a:r>
            <a:r>
              <a:rPr dirty="0" sz="1800" spc="-10" b="1">
                <a:latin typeface="Courier New"/>
                <a:cs typeface="Courier New"/>
              </a:rPr>
              <a:t>NOMAXVALUE}]  </a:t>
            </a:r>
            <a:r>
              <a:rPr dirty="0" sz="1800" spc="-5" b="1">
                <a:latin typeface="Courier New"/>
                <a:cs typeface="Courier New"/>
              </a:rPr>
              <a:t>[{MINVALUE </a:t>
            </a:r>
            <a:r>
              <a:rPr dirty="0" sz="1800" spc="-5" b="1" i="1">
                <a:latin typeface="Courier New"/>
                <a:cs typeface="Courier New"/>
              </a:rPr>
              <a:t>n</a:t>
            </a:r>
            <a:r>
              <a:rPr dirty="0" sz="1800" spc="-5" b="1">
                <a:latin typeface="Courier New"/>
                <a:cs typeface="Courier New"/>
              </a:rPr>
              <a:t>| </a:t>
            </a:r>
            <a:r>
              <a:rPr dirty="0" sz="1800" spc="-10" b="1">
                <a:latin typeface="Courier New"/>
                <a:cs typeface="Courier New"/>
              </a:rPr>
              <a:t>NOMINVALUE}]  </a:t>
            </a:r>
            <a:r>
              <a:rPr dirty="0" sz="1800" spc="-5" b="1">
                <a:latin typeface="Courier New"/>
                <a:cs typeface="Courier New"/>
              </a:rPr>
              <a:t>[{CYCLE </a:t>
            </a:r>
            <a:r>
              <a:rPr dirty="0" sz="1800" b="1">
                <a:latin typeface="Courier New"/>
                <a:cs typeface="Courier New"/>
              </a:rPr>
              <a:t>|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NOCYCLE}]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2804795" cy="463613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数据类型概述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数值类型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字符类型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二进制类型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大对象类型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日期类型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补充（序列）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207" y="1411224"/>
            <a:ext cx="7610856" cy="512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437" y="1341437"/>
            <a:ext cx="7596505" cy="5111750"/>
          </a:xfrm>
          <a:custGeom>
            <a:avLst/>
            <a:gdLst/>
            <a:ahLst/>
            <a:cxnLst/>
            <a:rect l="l" t="t" r="r" b="b"/>
            <a:pathLst>
              <a:path w="7596505" h="5111750">
                <a:moveTo>
                  <a:pt x="0" y="5111750"/>
                </a:moveTo>
                <a:lnTo>
                  <a:pt x="7596124" y="5111750"/>
                </a:lnTo>
                <a:lnTo>
                  <a:pt x="7596124" y="0"/>
                </a:lnTo>
                <a:lnTo>
                  <a:pt x="0" y="0"/>
                </a:lnTo>
                <a:lnTo>
                  <a:pt x="0" y="511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437" y="1341437"/>
            <a:ext cx="7596505" cy="5111750"/>
          </a:xfrm>
          <a:custGeom>
            <a:avLst/>
            <a:gdLst/>
            <a:ahLst/>
            <a:cxnLst/>
            <a:rect l="l" t="t" r="r" b="b"/>
            <a:pathLst>
              <a:path w="7596505" h="5111750">
                <a:moveTo>
                  <a:pt x="0" y="5111750"/>
                </a:moveTo>
                <a:lnTo>
                  <a:pt x="7596124" y="5111750"/>
                </a:lnTo>
                <a:lnTo>
                  <a:pt x="7596124" y="0"/>
                </a:lnTo>
                <a:lnTo>
                  <a:pt x="0" y="0"/>
                </a:lnTo>
                <a:lnTo>
                  <a:pt x="0" y="5111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8975" y="1557400"/>
            <a:ext cx="2952750" cy="3888104"/>
          </a:xfrm>
          <a:custGeom>
            <a:avLst/>
            <a:gdLst/>
            <a:ahLst/>
            <a:cxnLst/>
            <a:rect l="l" t="t" r="r" b="b"/>
            <a:pathLst>
              <a:path w="2952750" h="3888104">
                <a:moveTo>
                  <a:pt x="0" y="161925"/>
                </a:moveTo>
                <a:lnTo>
                  <a:pt x="5785" y="118886"/>
                </a:lnTo>
                <a:lnTo>
                  <a:pt x="22112" y="80207"/>
                </a:lnTo>
                <a:lnTo>
                  <a:pt x="47434" y="47434"/>
                </a:lnTo>
                <a:lnTo>
                  <a:pt x="80207" y="22112"/>
                </a:lnTo>
                <a:lnTo>
                  <a:pt x="118886" y="5785"/>
                </a:lnTo>
                <a:lnTo>
                  <a:pt x="161925" y="0"/>
                </a:lnTo>
                <a:lnTo>
                  <a:pt x="2790825" y="0"/>
                </a:lnTo>
                <a:lnTo>
                  <a:pt x="2833863" y="5785"/>
                </a:lnTo>
                <a:lnTo>
                  <a:pt x="2872542" y="22112"/>
                </a:lnTo>
                <a:lnTo>
                  <a:pt x="2905315" y="47434"/>
                </a:lnTo>
                <a:lnTo>
                  <a:pt x="2930637" y="80207"/>
                </a:lnTo>
                <a:lnTo>
                  <a:pt x="2946964" y="118886"/>
                </a:lnTo>
                <a:lnTo>
                  <a:pt x="2952750" y="161925"/>
                </a:lnTo>
                <a:lnTo>
                  <a:pt x="2952750" y="3725672"/>
                </a:lnTo>
                <a:lnTo>
                  <a:pt x="2946964" y="3768764"/>
                </a:lnTo>
                <a:lnTo>
                  <a:pt x="2930637" y="3807478"/>
                </a:lnTo>
                <a:lnTo>
                  <a:pt x="2905315" y="3840273"/>
                </a:lnTo>
                <a:lnTo>
                  <a:pt x="2872542" y="3865607"/>
                </a:lnTo>
                <a:lnTo>
                  <a:pt x="2833863" y="3881937"/>
                </a:lnTo>
                <a:lnTo>
                  <a:pt x="2790825" y="3887724"/>
                </a:lnTo>
                <a:lnTo>
                  <a:pt x="161925" y="3887724"/>
                </a:lnTo>
                <a:lnTo>
                  <a:pt x="118886" y="3881937"/>
                </a:lnTo>
                <a:lnTo>
                  <a:pt x="80207" y="3865607"/>
                </a:lnTo>
                <a:lnTo>
                  <a:pt x="47434" y="3840273"/>
                </a:lnTo>
                <a:lnTo>
                  <a:pt x="22112" y="3807478"/>
                </a:lnTo>
                <a:lnTo>
                  <a:pt x="5785" y="3768764"/>
                </a:lnTo>
                <a:lnTo>
                  <a:pt x="0" y="3725672"/>
                </a:lnTo>
                <a:lnTo>
                  <a:pt x="0" y="161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4075" y="3186048"/>
            <a:ext cx="2232025" cy="1755775"/>
          </a:xfrm>
          <a:custGeom>
            <a:avLst/>
            <a:gdLst/>
            <a:ahLst/>
            <a:cxnLst/>
            <a:rect l="l" t="t" r="r" b="b"/>
            <a:pathLst>
              <a:path w="2232025" h="1755775">
                <a:moveTo>
                  <a:pt x="0" y="92455"/>
                </a:moveTo>
                <a:lnTo>
                  <a:pt x="7266" y="56471"/>
                </a:lnTo>
                <a:lnTo>
                  <a:pt x="27082" y="27082"/>
                </a:lnTo>
                <a:lnTo>
                  <a:pt x="56471" y="7266"/>
                </a:lnTo>
                <a:lnTo>
                  <a:pt x="92456" y="0"/>
                </a:lnTo>
                <a:lnTo>
                  <a:pt x="2139569" y="0"/>
                </a:lnTo>
                <a:lnTo>
                  <a:pt x="2175553" y="7266"/>
                </a:lnTo>
                <a:lnTo>
                  <a:pt x="2204942" y="27082"/>
                </a:lnTo>
                <a:lnTo>
                  <a:pt x="2224758" y="56471"/>
                </a:lnTo>
                <a:lnTo>
                  <a:pt x="2232025" y="92455"/>
                </a:lnTo>
                <a:lnTo>
                  <a:pt x="2232025" y="1663445"/>
                </a:lnTo>
                <a:lnTo>
                  <a:pt x="2224758" y="1699410"/>
                </a:lnTo>
                <a:lnTo>
                  <a:pt x="2204942" y="1728755"/>
                </a:lnTo>
                <a:lnTo>
                  <a:pt x="2175553" y="1748528"/>
                </a:lnTo>
                <a:lnTo>
                  <a:pt x="2139569" y="1755775"/>
                </a:lnTo>
                <a:lnTo>
                  <a:pt x="92456" y="1755775"/>
                </a:lnTo>
                <a:lnTo>
                  <a:pt x="56471" y="1748528"/>
                </a:lnTo>
                <a:lnTo>
                  <a:pt x="27082" y="1728755"/>
                </a:lnTo>
                <a:lnTo>
                  <a:pt x="7266" y="1699410"/>
                </a:lnTo>
                <a:lnTo>
                  <a:pt x="0" y="1663445"/>
                </a:lnTo>
                <a:lnTo>
                  <a:pt x="0" y="924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24075" y="1557400"/>
            <a:ext cx="2232025" cy="1511300"/>
          </a:xfrm>
          <a:custGeom>
            <a:avLst/>
            <a:gdLst/>
            <a:ahLst/>
            <a:cxnLst/>
            <a:rect l="l" t="t" r="r" b="b"/>
            <a:pathLst>
              <a:path w="2232025" h="1511300">
                <a:moveTo>
                  <a:pt x="0" y="112649"/>
                </a:moveTo>
                <a:lnTo>
                  <a:pt x="8852" y="68794"/>
                </a:lnTo>
                <a:lnTo>
                  <a:pt x="33004" y="32988"/>
                </a:lnTo>
                <a:lnTo>
                  <a:pt x="68847" y="8850"/>
                </a:lnTo>
                <a:lnTo>
                  <a:pt x="112775" y="0"/>
                </a:lnTo>
                <a:lnTo>
                  <a:pt x="2119249" y="0"/>
                </a:lnTo>
                <a:lnTo>
                  <a:pt x="2163177" y="8850"/>
                </a:lnTo>
                <a:lnTo>
                  <a:pt x="2199020" y="32988"/>
                </a:lnTo>
                <a:lnTo>
                  <a:pt x="2223172" y="68794"/>
                </a:lnTo>
                <a:lnTo>
                  <a:pt x="2232025" y="112649"/>
                </a:lnTo>
                <a:lnTo>
                  <a:pt x="2232025" y="1398524"/>
                </a:lnTo>
                <a:lnTo>
                  <a:pt x="2223172" y="1442378"/>
                </a:lnTo>
                <a:lnTo>
                  <a:pt x="2199020" y="1478184"/>
                </a:lnTo>
                <a:lnTo>
                  <a:pt x="2163177" y="1502322"/>
                </a:lnTo>
                <a:lnTo>
                  <a:pt x="2119249" y="1511173"/>
                </a:lnTo>
                <a:lnTo>
                  <a:pt x="112775" y="1511173"/>
                </a:lnTo>
                <a:lnTo>
                  <a:pt x="68847" y="1502322"/>
                </a:lnTo>
                <a:lnTo>
                  <a:pt x="33004" y="1478184"/>
                </a:lnTo>
                <a:lnTo>
                  <a:pt x="8852" y="1442378"/>
                </a:lnTo>
                <a:lnTo>
                  <a:pt x="0" y="1398524"/>
                </a:lnTo>
                <a:lnTo>
                  <a:pt x="0" y="1126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825" y="1557400"/>
            <a:ext cx="1729105" cy="3888104"/>
          </a:xfrm>
          <a:custGeom>
            <a:avLst/>
            <a:gdLst/>
            <a:ahLst/>
            <a:cxnLst/>
            <a:rect l="l" t="t" r="r" b="b"/>
            <a:pathLst>
              <a:path w="1729105" h="3888104">
                <a:moveTo>
                  <a:pt x="0" y="136525"/>
                </a:moveTo>
                <a:lnTo>
                  <a:pt x="6960" y="93358"/>
                </a:lnTo>
                <a:lnTo>
                  <a:pt x="26342" y="55878"/>
                </a:lnTo>
                <a:lnTo>
                  <a:pt x="55898" y="26330"/>
                </a:lnTo>
                <a:lnTo>
                  <a:pt x="93379" y="6956"/>
                </a:lnTo>
                <a:lnTo>
                  <a:pt x="136537" y="0"/>
                </a:lnTo>
                <a:lnTo>
                  <a:pt x="1592199" y="0"/>
                </a:lnTo>
                <a:lnTo>
                  <a:pt x="1635379" y="6956"/>
                </a:lnTo>
                <a:lnTo>
                  <a:pt x="1672889" y="26330"/>
                </a:lnTo>
                <a:lnTo>
                  <a:pt x="1702475" y="55878"/>
                </a:lnTo>
                <a:lnTo>
                  <a:pt x="1721881" y="93358"/>
                </a:lnTo>
                <a:lnTo>
                  <a:pt x="1728851" y="136525"/>
                </a:lnTo>
                <a:lnTo>
                  <a:pt x="1728851" y="3751199"/>
                </a:lnTo>
                <a:lnTo>
                  <a:pt x="1721881" y="3794365"/>
                </a:lnTo>
                <a:lnTo>
                  <a:pt x="1702475" y="3831845"/>
                </a:lnTo>
                <a:lnTo>
                  <a:pt x="1672889" y="3861393"/>
                </a:lnTo>
                <a:lnTo>
                  <a:pt x="1635379" y="3880767"/>
                </a:lnTo>
                <a:lnTo>
                  <a:pt x="1592199" y="3887724"/>
                </a:lnTo>
                <a:lnTo>
                  <a:pt x="136537" y="3887724"/>
                </a:lnTo>
                <a:lnTo>
                  <a:pt x="93379" y="3880767"/>
                </a:lnTo>
                <a:lnTo>
                  <a:pt x="55898" y="3861393"/>
                </a:lnTo>
                <a:lnTo>
                  <a:pt x="26342" y="3831845"/>
                </a:lnTo>
                <a:lnTo>
                  <a:pt x="6960" y="3794365"/>
                </a:lnTo>
                <a:lnTo>
                  <a:pt x="0" y="3751199"/>
                </a:lnTo>
                <a:lnTo>
                  <a:pt x="0" y="136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43760" y="188417"/>
            <a:ext cx="48571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Times New Roman"/>
                <a:cs typeface="Times New Roman"/>
              </a:rPr>
              <a:t>Oracle</a:t>
            </a:r>
            <a:r>
              <a:rPr dirty="0" spc="-15"/>
              <a:t>数据类型概述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5703" y="4027678"/>
            <a:ext cx="1780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LONG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5077" y="3386073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spc="-13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846" y="2010613"/>
            <a:ext cx="2204720" cy="1235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635" marR="337820">
              <a:lnSpc>
                <a:spcPts val="2260"/>
              </a:lnSpc>
              <a:spcBef>
                <a:spcPts val="95"/>
              </a:spcBef>
            </a:pPr>
            <a:r>
              <a:rPr dirty="0" sz="1800" spc="-5" b="1">
                <a:latin typeface="Arial"/>
                <a:cs typeface="Arial"/>
              </a:rPr>
              <a:t>NUMBER  </a:t>
            </a:r>
            <a:r>
              <a:rPr dirty="0" sz="1800" b="1">
                <a:latin typeface="Arial"/>
                <a:cs typeface="Arial"/>
              </a:rPr>
              <a:t>BI</a:t>
            </a:r>
            <a:r>
              <a:rPr dirty="0" sz="1800" spc="-10" b="1">
                <a:latin typeface="Arial"/>
                <a:cs typeface="Arial"/>
              </a:rPr>
              <a:t>N</a:t>
            </a:r>
            <a:r>
              <a:rPr dirty="0" sz="1800" spc="-30" b="1">
                <a:latin typeface="Arial"/>
                <a:cs typeface="Arial"/>
              </a:rPr>
              <a:t>A</a:t>
            </a:r>
            <a:r>
              <a:rPr dirty="0" sz="1800" spc="-80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Y_</a:t>
            </a:r>
            <a:r>
              <a:rPr dirty="0" sz="1800" spc="5" b="1">
                <a:latin typeface="Arial"/>
                <a:cs typeface="Arial"/>
              </a:rPr>
              <a:t>F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-10" b="1">
                <a:latin typeface="Arial"/>
                <a:cs typeface="Arial"/>
              </a:rPr>
              <a:t>O</a:t>
            </a:r>
            <a:r>
              <a:rPr dirty="0" sz="1800" spc="-17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50"/>
              </a:spcBef>
            </a:pPr>
            <a:r>
              <a:rPr dirty="0" sz="1800" spc="-15" b="1">
                <a:latin typeface="Arial"/>
                <a:cs typeface="Arial"/>
              </a:rPr>
              <a:t>BINARY_DOUBLE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191385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318" y="4656327"/>
            <a:ext cx="837565" cy="613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CLOB  </a:t>
            </a:r>
            <a:r>
              <a:rPr dirty="0" sz="1800" spc="-5" b="1">
                <a:latin typeface="Arial"/>
                <a:cs typeface="Arial"/>
              </a:rPr>
              <a:t>N</a:t>
            </a:r>
            <a:r>
              <a:rPr dirty="0" sz="1800" spc="-15" b="1">
                <a:latin typeface="Arial"/>
                <a:cs typeface="Arial"/>
              </a:rPr>
              <a:t>C</a:t>
            </a:r>
            <a:r>
              <a:rPr dirty="0" sz="1800" spc="-5" b="1">
                <a:latin typeface="Arial"/>
                <a:cs typeface="Arial"/>
              </a:rPr>
              <a:t>LOB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4765" y="1727961"/>
            <a:ext cx="625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</a:t>
            </a:r>
            <a:r>
              <a:rPr dirty="0" sz="1800" spc="-18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4765" y="2003860"/>
            <a:ext cx="2759075" cy="332549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800" spc="-20" b="1">
                <a:latin typeface="Arial"/>
                <a:cs typeface="Arial"/>
              </a:rPr>
              <a:t>TIMESTAMP</a:t>
            </a:r>
            <a:endParaRPr sz="1800">
              <a:latin typeface="Arial"/>
              <a:cs typeface="Arial"/>
            </a:endParaRPr>
          </a:p>
          <a:p>
            <a:pPr marL="12700" marR="848994">
              <a:lnSpc>
                <a:spcPct val="100000"/>
              </a:lnSpc>
              <a:spcBef>
                <a:spcPts val="1240"/>
              </a:spcBef>
            </a:pPr>
            <a:r>
              <a:rPr dirty="0" sz="1800" spc="-20" b="1">
                <a:latin typeface="Arial"/>
                <a:cs typeface="Arial"/>
              </a:rPr>
              <a:t>TIMESTAMP  </a:t>
            </a:r>
            <a:r>
              <a:rPr dirty="0" sz="1800" b="1">
                <a:latin typeface="Arial"/>
                <a:cs typeface="Arial"/>
              </a:rPr>
              <a:t>WITH TIME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 spc="-20" b="1">
                <a:latin typeface="Arial"/>
                <a:cs typeface="Arial"/>
              </a:rPr>
              <a:t>TIMESTAMP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WITH </a:t>
            </a:r>
            <a:r>
              <a:rPr dirty="0" sz="1800" spc="-10" b="1">
                <a:latin typeface="Arial"/>
                <a:cs typeface="Arial"/>
              </a:rPr>
              <a:t>LOCAL </a:t>
            </a:r>
            <a:r>
              <a:rPr dirty="0" sz="1800" b="1">
                <a:latin typeface="Arial"/>
                <a:cs typeface="Arial"/>
              </a:rPr>
              <a:t>TIME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800" spc="-30" b="1">
                <a:latin typeface="Arial"/>
                <a:cs typeface="Arial"/>
              </a:rPr>
              <a:t>INTERVAL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YEAR </a:t>
            </a:r>
            <a:r>
              <a:rPr dirty="0" sz="1800" spc="-15" b="1">
                <a:latin typeface="Arial"/>
                <a:cs typeface="Arial"/>
              </a:rPr>
              <a:t>TO </a:t>
            </a:r>
            <a:r>
              <a:rPr dirty="0" sz="1800" b="1">
                <a:latin typeface="Arial"/>
                <a:cs typeface="Arial"/>
              </a:rPr>
              <a:t>MONTH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800" spc="-30" b="1">
                <a:latin typeface="Arial"/>
                <a:cs typeface="Arial"/>
              </a:rPr>
              <a:t>INTERVAL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70" b="1">
                <a:latin typeface="Arial"/>
                <a:cs typeface="Arial"/>
              </a:rPr>
              <a:t>DAY </a:t>
            </a:r>
            <a:r>
              <a:rPr dirty="0" sz="1800" spc="-10" b="1">
                <a:latin typeface="Arial"/>
                <a:cs typeface="Arial"/>
              </a:rPr>
              <a:t>TO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SECOND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850" y="3716401"/>
            <a:ext cx="3816350" cy="649605"/>
          </a:xfrm>
          <a:custGeom>
            <a:avLst/>
            <a:gdLst/>
            <a:ahLst/>
            <a:cxnLst/>
            <a:rect l="l" t="t" r="r" b="b"/>
            <a:pathLst>
              <a:path w="3816350" h="649604">
                <a:moveTo>
                  <a:pt x="0" y="48387"/>
                </a:moveTo>
                <a:lnTo>
                  <a:pt x="3805" y="29521"/>
                </a:lnTo>
                <a:lnTo>
                  <a:pt x="14182" y="14144"/>
                </a:lnTo>
                <a:lnTo>
                  <a:pt x="29575" y="3792"/>
                </a:lnTo>
                <a:lnTo>
                  <a:pt x="48425" y="0"/>
                </a:lnTo>
                <a:lnTo>
                  <a:pt x="3767963" y="0"/>
                </a:lnTo>
                <a:lnTo>
                  <a:pt x="3786774" y="3792"/>
                </a:lnTo>
                <a:lnTo>
                  <a:pt x="3802157" y="14144"/>
                </a:lnTo>
                <a:lnTo>
                  <a:pt x="3812540" y="29521"/>
                </a:lnTo>
                <a:lnTo>
                  <a:pt x="3816350" y="48387"/>
                </a:lnTo>
                <a:lnTo>
                  <a:pt x="3816350" y="600837"/>
                </a:lnTo>
                <a:lnTo>
                  <a:pt x="3812540" y="619648"/>
                </a:lnTo>
                <a:lnTo>
                  <a:pt x="3802157" y="635031"/>
                </a:lnTo>
                <a:lnTo>
                  <a:pt x="3786774" y="645413"/>
                </a:lnTo>
                <a:lnTo>
                  <a:pt x="3767963" y="649224"/>
                </a:lnTo>
                <a:lnTo>
                  <a:pt x="48425" y="649224"/>
                </a:lnTo>
                <a:lnTo>
                  <a:pt x="29575" y="645413"/>
                </a:lnTo>
                <a:lnTo>
                  <a:pt x="14182" y="635031"/>
                </a:lnTo>
                <a:lnTo>
                  <a:pt x="3805" y="619648"/>
                </a:lnTo>
                <a:lnTo>
                  <a:pt x="0" y="600837"/>
                </a:lnTo>
                <a:lnTo>
                  <a:pt x="0" y="48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3850" y="4436998"/>
            <a:ext cx="3816350" cy="937260"/>
          </a:xfrm>
          <a:custGeom>
            <a:avLst/>
            <a:gdLst/>
            <a:ahLst/>
            <a:cxnLst/>
            <a:rect l="l" t="t" r="r" b="b"/>
            <a:pathLst>
              <a:path w="3816350" h="937260">
                <a:moveTo>
                  <a:pt x="0" y="69976"/>
                </a:moveTo>
                <a:lnTo>
                  <a:pt x="5490" y="42755"/>
                </a:lnTo>
                <a:lnTo>
                  <a:pt x="20461" y="20510"/>
                </a:lnTo>
                <a:lnTo>
                  <a:pt x="42664" y="5504"/>
                </a:lnTo>
                <a:lnTo>
                  <a:pt x="69850" y="0"/>
                </a:lnTo>
                <a:lnTo>
                  <a:pt x="3746500" y="0"/>
                </a:lnTo>
                <a:lnTo>
                  <a:pt x="3773701" y="5504"/>
                </a:lnTo>
                <a:lnTo>
                  <a:pt x="3795903" y="20510"/>
                </a:lnTo>
                <a:lnTo>
                  <a:pt x="3810865" y="42755"/>
                </a:lnTo>
                <a:lnTo>
                  <a:pt x="3816350" y="69976"/>
                </a:lnTo>
                <a:lnTo>
                  <a:pt x="3816350" y="866775"/>
                </a:lnTo>
                <a:lnTo>
                  <a:pt x="3810865" y="893996"/>
                </a:lnTo>
                <a:lnTo>
                  <a:pt x="3795903" y="916241"/>
                </a:lnTo>
                <a:lnTo>
                  <a:pt x="3773701" y="931247"/>
                </a:lnTo>
                <a:lnTo>
                  <a:pt x="3746500" y="936751"/>
                </a:lnTo>
                <a:lnTo>
                  <a:pt x="69850" y="936751"/>
                </a:lnTo>
                <a:lnTo>
                  <a:pt x="42664" y="931247"/>
                </a:lnTo>
                <a:lnTo>
                  <a:pt x="20461" y="916241"/>
                </a:lnTo>
                <a:lnTo>
                  <a:pt x="5490" y="893996"/>
                </a:lnTo>
                <a:lnTo>
                  <a:pt x="0" y="866775"/>
                </a:lnTo>
                <a:lnTo>
                  <a:pt x="0" y="699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2742" y="1485900"/>
            <a:ext cx="1456055" cy="17602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502920">
              <a:lnSpc>
                <a:spcPct val="130900"/>
              </a:lnSpc>
              <a:spcBef>
                <a:spcPts val="175"/>
              </a:spcBef>
            </a:pPr>
            <a:r>
              <a:rPr dirty="0" sz="1800" spc="10" b="1">
                <a:latin typeface="宋体"/>
                <a:cs typeface="宋体"/>
              </a:rPr>
              <a:t>字符类型  </a:t>
            </a:r>
            <a:r>
              <a:rPr dirty="0" sz="1800" spc="-15" b="1">
                <a:latin typeface="Arial"/>
                <a:cs typeface="Arial"/>
              </a:rPr>
              <a:t>CHAR  </a:t>
            </a:r>
            <a:r>
              <a:rPr dirty="0" sz="1800" spc="-10" b="1">
                <a:latin typeface="Arial"/>
                <a:cs typeface="Arial"/>
              </a:rPr>
              <a:t>NCHAR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800" spc="-30" b="1">
                <a:latin typeface="Arial"/>
                <a:cs typeface="Arial"/>
              </a:rPr>
              <a:t>VARCHAR2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800" spc="-25" b="1">
                <a:latin typeface="Arial"/>
                <a:cs typeface="Arial"/>
              </a:rPr>
              <a:t>NVARCHAR2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6609" y="1588134"/>
            <a:ext cx="952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宋体"/>
                <a:cs typeface="宋体"/>
              </a:rPr>
              <a:t>数值类型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8932" y="3244722"/>
            <a:ext cx="1183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宋体"/>
                <a:cs typeface="宋体"/>
              </a:rPr>
              <a:t>二进制类型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3673" y="1588134"/>
            <a:ext cx="16471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宋体"/>
                <a:cs typeface="宋体"/>
              </a:rPr>
              <a:t>日期和时间类型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0825" y="5516626"/>
            <a:ext cx="7200900" cy="720725"/>
          </a:xfrm>
          <a:custGeom>
            <a:avLst/>
            <a:gdLst/>
            <a:ahLst/>
            <a:cxnLst/>
            <a:rect l="l" t="t" r="r" b="b"/>
            <a:pathLst>
              <a:path w="7200900" h="720725">
                <a:moveTo>
                  <a:pt x="0" y="53721"/>
                </a:moveTo>
                <a:lnTo>
                  <a:pt x="4224" y="32789"/>
                </a:lnTo>
                <a:lnTo>
                  <a:pt x="15743" y="15716"/>
                </a:lnTo>
                <a:lnTo>
                  <a:pt x="32827" y="4214"/>
                </a:lnTo>
                <a:lnTo>
                  <a:pt x="53746" y="0"/>
                </a:lnTo>
                <a:lnTo>
                  <a:pt x="7147179" y="0"/>
                </a:lnTo>
                <a:lnTo>
                  <a:pt x="7168056" y="4214"/>
                </a:lnTo>
                <a:lnTo>
                  <a:pt x="7185136" y="15716"/>
                </a:lnTo>
                <a:lnTo>
                  <a:pt x="7196667" y="32789"/>
                </a:lnTo>
                <a:lnTo>
                  <a:pt x="7200900" y="53721"/>
                </a:lnTo>
                <a:lnTo>
                  <a:pt x="7200900" y="666915"/>
                </a:lnTo>
                <a:lnTo>
                  <a:pt x="7196667" y="687834"/>
                </a:lnTo>
                <a:lnTo>
                  <a:pt x="7185136" y="704918"/>
                </a:lnTo>
                <a:lnTo>
                  <a:pt x="7168056" y="716437"/>
                </a:lnTo>
                <a:lnTo>
                  <a:pt x="7147179" y="720661"/>
                </a:lnTo>
                <a:lnTo>
                  <a:pt x="53746" y="720661"/>
                </a:lnTo>
                <a:lnTo>
                  <a:pt x="32827" y="716437"/>
                </a:lnTo>
                <a:lnTo>
                  <a:pt x="15743" y="704918"/>
                </a:lnTo>
                <a:lnTo>
                  <a:pt x="4224" y="687834"/>
                </a:lnTo>
                <a:lnTo>
                  <a:pt x="0" y="666915"/>
                </a:lnTo>
                <a:lnTo>
                  <a:pt x="0" y="537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000376" y="5906515"/>
            <a:ext cx="79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R</a:t>
            </a:r>
            <a:r>
              <a:rPr dirty="0" sz="1800" spc="-20" b="1">
                <a:latin typeface="Arial"/>
                <a:cs typeface="Arial"/>
              </a:rPr>
              <a:t>O</a:t>
            </a:r>
            <a:r>
              <a:rPr dirty="0" sz="1800" b="1">
                <a:latin typeface="Arial"/>
                <a:cs typeface="Arial"/>
              </a:rPr>
              <a:t>WI</a:t>
            </a:r>
            <a:r>
              <a:rPr dirty="0" sz="1800" b="1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0265" y="5900115"/>
            <a:ext cx="964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U</a:t>
            </a:r>
            <a:r>
              <a:rPr dirty="0" sz="1800" spc="-15" b="1">
                <a:latin typeface="Arial"/>
                <a:cs typeface="Arial"/>
              </a:rPr>
              <a:t>R</a:t>
            </a:r>
            <a:r>
              <a:rPr dirty="0" sz="1800" spc="-15" b="1">
                <a:latin typeface="Arial"/>
                <a:cs typeface="Arial"/>
              </a:rPr>
              <a:t>O</a:t>
            </a:r>
            <a:r>
              <a:rPr dirty="0" sz="1800" b="1">
                <a:latin typeface="Arial"/>
                <a:cs typeface="Arial"/>
              </a:rPr>
              <a:t>WI</a:t>
            </a:r>
            <a:r>
              <a:rPr dirty="0" sz="1800" b="1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3020" y="5548985"/>
            <a:ext cx="22783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ROWID/UROWID</a:t>
            </a:r>
            <a:r>
              <a:rPr dirty="0" sz="1800" spc="15" b="1">
                <a:latin typeface="宋体"/>
                <a:cs typeface="宋体"/>
              </a:rPr>
              <a:t>类型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2470" y="3725854"/>
            <a:ext cx="1996439" cy="6305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marL="841375">
              <a:lnSpc>
                <a:spcPct val="100000"/>
              </a:lnSpc>
              <a:spcBef>
                <a:spcPts val="85"/>
              </a:spcBef>
            </a:pPr>
            <a:r>
              <a:rPr dirty="0" sz="1800" spc="-10" b="1">
                <a:latin typeface="Arial"/>
                <a:cs typeface="Arial"/>
              </a:rPr>
              <a:t>LONG</a:t>
            </a:r>
            <a:r>
              <a:rPr dirty="0" sz="1800" spc="15" b="1">
                <a:latin typeface="宋体"/>
                <a:cs typeface="宋体"/>
              </a:rPr>
              <a:t>类型</a:t>
            </a:r>
            <a:endParaRPr sz="1800">
              <a:latin typeface="宋体"/>
              <a:cs typeface="宋体"/>
            </a:endParaRPr>
          </a:p>
          <a:p>
            <a:pPr marL="163195">
              <a:lnSpc>
                <a:spcPct val="100000"/>
              </a:lnSpc>
              <a:spcBef>
                <a:spcPts val="229"/>
              </a:spcBef>
            </a:pPr>
            <a:r>
              <a:rPr dirty="0" sz="1800" spc="-5" b="1">
                <a:latin typeface="Arial"/>
                <a:cs typeface="Arial"/>
              </a:rPr>
              <a:t>LONG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45" b="1">
                <a:latin typeface="Arial"/>
                <a:cs typeface="Arial"/>
              </a:rPr>
              <a:t>RAW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7846" y="4469129"/>
            <a:ext cx="2145030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9169">
              <a:lnSpc>
                <a:spcPts val="1895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LOB</a:t>
            </a:r>
            <a:r>
              <a:rPr dirty="0" sz="1800" spc="10" b="1">
                <a:latin typeface="宋体"/>
                <a:cs typeface="宋体"/>
              </a:rPr>
              <a:t>类型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1895"/>
              </a:lnSpc>
              <a:tabLst>
                <a:tab pos="2131695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BLOB	</a:t>
            </a:r>
            <a:endParaRPr sz="18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150"/>
              </a:spcBef>
            </a:pPr>
            <a:r>
              <a:rPr dirty="0" sz="1800" b="1">
                <a:latin typeface="Arial"/>
                <a:cs typeface="Arial"/>
              </a:rPr>
              <a:t>BFILE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数值类型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40" y="1088262"/>
            <a:ext cx="8362950" cy="3637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94970" algn="l"/>
                <a:tab pos="3956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25"/>
              </a:spcBef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Oracle9i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Release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及以前的版本只支持一种适</a:t>
            </a:r>
            <a:endParaRPr sz="3200">
              <a:latin typeface="宋体"/>
              <a:cs typeface="宋体"/>
            </a:endParaRPr>
          </a:p>
          <a:p>
            <a:pPr marL="394970">
              <a:lnSpc>
                <a:spcPts val="3745"/>
              </a:lnSpc>
              <a:spcBef>
                <a:spcPts val="1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合存储数值数据的固有数据类型。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所有的</a:t>
            </a:r>
            <a:endParaRPr sz="3200">
              <a:latin typeface="宋体"/>
              <a:cs typeface="宋体"/>
            </a:endParaRPr>
          </a:p>
          <a:p>
            <a:pPr marL="394970">
              <a:lnSpc>
                <a:spcPts val="3745"/>
              </a:lnSpc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版本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到支持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94970" marR="135255" indent="-344805">
              <a:lnSpc>
                <a:spcPct val="100000"/>
              </a:lnSpc>
              <a:buChar char="•"/>
              <a:tabLst>
                <a:tab pos="394970" algn="l"/>
                <a:tab pos="3956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NUM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类型精度可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达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位。可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小到 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10e</a:t>
            </a:r>
            <a:r>
              <a:rPr dirty="0" baseline="25132" sz="3150" spc="15">
                <a:solidFill>
                  <a:srgbClr val="FFFFFF"/>
                </a:solidFill>
                <a:latin typeface="Times New Roman"/>
                <a:cs typeface="Times New Roman"/>
              </a:rPr>
              <a:t>-130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、大到（但不包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括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10e</a:t>
            </a:r>
            <a:r>
              <a:rPr dirty="0" baseline="25132" sz="3150" spc="15">
                <a:solidFill>
                  <a:srgbClr val="FFFFFF"/>
                </a:solidFill>
                <a:latin typeface="Times New Roman"/>
                <a:cs typeface="Times New Roman"/>
              </a:rPr>
              <a:t>126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的任何数值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数值类型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89357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NU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MBER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3131311"/>
            <a:ext cx="8049259" cy="309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精度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precision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也称为总位数，取值范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围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1~38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默认值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也可以用字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小数位数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299085" marR="508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也称为小数点右边的位数，合法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48~12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，默认值取决于 是否指定了精度。如果没有指定精度，小数位数则默认有 最大的取值区间。如果指定了精度，小数位数默认</a:t>
            </a:r>
            <a:r>
              <a:rPr dirty="0" sz="2400" spc="-3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8592" y="2057400"/>
            <a:ext cx="5846063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9250" y="1989201"/>
            <a:ext cx="5832475" cy="6477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1800" spc="-10" b="1">
                <a:latin typeface="Courier New"/>
                <a:cs typeface="Courier New"/>
              </a:rPr>
              <a:t>NUMBER(</a:t>
            </a:r>
            <a:r>
              <a:rPr dirty="0" sz="1800" spc="-10" b="1" i="1">
                <a:latin typeface="Courier New"/>
                <a:cs typeface="Courier New"/>
              </a:rPr>
              <a:t>precision,scale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数值类型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6733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BINARY_FLOAT/BINARY_DOUBLE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8592" y="2057400"/>
            <a:ext cx="5846063" cy="880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9250" y="1989073"/>
            <a:ext cx="5832475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30"/>
              </a:spcBef>
            </a:pPr>
            <a:r>
              <a:rPr dirty="0" sz="1800" spc="-10" b="1">
                <a:latin typeface="Courier New"/>
                <a:cs typeface="Courier New"/>
              </a:rPr>
              <a:t>BINARY_FLOAT</a:t>
            </a:r>
            <a:endParaRPr sz="1800">
              <a:latin typeface="Courier New"/>
              <a:cs typeface="Courier New"/>
            </a:endParaRPr>
          </a:p>
          <a:p>
            <a:pPr algn="ctr" marL="254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BINARY_DOUBLE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4724400"/>
            <a:ext cx="8686800" cy="1371600"/>
          </a:xfrm>
          <a:custGeom>
            <a:avLst/>
            <a:gdLst/>
            <a:ahLst/>
            <a:cxnLst/>
            <a:rect l="l" t="t" r="r" b="b"/>
            <a:pathLst>
              <a:path w="8686800" h="137160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8562975" y="0"/>
                </a:lnTo>
                <a:lnTo>
                  <a:pt x="8611147" y="9739"/>
                </a:lnTo>
                <a:lnTo>
                  <a:pt x="8650509" y="36290"/>
                </a:lnTo>
                <a:lnTo>
                  <a:pt x="8677060" y="75652"/>
                </a:lnTo>
                <a:lnTo>
                  <a:pt x="8686800" y="123825"/>
                </a:lnTo>
                <a:lnTo>
                  <a:pt x="8686800" y="1247775"/>
                </a:lnTo>
                <a:lnTo>
                  <a:pt x="8677060" y="1295974"/>
                </a:lnTo>
                <a:lnTo>
                  <a:pt x="8650509" y="1335333"/>
                </a:lnTo>
                <a:lnTo>
                  <a:pt x="8611147" y="1361869"/>
                </a:lnTo>
                <a:lnTo>
                  <a:pt x="8562975" y="1371600"/>
                </a:lnTo>
                <a:lnTo>
                  <a:pt x="123825" y="1371600"/>
                </a:lnTo>
                <a:lnTo>
                  <a:pt x="75625" y="1361869"/>
                </a:lnTo>
                <a:lnTo>
                  <a:pt x="36266" y="1335333"/>
                </a:lnTo>
                <a:lnTo>
                  <a:pt x="9730" y="1295974"/>
                </a:lnTo>
                <a:lnTo>
                  <a:pt x="0" y="124777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2068" y="3042919"/>
            <a:ext cx="8208009" cy="294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之前的版本中没有这两种类型。 他们就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标准浮点数，用于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似数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，没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类型精确。</a:t>
            </a:r>
            <a:endParaRPr sz="3200">
              <a:latin typeface="宋体"/>
              <a:cs typeface="宋体"/>
            </a:endParaRPr>
          </a:p>
          <a:p>
            <a:pPr marL="659130" marR="409575">
              <a:lnSpc>
                <a:spcPct val="96000"/>
              </a:lnSpc>
              <a:spcBef>
                <a:spcPts val="2830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浮点数常用于科学计算中，可在硬件</a:t>
            </a:r>
            <a:r>
              <a:rPr dirty="0" sz="2500" spc="-90" i="1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CPU,</a:t>
            </a:r>
            <a:r>
              <a:rPr dirty="0" sz="2500" spc="-90" i="1">
                <a:solidFill>
                  <a:srgbClr val="FFFFFF"/>
                </a:solidFill>
                <a:latin typeface="宋体"/>
                <a:cs typeface="宋体"/>
              </a:rPr>
              <a:t>芯片）上 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执行运算，用于科学计算中的实数处理，处理速度会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快的多。不过，浮点数不适合于存储金融信息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487680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数值类型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4414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特殊值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4475" y="2054225"/>
          <a:ext cx="8543925" cy="330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329"/>
                <a:gridCol w="4996180"/>
              </a:tblGrid>
              <a:tr h="647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特殊值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描述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6493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BINARY_FLOAT_NAN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非</a:t>
                      </a:r>
                      <a:r>
                        <a:rPr dirty="0" sz="20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BINARY_FLOAT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类型的数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NaN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BINARY_FLOAT_INFINITY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BINARY_FLOAT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类型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无穷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6492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BINARY_DOUBLE_NAN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非</a:t>
                      </a: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BINARY_DOUBLE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的数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NaN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 marR="276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00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NF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BINARY_DOUBLE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类型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无穷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数值类型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54062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在语法上支持的其他数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2519" y="1697735"/>
            <a:ext cx="6928104" cy="4693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2987" y="1628775"/>
            <a:ext cx="6913880" cy="4679950"/>
          </a:xfrm>
          <a:custGeom>
            <a:avLst/>
            <a:gdLst/>
            <a:ahLst/>
            <a:cxnLst/>
            <a:rect l="l" t="t" r="r" b="b"/>
            <a:pathLst>
              <a:path w="6913880" h="4679950">
                <a:moveTo>
                  <a:pt x="0" y="4679950"/>
                </a:moveTo>
                <a:lnTo>
                  <a:pt x="6913499" y="4679950"/>
                </a:lnTo>
                <a:lnTo>
                  <a:pt x="6913499" y="0"/>
                </a:lnTo>
                <a:lnTo>
                  <a:pt x="0" y="0"/>
                </a:lnTo>
                <a:lnTo>
                  <a:pt x="0" y="4679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2987" y="1628775"/>
            <a:ext cx="6913880" cy="4679950"/>
          </a:xfrm>
          <a:custGeom>
            <a:avLst/>
            <a:gdLst/>
            <a:ahLst/>
            <a:cxnLst/>
            <a:rect l="l" t="t" r="r" b="b"/>
            <a:pathLst>
              <a:path w="6913880" h="4679950">
                <a:moveTo>
                  <a:pt x="0" y="4679950"/>
                </a:moveTo>
                <a:lnTo>
                  <a:pt x="6913499" y="4679950"/>
                </a:lnTo>
                <a:lnTo>
                  <a:pt x="6913499" y="0"/>
                </a:lnTo>
                <a:lnTo>
                  <a:pt x="0" y="0"/>
                </a:lnTo>
                <a:lnTo>
                  <a:pt x="0" y="4679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0276" y="3463925"/>
            <a:ext cx="1945005" cy="1008380"/>
          </a:xfrm>
          <a:custGeom>
            <a:avLst/>
            <a:gdLst/>
            <a:ahLst/>
            <a:cxnLst/>
            <a:rect l="l" t="t" r="r" b="b"/>
            <a:pathLst>
              <a:path w="1945004" h="1008379">
                <a:moveTo>
                  <a:pt x="972312" y="0"/>
                </a:moveTo>
                <a:lnTo>
                  <a:pt x="910811" y="991"/>
                </a:lnTo>
                <a:lnTo>
                  <a:pt x="850329" y="3927"/>
                </a:lnTo>
                <a:lnTo>
                  <a:pt x="790978" y="8748"/>
                </a:lnTo>
                <a:lnTo>
                  <a:pt x="732873" y="15394"/>
                </a:lnTo>
                <a:lnTo>
                  <a:pt x="676127" y="23808"/>
                </a:lnTo>
                <a:lnTo>
                  <a:pt x="620854" y="33929"/>
                </a:lnTo>
                <a:lnTo>
                  <a:pt x="567168" y="45699"/>
                </a:lnTo>
                <a:lnTo>
                  <a:pt x="515183" y="59059"/>
                </a:lnTo>
                <a:lnTo>
                  <a:pt x="465012" y="73949"/>
                </a:lnTo>
                <a:lnTo>
                  <a:pt x="416769" y="90311"/>
                </a:lnTo>
                <a:lnTo>
                  <a:pt x="370569" y="108086"/>
                </a:lnTo>
                <a:lnTo>
                  <a:pt x="326524" y="127214"/>
                </a:lnTo>
                <a:lnTo>
                  <a:pt x="284749" y="147637"/>
                </a:lnTo>
                <a:lnTo>
                  <a:pt x="245358" y="169295"/>
                </a:lnTo>
                <a:lnTo>
                  <a:pt x="208464" y="192130"/>
                </a:lnTo>
                <a:lnTo>
                  <a:pt x="174181" y="216081"/>
                </a:lnTo>
                <a:lnTo>
                  <a:pt x="142623" y="241092"/>
                </a:lnTo>
                <a:lnTo>
                  <a:pt x="113903" y="267101"/>
                </a:lnTo>
                <a:lnTo>
                  <a:pt x="65436" y="321881"/>
                </a:lnTo>
                <a:lnTo>
                  <a:pt x="29689" y="379950"/>
                </a:lnTo>
                <a:lnTo>
                  <a:pt x="7574" y="440834"/>
                </a:lnTo>
                <a:lnTo>
                  <a:pt x="0" y="504063"/>
                </a:lnTo>
                <a:lnTo>
                  <a:pt x="1912" y="535940"/>
                </a:lnTo>
                <a:lnTo>
                  <a:pt x="16871" y="598055"/>
                </a:lnTo>
                <a:lnTo>
                  <a:pt x="45916" y="657591"/>
                </a:lnTo>
                <a:lnTo>
                  <a:pt x="88137" y="714074"/>
                </a:lnTo>
                <a:lnTo>
                  <a:pt x="142623" y="767033"/>
                </a:lnTo>
                <a:lnTo>
                  <a:pt x="174181" y="792044"/>
                </a:lnTo>
                <a:lnTo>
                  <a:pt x="208464" y="815995"/>
                </a:lnTo>
                <a:lnTo>
                  <a:pt x="245358" y="838830"/>
                </a:lnTo>
                <a:lnTo>
                  <a:pt x="284749" y="860488"/>
                </a:lnTo>
                <a:lnTo>
                  <a:pt x="326524" y="880911"/>
                </a:lnTo>
                <a:lnTo>
                  <a:pt x="370569" y="900039"/>
                </a:lnTo>
                <a:lnTo>
                  <a:pt x="416769" y="917814"/>
                </a:lnTo>
                <a:lnTo>
                  <a:pt x="465012" y="934176"/>
                </a:lnTo>
                <a:lnTo>
                  <a:pt x="515183" y="949066"/>
                </a:lnTo>
                <a:lnTo>
                  <a:pt x="567168" y="962426"/>
                </a:lnTo>
                <a:lnTo>
                  <a:pt x="620854" y="974196"/>
                </a:lnTo>
                <a:lnTo>
                  <a:pt x="676127" y="984317"/>
                </a:lnTo>
                <a:lnTo>
                  <a:pt x="732873" y="992731"/>
                </a:lnTo>
                <a:lnTo>
                  <a:pt x="790978" y="999377"/>
                </a:lnTo>
                <a:lnTo>
                  <a:pt x="850329" y="1004198"/>
                </a:lnTo>
                <a:lnTo>
                  <a:pt x="910811" y="1007134"/>
                </a:lnTo>
                <a:lnTo>
                  <a:pt x="972312" y="1008126"/>
                </a:lnTo>
                <a:lnTo>
                  <a:pt x="1033798" y="1007134"/>
                </a:lnTo>
                <a:lnTo>
                  <a:pt x="1094269" y="1004198"/>
                </a:lnTo>
                <a:lnTo>
                  <a:pt x="1153610" y="999377"/>
                </a:lnTo>
                <a:lnTo>
                  <a:pt x="1211708" y="992731"/>
                </a:lnTo>
                <a:lnTo>
                  <a:pt x="1268448" y="984317"/>
                </a:lnTo>
                <a:lnTo>
                  <a:pt x="1323717" y="974196"/>
                </a:lnTo>
                <a:lnTo>
                  <a:pt x="1377400" y="962426"/>
                </a:lnTo>
                <a:lnTo>
                  <a:pt x="1429384" y="949066"/>
                </a:lnTo>
                <a:lnTo>
                  <a:pt x="1479555" y="934176"/>
                </a:lnTo>
                <a:lnTo>
                  <a:pt x="1527798" y="917814"/>
                </a:lnTo>
                <a:lnTo>
                  <a:pt x="1574000" y="900039"/>
                </a:lnTo>
                <a:lnTo>
                  <a:pt x="1618048" y="880911"/>
                </a:lnTo>
                <a:lnTo>
                  <a:pt x="1659826" y="860488"/>
                </a:lnTo>
                <a:lnTo>
                  <a:pt x="1699221" y="838830"/>
                </a:lnTo>
                <a:lnTo>
                  <a:pt x="1736120" y="815995"/>
                </a:lnTo>
                <a:lnTo>
                  <a:pt x="1770407" y="792044"/>
                </a:lnTo>
                <a:lnTo>
                  <a:pt x="1801970" y="767033"/>
                </a:lnTo>
                <a:lnTo>
                  <a:pt x="1830695" y="741024"/>
                </a:lnTo>
                <a:lnTo>
                  <a:pt x="1879171" y="686244"/>
                </a:lnTo>
                <a:lnTo>
                  <a:pt x="1914926" y="628175"/>
                </a:lnTo>
                <a:lnTo>
                  <a:pt x="1937047" y="567291"/>
                </a:lnTo>
                <a:lnTo>
                  <a:pt x="1944624" y="504063"/>
                </a:lnTo>
                <a:lnTo>
                  <a:pt x="1942710" y="472185"/>
                </a:lnTo>
                <a:lnTo>
                  <a:pt x="1927748" y="410070"/>
                </a:lnTo>
                <a:lnTo>
                  <a:pt x="1898696" y="350534"/>
                </a:lnTo>
                <a:lnTo>
                  <a:pt x="1856466" y="294051"/>
                </a:lnTo>
                <a:lnTo>
                  <a:pt x="1801970" y="241092"/>
                </a:lnTo>
                <a:lnTo>
                  <a:pt x="1770407" y="216081"/>
                </a:lnTo>
                <a:lnTo>
                  <a:pt x="1736120" y="192130"/>
                </a:lnTo>
                <a:lnTo>
                  <a:pt x="1699221" y="169295"/>
                </a:lnTo>
                <a:lnTo>
                  <a:pt x="1659826" y="147637"/>
                </a:lnTo>
                <a:lnTo>
                  <a:pt x="1618048" y="127214"/>
                </a:lnTo>
                <a:lnTo>
                  <a:pt x="1574000" y="108086"/>
                </a:lnTo>
                <a:lnTo>
                  <a:pt x="1527798" y="90311"/>
                </a:lnTo>
                <a:lnTo>
                  <a:pt x="1479555" y="73949"/>
                </a:lnTo>
                <a:lnTo>
                  <a:pt x="1429384" y="59059"/>
                </a:lnTo>
                <a:lnTo>
                  <a:pt x="1377400" y="45699"/>
                </a:lnTo>
                <a:lnTo>
                  <a:pt x="1323717" y="33929"/>
                </a:lnTo>
                <a:lnTo>
                  <a:pt x="1268448" y="23808"/>
                </a:lnTo>
                <a:lnTo>
                  <a:pt x="1211708" y="15394"/>
                </a:lnTo>
                <a:lnTo>
                  <a:pt x="1153610" y="8748"/>
                </a:lnTo>
                <a:lnTo>
                  <a:pt x="1094269" y="3927"/>
                </a:lnTo>
                <a:lnTo>
                  <a:pt x="1033798" y="991"/>
                </a:lnTo>
                <a:lnTo>
                  <a:pt x="9723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0276" y="3463925"/>
            <a:ext cx="1945005" cy="1008380"/>
          </a:xfrm>
          <a:custGeom>
            <a:avLst/>
            <a:gdLst/>
            <a:ahLst/>
            <a:cxnLst/>
            <a:rect l="l" t="t" r="r" b="b"/>
            <a:pathLst>
              <a:path w="1945004" h="1008379">
                <a:moveTo>
                  <a:pt x="0" y="504063"/>
                </a:moveTo>
                <a:lnTo>
                  <a:pt x="7574" y="440834"/>
                </a:lnTo>
                <a:lnTo>
                  <a:pt x="29689" y="379950"/>
                </a:lnTo>
                <a:lnTo>
                  <a:pt x="65436" y="321881"/>
                </a:lnTo>
                <a:lnTo>
                  <a:pt x="113903" y="267101"/>
                </a:lnTo>
                <a:lnTo>
                  <a:pt x="142623" y="241092"/>
                </a:lnTo>
                <a:lnTo>
                  <a:pt x="174181" y="216081"/>
                </a:lnTo>
                <a:lnTo>
                  <a:pt x="208464" y="192130"/>
                </a:lnTo>
                <a:lnTo>
                  <a:pt x="245358" y="169295"/>
                </a:lnTo>
                <a:lnTo>
                  <a:pt x="284749" y="147637"/>
                </a:lnTo>
                <a:lnTo>
                  <a:pt x="326524" y="127214"/>
                </a:lnTo>
                <a:lnTo>
                  <a:pt x="370569" y="108086"/>
                </a:lnTo>
                <a:lnTo>
                  <a:pt x="416769" y="90311"/>
                </a:lnTo>
                <a:lnTo>
                  <a:pt x="465012" y="73949"/>
                </a:lnTo>
                <a:lnTo>
                  <a:pt x="515183" y="59059"/>
                </a:lnTo>
                <a:lnTo>
                  <a:pt x="567168" y="45699"/>
                </a:lnTo>
                <a:lnTo>
                  <a:pt x="620854" y="33929"/>
                </a:lnTo>
                <a:lnTo>
                  <a:pt x="676127" y="23808"/>
                </a:lnTo>
                <a:lnTo>
                  <a:pt x="732873" y="15394"/>
                </a:lnTo>
                <a:lnTo>
                  <a:pt x="790978" y="8748"/>
                </a:lnTo>
                <a:lnTo>
                  <a:pt x="850329" y="3927"/>
                </a:lnTo>
                <a:lnTo>
                  <a:pt x="910811" y="991"/>
                </a:lnTo>
                <a:lnTo>
                  <a:pt x="972312" y="0"/>
                </a:lnTo>
                <a:lnTo>
                  <a:pt x="1033798" y="991"/>
                </a:lnTo>
                <a:lnTo>
                  <a:pt x="1094269" y="3927"/>
                </a:lnTo>
                <a:lnTo>
                  <a:pt x="1153610" y="8748"/>
                </a:lnTo>
                <a:lnTo>
                  <a:pt x="1211708" y="15394"/>
                </a:lnTo>
                <a:lnTo>
                  <a:pt x="1268448" y="23808"/>
                </a:lnTo>
                <a:lnTo>
                  <a:pt x="1323717" y="33929"/>
                </a:lnTo>
                <a:lnTo>
                  <a:pt x="1377400" y="45699"/>
                </a:lnTo>
                <a:lnTo>
                  <a:pt x="1429384" y="59059"/>
                </a:lnTo>
                <a:lnTo>
                  <a:pt x="1479555" y="73949"/>
                </a:lnTo>
                <a:lnTo>
                  <a:pt x="1527798" y="90311"/>
                </a:lnTo>
                <a:lnTo>
                  <a:pt x="1574000" y="108086"/>
                </a:lnTo>
                <a:lnTo>
                  <a:pt x="1618048" y="127214"/>
                </a:lnTo>
                <a:lnTo>
                  <a:pt x="1659826" y="147637"/>
                </a:lnTo>
                <a:lnTo>
                  <a:pt x="1699221" y="169295"/>
                </a:lnTo>
                <a:lnTo>
                  <a:pt x="1736120" y="192130"/>
                </a:lnTo>
                <a:lnTo>
                  <a:pt x="1770407" y="216081"/>
                </a:lnTo>
                <a:lnTo>
                  <a:pt x="1801970" y="241092"/>
                </a:lnTo>
                <a:lnTo>
                  <a:pt x="1830695" y="267101"/>
                </a:lnTo>
                <a:lnTo>
                  <a:pt x="1879171" y="321881"/>
                </a:lnTo>
                <a:lnTo>
                  <a:pt x="1914926" y="379950"/>
                </a:lnTo>
                <a:lnTo>
                  <a:pt x="1937047" y="440834"/>
                </a:lnTo>
                <a:lnTo>
                  <a:pt x="1944624" y="504063"/>
                </a:lnTo>
                <a:lnTo>
                  <a:pt x="1942710" y="535940"/>
                </a:lnTo>
                <a:lnTo>
                  <a:pt x="1937047" y="567291"/>
                </a:lnTo>
                <a:lnTo>
                  <a:pt x="1914926" y="628175"/>
                </a:lnTo>
                <a:lnTo>
                  <a:pt x="1879171" y="686244"/>
                </a:lnTo>
                <a:lnTo>
                  <a:pt x="1830695" y="741024"/>
                </a:lnTo>
                <a:lnTo>
                  <a:pt x="1801970" y="767033"/>
                </a:lnTo>
                <a:lnTo>
                  <a:pt x="1770407" y="792044"/>
                </a:lnTo>
                <a:lnTo>
                  <a:pt x="1736120" y="815995"/>
                </a:lnTo>
                <a:lnTo>
                  <a:pt x="1699221" y="838830"/>
                </a:lnTo>
                <a:lnTo>
                  <a:pt x="1659826" y="860488"/>
                </a:lnTo>
                <a:lnTo>
                  <a:pt x="1618048" y="880911"/>
                </a:lnTo>
                <a:lnTo>
                  <a:pt x="1574000" y="900039"/>
                </a:lnTo>
                <a:lnTo>
                  <a:pt x="1527798" y="917814"/>
                </a:lnTo>
                <a:lnTo>
                  <a:pt x="1479555" y="934176"/>
                </a:lnTo>
                <a:lnTo>
                  <a:pt x="1429384" y="949066"/>
                </a:lnTo>
                <a:lnTo>
                  <a:pt x="1377400" y="962426"/>
                </a:lnTo>
                <a:lnTo>
                  <a:pt x="1323717" y="974196"/>
                </a:lnTo>
                <a:lnTo>
                  <a:pt x="1268448" y="984317"/>
                </a:lnTo>
                <a:lnTo>
                  <a:pt x="1211708" y="992731"/>
                </a:lnTo>
                <a:lnTo>
                  <a:pt x="1153610" y="999377"/>
                </a:lnTo>
                <a:lnTo>
                  <a:pt x="1094269" y="1004198"/>
                </a:lnTo>
                <a:lnTo>
                  <a:pt x="1033798" y="1007134"/>
                </a:lnTo>
                <a:lnTo>
                  <a:pt x="972312" y="1008126"/>
                </a:lnTo>
                <a:lnTo>
                  <a:pt x="910811" y="1007134"/>
                </a:lnTo>
                <a:lnTo>
                  <a:pt x="850329" y="1004198"/>
                </a:lnTo>
                <a:lnTo>
                  <a:pt x="790978" y="999377"/>
                </a:lnTo>
                <a:lnTo>
                  <a:pt x="732873" y="992731"/>
                </a:lnTo>
                <a:lnTo>
                  <a:pt x="676127" y="984317"/>
                </a:lnTo>
                <a:lnTo>
                  <a:pt x="620854" y="974196"/>
                </a:lnTo>
                <a:lnTo>
                  <a:pt x="567168" y="962426"/>
                </a:lnTo>
                <a:lnTo>
                  <a:pt x="515183" y="949066"/>
                </a:lnTo>
                <a:lnTo>
                  <a:pt x="465012" y="934176"/>
                </a:lnTo>
                <a:lnTo>
                  <a:pt x="416769" y="917814"/>
                </a:lnTo>
                <a:lnTo>
                  <a:pt x="370569" y="900039"/>
                </a:lnTo>
                <a:lnTo>
                  <a:pt x="326524" y="880911"/>
                </a:lnTo>
                <a:lnTo>
                  <a:pt x="284749" y="860488"/>
                </a:lnTo>
                <a:lnTo>
                  <a:pt x="245358" y="838830"/>
                </a:lnTo>
                <a:lnTo>
                  <a:pt x="208464" y="815995"/>
                </a:lnTo>
                <a:lnTo>
                  <a:pt x="174181" y="792044"/>
                </a:lnTo>
                <a:lnTo>
                  <a:pt x="142623" y="767033"/>
                </a:lnTo>
                <a:lnTo>
                  <a:pt x="113903" y="741024"/>
                </a:lnTo>
                <a:lnTo>
                  <a:pt x="65436" y="686244"/>
                </a:lnTo>
                <a:lnTo>
                  <a:pt x="29689" y="628175"/>
                </a:lnTo>
                <a:lnTo>
                  <a:pt x="7574" y="567291"/>
                </a:lnTo>
                <a:lnTo>
                  <a:pt x="0" y="5040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70270" y="3813809"/>
            <a:ext cx="1029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N</a:t>
            </a:r>
            <a:r>
              <a:rPr dirty="0" sz="1800" spc="-15" b="1">
                <a:latin typeface="Arial"/>
                <a:cs typeface="Arial"/>
              </a:rPr>
              <a:t>U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6375" y="1844675"/>
            <a:ext cx="2018030" cy="288925"/>
          </a:xfrm>
          <a:custGeom>
            <a:avLst/>
            <a:gdLst/>
            <a:ahLst/>
            <a:cxnLst/>
            <a:rect l="l" t="t" r="r" b="b"/>
            <a:pathLst>
              <a:path w="2018029" h="288925">
                <a:moveTo>
                  <a:pt x="1981580" y="0"/>
                </a:moveTo>
                <a:lnTo>
                  <a:pt x="36068" y="0"/>
                </a:ln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0" y="252857"/>
                </a:lnTo>
                <a:lnTo>
                  <a:pt x="2831" y="266904"/>
                </a:lnTo>
                <a:lnTo>
                  <a:pt x="10556" y="278368"/>
                </a:lnTo>
                <a:lnTo>
                  <a:pt x="22020" y="286093"/>
                </a:lnTo>
                <a:lnTo>
                  <a:pt x="36068" y="288925"/>
                </a:lnTo>
                <a:lnTo>
                  <a:pt x="1981580" y="288925"/>
                </a:lnTo>
                <a:lnTo>
                  <a:pt x="1995648" y="286093"/>
                </a:lnTo>
                <a:lnTo>
                  <a:pt x="2007155" y="278368"/>
                </a:lnTo>
                <a:lnTo>
                  <a:pt x="2014924" y="266904"/>
                </a:lnTo>
                <a:lnTo>
                  <a:pt x="2017776" y="252857"/>
                </a:lnTo>
                <a:lnTo>
                  <a:pt x="2017776" y="36067"/>
                </a:lnTo>
                <a:lnTo>
                  <a:pt x="2014924" y="22020"/>
                </a:lnTo>
                <a:lnTo>
                  <a:pt x="2007155" y="10556"/>
                </a:lnTo>
                <a:lnTo>
                  <a:pt x="1995648" y="2831"/>
                </a:lnTo>
                <a:lnTo>
                  <a:pt x="198158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6375" y="1844675"/>
            <a:ext cx="2018030" cy="288925"/>
          </a:xfrm>
          <a:custGeom>
            <a:avLst/>
            <a:gdLst/>
            <a:ahLst/>
            <a:cxnLst/>
            <a:rect l="l" t="t" r="r" b="b"/>
            <a:pathLst>
              <a:path w="2018029" h="28892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981580" y="0"/>
                </a:lnTo>
                <a:lnTo>
                  <a:pt x="1995648" y="2831"/>
                </a:lnTo>
                <a:lnTo>
                  <a:pt x="2007155" y="10556"/>
                </a:lnTo>
                <a:lnTo>
                  <a:pt x="2014924" y="22020"/>
                </a:lnTo>
                <a:lnTo>
                  <a:pt x="2017776" y="36067"/>
                </a:lnTo>
                <a:lnTo>
                  <a:pt x="2017776" y="252857"/>
                </a:lnTo>
                <a:lnTo>
                  <a:pt x="2014924" y="266904"/>
                </a:lnTo>
                <a:lnTo>
                  <a:pt x="2007155" y="278368"/>
                </a:lnTo>
                <a:lnTo>
                  <a:pt x="1995648" y="286093"/>
                </a:lnTo>
                <a:lnTo>
                  <a:pt x="1981580" y="288925"/>
                </a:lnTo>
                <a:lnTo>
                  <a:pt x="36068" y="288925"/>
                </a:lnTo>
                <a:lnTo>
                  <a:pt x="22020" y="286093"/>
                </a:lnTo>
                <a:lnTo>
                  <a:pt x="10556" y="278368"/>
                </a:lnTo>
                <a:lnTo>
                  <a:pt x="2831" y="266904"/>
                </a:lnTo>
                <a:lnTo>
                  <a:pt x="0" y="252857"/>
                </a:lnTo>
                <a:lnTo>
                  <a:pt x="0" y="360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6375" y="2332101"/>
            <a:ext cx="2018030" cy="287655"/>
          </a:xfrm>
          <a:custGeom>
            <a:avLst/>
            <a:gdLst/>
            <a:ahLst/>
            <a:cxnLst/>
            <a:rect l="l" t="t" r="r" b="b"/>
            <a:pathLst>
              <a:path w="2018029" h="287655">
                <a:moveTo>
                  <a:pt x="198183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3"/>
                </a:lnTo>
                <a:lnTo>
                  <a:pt x="0" y="251333"/>
                </a:lnTo>
                <a:lnTo>
                  <a:pt x="2829" y="265306"/>
                </a:lnTo>
                <a:lnTo>
                  <a:pt x="10540" y="276733"/>
                </a:lnTo>
                <a:lnTo>
                  <a:pt x="21967" y="284444"/>
                </a:lnTo>
                <a:lnTo>
                  <a:pt x="35940" y="287274"/>
                </a:lnTo>
                <a:lnTo>
                  <a:pt x="1981835" y="287274"/>
                </a:lnTo>
                <a:lnTo>
                  <a:pt x="1995808" y="284444"/>
                </a:lnTo>
                <a:lnTo>
                  <a:pt x="2007234" y="276733"/>
                </a:lnTo>
                <a:lnTo>
                  <a:pt x="2014946" y="265306"/>
                </a:lnTo>
                <a:lnTo>
                  <a:pt x="2017776" y="251333"/>
                </a:lnTo>
                <a:lnTo>
                  <a:pt x="2017776" y="35813"/>
                </a:lnTo>
                <a:lnTo>
                  <a:pt x="2014946" y="21859"/>
                </a:lnTo>
                <a:lnTo>
                  <a:pt x="2007234" y="10477"/>
                </a:lnTo>
                <a:lnTo>
                  <a:pt x="1995808" y="2809"/>
                </a:lnTo>
                <a:lnTo>
                  <a:pt x="198183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6375" y="2332101"/>
            <a:ext cx="2018030" cy="287655"/>
          </a:xfrm>
          <a:custGeom>
            <a:avLst/>
            <a:gdLst/>
            <a:ahLst/>
            <a:cxnLst/>
            <a:rect l="l" t="t" r="r" b="b"/>
            <a:pathLst>
              <a:path w="2018029" h="287655">
                <a:moveTo>
                  <a:pt x="0" y="35813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981835" y="0"/>
                </a:lnTo>
                <a:lnTo>
                  <a:pt x="1995808" y="2809"/>
                </a:lnTo>
                <a:lnTo>
                  <a:pt x="2007234" y="10477"/>
                </a:lnTo>
                <a:lnTo>
                  <a:pt x="2014946" y="21859"/>
                </a:lnTo>
                <a:lnTo>
                  <a:pt x="2017776" y="35813"/>
                </a:lnTo>
                <a:lnTo>
                  <a:pt x="2017776" y="251333"/>
                </a:lnTo>
                <a:lnTo>
                  <a:pt x="2014946" y="265306"/>
                </a:lnTo>
                <a:lnTo>
                  <a:pt x="2007235" y="276732"/>
                </a:lnTo>
                <a:lnTo>
                  <a:pt x="1995808" y="284444"/>
                </a:lnTo>
                <a:lnTo>
                  <a:pt x="198183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3"/>
                </a:lnTo>
                <a:lnTo>
                  <a:pt x="2829" y="265306"/>
                </a:lnTo>
                <a:lnTo>
                  <a:pt x="0" y="251333"/>
                </a:lnTo>
                <a:lnTo>
                  <a:pt x="0" y="358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76375" y="28177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5">
                <a:moveTo>
                  <a:pt x="1619885" y="0"/>
                </a:moveTo>
                <a:lnTo>
                  <a:pt x="35940" y="0"/>
                </a:lnTo>
                <a:lnTo>
                  <a:pt x="21967" y="2829"/>
                </a:lnTo>
                <a:lnTo>
                  <a:pt x="10540" y="10541"/>
                </a:lnTo>
                <a:lnTo>
                  <a:pt x="2829" y="21967"/>
                </a:lnTo>
                <a:lnTo>
                  <a:pt x="0" y="35940"/>
                </a:lnTo>
                <a:lnTo>
                  <a:pt x="0" y="251460"/>
                </a:lnTo>
                <a:lnTo>
                  <a:pt x="2829" y="265433"/>
                </a:lnTo>
                <a:lnTo>
                  <a:pt x="10540" y="276860"/>
                </a:lnTo>
                <a:lnTo>
                  <a:pt x="21967" y="284571"/>
                </a:lnTo>
                <a:lnTo>
                  <a:pt x="35940" y="287400"/>
                </a:lnTo>
                <a:lnTo>
                  <a:pt x="1619885" y="287400"/>
                </a:lnTo>
                <a:lnTo>
                  <a:pt x="1633858" y="284571"/>
                </a:lnTo>
                <a:lnTo>
                  <a:pt x="1645284" y="276860"/>
                </a:lnTo>
                <a:lnTo>
                  <a:pt x="1652996" y="265433"/>
                </a:lnTo>
                <a:lnTo>
                  <a:pt x="1655826" y="251460"/>
                </a:lnTo>
                <a:lnTo>
                  <a:pt x="1655826" y="35940"/>
                </a:lnTo>
                <a:lnTo>
                  <a:pt x="1652996" y="21967"/>
                </a:lnTo>
                <a:lnTo>
                  <a:pt x="1645285" y="10541"/>
                </a:lnTo>
                <a:lnTo>
                  <a:pt x="1633858" y="282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6375" y="28177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5">
                <a:moveTo>
                  <a:pt x="0" y="35940"/>
                </a:moveTo>
                <a:lnTo>
                  <a:pt x="2829" y="21967"/>
                </a:lnTo>
                <a:lnTo>
                  <a:pt x="10540" y="10541"/>
                </a:lnTo>
                <a:lnTo>
                  <a:pt x="21967" y="282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29"/>
                </a:lnTo>
                <a:lnTo>
                  <a:pt x="1645285" y="10540"/>
                </a:lnTo>
                <a:lnTo>
                  <a:pt x="1652996" y="21967"/>
                </a:lnTo>
                <a:lnTo>
                  <a:pt x="1655826" y="35940"/>
                </a:lnTo>
                <a:lnTo>
                  <a:pt x="1655826" y="251460"/>
                </a:lnTo>
                <a:lnTo>
                  <a:pt x="1652996" y="265433"/>
                </a:lnTo>
                <a:lnTo>
                  <a:pt x="1645285" y="276859"/>
                </a:lnTo>
                <a:lnTo>
                  <a:pt x="1633858" y="284571"/>
                </a:lnTo>
                <a:lnTo>
                  <a:pt x="1619885" y="287400"/>
                </a:lnTo>
                <a:lnTo>
                  <a:pt x="35940" y="287400"/>
                </a:lnTo>
                <a:lnTo>
                  <a:pt x="21967" y="284571"/>
                </a:lnTo>
                <a:lnTo>
                  <a:pt x="10540" y="276860"/>
                </a:lnTo>
                <a:lnTo>
                  <a:pt x="2829" y="265433"/>
                </a:lnTo>
                <a:lnTo>
                  <a:pt x="0" y="251460"/>
                </a:lnTo>
                <a:lnTo>
                  <a:pt x="0" y="35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76375" y="33036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3"/>
                </a:lnTo>
                <a:lnTo>
                  <a:pt x="0" y="251333"/>
                </a:lnTo>
                <a:lnTo>
                  <a:pt x="2829" y="265306"/>
                </a:lnTo>
                <a:lnTo>
                  <a:pt x="10540" y="276733"/>
                </a:lnTo>
                <a:lnTo>
                  <a:pt x="21967" y="284444"/>
                </a:lnTo>
                <a:lnTo>
                  <a:pt x="35940" y="287274"/>
                </a:lnTo>
                <a:lnTo>
                  <a:pt x="1619885" y="287274"/>
                </a:lnTo>
                <a:lnTo>
                  <a:pt x="1633858" y="284444"/>
                </a:lnTo>
                <a:lnTo>
                  <a:pt x="1645284" y="276733"/>
                </a:lnTo>
                <a:lnTo>
                  <a:pt x="1652996" y="265306"/>
                </a:lnTo>
                <a:lnTo>
                  <a:pt x="1655826" y="251333"/>
                </a:lnTo>
                <a:lnTo>
                  <a:pt x="1655826" y="35813"/>
                </a:lnTo>
                <a:lnTo>
                  <a:pt x="1652996" y="21859"/>
                </a:lnTo>
                <a:lnTo>
                  <a:pt x="1645285" y="10477"/>
                </a:lnTo>
                <a:lnTo>
                  <a:pt x="1633858" y="280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6375" y="33036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813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09"/>
                </a:lnTo>
                <a:lnTo>
                  <a:pt x="1645285" y="10477"/>
                </a:lnTo>
                <a:lnTo>
                  <a:pt x="1652996" y="21859"/>
                </a:lnTo>
                <a:lnTo>
                  <a:pt x="1655826" y="35813"/>
                </a:lnTo>
                <a:lnTo>
                  <a:pt x="1655826" y="251333"/>
                </a:lnTo>
                <a:lnTo>
                  <a:pt x="1652996" y="265306"/>
                </a:lnTo>
                <a:lnTo>
                  <a:pt x="1645285" y="276732"/>
                </a:lnTo>
                <a:lnTo>
                  <a:pt x="1633858" y="284444"/>
                </a:lnTo>
                <a:lnTo>
                  <a:pt x="161988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3"/>
                </a:lnTo>
                <a:lnTo>
                  <a:pt x="2829" y="265306"/>
                </a:lnTo>
                <a:lnTo>
                  <a:pt x="0" y="251333"/>
                </a:lnTo>
                <a:lnTo>
                  <a:pt x="0" y="358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42033" y="1837182"/>
            <a:ext cx="1885314" cy="175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N</a:t>
            </a:r>
            <a:r>
              <a:rPr dirty="0" sz="1800" spc="-15" b="1">
                <a:latin typeface="Arial"/>
                <a:cs typeface="Arial"/>
              </a:rPr>
              <a:t>U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ERIC</a:t>
            </a:r>
            <a:r>
              <a:rPr dirty="0" sz="1800" spc="10" b="1">
                <a:latin typeface="宋体"/>
                <a:cs typeface="宋体"/>
              </a:rPr>
              <a:t>（</a:t>
            </a:r>
            <a:r>
              <a:rPr dirty="0" sz="1800" spc="-5" b="1">
                <a:latin typeface="Arial"/>
                <a:cs typeface="Arial"/>
              </a:rPr>
              <a:t>p,</a:t>
            </a:r>
            <a:r>
              <a:rPr dirty="0" sz="1800" b="1">
                <a:latin typeface="Arial"/>
                <a:cs typeface="Arial"/>
              </a:rPr>
              <a:t>s</a:t>
            </a:r>
            <a:r>
              <a:rPr dirty="0" sz="1800" spc="-10" b="1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  <a:p>
            <a:pPr marL="122555" marR="17145" indent="-95250">
              <a:lnSpc>
                <a:spcPct val="176600"/>
              </a:lnSpc>
              <a:spcBef>
                <a:spcPts val="15"/>
              </a:spcBef>
            </a:pPr>
            <a:r>
              <a:rPr dirty="0" sz="1800" spc="-5" b="1">
                <a:latin typeface="Arial"/>
                <a:cs typeface="Arial"/>
              </a:rPr>
              <a:t>DE</a:t>
            </a:r>
            <a:r>
              <a:rPr dirty="0" sz="1800" spc="-15" b="1">
                <a:latin typeface="Arial"/>
                <a:cs typeface="Arial"/>
              </a:rPr>
              <a:t>C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35" b="1">
                <a:latin typeface="Arial"/>
                <a:cs typeface="Arial"/>
              </a:rPr>
              <a:t>A</a:t>
            </a:r>
            <a:r>
              <a:rPr dirty="0" sz="1800" spc="10" b="1">
                <a:latin typeface="Arial"/>
                <a:cs typeface="Arial"/>
              </a:rPr>
              <a:t>L</a:t>
            </a:r>
            <a:r>
              <a:rPr dirty="0" sz="1800" spc="10" b="1">
                <a:latin typeface="宋体"/>
                <a:cs typeface="宋体"/>
              </a:rPr>
              <a:t>（</a:t>
            </a:r>
            <a:r>
              <a:rPr dirty="0" sz="1800" spc="-5" b="1">
                <a:latin typeface="Arial"/>
                <a:cs typeface="Arial"/>
              </a:rPr>
              <a:t>p,</a:t>
            </a:r>
            <a:r>
              <a:rPr dirty="0" sz="1800" b="1">
                <a:latin typeface="Arial"/>
                <a:cs typeface="Arial"/>
              </a:rPr>
              <a:t>s</a:t>
            </a:r>
            <a:r>
              <a:rPr dirty="0" sz="1800" spc="-5" b="1">
                <a:latin typeface="宋体"/>
                <a:cs typeface="宋体"/>
              </a:rPr>
              <a:t>）  </a:t>
            </a:r>
            <a:r>
              <a:rPr dirty="0" sz="1800" b="1">
                <a:latin typeface="Arial"/>
                <a:cs typeface="Arial"/>
              </a:rPr>
              <a:t>DEC</a:t>
            </a:r>
            <a:r>
              <a:rPr dirty="0" sz="1800" b="1">
                <a:latin typeface="宋体"/>
                <a:cs typeface="宋体"/>
              </a:rPr>
              <a:t>（</a:t>
            </a:r>
            <a:r>
              <a:rPr dirty="0" sz="1800" b="1">
                <a:latin typeface="Arial"/>
                <a:cs typeface="Arial"/>
              </a:rPr>
              <a:t>p,s</a:t>
            </a:r>
            <a:r>
              <a:rPr dirty="0" sz="1800" b="1">
                <a:latin typeface="宋体"/>
                <a:cs typeface="宋体"/>
              </a:rPr>
              <a:t>）  </a:t>
            </a:r>
            <a:r>
              <a:rPr dirty="0" sz="1800" spc="-5" b="1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6375" y="3789426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3"/>
                </a:lnTo>
                <a:lnTo>
                  <a:pt x="0" y="251332"/>
                </a:lnTo>
                <a:lnTo>
                  <a:pt x="2829" y="265306"/>
                </a:lnTo>
                <a:lnTo>
                  <a:pt x="10540" y="276732"/>
                </a:lnTo>
                <a:lnTo>
                  <a:pt x="21967" y="284444"/>
                </a:lnTo>
                <a:lnTo>
                  <a:pt x="35940" y="287274"/>
                </a:lnTo>
                <a:lnTo>
                  <a:pt x="1619885" y="287274"/>
                </a:lnTo>
                <a:lnTo>
                  <a:pt x="1633858" y="284444"/>
                </a:lnTo>
                <a:lnTo>
                  <a:pt x="1645285" y="276732"/>
                </a:lnTo>
                <a:lnTo>
                  <a:pt x="1652996" y="265306"/>
                </a:lnTo>
                <a:lnTo>
                  <a:pt x="1655826" y="251332"/>
                </a:lnTo>
                <a:lnTo>
                  <a:pt x="1655826" y="35813"/>
                </a:lnTo>
                <a:lnTo>
                  <a:pt x="1652996" y="21859"/>
                </a:lnTo>
                <a:lnTo>
                  <a:pt x="1645285" y="10477"/>
                </a:lnTo>
                <a:lnTo>
                  <a:pt x="1633858" y="280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6375" y="3789426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813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09"/>
                </a:lnTo>
                <a:lnTo>
                  <a:pt x="1645285" y="10477"/>
                </a:lnTo>
                <a:lnTo>
                  <a:pt x="1652996" y="21859"/>
                </a:lnTo>
                <a:lnTo>
                  <a:pt x="1655826" y="35813"/>
                </a:lnTo>
                <a:lnTo>
                  <a:pt x="1655826" y="251332"/>
                </a:lnTo>
                <a:lnTo>
                  <a:pt x="1652996" y="265306"/>
                </a:lnTo>
                <a:lnTo>
                  <a:pt x="1645285" y="276732"/>
                </a:lnTo>
                <a:lnTo>
                  <a:pt x="1633858" y="284444"/>
                </a:lnTo>
                <a:lnTo>
                  <a:pt x="161988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2"/>
                </a:lnTo>
                <a:lnTo>
                  <a:pt x="2829" y="265306"/>
                </a:lnTo>
                <a:lnTo>
                  <a:pt x="0" y="251332"/>
                </a:lnTo>
                <a:lnTo>
                  <a:pt x="0" y="358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06295" y="3778707"/>
            <a:ext cx="394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76375" y="4275073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29"/>
                </a:lnTo>
                <a:lnTo>
                  <a:pt x="10540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0" y="251459"/>
                </a:lnTo>
                <a:lnTo>
                  <a:pt x="2829" y="265433"/>
                </a:lnTo>
                <a:lnTo>
                  <a:pt x="10540" y="276859"/>
                </a:lnTo>
                <a:lnTo>
                  <a:pt x="21967" y="284571"/>
                </a:lnTo>
                <a:lnTo>
                  <a:pt x="35940" y="287400"/>
                </a:lnTo>
                <a:lnTo>
                  <a:pt x="1619885" y="287400"/>
                </a:lnTo>
                <a:lnTo>
                  <a:pt x="1633858" y="284571"/>
                </a:lnTo>
                <a:lnTo>
                  <a:pt x="1645285" y="276859"/>
                </a:lnTo>
                <a:lnTo>
                  <a:pt x="1652996" y="265433"/>
                </a:lnTo>
                <a:lnTo>
                  <a:pt x="1655826" y="251459"/>
                </a:lnTo>
                <a:lnTo>
                  <a:pt x="1655826" y="35940"/>
                </a:lnTo>
                <a:lnTo>
                  <a:pt x="1652996" y="21967"/>
                </a:lnTo>
                <a:lnTo>
                  <a:pt x="1645285" y="10540"/>
                </a:lnTo>
                <a:lnTo>
                  <a:pt x="1633858" y="282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76375" y="4275073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940"/>
                </a:moveTo>
                <a:lnTo>
                  <a:pt x="2829" y="21967"/>
                </a:lnTo>
                <a:lnTo>
                  <a:pt x="10540" y="10540"/>
                </a:lnTo>
                <a:lnTo>
                  <a:pt x="21967" y="282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29"/>
                </a:lnTo>
                <a:lnTo>
                  <a:pt x="1645285" y="10540"/>
                </a:lnTo>
                <a:lnTo>
                  <a:pt x="1652996" y="21967"/>
                </a:lnTo>
                <a:lnTo>
                  <a:pt x="1655826" y="35940"/>
                </a:lnTo>
                <a:lnTo>
                  <a:pt x="1655826" y="251459"/>
                </a:lnTo>
                <a:lnTo>
                  <a:pt x="1652996" y="265433"/>
                </a:lnTo>
                <a:lnTo>
                  <a:pt x="1645285" y="276859"/>
                </a:lnTo>
                <a:lnTo>
                  <a:pt x="1633858" y="284571"/>
                </a:lnTo>
                <a:lnTo>
                  <a:pt x="1619885" y="287400"/>
                </a:lnTo>
                <a:lnTo>
                  <a:pt x="35940" y="287400"/>
                </a:lnTo>
                <a:lnTo>
                  <a:pt x="21967" y="284571"/>
                </a:lnTo>
                <a:lnTo>
                  <a:pt x="10540" y="276859"/>
                </a:lnTo>
                <a:lnTo>
                  <a:pt x="2829" y="265433"/>
                </a:lnTo>
                <a:lnTo>
                  <a:pt x="0" y="251459"/>
                </a:lnTo>
                <a:lnTo>
                  <a:pt x="0" y="35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76375" y="47608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29"/>
                </a:lnTo>
                <a:lnTo>
                  <a:pt x="10540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0" y="251459"/>
                </a:lnTo>
                <a:lnTo>
                  <a:pt x="2829" y="265433"/>
                </a:lnTo>
                <a:lnTo>
                  <a:pt x="10540" y="276859"/>
                </a:lnTo>
                <a:lnTo>
                  <a:pt x="21967" y="284571"/>
                </a:lnTo>
                <a:lnTo>
                  <a:pt x="35940" y="287400"/>
                </a:lnTo>
                <a:lnTo>
                  <a:pt x="1619885" y="287400"/>
                </a:lnTo>
                <a:lnTo>
                  <a:pt x="1633858" y="284571"/>
                </a:lnTo>
                <a:lnTo>
                  <a:pt x="1645285" y="276859"/>
                </a:lnTo>
                <a:lnTo>
                  <a:pt x="1652996" y="265433"/>
                </a:lnTo>
                <a:lnTo>
                  <a:pt x="1655826" y="251459"/>
                </a:lnTo>
                <a:lnTo>
                  <a:pt x="1655826" y="35940"/>
                </a:lnTo>
                <a:lnTo>
                  <a:pt x="1652996" y="21967"/>
                </a:lnTo>
                <a:lnTo>
                  <a:pt x="1645285" y="10540"/>
                </a:lnTo>
                <a:lnTo>
                  <a:pt x="1633858" y="282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76375" y="47608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940"/>
                </a:moveTo>
                <a:lnTo>
                  <a:pt x="2829" y="21967"/>
                </a:lnTo>
                <a:lnTo>
                  <a:pt x="10540" y="10540"/>
                </a:lnTo>
                <a:lnTo>
                  <a:pt x="21967" y="282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29"/>
                </a:lnTo>
                <a:lnTo>
                  <a:pt x="1645285" y="10540"/>
                </a:lnTo>
                <a:lnTo>
                  <a:pt x="1652996" y="21967"/>
                </a:lnTo>
                <a:lnTo>
                  <a:pt x="1655826" y="35940"/>
                </a:lnTo>
                <a:lnTo>
                  <a:pt x="1655826" y="251459"/>
                </a:lnTo>
                <a:lnTo>
                  <a:pt x="1652996" y="265433"/>
                </a:lnTo>
                <a:lnTo>
                  <a:pt x="1645285" y="276859"/>
                </a:lnTo>
                <a:lnTo>
                  <a:pt x="1633858" y="284571"/>
                </a:lnTo>
                <a:lnTo>
                  <a:pt x="1619885" y="287400"/>
                </a:lnTo>
                <a:lnTo>
                  <a:pt x="35940" y="287400"/>
                </a:lnTo>
                <a:lnTo>
                  <a:pt x="21967" y="284571"/>
                </a:lnTo>
                <a:lnTo>
                  <a:pt x="10540" y="276859"/>
                </a:lnTo>
                <a:lnTo>
                  <a:pt x="2829" y="265433"/>
                </a:lnTo>
                <a:lnTo>
                  <a:pt x="0" y="251459"/>
                </a:lnTo>
                <a:lnTo>
                  <a:pt x="0" y="35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76375" y="5734050"/>
            <a:ext cx="2520950" cy="287655"/>
          </a:xfrm>
          <a:custGeom>
            <a:avLst/>
            <a:gdLst/>
            <a:ahLst/>
            <a:cxnLst/>
            <a:rect l="l" t="t" r="r" b="b"/>
            <a:pathLst>
              <a:path w="2520950" h="287654">
                <a:moveTo>
                  <a:pt x="2485009" y="0"/>
                </a:moveTo>
                <a:lnTo>
                  <a:pt x="35940" y="0"/>
                </a:lnTo>
                <a:lnTo>
                  <a:pt x="21967" y="2822"/>
                </a:lnTo>
                <a:lnTo>
                  <a:pt x="10540" y="10518"/>
                </a:lnTo>
                <a:lnTo>
                  <a:pt x="2829" y="21934"/>
                </a:lnTo>
                <a:lnTo>
                  <a:pt x="0" y="35915"/>
                </a:lnTo>
                <a:lnTo>
                  <a:pt x="0" y="251421"/>
                </a:lnTo>
                <a:lnTo>
                  <a:pt x="2829" y="265402"/>
                </a:lnTo>
                <a:lnTo>
                  <a:pt x="10540" y="276818"/>
                </a:lnTo>
                <a:lnTo>
                  <a:pt x="21967" y="284515"/>
                </a:lnTo>
                <a:lnTo>
                  <a:pt x="35940" y="287337"/>
                </a:lnTo>
                <a:lnTo>
                  <a:pt x="2485009" y="287337"/>
                </a:lnTo>
                <a:lnTo>
                  <a:pt x="2498982" y="284515"/>
                </a:lnTo>
                <a:lnTo>
                  <a:pt x="2510409" y="276818"/>
                </a:lnTo>
                <a:lnTo>
                  <a:pt x="2518120" y="265402"/>
                </a:lnTo>
                <a:lnTo>
                  <a:pt x="2520950" y="251421"/>
                </a:lnTo>
                <a:lnTo>
                  <a:pt x="2520950" y="35915"/>
                </a:lnTo>
                <a:lnTo>
                  <a:pt x="2518120" y="21934"/>
                </a:lnTo>
                <a:lnTo>
                  <a:pt x="2510408" y="10518"/>
                </a:lnTo>
                <a:lnTo>
                  <a:pt x="2498982" y="2822"/>
                </a:lnTo>
                <a:lnTo>
                  <a:pt x="2485009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76375" y="5734050"/>
            <a:ext cx="2520950" cy="287655"/>
          </a:xfrm>
          <a:custGeom>
            <a:avLst/>
            <a:gdLst/>
            <a:ahLst/>
            <a:cxnLst/>
            <a:rect l="l" t="t" r="r" b="b"/>
            <a:pathLst>
              <a:path w="2520950" h="287654">
                <a:moveTo>
                  <a:pt x="0" y="35915"/>
                </a:moveTo>
                <a:lnTo>
                  <a:pt x="2829" y="21934"/>
                </a:lnTo>
                <a:lnTo>
                  <a:pt x="10540" y="10518"/>
                </a:lnTo>
                <a:lnTo>
                  <a:pt x="21967" y="2822"/>
                </a:lnTo>
                <a:lnTo>
                  <a:pt x="35940" y="0"/>
                </a:lnTo>
                <a:lnTo>
                  <a:pt x="2485009" y="0"/>
                </a:lnTo>
                <a:lnTo>
                  <a:pt x="2498982" y="2822"/>
                </a:lnTo>
                <a:lnTo>
                  <a:pt x="2510408" y="10518"/>
                </a:lnTo>
                <a:lnTo>
                  <a:pt x="2518120" y="21934"/>
                </a:lnTo>
                <a:lnTo>
                  <a:pt x="2520950" y="35915"/>
                </a:lnTo>
                <a:lnTo>
                  <a:pt x="2520950" y="251421"/>
                </a:lnTo>
                <a:lnTo>
                  <a:pt x="2518120" y="265402"/>
                </a:lnTo>
                <a:lnTo>
                  <a:pt x="2510409" y="276818"/>
                </a:lnTo>
                <a:lnTo>
                  <a:pt x="2498982" y="284515"/>
                </a:lnTo>
                <a:lnTo>
                  <a:pt x="2485009" y="287337"/>
                </a:lnTo>
                <a:lnTo>
                  <a:pt x="35940" y="287337"/>
                </a:lnTo>
                <a:lnTo>
                  <a:pt x="21967" y="284515"/>
                </a:lnTo>
                <a:lnTo>
                  <a:pt x="10540" y="276818"/>
                </a:lnTo>
                <a:lnTo>
                  <a:pt x="2829" y="265402"/>
                </a:lnTo>
                <a:lnTo>
                  <a:pt x="0" y="251421"/>
                </a:lnTo>
                <a:lnTo>
                  <a:pt x="0" y="359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6375" y="52467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4"/>
                </a:lnTo>
                <a:lnTo>
                  <a:pt x="0" y="251333"/>
                </a:lnTo>
                <a:lnTo>
                  <a:pt x="2829" y="265306"/>
                </a:lnTo>
                <a:lnTo>
                  <a:pt x="10540" y="276733"/>
                </a:lnTo>
                <a:lnTo>
                  <a:pt x="21967" y="284444"/>
                </a:lnTo>
                <a:lnTo>
                  <a:pt x="35940" y="287274"/>
                </a:lnTo>
                <a:lnTo>
                  <a:pt x="1619885" y="287274"/>
                </a:lnTo>
                <a:lnTo>
                  <a:pt x="1633858" y="284444"/>
                </a:lnTo>
                <a:lnTo>
                  <a:pt x="1645285" y="276733"/>
                </a:lnTo>
                <a:lnTo>
                  <a:pt x="1652996" y="265306"/>
                </a:lnTo>
                <a:lnTo>
                  <a:pt x="1655826" y="251333"/>
                </a:lnTo>
                <a:lnTo>
                  <a:pt x="1655826" y="35814"/>
                </a:lnTo>
                <a:lnTo>
                  <a:pt x="1652996" y="21859"/>
                </a:lnTo>
                <a:lnTo>
                  <a:pt x="1645285" y="10477"/>
                </a:lnTo>
                <a:lnTo>
                  <a:pt x="1633858" y="280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6375" y="52467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814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09"/>
                </a:lnTo>
                <a:lnTo>
                  <a:pt x="1645285" y="10477"/>
                </a:lnTo>
                <a:lnTo>
                  <a:pt x="1652996" y="21859"/>
                </a:lnTo>
                <a:lnTo>
                  <a:pt x="1655826" y="35814"/>
                </a:lnTo>
                <a:lnTo>
                  <a:pt x="1655826" y="251333"/>
                </a:lnTo>
                <a:lnTo>
                  <a:pt x="1652996" y="265306"/>
                </a:lnTo>
                <a:lnTo>
                  <a:pt x="1645285" y="276733"/>
                </a:lnTo>
                <a:lnTo>
                  <a:pt x="1633858" y="284444"/>
                </a:lnTo>
                <a:lnTo>
                  <a:pt x="161988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3"/>
                </a:lnTo>
                <a:lnTo>
                  <a:pt x="2829" y="265306"/>
                </a:lnTo>
                <a:lnTo>
                  <a:pt x="0" y="251333"/>
                </a:lnTo>
                <a:lnTo>
                  <a:pt x="0" y="358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581658" y="4264914"/>
            <a:ext cx="2308225" cy="1759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5725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SMALLINT</a:t>
            </a:r>
            <a:endParaRPr sz="1800">
              <a:latin typeface="Arial"/>
              <a:cs typeface="Arial"/>
            </a:endParaRPr>
          </a:p>
          <a:p>
            <a:pPr algn="ctr" marR="859155">
              <a:lnSpc>
                <a:spcPct val="100000"/>
              </a:lnSpc>
              <a:spcBef>
                <a:spcPts val="1689"/>
              </a:spcBef>
            </a:pPr>
            <a:r>
              <a:rPr dirty="0" sz="1800" spc="-25" b="1">
                <a:latin typeface="Arial"/>
                <a:cs typeface="Arial"/>
              </a:rPr>
              <a:t>FLOAT</a:t>
            </a:r>
            <a:r>
              <a:rPr dirty="0" sz="1800" spc="-25" b="1">
                <a:latin typeface="宋体"/>
                <a:cs typeface="宋体"/>
              </a:rPr>
              <a:t>（</a:t>
            </a:r>
            <a:r>
              <a:rPr dirty="0" sz="1800" spc="-25" b="1">
                <a:latin typeface="Arial"/>
                <a:cs typeface="Arial"/>
              </a:rPr>
              <a:t>b</a:t>
            </a:r>
            <a:r>
              <a:rPr dirty="0" sz="1800" spc="-25" b="1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  <a:p>
            <a:pPr algn="ctr" marR="857250">
              <a:lnSpc>
                <a:spcPct val="100000"/>
              </a:lnSpc>
              <a:spcBef>
                <a:spcPts val="1639"/>
              </a:spcBef>
            </a:pPr>
            <a:r>
              <a:rPr dirty="0" sz="1800" spc="-10" b="1">
                <a:latin typeface="Arial"/>
                <a:cs typeface="Arial"/>
              </a:rPr>
              <a:t>REAL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800" spc="-5" b="1">
                <a:latin typeface="Arial"/>
                <a:cs typeface="Arial"/>
              </a:rPr>
              <a:t>DOUBLE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PRECISION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90848" y="1983739"/>
            <a:ext cx="2522855" cy="1517015"/>
          </a:xfrm>
          <a:custGeom>
            <a:avLst/>
            <a:gdLst/>
            <a:ahLst/>
            <a:cxnLst/>
            <a:rect l="l" t="t" r="r" b="b"/>
            <a:pathLst>
              <a:path w="2522854" h="1517014">
                <a:moveTo>
                  <a:pt x="2410464" y="1456744"/>
                </a:moveTo>
                <a:lnTo>
                  <a:pt x="2380996" y="1505839"/>
                </a:lnTo>
                <a:lnTo>
                  <a:pt x="2522601" y="1516634"/>
                </a:lnTo>
                <a:lnTo>
                  <a:pt x="2488662" y="1463294"/>
                </a:lnTo>
                <a:lnTo>
                  <a:pt x="2421381" y="1463294"/>
                </a:lnTo>
                <a:lnTo>
                  <a:pt x="2410464" y="1456744"/>
                </a:lnTo>
                <a:close/>
              </a:path>
              <a:path w="2522854" h="1517014">
                <a:moveTo>
                  <a:pt x="2416942" y="1445950"/>
                </a:moveTo>
                <a:lnTo>
                  <a:pt x="2410464" y="1456744"/>
                </a:lnTo>
                <a:lnTo>
                  <a:pt x="2421381" y="1463294"/>
                </a:lnTo>
                <a:lnTo>
                  <a:pt x="2427859" y="1452499"/>
                </a:lnTo>
                <a:lnTo>
                  <a:pt x="2416942" y="1445950"/>
                </a:lnTo>
                <a:close/>
              </a:path>
              <a:path w="2522854" h="1517014">
                <a:moveTo>
                  <a:pt x="2446401" y="1396873"/>
                </a:moveTo>
                <a:lnTo>
                  <a:pt x="2416942" y="1445950"/>
                </a:lnTo>
                <a:lnTo>
                  <a:pt x="2427859" y="1452499"/>
                </a:lnTo>
                <a:lnTo>
                  <a:pt x="2421381" y="1463294"/>
                </a:lnTo>
                <a:lnTo>
                  <a:pt x="2488662" y="1463294"/>
                </a:lnTo>
                <a:lnTo>
                  <a:pt x="2446401" y="1396873"/>
                </a:lnTo>
                <a:close/>
              </a:path>
              <a:path w="2522854" h="1517014">
                <a:moveTo>
                  <a:pt x="6476" y="0"/>
                </a:moveTo>
                <a:lnTo>
                  <a:pt x="0" y="10795"/>
                </a:lnTo>
                <a:lnTo>
                  <a:pt x="2410464" y="1456744"/>
                </a:lnTo>
                <a:lnTo>
                  <a:pt x="2416942" y="1445950"/>
                </a:lnTo>
                <a:lnTo>
                  <a:pt x="6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91357" y="2486660"/>
            <a:ext cx="2306320" cy="1090295"/>
          </a:xfrm>
          <a:custGeom>
            <a:avLst/>
            <a:gdLst/>
            <a:ahLst/>
            <a:cxnLst/>
            <a:rect l="l" t="t" r="r" b="b"/>
            <a:pathLst>
              <a:path w="2306320" h="1090295">
                <a:moveTo>
                  <a:pt x="2188512" y="1038538"/>
                </a:moveTo>
                <a:lnTo>
                  <a:pt x="2164206" y="1090294"/>
                </a:lnTo>
                <a:lnTo>
                  <a:pt x="2306192" y="1086739"/>
                </a:lnTo>
                <a:lnTo>
                  <a:pt x="2272373" y="1043939"/>
                </a:lnTo>
                <a:lnTo>
                  <a:pt x="2200020" y="1043939"/>
                </a:lnTo>
                <a:lnTo>
                  <a:pt x="2188512" y="1038538"/>
                </a:lnTo>
                <a:close/>
              </a:path>
              <a:path w="2306320" h="1090295">
                <a:moveTo>
                  <a:pt x="2193896" y="1027072"/>
                </a:moveTo>
                <a:lnTo>
                  <a:pt x="2188512" y="1038538"/>
                </a:lnTo>
                <a:lnTo>
                  <a:pt x="2200020" y="1043939"/>
                </a:lnTo>
                <a:lnTo>
                  <a:pt x="2205481" y="1032510"/>
                </a:lnTo>
                <a:lnTo>
                  <a:pt x="2193896" y="1027072"/>
                </a:lnTo>
                <a:close/>
              </a:path>
              <a:path w="2306320" h="1090295">
                <a:moveTo>
                  <a:pt x="2218181" y="975360"/>
                </a:moveTo>
                <a:lnTo>
                  <a:pt x="2193896" y="1027072"/>
                </a:lnTo>
                <a:lnTo>
                  <a:pt x="2205481" y="1032510"/>
                </a:lnTo>
                <a:lnTo>
                  <a:pt x="2200020" y="1043939"/>
                </a:lnTo>
                <a:lnTo>
                  <a:pt x="2272373" y="1043939"/>
                </a:lnTo>
                <a:lnTo>
                  <a:pt x="2218181" y="975360"/>
                </a:lnTo>
                <a:close/>
              </a:path>
              <a:path w="2306320" h="1090295">
                <a:moveTo>
                  <a:pt x="5460" y="0"/>
                </a:moveTo>
                <a:lnTo>
                  <a:pt x="0" y="11429"/>
                </a:lnTo>
                <a:lnTo>
                  <a:pt x="2188512" y="1038538"/>
                </a:lnTo>
                <a:lnTo>
                  <a:pt x="2193896" y="1027072"/>
                </a:lnTo>
                <a:lnTo>
                  <a:pt x="5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32201" y="2991104"/>
            <a:ext cx="2520950" cy="683895"/>
          </a:xfrm>
          <a:custGeom>
            <a:avLst/>
            <a:gdLst/>
            <a:ahLst/>
            <a:cxnLst/>
            <a:rect l="l" t="t" r="r" b="b"/>
            <a:pathLst>
              <a:path w="2520950" h="683895">
                <a:moveTo>
                  <a:pt x="2396252" y="628280"/>
                </a:moveTo>
                <a:lnTo>
                  <a:pt x="2382012" y="683641"/>
                </a:lnTo>
                <a:lnTo>
                  <a:pt x="2520823" y="653796"/>
                </a:lnTo>
                <a:lnTo>
                  <a:pt x="2495086" y="631444"/>
                </a:lnTo>
                <a:lnTo>
                  <a:pt x="2408554" y="631444"/>
                </a:lnTo>
                <a:lnTo>
                  <a:pt x="2396252" y="628280"/>
                </a:lnTo>
                <a:close/>
              </a:path>
              <a:path w="2520950" h="683895">
                <a:moveTo>
                  <a:pt x="2399421" y="615961"/>
                </a:moveTo>
                <a:lnTo>
                  <a:pt x="2396252" y="628280"/>
                </a:lnTo>
                <a:lnTo>
                  <a:pt x="2408554" y="631444"/>
                </a:lnTo>
                <a:lnTo>
                  <a:pt x="2411729" y="619125"/>
                </a:lnTo>
                <a:lnTo>
                  <a:pt x="2399421" y="615961"/>
                </a:lnTo>
                <a:close/>
              </a:path>
              <a:path w="2520950" h="683895">
                <a:moveTo>
                  <a:pt x="2413635" y="560705"/>
                </a:moveTo>
                <a:lnTo>
                  <a:pt x="2399421" y="615961"/>
                </a:lnTo>
                <a:lnTo>
                  <a:pt x="2411729" y="619125"/>
                </a:lnTo>
                <a:lnTo>
                  <a:pt x="2408554" y="631444"/>
                </a:lnTo>
                <a:lnTo>
                  <a:pt x="2495086" y="631444"/>
                </a:lnTo>
                <a:lnTo>
                  <a:pt x="2413635" y="560705"/>
                </a:lnTo>
                <a:close/>
              </a:path>
              <a:path w="2520950" h="683895">
                <a:moveTo>
                  <a:pt x="3048" y="0"/>
                </a:moveTo>
                <a:lnTo>
                  <a:pt x="0" y="12192"/>
                </a:lnTo>
                <a:lnTo>
                  <a:pt x="2396252" y="628280"/>
                </a:lnTo>
                <a:lnTo>
                  <a:pt x="2399421" y="615961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32708" y="3422777"/>
            <a:ext cx="2377440" cy="410845"/>
          </a:xfrm>
          <a:custGeom>
            <a:avLst/>
            <a:gdLst/>
            <a:ahLst/>
            <a:cxnLst/>
            <a:rect l="l" t="t" r="r" b="b"/>
            <a:pathLst>
              <a:path w="2377440" h="410845">
                <a:moveTo>
                  <a:pt x="2251009" y="353829"/>
                </a:moveTo>
                <a:lnTo>
                  <a:pt x="2242439" y="410337"/>
                </a:lnTo>
                <a:lnTo>
                  <a:pt x="2377440" y="366522"/>
                </a:lnTo>
                <a:lnTo>
                  <a:pt x="2362135" y="355727"/>
                </a:lnTo>
                <a:lnTo>
                  <a:pt x="2263521" y="355727"/>
                </a:lnTo>
                <a:lnTo>
                  <a:pt x="2251009" y="353829"/>
                </a:lnTo>
                <a:close/>
              </a:path>
              <a:path w="2377440" h="410845">
                <a:moveTo>
                  <a:pt x="2252916" y="341257"/>
                </a:moveTo>
                <a:lnTo>
                  <a:pt x="2251009" y="353829"/>
                </a:lnTo>
                <a:lnTo>
                  <a:pt x="2263521" y="355727"/>
                </a:lnTo>
                <a:lnTo>
                  <a:pt x="2265426" y="343154"/>
                </a:lnTo>
                <a:lnTo>
                  <a:pt x="2252916" y="341257"/>
                </a:lnTo>
                <a:close/>
              </a:path>
              <a:path w="2377440" h="410845">
                <a:moveTo>
                  <a:pt x="2261489" y="284734"/>
                </a:moveTo>
                <a:lnTo>
                  <a:pt x="2252916" y="341257"/>
                </a:lnTo>
                <a:lnTo>
                  <a:pt x="2265426" y="343154"/>
                </a:lnTo>
                <a:lnTo>
                  <a:pt x="2263521" y="355727"/>
                </a:lnTo>
                <a:lnTo>
                  <a:pt x="2362135" y="355727"/>
                </a:lnTo>
                <a:lnTo>
                  <a:pt x="2261489" y="284734"/>
                </a:lnTo>
                <a:close/>
              </a:path>
              <a:path w="2377440" h="410845">
                <a:moveTo>
                  <a:pt x="1905" y="0"/>
                </a:moveTo>
                <a:lnTo>
                  <a:pt x="0" y="12446"/>
                </a:lnTo>
                <a:lnTo>
                  <a:pt x="2251009" y="353829"/>
                </a:lnTo>
                <a:lnTo>
                  <a:pt x="2252916" y="341257"/>
                </a:lnTo>
                <a:lnTo>
                  <a:pt x="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33725" y="3870325"/>
            <a:ext cx="2376805" cy="127000"/>
          </a:xfrm>
          <a:custGeom>
            <a:avLst/>
            <a:gdLst/>
            <a:ahLst/>
            <a:cxnLst/>
            <a:rect l="l" t="t" r="r" b="b"/>
            <a:pathLst>
              <a:path w="2376804" h="127000">
                <a:moveTo>
                  <a:pt x="2249424" y="0"/>
                </a:moveTo>
                <a:lnTo>
                  <a:pt x="2249424" y="127000"/>
                </a:lnTo>
                <a:lnTo>
                  <a:pt x="2363724" y="69850"/>
                </a:lnTo>
                <a:lnTo>
                  <a:pt x="2262251" y="69850"/>
                </a:lnTo>
                <a:lnTo>
                  <a:pt x="2262251" y="57150"/>
                </a:lnTo>
                <a:lnTo>
                  <a:pt x="2363724" y="57150"/>
                </a:lnTo>
                <a:lnTo>
                  <a:pt x="2249424" y="0"/>
                </a:lnTo>
                <a:close/>
              </a:path>
              <a:path w="2376804" h="127000">
                <a:moveTo>
                  <a:pt x="224942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2249424" y="69850"/>
                </a:lnTo>
                <a:lnTo>
                  <a:pt x="2249424" y="57150"/>
                </a:lnTo>
                <a:close/>
              </a:path>
              <a:path w="2376804" h="127000">
                <a:moveTo>
                  <a:pt x="2363724" y="57150"/>
                </a:moveTo>
                <a:lnTo>
                  <a:pt x="2262251" y="57150"/>
                </a:lnTo>
                <a:lnTo>
                  <a:pt x="2262251" y="69850"/>
                </a:lnTo>
                <a:lnTo>
                  <a:pt x="2363724" y="69850"/>
                </a:lnTo>
                <a:lnTo>
                  <a:pt x="2376424" y="63500"/>
                </a:lnTo>
                <a:lnTo>
                  <a:pt x="236372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32708" y="4033011"/>
            <a:ext cx="2377440" cy="410845"/>
          </a:xfrm>
          <a:custGeom>
            <a:avLst/>
            <a:gdLst/>
            <a:ahLst/>
            <a:cxnLst/>
            <a:rect l="l" t="t" r="r" b="b"/>
            <a:pathLst>
              <a:path w="2377440" h="410845">
                <a:moveTo>
                  <a:pt x="2250999" y="56382"/>
                </a:moveTo>
                <a:lnTo>
                  <a:pt x="0" y="397763"/>
                </a:lnTo>
                <a:lnTo>
                  <a:pt x="1905" y="410337"/>
                </a:lnTo>
                <a:lnTo>
                  <a:pt x="2252907" y="68954"/>
                </a:lnTo>
                <a:lnTo>
                  <a:pt x="2250999" y="56382"/>
                </a:lnTo>
                <a:close/>
              </a:path>
              <a:path w="2377440" h="410845">
                <a:moveTo>
                  <a:pt x="2362135" y="54482"/>
                </a:moveTo>
                <a:lnTo>
                  <a:pt x="2263521" y="54482"/>
                </a:lnTo>
                <a:lnTo>
                  <a:pt x="2265426" y="67056"/>
                </a:lnTo>
                <a:lnTo>
                  <a:pt x="2252907" y="68954"/>
                </a:lnTo>
                <a:lnTo>
                  <a:pt x="2261489" y="125475"/>
                </a:lnTo>
                <a:lnTo>
                  <a:pt x="2362135" y="54482"/>
                </a:lnTo>
                <a:close/>
              </a:path>
              <a:path w="2377440" h="410845">
                <a:moveTo>
                  <a:pt x="2263521" y="54482"/>
                </a:moveTo>
                <a:lnTo>
                  <a:pt x="2250999" y="56382"/>
                </a:lnTo>
                <a:lnTo>
                  <a:pt x="2252907" y="68954"/>
                </a:lnTo>
                <a:lnTo>
                  <a:pt x="2265426" y="67056"/>
                </a:lnTo>
                <a:lnTo>
                  <a:pt x="2263521" y="54482"/>
                </a:lnTo>
                <a:close/>
              </a:path>
              <a:path w="2377440" h="410845">
                <a:moveTo>
                  <a:pt x="2242439" y="0"/>
                </a:moveTo>
                <a:lnTo>
                  <a:pt x="2250999" y="56382"/>
                </a:lnTo>
                <a:lnTo>
                  <a:pt x="2263521" y="54482"/>
                </a:lnTo>
                <a:lnTo>
                  <a:pt x="2362135" y="54482"/>
                </a:lnTo>
                <a:lnTo>
                  <a:pt x="2377440" y="43687"/>
                </a:lnTo>
                <a:lnTo>
                  <a:pt x="2242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32073" y="4192270"/>
            <a:ext cx="2449830" cy="683260"/>
          </a:xfrm>
          <a:custGeom>
            <a:avLst/>
            <a:gdLst/>
            <a:ahLst/>
            <a:cxnLst/>
            <a:rect l="l" t="t" r="r" b="b"/>
            <a:pathLst>
              <a:path w="2449829" h="683260">
                <a:moveTo>
                  <a:pt x="2325124" y="55200"/>
                </a:moveTo>
                <a:lnTo>
                  <a:pt x="0" y="670432"/>
                </a:lnTo>
                <a:lnTo>
                  <a:pt x="3301" y="682751"/>
                </a:lnTo>
                <a:lnTo>
                  <a:pt x="2328388" y="67529"/>
                </a:lnTo>
                <a:lnTo>
                  <a:pt x="2325124" y="55200"/>
                </a:lnTo>
                <a:close/>
              </a:path>
              <a:path w="2449829" h="683260">
                <a:moveTo>
                  <a:pt x="2423369" y="51942"/>
                </a:moveTo>
                <a:lnTo>
                  <a:pt x="2337435" y="51942"/>
                </a:lnTo>
                <a:lnTo>
                  <a:pt x="2340737" y="64261"/>
                </a:lnTo>
                <a:lnTo>
                  <a:pt x="2328388" y="67529"/>
                </a:lnTo>
                <a:lnTo>
                  <a:pt x="2343023" y="122808"/>
                </a:lnTo>
                <a:lnTo>
                  <a:pt x="2423369" y="51942"/>
                </a:lnTo>
                <a:close/>
              </a:path>
              <a:path w="2449829" h="683260">
                <a:moveTo>
                  <a:pt x="2337435" y="51942"/>
                </a:moveTo>
                <a:lnTo>
                  <a:pt x="2325124" y="55200"/>
                </a:lnTo>
                <a:lnTo>
                  <a:pt x="2328388" y="67529"/>
                </a:lnTo>
                <a:lnTo>
                  <a:pt x="2340737" y="64261"/>
                </a:lnTo>
                <a:lnTo>
                  <a:pt x="2337435" y="51942"/>
                </a:lnTo>
                <a:close/>
              </a:path>
              <a:path w="2449829" h="683260">
                <a:moveTo>
                  <a:pt x="2310511" y="0"/>
                </a:moveTo>
                <a:lnTo>
                  <a:pt x="2325124" y="55200"/>
                </a:lnTo>
                <a:lnTo>
                  <a:pt x="2337435" y="51942"/>
                </a:lnTo>
                <a:lnTo>
                  <a:pt x="2423369" y="51942"/>
                </a:lnTo>
                <a:lnTo>
                  <a:pt x="2449576" y="28828"/>
                </a:lnTo>
                <a:lnTo>
                  <a:pt x="2310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31439" y="4352416"/>
            <a:ext cx="2594610" cy="1027430"/>
          </a:xfrm>
          <a:custGeom>
            <a:avLst/>
            <a:gdLst/>
            <a:ahLst/>
            <a:cxnLst/>
            <a:rect l="l" t="t" r="r" b="b"/>
            <a:pathLst>
              <a:path w="2594610" h="1027429">
                <a:moveTo>
                  <a:pt x="2474048" y="53375"/>
                </a:moveTo>
                <a:lnTo>
                  <a:pt x="0" y="1015364"/>
                </a:lnTo>
                <a:lnTo>
                  <a:pt x="4572" y="1027175"/>
                </a:lnTo>
                <a:lnTo>
                  <a:pt x="2478644" y="65177"/>
                </a:lnTo>
                <a:lnTo>
                  <a:pt x="2474048" y="53375"/>
                </a:lnTo>
                <a:close/>
              </a:path>
              <a:path w="2594610" h="1027429">
                <a:moveTo>
                  <a:pt x="2562399" y="48767"/>
                </a:moveTo>
                <a:lnTo>
                  <a:pt x="2485898" y="48767"/>
                </a:lnTo>
                <a:lnTo>
                  <a:pt x="2490470" y="60578"/>
                </a:lnTo>
                <a:lnTo>
                  <a:pt x="2478644" y="65177"/>
                </a:lnTo>
                <a:lnTo>
                  <a:pt x="2499360" y="118363"/>
                </a:lnTo>
                <a:lnTo>
                  <a:pt x="2562399" y="48767"/>
                </a:lnTo>
                <a:close/>
              </a:path>
              <a:path w="2594610" h="1027429">
                <a:moveTo>
                  <a:pt x="2485898" y="48767"/>
                </a:moveTo>
                <a:lnTo>
                  <a:pt x="2474048" y="53375"/>
                </a:lnTo>
                <a:lnTo>
                  <a:pt x="2478644" y="65177"/>
                </a:lnTo>
                <a:lnTo>
                  <a:pt x="2490470" y="60578"/>
                </a:lnTo>
                <a:lnTo>
                  <a:pt x="2485898" y="48767"/>
                </a:lnTo>
                <a:close/>
              </a:path>
              <a:path w="2594610" h="1027429">
                <a:moveTo>
                  <a:pt x="2453259" y="0"/>
                </a:moveTo>
                <a:lnTo>
                  <a:pt x="2474048" y="53375"/>
                </a:lnTo>
                <a:lnTo>
                  <a:pt x="2485898" y="48767"/>
                </a:lnTo>
                <a:lnTo>
                  <a:pt x="2562399" y="48767"/>
                </a:lnTo>
                <a:lnTo>
                  <a:pt x="2594610" y="13207"/>
                </a:lnTo>
                <a:lnTo>
                  <a:pt x="2453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93641" y="4436998"/>
            <a:ext cx="2019935" cy="1445260"/>
          </a:xfrm>
          <a:custGeom>
            <a:avLst/>
            <a:gdLst/>
            <a:ahLst/>
            <a:cxnLst/>
            <a:rect l="l" t="t" r="r" b="b"/>
            <a:pathLst>
              <a:path w="2019935" h="1445260">
                <a:moveTo>
                  <a:pt x="1912800" y="68739"/>
                </a:moveTo>
                <a:lnTo>
                  <a:pt x="0" y="1434757"/>
                </a:lnTo>
                <a:lnTo>
                  <a:pt x="7366" y="1445094"/>
                </a:lnTo>
                <a:lnTo>
                  <a:pt x="1920150" y="79038"/>
                </a:lnTo>
                <a:lnTo>
                  <a:pt x="1912800" y="68739"/>
                </a:lnTo>
                <a:close/>
              </a:path>
              <a:path w="2019935" h="1445260">
                <a:moveTo>
                  <a:pt x="1987369" y="61340"/>
                </a:moveTo>
                <a:lnTo>
                  <a:pt x="1923161" y="61340"/>
                </a:lnTo>
                <a:lnTo>
                  <a:pt x="1930527" y="71627"/>
                </a:lnTo>
                <a:lnTo>
                  <a:pt x="1920150" y="79038"/>
                </a:lnTo>
                <a:lnTo>
                  <a:pt x="1953387" y="125602"/>
                </a:lnTo>
                <a:lnTo>
                  <a:pt x="1987369" y="61340"/>
                </a:lnTo>
                <a:close/>
              </a:path>
              <a:path w="2019935" h="1445260">
                <a:moveTo>
                  <a:pt x="1923161" y="61340"/>
                </a:moveTo>
                <a:lnTo>
                  <a:pt x="1912800" y="68739"/>
                </a:lnTo>
                <a:lnTo>
                  <a:pt x="1920150" y="79038"/>
                </a:lnTo>
                <a:lnTo>
                  <a:pt x="1930527" y="71627"/>
                </a:lnTo>
                <a:lnTo>
                  <a:pt x="1923161" y="61340"/>
                </a:lnTo>
                <a:close/>
              </a:path>
              <a:path w="2019935" h="1445260">
                <a:moveTo>
                  <a:pt x="2019808" y="0"/>
                </a:moveTo>
                <a:lnTo>
                  <a:pt x="1879600" y="22225"/>
                </a:lnTo>
                <a:lnTo>
                  <a:pt x="1912800" y="68739"/>
                </a:lnTo>
                <a:lnTo>
                  <a:pt x="1923161" y="61340"/>
                </a:lnTo>
                <a:lnTo>
                  <a:pt x="1987369" y="61340"/>
                </a:lnTo>
                <a:lnTo>
                  <a:pt x="2019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字符类型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08365" cy="4903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概述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中的字符数据类型包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括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CHAR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VARCHAR2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以及带“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N”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的相应变体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NCHAR 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NVARCHAR2</a:t>
            </a:r>
            <a:r>
              <a:rPr dirty="0" sz="3200" spc="-40">
                <a:solidFill>
                  <a:srgbClr val="FFFFFF"/>
                </a:solidFill>
                <a:latin typeface="宋体"/>
                <a:cs typeface="宋体"/>
              </a:rPr>
              <a:t>），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这些字符数据类型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存储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字节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4000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字节的文本。这些文本会由数 据库根据需要在不同的字符集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character</a:t>
            </a:r>
            <a:r>
              <a:rPr dirty="0" sz="32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之间进行转换。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CHAR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VARCHAR2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NCHAR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NVARCHAR2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都是以同样的格式进行存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Oracle数据类型</dc:title>
  <dcterms:created xsi:type="dcterms:W3CDTF">2020-03-02T11:02:11Z</dcterms:created>
  <dcterms:modified xsi:type="dcterms:W3CDTF">2020-03-02T11:02:11Z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2020-03-02T00:00:00Z</vt:filetime>
  </property>
</Properties>
</file>