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861" y="188417"/>
            <a:ext cx="170027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494" y="1065777"/>
            <a:ext cx="8589010" cy="297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878" y="1976119"/>
            <a:ext cx="1699895" cy="1990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4400" spc="-10">
                <a:solidFill>
                  <a:srgbClr val="FFFFFF"/>
                </a:solidFill>
                <a:latin typeface="宋体"/>
                <a:cs typeface="宋体"/>
              </a:rPr>
              <a:t>管理表</a:t>
            </a:r>
            <a:endParaRPr sz="4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约束的操作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启动和禁止现有约束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4288535"/>
            <a:ext cx="6949440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4221162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 marR="182245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 Dept_Video  </a:t>
            </a:r>
            <a:r>
              <a:rPr dirty="0" sz="1800" spc="-5" b="1">
                <a:latin typeface="Courier New"/>
                <a:cs typeface="Courier New"/>
              </a:rPr>
              <a:t>DISABLE </a:t>
            </a:r>
            <a:r>
              <a:rPr dirty="0" sz="1800" spc="-10" b="1">
                <a:latin typeface="Courier New"/>
                <a:cs typeface="Courier New"/>
              </a:rPr>
              <a:t>CONSTRAINT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chk_DVType;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9367" y="2417064"/>
            <a:ext cx="6949440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71550" y="2349563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Dept_Video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ENABLE </a:t>
            </a:r>
            <a:r>
              <a:rPr dirty="0" sz="1800" spc="-10" b="1">
                <a:latin typeface="Courier New"/>
                <a:cs typeface="Courier New"/>
              </a:rPr>
              <a:t>CONSTRAINT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chk_DVType;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约束的操作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47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删除现有约束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3066288"/>
            <a:ext cx="6949440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2997263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Dept_Video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CONSTRAINT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chk_DVType;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创建表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2387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在当前表的基础上创建新表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920875" marR="1684655" indent="-915035">
              <a:lnSpc>
                <a:spcPct val="100000"/>
              </a:lnSpc>
              <a:spcBef>
                <a:spcPts val="1355"/>
              </a:spcBef>
            </a:pPr>
            <a:r>
              <a:rPr dirty="0" sz="1800" spc="-5" b="1">
                <a:latin typeface="Courier New"/>
                <a:cs typeface="Courier New"/>
              </a:rPr>
              <a:t>CREATE TABLE </a:t>
            </a:r>
            <a:r>
              <a:rPr dirty="0" sz="1800" spc="-10" b="1" i="1">
                <a:latin typeface="Courier New"/>
                <a:cs typeface="Courier New"/>
              </a:rPr>
              <a:t>new_table_name </a:t>
            </a:r>
            <a:r>
              <a:rPr dirty="0" sz="1800" spc="-15" b="1">
                <a:latin typeface="Courier New"/>
                <a:cs typeface="Courier New"/>
              </a:rPr>
              <a:t>AS(  </a:t>
            </a: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15138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系统中经常使用到的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表、外 部表、索引组织表、临时表、分区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 散列簇表等类型。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03970" cy="4512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堆表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堆的含义是乱七八糟。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，最基</a:t>
            </a:r>
            <a:endParaRPr sz="3200">
              <a:latin typeface="宋体"/>
              <a:cs typeface="宋体"/>
            </a:endParaRPr>
          </a:p>
          <a:p>
            <a:pPr marL="356870" marR="41910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本的表类型是堆表。这里堆的含义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在磁盘上随机存储的。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一般情况下，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系统在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据行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入数据 块时不会考虑其它行的存储位置。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向堆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 插入数据时，数据库会将该数据写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第一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 足够自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空间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段中。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行时，  系统将为新的插入提供可用的空间。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1207"/>
            <a:ext cx="8608060" cy="478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59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外部表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59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外部表是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在</a:t>
            </a:r>
            <a:r>
              <a:rPr dirty="0" sz="2400" spc="-5" b="1">
                <a:solidFill>
                  <a:srgbClr val="FFFF00"/>
                </a:solidFill>
                <a:latin typeface="Times New Roman"/>
                <a:cs typeface="Times New Roman"/>
              </a:rPr>
              <a:t>Oracle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数据库之外的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文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件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系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统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中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存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储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只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读</a:t>
            </a:r>
            <a:r>
              <a:rPr dirty="0" sz="2400" spc="-15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9i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以前，使用操作系统上的普通文件存储数据的唯一 方式就是通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SQL*Loader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工具将其加载入数据库，或者使用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语句把普通文件中的数据直接插入到数据库的表中，手 工建立堆表。但是，这种加载方式的问题是，如果源数据改变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了，那么加载过来的数据也必须手工维护，否则这些加载的数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据就没有意义了。这种过程相当繁琐。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79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通过使用外部表，无须将数据复制到数据库中并且强制更新，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可以让数据依然保留在普通文件中，并且允许数据库对其进行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实地读</a:t>
            </a:r>
            <a:r>
              <a:rPr dirty="0" sz="2400" spc="-5">
                <a:solidFill>
                  <a:srgbClr val="FFFF00"/>
                </a:solidFill>
                <a:latin typeface="宋体"/>
                <a:cs typeface="宋体"/>
              </a:rPr>
              <a:t>取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。在这种方式中，外部应用可以采用它认为合适的方 法更新数据，而且不需要调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SQL*Loader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工具执行数据加载 操作。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3730"/>
            <a:ext cx="2600325" cy="98234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外部表的创建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创建目录对象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2911551"/>
            <a:ext cx="183768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创建外部表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367" y="2127504"/>
            <a:ext cx="7504176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2060638"/>
            <a:ext cx="748855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750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DIRECTORY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ext_data_dir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</a:t>
            </a:r>
            <a:r>
              <a:rPr dirty="0" sz="1800" spc="-10" b="1">
                <a:latin typeface="Courier New"/>
                <a:cs typeface="Courier New"/>
              </a:rPr>
              <a:t> ‘D:\’;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9367" y="3496055"/>
            <a:ext cx="7504176" cy="2926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744" y="3471671"/>
            <a:ext cx="5977128" cy="2907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1550" y="3428936"/>
            <a:ext cx="7488555" cy="2910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1219835" marR="4023360" indent="-213360">
              <a:lnSpc>
                <a:spcPct val="107100"/>
              </a:lnSpc>
              <a:spcBef>
                <a:spcPts val="375"/>
              </a:spcBef>
            </a:pPr>
            <a:r>
              <a:rPr dirty="0" sz="1400" spc="-5" b="1">
                <a:latin typeface="Courier New"/>
                <a:cs typeface="Courier New"/>
              </a:rPr>
              <a:t>CREATE TABLE </a:t>
            </a:r>
            <a:r>
              <a:rPr dirty="0" sz="1400" spc="-10" b="1">
                <a:latin typeface="Courier New"/>
                <a:cs typeface="Courier New"/>
              </a:rPr>
              <a:t>table_ext(  </a:t>
            </a:r>
            <a:r>
              <a:rPr dirty="0" sz="1400" spc="-5" b="1">
                <a:latin typeface="Courier New"/>
                <a:cs typeface="Courier New"/>
              </a:rPr>
              <a:t>column_1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&lt;data_type&gt;,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...,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column_n </a:t>
            </a:r>
            <a:r>
              <a:rPr dirty="0" sz="1400" spc="-10" b="1">
                <a:latin typeface="Courier New"/>
                <a:cs typeface="Courier New"/>
              </a:rPr>
              <a:t>&lt;data_type&gt;</a:t>
            </a:r>
            <a:endParaRPr sz="14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Courier New"/>
                <a:cs typeface="Courier New"/>
              </a:rPr>
              <a:t>ORGANIZATION </a:t>
            </a:r>
            <a:r>
              <a:rPr dirty="0" sz="1400" spc="-10" b="1">
                <a:latin typeface="Courier New"/>
                <a:cs typeface="Courier New"/>
              </a:rPr>
              <a:t>EXTERNAL</a:t>
            </a:r>
            <a:endParaRPr sz="14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TYPE </a:t>
            </a:r>
            <a:r>
              <a:rPr dirty="0" sz="1400" spc="-10" b="1">
                <a:latin typeface="Courier New"/>
                <a:cs typeface="Courier New"/>
              </a:rPr>
              <a:t>oracle_loader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DEFAULT </a:t>
            </a:r>
            <a:r>
              <a:rPr dirty="0" sz="1400" spc="-10" b="1">
                <a:latin typeface="Courier New"/>
                <a:cs typeface="Courier New"/>
              </a:rPr>
              <a:t>DIRECTORY</a:t>
            </a:r>
            <a:r>
              <a:rPr dirty="0" sz="1400" spc="5" b="1"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directory_name</a:t>
            </a:r>
            <a:endParaRPr sz="1400">
              <a:latin typeface="Courier New"/>
              <a:cs typeface="Courier New"/>
            </a:endParaRPr>
          </a:p>
          <a:p>
            <a:pPr marL="1216660">
              <a:lnSpc>
                <a:spcPts val="1655"/>
              </a:lnSpc>
              <a:spcBef>
                <a:spcPts val="50"/>
              </a:spcBef>
            </a:pPr>
            <a:r>
              <a:rPr dirty="0" sz="1400" spc="-5" b="1">
                <a:latin typeface="Courier New"/>
                <a:cs typeface="Courier New"/>
              </a:rPr>
              <a:t>ACCESS PARAMETERS(FIELDS TERMINATED BY </a:t>
            </a:r>
            <a:r>
              <a:rPr dirty="0" sz="1400" spc="-5" b="1">
                <a:latin typeface="Arial"/>
                <a:cs typeface="Arial"/>
              </a:rPr>
              <a:t>','</a:t>
            </a:r>
            <a:r>
              <a:rPr dirty="0" sz="1400" spc="55" b="1">
                <a:latin typeface="Arial"/>
                <a:cs typeface="Arial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ts val="1655"/>
              </a:lnSpc>
            </a:pPr>
            <a:r>
              <a:rPr dirty="0" sz="1400" spc="-10" b="1">
                <a:latin typeface="Courier New"/>
                <a:cs typeface="Courier New"/>
              </a:rPr>
              <a:t>LOCATION(‘example.csv’)</a:t>
            </a:r>
            <a:endParaRPr sz="14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1983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REJECT LIMIT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UNLIMITED;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8566785" cy="4808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02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索引组织表</a:t>
            </a:r>
            <a:endParaRPr sz="2800">
              <a:latin typeface="宋体"/>
              <a:cs typeface="宋体"/>
            </a:endParaRPr>
          </a:p>
          <a:p>
            <a:pPr marL="356870" marR="19685">
              <a:lnSpc>
                <a:spcPts val="2690"/>
              </a:lnSpc>
              <a:spcBef>
                <a:spcPts val="31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索引组织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(index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organization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IOT)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可以存储索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引，以便提高查询性能。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75700"/>
              </a:lnSpc>
              <a:spcBef>
                <a:spcPts val="9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索引组织表是以牺牲插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性能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更新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能为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价而提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供查询性能的方式。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79000"/>
              </a:lnSpc>
              <a:spcBef>
                <a:spcPts val="8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假如，要使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《英汉大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词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典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询一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词的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义，那 么当用户在词典中搜索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户就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开到这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个词的附近位置。用户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词的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母顺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指导找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到这个词，然后再基于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户打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书的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置进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前后搜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77900"/>
              </a:lnSpc>
              <a:spcBef>
                <a:spcPts val="8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对于总是要通过特定索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访问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有不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频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繁的更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新或插入），使用索引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织表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代替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组织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可以提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高性能。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6156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索引组织表的创建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490216"/>
            <a:ext cx="7504176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496311"/>
            <a:ext cx="6653783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550" y="2421001"/>
            <a:ext cx="7488555" cy="2879725"/>
          </a:xfrm>
          <a:custGeom>
            <a:avLst/>
            <a:gdLst/>
            <a:ahLst/>
            <a:cxnLst/>
            <a:rect l="l" t="t" r="r" b="b"/>
            <a:pathLst>
              <a:path w="7488555" h="2879725">
                <a:moveTo>
                  <a:pt x="0" y="2879725"/>
                </a:moveTo>
                <a:lnTo>
                  <a:pt x="7488301" y="2879725"/>
                </a:lnTo>
                <a:lnTo>
                  <a:pt x="7488301" y="0"/>
                </a:lnTo>
                <a:lnTo>
                  <a:pt x="0" y="0"/>
                </a:lnTo>
                <a:lnTo>
                  <a:pt x="0" y="28797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550" y="2421001"/>
            <a:ext cx="7488555" cy="2879725"/>
          </a:xfrm>
          <a:custGeom>
            <a:avLst/>
            <a:gdLst/>
            <a:ahLst/>
            <a:cxnLst/>
            <a:rect l="l" t="t" r="r" b="b"/>
            <a:pathLst>
              <a:path w="7488555" h="2879725">
                <a:moveTo>
                  <a:pt x="0" y="2879725"/>
                </a:moveTo>
                <a:lnTo>
                  <a:pt x="7488301" y="2879725"/>
                </a:lnTo>
                <a:lnTo>
                  <a:pt x="7488301" y="0"/>
                </a:lnTo>
                <a:lnTo>
                  <a:pt x="0" y="0"/>
                </a:lnTo>
                <a:lnTo>
                  <a:pt x="0" y="2879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8151" y="2450033"/>
            <a:ext cx="5325745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CREATE TABLE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table_IOT(</a:t>
            </a:r>
            <a:endParaRPr sz="1800">
              <a:latin typeface="Courier New"/>
              <a:cs typeface="Courier New"/>
            </a:endParaRPr>
          </a:p>
          <a:p>
            <a:pPr marR="258254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first </a:t>
            </a:r>
            <a:r>
              <a:rPr dirty="0" sz="1800" spc="-10" b="1">
                <a:latin typeface="Courier New"/>
                <a:cs typeface="Courier New"/>
              </a:rPr>
              <a:t>varchar2(15),  </a:t>
            </a:r>
            <a:r>
              <a:rPr dirty="0" sz="1800" spc="-5" b="1">
                <a:latin typeface="Courier New"/>
                <a:cs typeface="Courier New"/>
              </a:rPr>
              <a:t>second </a:t>
            </a:r>
            <a:r>
              <a:rPr dirty="0" sz="1800" spc="-10" b="1">
                <a:latin typeface="Courier New"/>
                <a:cs typeface="Courier New"/>
              </a:rPr>
              <a:t>varchar2(15),  </a:t>
            </a:r>
            <a:r>
              <a:rPr dirty="0" sz="1800" spc="-5" b="1">
                <a:latin typeface="Courier New"/>
                <a:cs typeface="Courier New"/>
              </a:rPr>
              <a:t>last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varchar2(2000),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constraint pk_first primary key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(first)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organization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tablespace users pctthreshold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including second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overflow tablespace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others;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212"/>
            <a:ext cx="8609330" cy="487299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索引组织表的创建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ts val="3204"/>
              </a:lnSpc>
              <a:spcBef>
                <a:spcPts val="33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Overflow</a:t>
            </a:r>
            <a:endParaRPr sz="2800">
              <a:latin typeface="Times New Roman"/>
              <a:cs typeface="Times New Roman"/>
            </a:endParaRPr>
          </a:p>
          <a:p>
            <a:pPr marL="756285" marR="5080">
              <a:lnSpc>
                <a:spcPct val="90000"/>
              </a:lnSpc>
              <a:spcBef>
                <a:spcPts val="18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一般情况下，索引要表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或者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少量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，不能在索引中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储类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于大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模的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lob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树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采用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的紧密聚集的数据块。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而，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织表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个行的大小可能会非常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样的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成索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引将会降低所获得的性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2930"/>
              </a:lnSpc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overflow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是为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种类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供的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制。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果行数</a:t>
            </a:r>
            <a:endParaRPr sz="2800">
              <a:latin typeface="宋体"/>
              <a:cs typeface="宋体"/>
            </a:endParaRPr>
          </a:p>
          <a:p>
            <a:pPr marL="756285" marR="5080">
              <a:lnSpc>
                <a:spcPct val="87900"/>
              </a:lnSpc>
              <a:spcBef>
                <a:spcPts val="31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据变得太大，它可以将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常要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询的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基本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索引块中，而将不经常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大的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存储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在另外的段中，这种段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溢出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段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5897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系统中，表是数据库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对象，  是真正存储信息的对象。一般而言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 下特征：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代表实体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表名在数据库中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唯</a:t>
            </a:r>
            <a:r>
              <a:rPr dirty="0" sz="2800" spc="-10" b="1">
                <a:solidFill>
                  <a:srgbClr val="FFFF00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由行和列组成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行的顺序是任意的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列的顺序是任意的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列名在表中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唯</a:t>
            </a:r>
            <a:r>
              <a:rPr dirty="0" sz="2800" spc="-10" b="1">
                <a:solidFill>
                  <a:srgbClr val="FFFF00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8609330" cy="2829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索引组织表的创建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endParaRPr sz="2800">
              <a:latin typeface="Times New Roman"/>
              <a:cs typeface="Times New Roman"/>
            </a:endParaRPr>
          </a:p>
          <a:p>
            <a:pPr marL="756285" marR="88265">
              <a:lnSpc>
                <a:spcPct val="100000"/>
              </a:lnSpc>
              <a:spcBef>
                <a:spcPts val="2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理员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个列。行中从第一列直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指定列</a:t>
            </a:r>
            <a:endParaRPr sz="2800">
              <a:latin typeface="宋体"/>
              <a:cs typeface="宋体"/>
            </a:endParaRPr>
          </a:p>
          <a:p>
            <a:pPr marL="756285" marR="5080">
              <a:lnSpc>
                <a:spcPts val="3220"/>
              </a:lnSpc>
              <a:spcBef>
                <a:spcPts val="3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（也包括这一列）的所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储在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，余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下的列存储在溢出段中。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8956675" cy="411035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索引组织表的创建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pctthreshold</a:t>
            </a:r>
            <a:endParaRPr sz="2800">
              <a:latin typeface="Times New Roman"/>
              <a:cs typeface="Times New Roman"/>
            </a:endParaRPr>
          </a:p>
          <a:p>
            <a:pPr marL="756285" marR="83185">
              <a:lnSpc>
                <a:spcPct val="100000"/>
              </a:lnSpc>
              <a:spcBef>
                <a:spcPts val="2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行中的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超过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PC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TT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百分比时，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行中余下的列将存储在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出段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6285" marR="5080">
              <a:lnSpc>
                <a:spcPct val="99000"/>
              </a:lnSpc>
              <a:spcBef>
                <a:spcPts val="18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当用户拥有变化长度的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据，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法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判断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行大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小时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pctthreshold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很有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的数据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存储在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出段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访问关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性能就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提高，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这是因为关键列会存储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主表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段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些查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避免访问更大的溢出段。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8953500" cy="506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0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临时表（全局临时表）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79000"/>
              </a:lnSpc>
              <a:spcBef>
                <a:spcPts val="445"/>
              </a:spcBef>
            </a:pP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临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时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表是那些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只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在事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务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处理和会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话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期间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存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在数据的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。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数据会在事务处理或会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话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开始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后插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临时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，当事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务处理或会话完成之后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被删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采用这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种方式，开发人员可以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需要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辑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运行期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间访问临时存储区域。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391795" indent="-344805">
              <a:lnSpc>
                <a:spcPct val="80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的临时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来说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就如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立常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表一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样，用户只需建立一次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需要时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使用这些临时表。相对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堆表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说，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因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为其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用户决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不会使用这些记录，所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临时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们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包含的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记录上维护锁定。与此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们也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必维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过多的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重做日志信息来防止数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库故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障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望从事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务处理或会话的中间继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应用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辑。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606790" cy="509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26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临时表</a:t>
            </a:r>
            <a:endParaRPr sz="2800">
              <a:latin typeface="宋体"/>
              <a:cs typeface="宋体"/>
            </a:endParaRPr>
          </a:p>
          <a:p>
            <a:pPr marL="356870" marR="44450">
              <a:lnSpc>
                <a:spcPts val="2880"/>
              </a:lnSpc>
              <a:spcBef>
                <a:spcPts val="40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为存储临时表数据分配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空间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自于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间，而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不是与永久性对象的数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间。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algn="just" marL="356870" indent="-344805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为提高应用性能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方式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理临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algn="just" marL="469900">
              <a:lnSpc>
                <a:spcPct val="100000"/>
              </a:lnSpc>
              <a:spcBef>
                <a:spcPts val="3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不为临时表创建重做日志</a:t>
            </a:r>
            <a:endParaRPr sz="2400">
              <a:latin typeface="宋体"/>
              <a:cs typeface="宋体"/>
            </a:endParaRPr>
          </a:p>
          <a:p>
            <a:pPr algn="just" marL="756285" marR="149860" indent="-287020">
              <a:lnSpc>
                <a:spcPts val="2590"/>
              </a:lnSpc>
              <a:spcBef>
                <a:spcPts val="62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知道在临时表上使用了第一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语句之后，才分配数据 段</a:t>
            </a:r>
            <a:endParaRPr sz="2400">
              <a:latin typeface="宋体"/>
              <a:cs typeface="宋体"/>
            </a:endParaRPr>
          </a:p>
          <a:p>
            <a:pPr algn="just" marL="756285" marR="5080" indent="-287020">
              <a:lnSpc>
                <a:spcPts val="2590"/>
              </a:lnSpc>
              <a:spcBef>
                <a:spcPts val="58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命令只会为发出这个命令的会话在表中删除数 据。使用这个表的其他会话的数据不会受到影响</a:t>
            </a:r>
            <a:endParaRPr sz="2400">
              <a:latin typeface="宋体"/>
              <a:cs typeface="宋体"/>
            </a:endParaRPr>
          </a:p>
          <a:p>
            <a:pPr algn="just" marL="756285" marR="213995" indent="-287020">
              <a:lnSpc>
                <a:spcPct val="88000"/>
              </a:lnSpc>
              <a:spcBef>
                <a:spcPts val="72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对于事务处理和会话范围，对待临时表上索引的方式与对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待临时表的方式相同。因为没有两个会话或事务处理能够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操作相同的行，所以在临时表上不要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求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锁定。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47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临时表的创建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057400"/>
            <a:ext cx="7504176" cy="2319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1989201"/>
            <a:ext cx="7488555" cy="23037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global </a:t>
            </a:r>
            <a:r>
              <a:rPr dirty="0" sz="1800" spc="-15" b="1">
                <a:latin typeface="Courier New"/>
                <a:cs typeface="Courier New"/>
              </a:rPr>
              <a:t>temporary </a:t>
            </a:r>
            <a:r>
              <a:rPr dirty="0" sz="1800" spc="-5" b="1">
                <a:latin typeface="Courier New"/>
                <a:cs typeface="Courier New"/>
              </a:rPr>
              <a:t>TABLE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temp(</a:t>
            </a:r>
            <a:endParaRPr sz="1800">
              <a:latin typeface="Courier New"/>
              <a:cs typeface="Courier New"/>
            </a:endParaRPr>
          </a:p>
          <a:p>
            <a:pPr marL="1006475" marR="37395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first </a:t>
            </a:r>
            <a:r>
              <a:rPr dirty="0" sz="1800" spc="-10" b="1">
                <a:latin typeface="Courier New"/>
                <a:cs typeface="Courier New"/>
              </a:rPr>
              <a:t>varchar2(15),  </a:t>
            </a:r>
            <a:r>
              <a:rPr dirty="0" sz="1800" spc="-5" b="1">
                <a:latin typeface="Courier New"/>
                <a:cs typeface="Courier New"/>
              </a:rPr>
              <a:t>second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varchar2(15),  </a:t>
            </a:r>
            <a:r>
              <a:rPr dirty="0" sz="1800" spc="-5" b="1">
                <a:latin typeface="Courier New"/>
                <a:cs typeface="Courier New"/>
              </a:rPr>
              <a:t>last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varchar2(2000)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on </a:t>
            </a:r>
            <a:r>
              <a:rPr dirty="0" sz="1800" spc="-10" b="1">
                <a:latin typeface="Courier New"/>
                <a:cs typeface="Courier New"/>
              </a:rPr>
              <a:t>commit </a:t>
            </a:r>
            <a:r>
              <a:rPr dirty="0" sz="1800" spc="-15" b="1">
                <a:latin typeface="Courier New"/>
                <a:cs typeface="Courier New"/>
              </a:rPr>
              <a:t>preserve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rows;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4941823"/>
            <a:ext cx="8686800" cy="1154430"/>
          </a:xfrm>
          <a:custGeom>
            <a:avLst/>
            <a:gdLst/>
            <a:ahLst/>
            <a:cxnLst/>
            <a:rect l="l" t="t" r="r" b="b"/>
            <a:pathLst>
              <a:path w="8686800" h="1154429">
                <a:moveTo>
                  <a:pt x="0" y="104267"/>
                </a:moveTo>
                <a:lnTo>
                  <a:pt x="8187" y="63704"/>
                </a:lnTo>
                <a:lnTo>
                  <a:pt x="30516" y="30559"/>
                </a:lnTo>
                <a:lnTo>
                  <a:pt x="63634" y="8201"/>
                </a:lnTo>
                <a:lnTo>
                  <a:pt x="104190" y="0"/>
                </a:lnTo>
                <a:lnTo>
                  <a:pt x="8582660" y="0"/>
                </a:lnTo>
                <a:lnTo>
                  <a:pt x="8623202" y="8201"/>
                </a:lnTo>
                <a:lnTo>
                  <a:pt x="8656304" y="30559"/>
                </a:lnTo>
                <a:lnTo>
                  <a:pt x="8678618" y="63704"/>
                </a:lnTo>
                <a:lnTo>
                  <a:pt x="8686800" y="104267"/>
                </a:lnTo>
                <a:lnTo>
                  <a:pt x="8686800" y="1049985"/>
                </a:lnTo>
                <a:lnTo>
                  <a:pt x="8678618" y="1090541"/>
                </a:lnTo>
                <a:lnTo>
                  <a:pt x="8656304" y="1123659"/>
                </a:lnTo>
                <a:lnTo>
                  <a:pt x="8623202" y="1145988"/>
                </a:lnTo>
                <a:lnTo>
                  <a:pt x="8582660" y="1154176"/>
                </a:lnTo>
                <a:lnTo>
                  <a:pt x="104190" y="1154176"/>
                </a:lnTo>
                <a:lnTo>
                  <a:pt x="63634" y="1145988"/>
                </a:lnTo>
                <a:lnTo>
                  <a:pt x="30516" y="1123659"/>
                </a:lnTo>
                <a:lnTo>
                  <a:pt x="8187" y="1090541"/>
                </a:lnTo>
                <a:lnTo>
                  <a:pt x="0" y="1049985"/>
                </a:lnTo>
                <a:lnTo>
                  <a:pt x="0" y="10426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6571" y="4965982"/>
            <a:ext cx="6730365" cy="940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 commit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preserve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rows: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为特定的会话数据创建全局临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commit</a:t>
            </a:r>
            <a:r>
              <a:rPr dirty="0" sz="2000" spc="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rows: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为特定的事务数据创建全局临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5300662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7783"/>
            <a:ext cx="8913495" cy="514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indent="-344805">
              <a:lnSpc>
                <a:spcPts val="2795"/>
              </a:lnSpc>
              <a:spcBef>
                <a:spcPts val="10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分区表</a:t>
            </a:r>
            <a:endParaRPr sz="2400">
              <a:latin typeface="宋体"/>
              <a:cs typeface="宋体"/>
            </a:endParaRPr>
          </a:p>
          <a:p>
            <a:pPr algn="just" marL="356870" marR="309880">
              <a:lnSpc>
                <a:spcPct val="88000"/>
              </a:lnSpc>
              <a:spcBef>
                <a:spcPts val="260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可以将非常大的表分割成比较小的分区，以便创建分区表。对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于应用，分区表实际上就像一个表，但是由于它们工作在独立 的分区上，而不是整个表，所以需要一些辅助的管理。</a:t>
            </a:r>
            <a:endParaRPr sz="2400">
              <a:latin typeface="宋体"/>
              <a:cs typeface="宋体"/>
            </a:endParaRPr>
          </a:p>
          <a:p>
            <a:pPr algn="just" marL="356870" indent="-344805">
              <a:lnSpc>
                <a:spcPts val="2795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簇表</a:t>
            </a:r>
            <a:endParaRPr sz="2400">
              <a:latin typeface="宋体"/>
              <a:cs typeface="宋体"/>
            </a:endParaRPr>
          </a:p>
          <a:p>
            <a:pPr marL="356870" marR="5080">
              <a:lnSpc>
                <a:spcPct val="89000"/>
              </a:lnSpc>
              <a:spcBef>
                <a:spcPts val="234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也称为簇，是物理上存储在一起的两个或多个表。因为这些表 被认为总是会一起受到查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语句中的连接形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所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以会将表存储在相同的数据块中，而不是他们各自的数据块中。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由于所有需要的行都存储在公共的数据块上，所以这可以帮助 减少查询中所需的磁盘读取量。</a:t>
            </a:r>
            <a:endParaRPr sz="2400">
              <a:latin typeface="宋体"/>
              <a:cs typeface="宋体"/>
            </a:endParaRPr>
          </a:p>
          <a:p>
            <a:pPr marL="356870" indent="-344805">
              <a:lnSpc>
                <a:spcPts val="2795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散列簇表</a:t>
            </a:r>
            <a:endParaRPr sz="2400">
              <a:latin typeface="宋体"/>
              <a:cs typeface="宋体"/>
            </a:endParaRPr>
          </a:p>
          <a:p>
            <a:pPr marL="356870" marR="309880">
              <a:lnSpc>
                <a:spcPct val="88600"/>
              </a:lnSpc>
              <a:spcBef>
                <a:spcPts val="245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散列簇表与在磁盘上将两个或多个表实际存储在一起的簇表相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似。两者之间的区别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用来存储和获取行的方法。簇表 会使用分离索引中存储的键值获取行，而在散列簇中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 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会使用散列函数来判断存储所要获取的行的数据块的位置。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47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表的创建参数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490216"/>
            <a:ext cx="7504176" cy="3108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1550" y="2421001"/>
            <a:ext cx="7488555" cy="3095625"/>
          </a:xfrm>
          <a:custGeom>
            <a:avLst/>
            <a:gdLst/>
            <a:ahLst/>
            <a:cxnLst/>
            <a:rect l="l" t="t" r="r" b="b"/>
            <a:pathLst>
              <a:path w="7488555" h="3095625">
                <a:moveTo>
                  <a:pt x="0" y="3095625"/>
                </a:moveTo>
                <a:lnTo>
                  <a:pt x="7488301" y="3095625"/>
                </a:lnTo>
                <a:lnTo>
                  <a:pt x="7488301" y="0"/>
                </a:lnTo>
                <a:lnTo>
                  <a:pt x="0" y="0"/>
                </a:lnTo>
                <a:lnTo>
                  <a:pt x="0" y="30956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550" y="2421001"/>
            <a:ext cx="7488555" cy="3095625"/>
          </a:xfrm>
          <a:custGeom>
            <a:avLst/>
            <a:gdLst/>
            <a:ahLst/>
            <a:cxnLst/>
            <a:rect l="l" t="t" r="r" b="b"/>
            <a:pathLst>
              <a:path w="7488555" h="3095625">
                <a:moveTo>
                  <a:pt x="0" y="3095625"/>
                </a:moveTo>
                <a:lnTo>
                  <a:pt x="7488301" y="3095625"/>
                </a:lnTo>
                <a:lnTo>
                  <a:pt x="7488301" y="0"/>
                </a:lnTo>
                <a:lnTo>
                  <a:pt x="0" y="0"/>
                </a:lnTo>
                <a:lnTo>
                  <a:pt x="0" y="3095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78151" y="2558288"/>
            <a:ext cx="559943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CREATE TABLE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dept(</a:t>
            </a:r>
            <a:endParaRPr sz="1800">
              <a:latin typeface="Courier New"/>
              <a:cs typeface="Courier New"/>
            </a:endParaRPr>
          </a:p>
          <a:p>
            <a:pPr marR="2039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deptno </a:t>
            </a:r>
            <a:r>
              <a:rPr dirty="0" sz="1800" spc="-10" b="1">
                <a:latin typeface="Courier New"/>
                <a:cs typeface="Courier New"/>
              </a:rPr>
              <a:t>number(2) </a:t>
            </a:r>
            <a:r>
              <a:rPr dirty="0" sz="1800" spc="-5" b="1">
                <a:latin typeface="Courier New"/>
                <a:cs typeface="Courier New"/>
              </a:rPr>
              <a:t>not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null,  </a:t>
            </a:r>
            <a:r>
              <a:rPr dirty="0" sz="1800" spc="-5" b="1">
                <a:latin typeface="Courier New"/>
                <a:cs typeface="Courier New"/>
              </a:rPr>
              <a:t>dname </a:t>
            </a:r>
            <a:r>
              <a:rPr dirty="0" sz="1800" spc="-10" b="1">
                <a:latin typeface="Courier New"/>
                <a:cs typeface="Courier New"/>
              </a:rPr>
              <a:t>varchar2(14 </a:t>
            </a:r>
            <a:r>
              <a:rPr dirty="0" sz="1800" spc="-15" b="1">
                <a:latin typeface="Courier New"/>
                <a:cs typeface="Courier New"/>
              </a:rPr>
              <a:t>byte),  </a:t>
            </a:r>
            <a:r>
              <a:rPr dirty="0" sz="1800" spc="-5" b="1">
                <a:latin typeface="Courier New"/>
                <a:cs typeface="Courier New"/>
              </a:rPr>
              <a:t>loc </a:t>
            </a:r>
            <a:r>
              <a:rPr dirty="0" sz="1800" spc="-10" b="1">
                <a:latin typeface="Courier New"/>
                <a:cs typeface="Courier New"/>
              </a:rPr>
              <a:t>varchar2(13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byte),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constraint pk_dept_1 primary </a:t>
            </a:r>
            <a:r>
              <a:rPr dirty="0" sz="1800" spc="-5" b="1">
                <a:latin typeface="Courier New"/>
                <a:cs typeface="Courier New"/>
              </a:rPr>
              <a:t>key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(deptno)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tablespace users</a:t>
            </a:r>
            <a:endParaRPr sz="1800">
              <a:latin typeface="Courier New"/>
              <a:cs typeface="Courier New"/>
            </a:endParaRPr>
          </a:p>
          <a:p>
            <a:pPr marR="12890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storage(initial </a:t>
            </a:r>
            <a:r>
              <a:rPr dirty="0" sz="1800" spc="-5" b="1">
                <a:latin typeface="Courier New"/>
                <a:cs typeface="Courier New"/>
              </a:rPr>
              <a:t>64k </a:t>
            </a:r>
            <a:r>
              <a:rPr dirty="0" sz="1800" spc="-15" b="1">
                <a:latin typeface="Courier New"/>
                <a:cs typeface="Courier New"/>
              </a:rPr>
              <a:t>next </a:t>
            </a:r>
            <a:r>
              <a:rPr dirty="0" sz="1800" spc="-5" b="1">
                <a:latin typeface="Courier New"/>
                <a:cs typeface="Courier New"/>
              </a:rPr>
              <a:t>0k </a:t>
            </a:r>
            <a:r>
              <a:rPr dirty="0" sz="1800" spc="-10" b="1">
                <a:latin typeface="Courier New"/>
                <a:cs typeface="Courier New"/>
              </a:rPr>
              <a:t>minextents </a:t>
            </a:r>
            <a:r>
              <a:rPr dirty="0" sz="1800" b="1">
                <a:latin typeface="Courier New"/>
                <a:cs typeface="Courier New"/>
              </a:rPr>
              <a:t>1  </a:t>
            </a:r>
            <a:r>
              <a:rPr dirty="0" sz="1800" spc="-10" b="1">
                <a:latin typeface="Courier New"/>
                <a:cs typeface="Courier New"/>
              </a:rPr>
              <a:t>maxextents 2147483645 pctincrease </a:t>
            </a:r>
            <a:r>
              <a:rPr dirty="0" sz="1800" spc="-5" b="1">
                <a:latin typeface="Courier New"/>
                <a:cs typeface="Courier New"/>
              </a:rPr>
              <a:t>0)  </a:t>
            </a:r>
            <a:r>
              <a:rPr dirty="0" sz="1800" spc="-10" b="1">
                <a:latin typeface="Courier New"/>
                <a:cs typeface="Courier New"/>
              </a:rPr>
              <a:t>logging;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386715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86715" algn="l"/>
                <a:tab pos="387350" algn="l"/>
              </a:tabLst>
            </a:pPr>
            <a:r>
              <a:rPr dirty="0" spc="-5"/>
              <a:t>tablespace</a:t>
            </a:r>
            <a:r>
              <a:rPr dirty="0" spc="-10">
                <a:latin typeface="宋体"/>
                <a:cs typeface="宋体"/>
              </a:rPr>
              <a:t>子句</a:t>
            </a:r>
          </a:p>
          <a:p>
            <a:pPr marL="386715" marR="5080">
              <a:lnSpc>
                <a:spcPct val="98800"/>
              </a:lnSpc>
              <a:spcBef>
                <a:spcPts val="240"/>
              </a:spcBef>
            </a:pPr>
            <a:r>
              <a:rPr dirty="0" spc="-10">
                <a:latin typeface="宋体"/>
                <a:cs typeface="宋体"/>
              </a:rPr>
              <a:t>在创建表时，必须将表放置在某个</a:t>
            </a:r>
            <a:r>
              <a:rPr dirty="0" spc="10">
                <a:latin typeface="宋体"/>
                <a:cs typeface="宋体"/>
              </a:rPr>
              <a:t>表</a:t>
            </a:r>
            <a:r>
              <a:rPr dirty="0" spc="-10">
                <a:latin typeface="宋体"/>
                <a:cs typeface="宋体"/>
              </a:rPr>
              <a:t>空间</a:t>
            </a:r>
            <a:r>
              <a:rPr dirty="0" spc="10">
                <a:latin typeface="宋体"/>
                <a:cs typeface="宋体"/>
              </a:rPr>
              <a:t>中</a:t>
            </a:r>
            <a:r>
              <a:rPr dirty="0" spc="-10">
                <a:latin typeface="宋体"/>
                <a:cs typeface="宋体"/>
              </a:rPr>
              <a:t>。 该表空间可以使</a:t>
            </a:r>
            <a:r>
              <a:rPr dirty="0" spc="-20">
                <a:latin typeface="宋体"/>
                <a:cs typeface="宋体"/>
              </a:rPr>
              <a:t>用</a:t>
            </a:r>
            <a:r>
              <a:rPr dirty="0" spc="-5"/>
              <a:t>tablespace</a:t>
            </a:r>
            <a:r>
              <a:rPr dirty="0" spc="-10">
                <a:latin typeface="宋体"/>
                <a:cs typeface="宋体"/>
              </a:rPr>
              <a:t>子句指</a:t>
            </a:r>
            <a:r>
              <a:rPr dirty="0" spc="10">
                <a:latin typeface="宋体"/>
                <a:cs typeface="宋体"/>
              </a:rPr>
              <a:t>定</a:t>
            </a:r>
            <a:r>
              <a:rPr dirty="0" spc="-10">
                <a:latin typeface="宋体"/>
                <a:cs typeface="宋体"/>
              </a:rPr>
              <a:t>。 </a:t>
            </a:r>
            <a:r>
              <a:rPr dirty="0" spc="-5"/>
              <a:t>tablespace</a:t>
            </a:r>
            <a:r>
              <a:rPr dirty="0" spc="-10">
                <a:latin typeface="宋体"/>
                <a:cs typeface="宋体"/>
              </a:rPr>
              <a:t>子句是可选的，如果没有</a:t>
            </a:r>
            <a:r>
              <a:rPr dirty="0" spc="10">
                <a:latin typeface="宋体"/>
                <a:cs typeface="宋体"/>
              </a:rPr>
              <a:t>明</a:t>
            </a:r>
            <a:r>
              <a:rPr dirty="0" spc="-10">
                <a:latin typeface="宋体"/>
                <a:cs typeface="宋体"/>
              </a:rPr>
              <a:t>确规定 </a:t>
            </a:r>
            <a:r>
              <a:rPr dirty="0" spc="-5"/>
              <a:t>tablespace</a:t>
            </a:r>
            <a:r>
              <a:rPr dirty="0" spc="-10">
                <a:latin typeface="宋体"/>
                <a:cs typeface="宋体"/>
              </a:rPr>
              <a:t>子句，那么所建立的表就</a:t>
            </a:r>
            <a:r>
              <a:rPr dirty="0" spc="10">
                <a:latin typeface="宋体"/>
                <a:cs typeface="宋体"/>
              </a:rPr>
              <a:t>会</a:t>
            </a:r>
            <a:r>
              <a:rPr dirty="0" spc="-10">
                <a:latin typeface="宋体"/>
                <a:cs typeface="宋体"/>
              </a:rPr>
              <a:t>存放</a:t>
            </a:r>
            <a:r>
              <a:rPr dirty="0" spc="10">
                <a:latin typeface="宋体"/>
                <a:cs typeface="宋体"/>
              </a:rPr>
              <a:t>在</a:t>
            </a:r>
            <a:r>
              <a:rPr dirty="0" spc="-10">
                <a:latin typeface="宋体"/>
                <a:cs typeface="宋体"/>
              </a:rPr>
              <a:t>建 立表的用户帐户默认的表空间中。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880475" cy="506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265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800">
              <a:latin typeface="宋体"/>
              <a:cs typeface="宋体"/>
            </a:endParaRPr>
          </a:p>
          <a:p>
            <a:pPr marL="356870" marR="288290">
              <a:lnSpc>
                <a:spcPct val="89400"/>
              </a:lnSpc>
              <a:spcBef>
                <a:spcPts val="26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在数据库中，有效管理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间消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接影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数据库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增长和存储数据的能力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中创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表、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索引等对象时，用户可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规定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些对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怎样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耗磁盘 上的空间。这需要使用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来完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。如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果没有使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句创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表空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，那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性就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会获取默认值。当创建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他对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们会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承表空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间的存储属性。例如，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果表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间具</a:t>
            </a:r>
            <a:r>
              <a:rPr dirty="0" sz="2800" spc="-4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minextents</a:t>
            </a:r>
            <a:r>
              <a:rPr dirty="0" sz="2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属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性，那么所创建的表也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获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minextents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属性。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6870" marR="5080">
              <a:lnSpc>
                <a:spcPct val="9000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当规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使用这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参数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pctincrease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minextents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maxextents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29370" cy="39535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logging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9200"/>
              </a:lnSpc>
              <a:spcBef>
                <a:spcPts val="2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为了提高数据库的可靠性，记录数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库中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 数据的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以在创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logging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子句。 这时表示对数据库的操作会产生重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 果所发生的故障使数据不能从内存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递到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 库的数据文件中，那么就可以从重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获 取这些改变。这样，可以防止数据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失，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高 系统的可用性。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表属性的特点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03970" cy="3479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对于所有类型的表，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许开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人员和 管理员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表属性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他们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确定如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内容：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哪一个表空间包含表；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怎样将表物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磁盘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756285" marR="423545" indent="-28702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当从磁盘读取表数据时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样将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们与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 进行映射；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怎样控制表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特定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作的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志。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8910955" cy="3759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025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Logging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800">
              <a:latin typeface="宋体"/>
              <a:cs typeface="宋体"/>
            </a:endParaRPr>
          </a:p>
          <a:p>
            <a:pPr marL="356870" marR="348615">
              <a:lnSpc>
                <a:spcPct val="80000"/>
              </a:lnSpc>
              <a:spcBef>
                <a:spcPts val="34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语句中规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nologging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认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为这个表是非日志记录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个表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进行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操作可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能会导致数据库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很</a:t>
            </a:r>
            <a:r>
              <a:rPr dirty="0" sz="2800" spc="-10" b="1">
                <a:solidFill>
                  <a:srgbClr val="FFFF00"/>
                </a:solidFill>
                <a:latin typeface="宋体"/>
                <a:cs typeface="宋体"/>
              </a:rPr>
              <a:t>少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日志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录。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56870" marR="5080">
              <a:lnSpc>
                <a:spcPct val="80000"/>
              </a:lnSpc>
            </a:pP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但这并不意味着当使</a:t>
            </a:r>
            <a:r>
              <a:rPr dirty="0" sz="2800" spc="-5">
                <a:solidFill>
                  <a:srgbClr val="FFFF00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nologging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子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句创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建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表时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在表 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上执行的操作就不会产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生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重做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日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志</a:t>
            </a:r>
            <a:r>
              <a:rPr dirty="0" sz="2800" spc="-15">
                <a:solidFill>
                  <a:srgbClr val="FFFF00"/>
                </a:solidFill>
                <a:latin typeface="宋体"/>
                <a:cs typeface="宋体"/>
              </a:rPr>
              <a:t>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了以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所列出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的活动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外，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所发生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改变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做日志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动正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ts val="2385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Create table as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endParaRPr sz="20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SQL*Loader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直接路径加载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直接路径插入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825" y="5514975"/>
            <a:ext cx="8686800" cy="722630"/>
          </a:xfrm>
          <a:custGeom>
            <a:avLst/>
            <a:gdLst/>
            <a:ahLst/>
            <a:cxnLst/>
            <a:rect l="l" t="t" r="r" b="b"/>
            <a:pathLst>
              <a:path w="8686800" h="722629">
                <a:moveTo>
                  <a:pt x="0" y="65150"/>
                </a:moveTo>
                <a:lnTo>
                  <a:pt x="5124" y="39808"/>
                </a:lnTo>
                <a:lnTo>
                  <a:pt x="19100" y="19097"/>
                </a:lnTo>
                <a:lnTo>
                  <a:pt x="39829" y="5125"/>
                </a:lnTo>
                <a:lnTo>
                  <a:pt x="65214" y="0"/>
                </a:lnTo>
                <a:lnTo>
                  <a:pt x="8621649" y="0"/>
                </a:lnTo>
                <a:lnTo>
                  <a:pt x="8646991" y="5125"/>
                </a:lnTo>
                <a:lnTo>
                  <a:pt x="8667702" y="19097"/>
                </a:lnTo>
                <a:lnTo>
                  <a:pt x="8681674" y="39808"/>
                </a:lnTo>
                <a:lnTo>
                  <a:pt x="8686800" y="65150"/>
                </a:lnTo>
                <a:lnTo>
                  <a:pt x="8686800" y="657098"/>
                </a:lnTo>
                <a:lnTo>
                  <a:pt x="8681674" y="682482"/>
                </a:lnTo>
                <a:lnTo>
                  <a:pt x="8667702" y="703211"/>
                </a:lnTo>
                <a:lnTo>
                  <a:pt x="8646991" y="717187"/>
                </a:lnTo>
                <a:lnTo>
                  <a:pt x="8621649" y="722312"/>
                </a:lnTo>
                <a:lnTo>
                  <a:pt x="65214" y="722312"/>
                </a:lnTo>
                <a:lnTo>
                  <a:pt x="39829" y="717187"/>
                </a:lnTo>
                <a:lnTo>
                  <a:pt x="19100" y="703211"/>
                </a:lnTo>
                <a:lnTo>
                  <a:pt x="5124" y="682482"/>
                </a:lnTo>
                <a:lnTo>
                  <a:pt x="0" y="657098"/>
                </a:lnTo>
                <a:lnTo>
                  <a:pt x="0" y="651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95222" y="5676714"/>
            <a:ext cx="514604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95" b="1" i="1">
                <a:solidFill>
                  <a:srgbClr val="FFFF00"/>
                </a:solidFill>
                <a:latin typeface="宋体"/>
                <a:cs typeface="宋体"/>
              </a:rPr>
              <a:t>唯一避免重做日志的方式就是使用全局临时表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287" y="5629275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表的特性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911590" cy="506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95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Cache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nocache</a:t>
            </a:r>
            <a:endParaRPr sz="2800">
              <a:latin typeface="Times New Roman"/>
              <a:cs typeface="Times New Roman"/>
            </a:endParaRPr>
          </a:p>
          <a:p>
            <a:pPr marL="356870" marR="5080">
              <a:lnSpc>
                <a:spcPct val="90000"/>
              </a:lnSpc>
              <a:spcBef>
                <a:spcPts val="17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中执行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入缓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区的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据块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将会存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近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少使用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近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最少使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这就意味着，只要执行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规查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须当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缓存区 中读取数据时，就会将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些数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块换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缓存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6870" marR="349885">
              <a:lnSpc>
                <a:spcPct val="90000"/>
              </a:lnSpc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当创建表时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cache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句可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忽视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种行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cache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立的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上执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全表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搜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索时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就会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据块读入缓存区，并且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放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置到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近最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一段。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356870" marR="517525">
              <a:lnSpc>
                <a:spcPct val="9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nocache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是建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表时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默认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明确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指定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cache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句时所建立的表就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nocache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nocache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表中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读取的数据块通常会被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换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SGA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903970" cy="5155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数据库中创建表并不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难，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是通过 一次尝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乎是不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能的。 当表创建之后，在使用过程中，经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需要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 修改。</a:t>
            </a:r>
            <a:endParaRPr sz="3200">
              <a:latin typeface="宋体"/>
              <a:cs typeface="宋体"/>
            </a:endParaRPr>
          </a:p>
          <a:p>
            <a:pPr marL="356870" marR="429895" indent="-344805">
              <a:lnSpc>
                <a:spcPts val="3460"/>
              </a:lnSpc>
              <a:spcBef>
                <a:spcPts val="82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修改表可以使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命令，常见的修改表 的操作如下：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在表中增加、修改或删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重命名表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将表移动到新的表空间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改变表的存储属性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改变表的某些特征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7490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改变表结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添加列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135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ADD </a:t>
            </a:r>
            <a:r>
              <a:rPr dirty="0" sz="1800" spc="-10" b="1" i="1">
                <a:latin typeface="Courier New"/>
                <a:cs typeface="Courier New"/>
              </a:rPr>
              <a:t>new_column_name datatype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[NOT</a:t>
            </a:r>
            <a:r>
              <a:rPr dirty="0" sz="1800" spc="-10" b="1">
                <a:latin typeface="Courier New"/>
                <a:cs typeface="Courier New"/>
              </a:rPr>
              <a:t> NULL]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15480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改变表结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改变列名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135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RENAME </a:t>
            </a:r>
            <a:r>
              <a:rPr dirty="0" sz="1800" spc="-10" b="1">
                <a:latin typeface="Courier New"/>
                <a:cs typeface="Courier New"/>
              </a:rPr>
              <a:t>COLUMN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old_column_name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new_column_name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7778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改变表结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改变列的数据类型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MODIFY </a:t>
            </a:r>
            <a:r>
              <a:rPr dirty="0" sz="1800" spc="-10" b="1" i="1">
                <a:latin typeface="Courier New"/>
                <a:cs typeface="Courier New"/>
              </a:rPr>
              <a:t>column_name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new_datatype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7490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改变表结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删除列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57397"/>
            <a:ext cx="8489950" cy="14636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356870" marR="5080" indent="-344805">
              <a:lnSpc>
                <a:spcPct val="97500"/>
              </a:lnSpc>
              <a:spcBef>
                <a:spcPts val="1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对于数据量比较大的表，用户还可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采用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外 一种操作方式来避免对表进行整体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写，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法 格式如下：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880" y="1984248"/>
            <a:ext cx="6952488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887" y="1916048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COLUMN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column_name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9032" y="5081015"/>
            <a:ext cx="6952488" cy="1234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31975" y="5013325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UNUSED COLUMN </a:t>
            </a:r>
            <a:r>
              <a:rPr dirty="0" sz="1800" spc="-10" b="1" i="1">
                <a:latin typeface="Courier New"/>
                <a:cs typeface="Courier New"/>
              </a:rPr>
              <a:t>column_name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更改表名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1215"/>
              </a:spcBef>
            </a:pPr>
            <a:r>
              <a:rPr dirty="0" sz="1800" spc="-5" b="1">
                <a:latin typeface="Courier New"/>
                <a:cs typeface="Courier New"/>
              </a:rPr>
              <a:t>RENAME </a:t>
            </a:r>
            <a:r>
              <a:rPr dirty="0" sz="1800" spc="-10" b="1" i="1">
                <a:latin typeface="Courier New"/>
                <a:cs typeface="Courier New"/>
              </a:rPr>
              <a:t>old_table_name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new_table_name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2461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添加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3209544"/>
            <a:ext cx="6949440" cy="1240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3141662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Department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MODIFY </a:t>
            </a:r>
            <a:r>
              <a:rPr dirty="0" sz="1800" spc="-10" b="1">
                <a:latin typeface="Courier New"/>
                <a:cs typeface="Courier New"/>
              </a:rPr>
              <a:t>(DAddr NOT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NULL</a:t>
            </a:r>
            <a:r>
              <a:rPr dirty="0" sz="1800" spc="-1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修改表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6785" cy="2161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改变表的特性</a:t>
            </a:r>
            <a:endParaRPr sz="2800">
              <a:latin typeface="宋体"/>
              <a:cs typeface="宋体"/>
            </a:endParaRPr>
          </a:p>
          <a:p>
            <a:pPr algn="just" marL="356870" marR="5080">
              <a:lnSpc>
                <a:spcPct val="98600"/>
              </a:lnSpc>
              <a:spcBef>
                <a:spcPts val="19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在创建表时，用户一般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知道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它们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支持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应用的 生命期内施加给这些表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求，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具有前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瞻性地构建表，但是用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会不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地意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到通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改变表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的属性可以获得更好的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耗更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3569208"/>
            <a:ext cx="8077200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3500373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3500373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" y="4434840"/>
            <a:ext cx="8077200" cy="66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50" y="4365625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" y="4365625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5297423"/>
            <a:ext cx="8077200" cy="664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50" y="5229225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" y="5229225"/>
            <a:ext cx="8064500" cy="647700"/>
          </a:xfrm>
          <a:custGeom>
            <a:avLst/>
            <a:gdLst/>
            <a:ahLst/>
            <a:cxnLst/>
            <a:rect l="l" t="t" r="r" b="b"/>
            <a:pathLst>
              <a:path w="8064500" h="647700">
                <a:moveTo>
                  <a:pt x="0" y="647700"/>
                </a:moveTo>
                <a:lnTo>
                  <a:pt x="8064500" y="647700"/>
                </a:lnTo>
                <a:lnTo>
                  <a:pt x="80645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6005" y="3648836"/>
            <a:ext cx="7400925" cy="202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ALTER TABLE </a:t>
            </a:r>
            <a:r>
              <a:rPr dirty="0" sz="1800" spc="-15" b="1" i="1">
                <a:latin typeface="Courier New"/>
                <a:cs typeface="Courier New"/>
              </a:rPr>
              <a:t>table_name</a:t>
            </a:r>
            <a:r>
              <a:rPr dirty="0" sz="1800" spc="-45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[CACHE|NOCACHE];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52775" algn="l"/>
              </a:tabLst>
            </a:pPr>
            <a:r>
              <a:rPr dirty="0" sz="1800" spc="-5" b="1">
                <a:latin typeface="Courier New"/>
                <a:cs typeface="Courier New"/>
              </a:rPr>
              <a:t>ALTER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TABLE </a:t>
            </a:r>
            <a:r>
              <a:rPr dirty="0" sz="1800" spc="-15" b="1" i="1">
                <a:latin typeface="Courier New"/>
                <a:cs typeface="Courier New"/>
              </a:rPr>
              <a:t>table_name	</a:t>
            </a:r>
            <a:r>
              <a:rPr dirty="0" sz="1800" spc="-10" b="1">
                <a:latin typeface="Courier New"/>
                <a:cs typeface="Courier New"/>
              </a:rPr>
              <a:t>[LOGGING|NOLOGGING];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TABLE </a:t>
            </a:r>
            <a:r>
              <a:rPr dirty="0" sz="1800" spc="-15" b="1" i="1">
                <a:latin typeface="Courier New"/>
                <a:cs typeface="Courier New"/>
              </a:rPr>
              <a:t>table_name </a:t>
            </a:r>
            <a:r>
              <a:rPr dirty="0" sz="1800" spc="-5" b="1">
                <a:latin typeface="Courier New"/>
                <a:cs typeface="Courier New"/>
              </a:rPr>
              <a:t>MOVE </a:t>
            </a:r>
            <a:r>
              <a:rPr dirty="0" sz="1800" spc="-10" b="1">
                <a:latin typeface="Courier New"/>
                <a:cs typeface="Courier New"/>
              </a:rPr>
              <a:t>TABLESPACE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tablespace_name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8205" y="188417"/>
            <a:ext cx="33115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91600" cy="5098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647065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创建表的第一件事情是，学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习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cl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基本数据类型。前面已经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到过，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有相同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地方，  也有不同的地方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 数据库数据类型。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marR="3619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支持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业标准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ANSI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类型。 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ANSI</a:t>
            </a:r>
            <a:r>
              <a:rPr dirty="0" sz="32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数据类型创建 列时，系统会自动将这些数据类型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换 成合适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内置数据类型。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删除表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4018610"/>
            <a:ext cx="821055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通过指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cascade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constraint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将会在删除表的 同时，删除所有子表的外键约束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2560320"/>
            <a:ext cx="8080248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8312" y="2492375"/>
            <a:ext cx="8064500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265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TABLE table_name [cascade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constraints];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9270" y="182321"/>
            <a:ext cx="30448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truncate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479790" cy="284480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6870" marR="133350" indent="-344805">
              <a:lnSpc>
                <a:spcPct val="90000"/>
              </a:lnSpc>
              <a:spcBef>
                <a:spcPts val="44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是用来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但是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删除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表本身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同时，该表的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引也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被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删</a:t>
            </a:r>
            <a:r>
              <a:rPr dirty="0" sz="2800" spc="-5">
                <a:solidFill>
                  <a:srgbClr val="FFFF00"/>
                </a:solidFill>
                <a:latin typeface="宋体"/>
                <a:cs typeface="宋体"/>
              </a:rPr>
              <a:t>除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命令能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堆组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表、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临时表等。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ts val="3020"/>
              </a:lnSpc>
              <a:spcBef>
                <a:spcPts val="50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8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语句，不生成回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所以比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更为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效。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0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命令的语法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格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式如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4145279"/>
            <a:ext cx="8077200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750" y="4076700"/>
            <a:ext cx="8064500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marL="1006475" marR="2404110">
              <a:lnSpc>
                <a:spcPct val="100000"/>
              </a:lnSpc>
              <a:spcBef>
                <a:spcPts val="1035"/>
              </a:spcBef>
            </a:pPr>
            <a:r>
              <a:rPr dirty="0" sz="1800" spc="-10" b="1">
                <a:latin typeface="Courier New"/>
                <a:cs typeface="Courier New"/>
              </a:rPr>
              <a:t>TRUNCATE TABLE [</a:t>
            </a:r>
            <a:r>
              <a:rPr dirty="0" sz="1800" spc="-10" b="1" i="1">
                <a:latin typeface="Courier New"/>
                <a:cs typeface="Courier New"/>
              </a:rPr>
              <a:t>schema</a:t>
            </a:r>
            <a:r>
              <a:rPr dirty="0" sz="1800" spc="-10" b="1">
                <a:latin typeface="Courier New"/>
                <a:cs typeface="Courier New"/>
              </a:rPr>
              <a:t>.]</a:t>
            </a:r>
            <a:r>
              <a:rPr dirty="0" sz="1800" spc="-10" b="1" i="1">
                <a:latin typeface="Courier New"/>
                <a:cs typeface="Courier New"/>
              </a:rPr>
              <a:t>table_name  </a:t>
            </a:r>
            <a:r>
              <a:rPr dirty="0" sz="1800" spc="-5" b="1">
                <a:latin typeface="Courier New"/>
                <a:cs typeface="Courier New"/>
              </a:rPr>
              <a:t>[DROP </a:t>
            </a:r>
            <a:r>
              <a:rPr dirty="0" sz="1800" spc="-10" b="1">
                <a:latin typeface="Courier New"/>
                <a:cs typeface="Courier New"/>
              </a:rPr>
              <a:t>STORAGE </a:t>
            </a:r>
            <a:r>
              <a:rPr dirty="0" sz="1800" b="1">
                <a:latin typeface="Courier New"/>
                <a:cs typeface="Courier New"/>
              </a:rPr>
              <a:t>| </a:t>
            </a:r>
            <a:r>
              <a:rPr dirty="0" sz="1800" spc="-5" b="1">
                <a:latin typeface="Courier New"/>
                <a:cs typeface="Courier New"/>
              </a:rPr>
              <a:t>REUSE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STORAGE]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5226050"/>
            <a:ext cx="8686800" cy="1011555"/>
          </a:xfrm>
          <a:custGeom>
            <a:avLst/>
            <a:gdLst/>
            <a:ahLst/>
            <a:cxnLst/>
            <a:rect l="l" t="t" r="r" b="b"/>
            <a:pathLst>
              <a:path w="8686800" h="1011554">
                <a:moveTo>
                  <a:pt x="0" y="91312"/>
                </a:moveTo>
                <a:lnTo>
                  <a:pt x="7173" y="55774"/>
                </a:lnTo>
                <a:lnTo>
                  <a:pt x="26738" y="26749"/>
                </a:lnTo>
                <a:lnTo>
                  <a:pt x="55758" y="7177"/>
                </a:lnTo>
                <a:lnTo>
                  <a:pt x="91300" y="0"/>
                </a:lnTo>
                <a:lnTo>
                  <a:pt x="8595487" y="0"/>
                </a:lnTo>
                <a:lnTo>
                  <a:pt x="8631025" y="7177"/>
                </a:lnTo>
                <a:lnTo>
                  <a:pt x="8660050" y="26749"/>
                </a:lnTo>
                <a:lnTo>
                  <a:pt x="8679622" y="55774"/>
                </a:lnTo>
                <a:lnTo>
                  <a:pt x="8686800" y="91312"/>
                </a:lnTo>
                <a:lnTo>
                  <a:pt x="8686800" y="919937"/>
                </a:lnTo>
                <a:lnTo>
                  <a:pt x="8679622" y="955478"/>
                </a:lnTo>
                <a:lnTo>
                  <a:pt x="8660050" y="984499"/>
                </a:lnTo>
                <a:lnTo>
                  <a:pt x="8631025" y="1004063"/>
                </a:lnTo>
                <a:lnTo>
                  <a:pt x="8595487" y="1011237"/>
                </a:lnTo>
                <a:lnTo>
                  <a:pt x="91300" y="1011237"/>
                </a:lnTo>
                <a:lnTo>
                  <a:pt x="55758" y="1004063"/>
                </a:lnTo>
                <a:lnTo>
                  <a:pt x="26738" y="984499"/>
                </a:lnTo>
                <a:lnTo>
                  <a:pt x="7173" y="955478"/>
                </a:lnTo>
                <a:lnTo>
                  <a:pt x="0" y="919937"/>
                </a:lnTo>
                <a:lnTo>
                  <a:pt x="0" y="913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6571" y="5389304"/>
            <a:ext cx="7071359" cy="6508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80"/>
              </a:spcBef>
            </a:pP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DROP/REUSE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用于</a:t>
            </a:r>
            <a:r>
              <a:rPr dirty="0" sz="2100" spc="-105" i="1">
                <a:solidFill>
                  <a:srgbClr val="FFFFFF"/>
                </a:solidFill>
                <a:latin typeface="宋体"/>
                <a:cs typeface="宋体"/>
              </a:rPr>
              <a:t>控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制是</a:t>
            </a:r>
            <a:r>
              <a:rPr dirty="0" sz="2100" spc="-85" i="1">
                <a:solidFill>
                  <a:srgbClr val="FFFFFF"/>
                </a:solidFill>
                <a:latin typeface="宋体"/>
                <a:cs typeface="宋体"/>
              </a:rPr>
              <a:t>否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重新</a:t>
            </a:r>
            <a:r>
              <a:rPr dirty="0" sz="2100" spc="-85" i="1">
                <a:solidFill>
                  <a:srgbClr val="FFFFFF"/>
                </a:solidFill>
                <a:latin typeface="宋体"/>
                <a:cs typeface="宋体"/>
              </a:rPr>
              <a:t>利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用已</a:t>
            </a:r>
            <a:r>
              <a:rPr dirty="0" sz="2100" spc="-85" i="1">
                <a:solidFill>
                  <a:srgbClr val="FFFFFF"/>
                </a:solidFill>
                <a:latin typeface="宋体"/>
                <a:cs typeface="宋体"/>
              </a:rPr>
              <a:t>经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为表</a:t>
            </a:r>
            <a:r>
              <a:rPr dirty="0" sz="2100" spc="-85" i="1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配 的</a:t>
            </a:r>
            <a:r>
              <a:rPr dirty="0" sz="2100" spc="-95" b="1" i="1">
                <a:solidFill>
                  <a:srgbClr val="FFFF00"/>
                </a:solidFill>
                <a:latin typeface="宋体"/>
                <a:cs typeface="宋体"/>
              </a:rPr>
              <a:t>全</a:t>
            </a:r>
            <a:r>
              <a:rPr dirty="0" sz="2100" spc="-100" b="1" i="1">
                <a:solidFill>
                  <a:srgbClr val="FFFF00"/>
                </a:solidFill>
                <a:latin typeface="宋体"/>
                <a:cs typeface="宋体"/>
              </a:rPr>
              <a:t>部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的空间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544195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数据字典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6926"/>
            <a:ext cx="8768715" cy="50641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6870" marR="5080" indent="-344805">
              <a:lnSpc>
                <a:spcPct val="88800"/>
              </a:lnSpc>
              <a:spcBef>
                <a:spcPts val="52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每一个数据库都有一个数据字典。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用户的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整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当建立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户、 表、约束或其他数据库对象时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都会自 动维护一个在数据库中存储的项目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目。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户 可以使用这个编目回答下面一些问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我所拥有的所有表的名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我有权限去查看的所有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如何检索我所创建的一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程代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码？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向我展示为特定表空间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储数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件？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罗列出那些依赖于其他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象的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象。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罗列出特定表的所有列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性。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2804795" cy="52946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概述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创建表和约束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表类型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表的特性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修改表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删除表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数据字典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8205" y="188417"/>
            <a:ext cx="33115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1554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ANSI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数据类型的转换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519" y="1697735"/>
            <a:ext cx="6928104" cy="4693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987" y="1628775"/>
            <a:ext cx="6913880" cy="4679950"/>
          </a:xfrm>
          <a:custGeom>
            <a:avLst/>
            <a:gdLst/>
            <a:ahLst/>
            <a:cxnLst/>
            <a:rect l="l" t="t" r="r" b="b"/>
            <a:pathLst>
              <a:path w="6913880" h="4679950">
                <a:moveTo>
                  <a:pt x="0" y="4679950"/>
                </a:moveTo>
                <a:lnTo>
                  <a:pt x="6913499" y="4679950"/>
                </a:lnTo>
                <a:lnTo>
                  <a:pt x="6913499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2987" y="1628775"/>
            <a:ext cx="6913880" cy="4679950"/>
          </a:xfrm>
          <a:custGeom>
            <a:avLst/>
            <a:gdLst/>
            <a:ahLst/>
            <a:cxnLst/>
            <a:rect l="l" t="t" r="r" b="b"/>
            <a:pathLst>
              <a:path w="6913880" h="4679950">
                <a:moveTo>
                  <a:pt x="0" y="4679950"/>
                </a:moveTo>
                <a:lnTo>
                  <a:pt x="6913499" y="4679950"/>
                </a:lnTo>
                <a:lnTo>
                  <a:pt x="6913499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0276" y="3463925"/>
            <a:ext cx="1945005" cy="1008380"/>
          </a:xfrm>
          <a:custGeom>
            <a:avLst/>
            <a:gdLst/>
            <a:ahLst/>
            <a:cxnLst/>
            <a:rect l="l" t="t" r="r" b="b"/>
            <a:pathLst>
              <a:path w="1945004" h="1008379">
                <a:moveTo>
                  <a:pt x="972312" y="0"/>
                </a:moveTo>
                <a:lnTo>
                  <a:pt x="910811" y="991"/>
                </a:lnTo>
                <a:lnTo>
                  <a:pt x="850329" y="3927"/>
                </a:lnTo>
                <a:lnTo>
                  <a:pt x="790978" y="8748"/>
                </a:lnTo>
                <a:lnTo>
                  <a:pt x="732873" y="15394"/>
                </a:lnTo>
                <a:lnTo>
                  <a:pt x="676127" y="23808"/>
                </a:lnTo>
                <a:lnTo>
                  <a:pt x="620854" y="33929"/>
                </a:lnTo>
                <a:lnTo>
                  <a:pt x="567168" y="45699"/>
                </a:lnTo>
                <a:lnTo>
                  <a:pt x="515183" y="59059"/>
                </a:lnTo>
                <a:lnTo>
                  <a:pt x="465012" y="73949"/>
                </a:lnTo>
                <a:lnTo>
                  <a:pt x="416769" y="90311"/>
                </a:lnTo>
                <a:lnTo>
                  <a:pt x="370569" y="108086"/>
                </a:lnTo>
                <a:lnTo>
                  <a:pt x="326524" y="127214"/>
                </a:lnTo>
                <a:lnTo>
                  <a:pt x="284749" y="147637"/>
                </a:lnTo>
                <a:lnTo>
                  <a:pt x="245358" y="169295"/>
                </a:lnTo>
                <a:lnTo>
                  <a:pt x="208464" y="192130"/>
                </a:lnTo>
                <a:lnTo>
                  <a:pt x="174181" y="216081"/>
                </a:lnTo>
                <a:lnTo>
                  <a:pt x="142623" y="241092"/>
                </a:lnTo>
                <a:lnTo>
                  <a:pt x="113903" y="267101"/>
                </a:lnTo>
                <a:lnTo>
                  <a:pt x="65436" y="321881"/>
                </a:lnTo>
                <a:lnTo>
                  <a:pt x="29689" y="379950"/>
                </a:lnTo>
                <a:lnTo>
                  <a:pt x="7574" y="440834"/>
                </a:lnTo>
                <a:lnTo>
                  <a:pt x="0" y="504063"/>
                </a:lnTo>
                <a:lnTo>
                  <a:pt x="1912" y="535940"/>
                </a:lnTo>
                <a:lnTo>
                  <a:pt x="16871" y="598055"/>
                </a:lnTo>
                <a:lnTo>
                  <a:pt x="45916" y="657591"/>
                </a:lnTo>
                <a:lnTo>
                  <a:pt x="88137" y="714074"/>
                </a:lnTo>
                <a:lnTo>
                  <a:pt x="142623" y="767033"/>
                </a:lnTo>
                <a:lnTo>
                  <a:pt x="174181" y="792044"/>
                </a:lnTo>
                <a:lnTo>
                  <a:pt x="208464" y="815995"/>
                </a:lnTo>
                <a:lnTo>
                  <a:pt x="245358" y="838830"/>
                </a:lnTo>
                <a:lnTo>
                  <a:pt x="284749" y="860488"/>
                </a:lnTo>
                <a:lnTo>
                  <a:pt x="326524" y="880911"/>
                </a:lnTo>
                <a:lnTo>
                  <a:pt x="370569" y="900039"/>
                </a:lnTo>
                <a:lnTo>
                  <a:pt x="416769" y="917814"/>
                </a:lnTo>
                <a:lnTo>
                  <a:pt x="465012" y="934176"/>
                </a:lnTo>
                <a:lnTo>
                  <a:pt x="515183" y="949066"/>
                </a:lnTo>
                <a:lnTo>
                  <a:pt x="567168" y="962426"/>
                </a:lnTo>
                <a:lnTo>
                  <a:pt x="620854" y="974196"/>
                </a:lnTo>
                <a:lnTo>
                  <a:pt x="676127" y="984317"/>
                </a:lnTo>
                <a:lnTo>
                  <a:pt x="732873" y="992731"/>
                </a:lnTo>
                <a:lnTo>
                  <a:pt x="790978" y="999377"/>
                </a:lnTo>
                <a:lnTo>
                  <a:pt x="850329" y="1004198"/>
                </a:lnTo>
                <a:lnTo>
                  <a:pt x="910811" y="1007134"/>
                </a:lnTo>
                <a:lnTo>
                  <a:pt x="972312" y="1008126"/>
                </a:lnTo>
                <a:lnTo>
                  <a:pt x="1033798" y="1007134"/>
                </a:lnTo>
                <a:lnTo>
                  <a:pt x="1094269" y="1004198"/>
                </a:lnTo>
                <a:lnTo>
                  <a:pt x="1153610" y="999377"/>
                </a:lnTo>
                <a:lnTo>
                  <a:pt x="1211708" y="992731"/>
                </a:lnTo>
                <a:lnTo>
                  <a:pt x="1268448" y="984317"/>
                </a:lnTo>
                <a:lnTo>
                  <a:pt x="1323717" y="974196"/>
                </a:lnTo>
                <a:lnTo>
                  <a:pt x="1377400" y="962426"/>
                </a:lnTo>
                <a:lnTo>
                  <a:pt x="1429384" y="949066"/>
                </a:lnTo>
                <a:lnTo>
                  <a:pt x="1479555" y="934176"/>
                </a:lnTo>
                <a:lnTo>
                  <a:pt x="1527798" y="917814"/>
                </a:lnTo>
                <a:lnTo>
                  <a:pt x="1574000" y="900039"/>
                </a:lnTo>
                <a:lnTo>
                  <a:pt x="1618048" y="880911"/>
                </a:lnTo>
                <a:lnTo>
                  <a:pt x="1659826" y="860488"/>
                </a:lnTo>
                <a:lnTo>
                  <a:pt x="1699221" y="838830"/>
                </a:lnTo>
                <a:lnTo>
                  <a:pt x="1736120" y="815995"/>
                </a:lnTo>
                <a:lnTo>
                  <a:pt x="1770407" y="792044"/>
                </a:lnTo>
                <a:lnTo>
                  <a:pt x="1801970" y="767033"/>
                </a:lnTo>
                <a:lnTo>
                  <a:pt x="1830695" y="741024"/>
                </a:lnTo>
                <a:lnTo>
                  <a:pt x="1879171" y="686244"/>
                </a:lnTo>
                <a:lnTo>
                  <a:pt x="1914926" y="628175"/>
                </a:lnTo>
                <a:lnTo>
                  <a:pt x="1937047" y="567291"/>
                </a:lnTo>
                <a:lnTo>
                  <a:pt x="1944624" y="504063"/>
                </a:lnTo>
                <a:lnTo>
                  <a:pt x="1942710" y="472185"/>
                </a:lnTo>
                <a:lnTo>
                  <a:pt x="1927748" y="410070"/>
                </a:lnTo>
                <a:lnTo>
                  <a:pt x="1898696" y="350534"/>
                </a:lnTo>
                <a:lnTo>
                  <a:pt x="1856466" y="294051"/>
                </a:lnTo>
                <a:lnTo>
                  <a:pt x="1801970" y="241092"/>
                </a:lnTo>
                <a:lnTo>
                  <a:pt x="1770407" y="216081"/>
                </a:lnTo>
                <a:lnTo>
                  <a:pt x="1736120" y="192130"/>
                </a:lnTo>
                <a:lnTo>
                  <a:pt x="1699221" y="169295"/>
                </a:lnTo>
                <a:lnTo>
                  <a:pt x="1659826" y="147637"/>
                </a:lnTo>
                <a:lnTo>
                  <a:pt x="1618048" y="127214"/>
                </a:lnTo>
                <a:lnTo>
                  <a:pt x="1574000" y="108086"/>
                </a:lnTo>
                <a:lnTo>
                  <a:pt x="1527798" y="90311"/>
                </a:lnTo>
                <a:lnTo>
                  <a:pt x="1479555" y="73949"/>
                </a:lnTo>
                <a:lnTo>
                  <a:pt x="1429384" y="59059"/>
                </a:lnTo>
                <a:lnTo>
                  <a:pt x="1377400" y="45699"/>
                </a:lnTo>
                <a:lnTo>
                  <a:pt x="1323717" y="33929"/>
                </a:lnTo>
                <a:lnTo>
                  <a:pt x="1268448" y="23808"/>
                </a:lnTo>
                <a:lnTo>
                  <a:pt x="1211708" y="15394"/>
                </a:lnTo>
                <a:lnTo>
                  <a:pt x="1153610" y="8748"/>
                </a:lnTo>
                <a:lnTo>
                  <a:pt x="1094269" y="3927"/>
                </a:lnTo>
                <a:lnTo>
                  <a:pt x="1033798" y="991"/>
                </a:lnTo>
                <a:lnTo>
                  <a:pt x="9723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0276" y="3463925"/>
            <a:ext cx="1945005" cy="1008380"/>
          </a:xfrm>
          <a:custGeom>
            <a:avLst/>
            <a:gdLst/>
            <a:ahLst/>
            <a:cxnLst/>
            <a:rect l="l" t="t" r="r" b="b"/>
            <a:pathLst>
              <a:path w="1945004" h="1008379">
                <a:moveTo>
                  <a:pt x="0" y="504063"/>
                </a:moveTo>
                <a:lnTo>
                  <a:pt x="7574" y="440834"/>
                </a:lnTo>
                <a:lnTo>
                  <a:pt x="29689" y="379950"/>
                </a:lnTo>
                <a:lnTo>
                  <a:pt x="65436" y="321881"/>
                </a:lnTo>
                <a:lnTo>
                  <a:pt x="113903" y="267101"/>
                </a:lnTo>
                <a:lnTo>
                  <a:pt x="142623" y="241092"/>
                </a:lnTo>
                <a:lnTo>
                  <a:pt x="174181" y="216081"/>
                </a:lnTo>
                <a:lnTo>
                  <a:pt x="208464" y="192130"/>
                </a:lnTo>
                <a:lnTo>
                  <a:pt x="245358" y="169295"/>
                </a:lnTo>
                <a:lnTo>
                  <a:pt x="284749" y="147637"/>
                </a:lnTo>
                <a:lnTo>
                  <a:pt x="326524" y="127214"/>
                </a:lnTo>
                <a:lnTo>
                  <a:pt x="370569" y="108086"/>
                </a:lnTo>
                <a:lnTo>
                  <a:pt x="416769" y="90311"/>
                </a:lnTo>
                <a:lnTo>
                  <a:pt x="465012" y="73949"/>
                </a:lnTo>
                <a:lnTo>
                  <a:pt x="515183" y="59059"/>
                </a:lnTo>
                <a:lnTo>
                  <a:pt x="567168" y="45699"/>
                </a:lnTo>
                <a:lnTo>
                  <a:pt x="620854" y="33929"/>
                </a:lnTo>
                <a:lnTo>
                  <a:pt x="676127" y="23808"/>
                </a:lnTo>
                <a:lnTo>
                  <a:pt x="732873" y="15394"/>
                </a:lnTo>
                <a:lnTo>
                  <a:pt x="790978" y="8748"/>
                </a:lnTo>
                <a:lnTo>
                  <a:pt x="850329" y="3927"/>
                </a:lnTo>
                <a:lnTo>
                  <a:pt x="910811" y="991"/>
                </a:lnTo>
                <a:lnTo>
                  <a:pt x="972312" y="0"/>
                </a:lnTo>
                <a:lnTo>
                  <a:pt x="1033798" y="991"/>
                </a:lnTo>
                <a:lnTo>
                  <a:pt x="1094269" y="3927"/>
                </a:lnTo>
                <a:lnTo>
                  <a:pt x="1153610" y="8748"/>
                </a:lnTo>
                <a:lnTo>
                  <a:pt x="1211708" y="15394"/>
                </a:lnTo>
                <a:lnTo>
                  <a:pt x="1268448" y="23808"/>
                </a:lnTo>
                <a:lnTo>
                  <a:pt x="1323717" y="33929"/>
                </a:lnTo>
                <a:lnTo>
                  <a:pt x="1377400" y="45699"/>
                </a:lnTo>
                <a:lnTo>
                  <a:pt x="1429384" y="59059"/>
                </a:lnTo>
                <a:lnTo>
                  <a:pt x="1479555" y="73949"/>
                </a:lnTo>
                <a:lnTo>
                  <a:pt x="1527798" y="90311"/>
                </a:lnTo>
                <a:lnTo>
                  <a:pt x="1574000" y="108086"/>
                </a:lnTo>
                <a:lnTo>
                  <a:pt x="1618048" y="127214"/>
                </a:lnTo>
                <a:lnTo>
                  <a:pt x="1659826" y="147637"/>
                </a:lnTo>
                <a:lnTo>
                  <a:pt x="1699221" y="169295"/>
                </a:lnTo>
                <a:lnTo>
                  <a:pt x="1736120" y="192130"/>
                </a:lnTo>
                <a:lnTo>
                  <a:pt x="1770407" y="216081"/>
                </a:lnTo>
                <a:lnTo>
                  <a:pt x="1801970" y="241092"/>
                </a:lnTo>
                <a:lnTo>
                  <a:pt x="1830695" y="267101"/>
                </a:lnTo>
                <a:lnTo>
                  <a:pt x="1879171" y="321881"/>
                </a:lnTo>
                <a:lnTo>
                  <a:pt x="1914926" y="379950"/>
                </a:lnTo>
                <a:lnTo>
                  <a:pt x="1937047" y="440834"/>
                </a:lnTo>
                <a:lnTo>
                  <a:pt x="1944624" y="504063"/>
                </a:lnTo>
                <a:lnTo>
                  <a:pt x="1942710" y="535940"/>
                </a:lnTo>
                <a:lnTo>
                  <a:pt x="1937047" y="567291"/>
                </a:lnTo>
                <a:lnTo>
                  <a:pt x="1914926" y="628175"/>
                </a:lnTo>
                <a:lnTo>
                  <a:pt x="1879171" y="686244"/>
                </a:lnTo>
                <a:lnTo>
                  <a:pt x="1830695" y="741024"/>
                </a:lnTo>
                <a:lnTo>
                  <a:pt x="1801970" y="767033"/>
                </a:lnTo>
                <a:lnTo>
                  <a:pt x="1770407" y="792044"/>
                </a:lnTo>
                <a:lnTo>
                  <a:pt x="1736120" y="815995"/>
                </a:lnTo>
                <a:lnTo>
                  <a:pt x="1699221" y="838830"/>
                </a:lnTo>
                <a:lnTo>
                  <a:pt x="1659826" y="860488"/>
                </a:lnTo>
                <a:lnTo>
                  <a:pt x="1618048" y="880911"/>
                </a:lnTo>
                <a:lnTo>
                  <a:pt x="1574000" y="900039"/>
                </a:lnTo>
                <a:lnTo>
                  <a:pt x="1527798" y="917814"/>
                </a:lnTo>
                <a:lnTo>
                  <a:pt x="1479555" y="934176"/>
                </a:lnTo>
                <a:lnTo>
                  <a:pt x="1429384" y="949066"/>
                </a:lnTo>
                <a:lnTo>
                  <a:pt x="1377400" y="962426"/>
                </a:lnTo>
                <a:lnTo>
                  <a:pt x="1323717" y="974196"/>
                </a:lnTo>
                <a:lnTo>
                  <a:pt x="1268448" y="984317"/>
                </a:lnTo>
                <a:lnTo>
                  <a:pt x="1211708" y="992731"/>
                </a:lnTo>
                <a:lnTo>
                  <a:pt x="1153610" y="999377"/>
                </a:lnTo>
                <a:lnTo>
                  <a:pt x="1094269" y="1004198"/>
                </a:lnTo>
                <a:lnTo>
                  <a:pt x="1033798" y="1007134"/>
                </a:lnTo>
                <a:lnTo>
                  <a:pt x="972312" y="1008126"/>
                </a:lnTo>
                <a:lnTo>
                  <a:pt x="910811" y="1007134"/>
                </a:lnTo>
                <a:lnTo>
                  <a:pt x="850329" y="1004198"/>
                </a:lnTo>
                <a:lnTo>
                  <a:pt x="790978" y="999377"/>
                </a:lnTo>
                <a:lnTo>
                  <a:pt x="732873" y="992731"/>
                </a:lnTo>
                <a:lnTo>
                  <a:pt x="676127" y="984317"/>
                </a:lnTo>
                <a:lnTo>
                  <a:pt x="620854" y="974196"/>
                </a:lnTo>
                <a:lnTo>
                  <a:pt x="567168" y="962426"/>
                </a:lnTo>
                <a:lnTo>
                  <a:pt x="515183" y="949066"/>
                </a:lnTo>
                <a:lnTo>
                  <a:pt x="465012" y="934176"/>
                </a:lnTo>
                <a:lnTo>
                  <a:pt x="416769" y="917814"/>
                </a:lnTo>
                <a:lnTo>
                  <a:pt x="370569" y="900039"/>
                </a:lnTo>
                <a:lnTo>
                  <a:pt x="326524" y="880911"/>
                </a:lnTo>
                <a:lnTo>
                  <a:pt x="284749" y="860488"/>
                </a:lnTo>
                <a:lnTo>
                  <a:pt x="245358" y="838830"/>
                </a:lnTo>
                <a:lnTo>
                  <a:pt x="208464" y="815995"/>
                </a:lnTo>
                <a:lnTo>
                  <a:pt x="174181" y="792044"/>
                </a:lnTo>
                <a:lnTo>
                  <a:pt x="142623" y="767033"/>
                </a:lnTo>
                <a:lnTo>
                  <a:pt x="113903" y="741024"/>
                </a:lnTo>
                <a:lnTo>
                  <a:pt x="65436" y="686244"/>
                </a:lnTo>
                <a:lnTo>
                  <a:pt x="29689" y="628175"/>
                </a:lnTo>
                <a:lnTo>
                  <a:pt x="7574" y="567291"/>
                </a:lnTo>
                <a:lnTo>
                  <a:pt x="0" y="5040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70270" y="3813809"/>
            <a:ext cx="1029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6375" y="1844675"/>
            <a:ext cx="2018030" cy="288925"/>
          </a:xfrm>
          <a:custGeom>
            <a:avLst/>
            <a:gdLst/>
            <a:ahLst/>
            <a:cxnLst/>
            <a:rect l="l" t="t" r="r" b="b"/>
            <a:pathLst>
              <a:path w="2018029" h="288925">
                <a:moveTo>
                  <a:pt x="1981580" y="0"/>
                </a:moveTo>
                <a:lnTo>
                  <a:pt x="36068" y="0"/>
                </a:ln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0" y="252857"/>
                </a:lnTo>
                <a:lnTo>
                  <a:pt x="2831" y="266904"/>
                </a:lnTo>
                <a:lnTo>
                  <a:pt x="10556" y="278368"/>
                </a:lnTo>
                <a:lnTo>
                  <a:pt x="22020" y="286093"/>
                </a:lnTo>
                <a:lnTo>
                  <a:pt x="36068" y="288925"/>
                </a:lnTo>
                <a:lnTo>
                  <a:pt x="1981580" y="288925"/>
                </a:lnTo>
                <a:lnTo>
                  <a:pt x="1995648" y="286093"/>
                </a:lnTo>
                <a:lnTo>
                  <a:pt x="2007155" y="278368"/>
                </a:lnTo>
                <a:lnTo>
                  <a:pt x="2014924" y="266904"/>
                </a:lnTo>
                <a:lnTo>
                  <a:pt x="2017776" y="252857"/>
                </a:lnTo>
                <a:lnTo>
                  <a:pt x="2017776" y="36067"/>
                </a:lnTo>
                <a:lnTo>
                  <a:pt x="2014924" y="22020"/>
                </a:lnTo>
                <a:lnTo>
                  <a:pt x="2007155" y="10556"/>
                </a:lnTo>
                <a:lnTo>
                  <a:pt x="1995648" y="2831"/>
                </a:lnTo>
                <a:lnTo>
                  <a:pt x="198158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6375" y="1844675"/>
            <a:ext cx="2018030" cy="288925"/>
          </a:xfrm>
          <a:custGeom>
            <a:avLst/>
            <a:gdLst/>
            <a:ahLst/>
            <a:cxnLst/>
            <a:rect l="l" t="t" r="r" b="b"/>
            <a:pathLst>
              <a:path w="2018029" h="288925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981580" y="0"/>
                </a:lnTo>
                <a:lnTo>
                  <a:pt x="1995648" y="2831"/>
                </a:lnTo>
                <a:lnTo>
                  <a:pt x="2007155" y="10556"/>
                </a:lnTo>
                <a:lnTo>
                  <a:pt x="2014924" y="22020"/>
                </a:lnTo>
                <a:lnTo>
                  <a:pt x="2017776" y="36067"/>
                </a:lnTo>
                <a:lnTo>
                  <a:pt x="2017776" y="252857"/>
                </a:lnTo>
                <a:lnTo>
                  <a:pt x="2014924" y="266904"/>
                </a:lnTo>
                <a:lnTo>
                  <a:pt x="2007155" y="278368"/>
                </a:lnTo>
                <a:lnTo>
                  <a:pt x="1995648" y="286093"/>
                </a:lnTo>
                <a:lnTo>
                  <a:pt x="1981580" y="288925"/>
                </a:lnTo>
                <a:lnTo>
                  <a:pt x="36068" y="288925"/>
                </a:lnTo>
                <a:lnTo>
                  <a:pt x="22020" y="286093"/>
                </a:lnTo>
                <a:lnTo>
                  <a:pt x="10556" y="278368"/>
                </a:lnTo>
                <a:lnTo>
                  <a:pt x="2831" y="266904"/>
                </a:lnTo>
                <a:lnTo>
                  <a:pt x="0" y="252857"/>
                </a:lnTo>
                <a:lnTo>
                  <a:pt x="0" y="360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6375" y="2332101"/>
            <a:ext cx="2018030" cy="287655"/>
          </a:xfrm>
          <a:custGeom>
            <a:avLst/>
            <a:gdLst/>
            <a:ahLst/>
            <a:cxnLst/>
            <a:rect l="l" t="t" r="r" b="b"/>
            <a:pathLst>
              <a:path w="2018029" h="287655">
                <a:moveTo>
                  <a:pt x="198183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981835" y="287274"/>
                </a:lnTo>
                <a:lnTo>
                  <a:pt x="1995808" y="284444"/>
                </a:lnTo>
                <a:lnTo>
                  <a:pt x="2007234" y="276733"/>
                </a:lnTo>
                <a:lnTo>
                  <a:pt x="2014946" y="265306"/>
                </a:lnTo>
                <a:lnTo>
                  <a:pt x="2017776" y="251333"/>
                </a:lnTo>
                <a:lnTo>
                  <a:pt x="2017776" y="35813"/>
                </a:lnTo>
                <a:lnTo>
                  <a:pt x="2014946" y="21859"/>
                </a:lnTo>
                <a:lnTo>
                  <a:pt x="2007234" y="10477"/>
                </a:lnTo>
                <a:lnTo>
                  <a:pt x="1995808" y="2809"/>
                </a:lnTo>
                <a:lnTo>
                  <a:pt x="198183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6375" y="2332101"/>
            <a:ext cx="2018030" cy="287655"/>
          </a:xfrm>
          <a:custGeom>
            <a:avLst/>
            <a:gdLst/>
            <a:ahLst/>
            <a:cxnLst/>
            <a:rect l="l" t="t" r="r" b="b"/>
            <a:pathLst>
              <a:path w="2018029" h="287655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981835" y="0"/>
                </a:lnTo>
                <a:lnTo>
                  <a:pt x="1995808" y="2809"/>
                </a:lnTo>
                <a:lnTo>
                  <a:pt x="2007234" y="10477"/>
                </a:lnTo>
                <a:lnTo>
                  <a:pt x="2014946" y="21859"/>
                </a:lnTo>
                <a:lnTo>
                  <a:pt x="2017776" y="35813"/>
                </a:lnTo>
                <a:lnTo>
                  <a:pt x="2017776" y="251333"/>
                </a:lnTo>
                <a:lnTo>
                  <a:pt x="2014946" y="265306"/>
                </a:lnTo>
                <a:lnTo>
                  <a:pt x="2007235" y="276732"/>
                </a:lnTo>
                <a:lnTo>
                  <a:pt x="1995808" y="284444"/>
                </a:lnTo>
                <a:lnTo>
                  <a:pt x="198183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6375" y="28177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5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1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60"/>
                </a:lnTo>
                <a:lnTo>
                  <a:pt x="2829" y="265433"/>
                </a:lnTo>
                <a:lnTo>
                  <a:pt x="10540" y="276860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4" y="276860"/>
                </a:lnTo>
                <a:lnTo>
                  <a:pt x="1652996" y="265433"/>
                </a:lnTo>
                <a:lnTo>
                  <a:pt x="1655826" y="251460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1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6375" y="28177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5">
                <a:moveTo>
                  <a:pt x="0" y="35940"/>
                </a:moveTo>
                <a:lnTo>
                  <a:pt x="2829" y="21967"/>
                </a:lnTo>
                <a:lnTo>
                  <a:pt x="10540" y="10541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60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60"/>
                </a:lnTo>
                <a:lnTo>
                  <a:pt x="2829" y="265433"/>
                </a:lnTo>
                <a:lnTo>
                  <a:pt x="0" y="251460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6375" y="33036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4" y="276733"/>
                </a:lnTo>
                <a:lnTo>
                  <a:pt x="1652996" y="265306"/>
                </a:lnTo>
                <a:lnTo>
                  <a:pt x="1655826" y="251333"/>
                </a:lnTo>
                <a:lnTo>
                  <a:pt x="1655826" y="35813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6375" y="33036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3"/>
                </a:lnTo>
                <a:lnTo>
                  <a:pt x="1655826" y="251333"/>
                </a:lnTo>
                <a:lnTo>
                  <a:pt x="1652996" y="265306"/>
                </a:lnTo>
                <a:lnTo>
                  <a:pt x="1645285" y="276732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42033" y="1837182"/>
            <a:ext cx="1885314" cy="175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ERIC</a:t>
            </a:r>
            <a:r>
              <a:rPr dirty="0" sz="1800" spc="10" b="1">
                <a:latin typeface="宋体"/>
                <a:cs typeface="宋体"/>
              </a:rPr>
              <a:t>（</a:t>
            </a:r>
            <a:r>
              <a:rPr dirty="0" sz="1800" spc="-5" b="1">
                <a:latin typeface="Arial"/>
                <a:cs typeface="Arial"/>
              </a:rPr>
              <a:t>p,</a:t>
            </a:r>
            <a:r>
              <a:rPr dirty="0" sz="1800" b="1">
                <a:latin typeface="Arial"/>
                <a:cs typeface="Arial"/>
              </a:rPr>
              <a:t>s</a:t>
            </a:r>
            <a:r>
              <a:rPr dirty="0" sz="1800" spc="-10" b="1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marL="122555" marR="17145" indent="-95250">
              <a:lnSpc>
                <a:spcPct val="176600"/>
              </a:lnSpc>
              <a:spcBef>
                <a:spcPts val="15"/>
              </a:spcBef>
            </a:pPr>
            <a:r>
              <a:rPr dirty="0" sz="1800" spc="-5" b="1">
                <a:latin typeface="Arial"/>
                <a:cs typeface="Arial"/>
              </a:rPr>
              <a:t>DE</a:t>
            </a:r>
            <a:r>
              <a:rPr dirty="0" sz="1800" spc="-15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35" b="1">
                <a:latin typeface="Arial"/>
                <a:cs typeface="Arial"/>
              </a:rPr>
              <a:t>A</a:t>
            </a:r>
            <a:r>
              <a:rPr dirty="0" sz="1800" spc="10" b="1">
                <a:latin typeface="Arial"/>
                <a:cs typeface="Arial"/>
              </a:rPr>
              <a:t>L</a:t>
            </a:r>
            <a:r>
              <a:rPr dirty="0" sz="1800" spc="10" b="1">
                <a:latin typeface="宋体"/>
                <a:cs typeface="宋体"/>
              </a:rPr>
              <a:t>（</a:t>
            </a:r>
            <a:r>
              <a:rPr dirty="0" sz="1800" spc="-5" b="1">
                <a:latin typeface="Arial"/>
                <a:cs typeface="Arial"/>
              </a:rPr>
              <a:t>p,</a:t>
            </a:r>
            <a:r>
              <a:rPr dirty="0" sz="1800" b="1">
                <a:latin typeface="Arial"/>
                <a:cs typeface="Arial"/>
              </a:rPr>
              <a:t>s</a:t>
            </a:r>
            <a:r>
              <a:rPr dirty="0" sz="1800" spc="-5" b="1">
                <a:latin typeface="宋体"/>
                <a:cs typeface="宋体"/>
              </a:rPr>
              <a:t>）  </a:t>
            </a:r>
            <a:r>
              <a:rPr dirty="0" sz="1800" b="1">
                <a:latin typeface="Arial"/>
                <a:cs typeface="Arial"/>
              </a:rPr>
              <a:t>DEC</a:t>
            </a:r>
            <a:r>
              <a:rPr dirty="0" sz="1800" b="1">
                <a:latin typeface="宋体"/>
                <a:cs typeface="宋体"/>
              </a:rPr>
              <a:t>（</a:t>
            </a:r>
            <a:r>
              <a:rPr dirty="0" sz="1800" b="1">
                <a:latin typeface="Arial"/>
                <a:cs typeface="Arial"/>
              </a:rPr>
              <a:t>p,s</a:t>
            </a:r>
            <a:r>
              <a:rPr dirty="0" sz="1800" b="1">
                <a:latin typeface="宋体"/>
                <a:cs typeface="宋体"/>
              </a:rPr>
              <a:t>）  </a:t>
            </a:r>
            <a:r>
              <a:rPr dirty="0" sz="1800" spc="-5" b="1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6375" y="3789426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3"/>
                </a:lnTo>
                <a:lnTo>
                  <a:pt x="0" y="251332"/>
                </a:lnTo>
                <a:lnTo>
                  <a:pt x="2829" y="265306"/>
                </a:lnTo>
                <a:lnTo>
                  <a:pt x="10540" y="276732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5" y="276732"/>
                </a:lnTo>
                <a:lnTo>
                  <a:pt x="1652996" y="265306"/>
                </a:lnTo>
                <a:lnTo>
                  <a:pt x="1655826" y="251332"/>
                </a:lnTo>
                <a:lnTo>
                  <a:pt x="1655826" y="35813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6375" y="3789426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3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3"/>
                </a:lnTo>
                <a:lnTo>
                  <a:pt x="1655826" y="251332"/>
                </a:lnTo>
                <a:lnTo>
                  <a:pt x="1652996" y="265306"/>
                </a:lnTo>
                <a:lnTo>
                  <a:pt x="1645285" y="276732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2"/>
                </a:lnTo>
                <a:lnTo>
                  <a:pt x="2829" y="265306"/>
                </a:lnTo>
                <a:lnTo>
                  <a:pt x="0" y="251332"/>
                </a:lnTo>
                <a:lnTo>
                  <a:pt x="0" y="35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06295" y="3778707"/>
            <a:ext cx="394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6375" y="4275073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59"/>
                </a:lnTo>
                <a:lnTo>
                  <a:pt x="2829" y="265433"/>
                </a:lnTo>
                <a:lnTo>
                  <a:pt x="10540" y="276859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5" y="276859"/>
                </a:lnTo>
                <a:lnTo>
                  <a:pt x="1652996" y="265433"/>
                </a:lnTo>
                <a:lnTo>
                  <a:pt x="1655826" y="251459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0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76375" y="4275073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940"/>
                </a:moveTo>
                <a:lnTo>
                  <a:pt x="2829" y="21967"/>
                </a:lnTo>
                <a:lnTo>
                  <a:pt x="10540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59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59"/>
                </a:lnTo>
                <a:lnTo>
                  <a:pt x="2829" y="265433"/>
                </a:lnTo>
                <a:lnTo>
                  <a:pt x="0" y="251459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76375" y="47608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29"/>
                </a:lnTo>
                <a:lnTo>
                  <a:pt x="10540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0" y="251459"/>
                </a:lnTo>
                <a:lnTo>
                  <a:pt x="2829" y="265433"/>
                </a:lnTo>
                <a:lnTo>
                  <a:pt x="10540" y="276859"/>
                </a:lnTo>
                <a:lnTo>
                  <a:pt x="21967" y="284571"/>
                </a:lnTo>
                <a:lnTo>
                  <a:pt x="35940" y="287400"/>
                </a:lnTo>
                <a:lnTo>
                  <a:pt x="1619885" y="287400"/>
                </a:lnTo>
                <a:lnTo>
                  <a:pt x="1633858" y="284571"/>
                </a:lnTo>
                <a:lnTo>
                  <a:pt x="1645285" y="276859"/>
                </a:lnTo>
                <a:lnTo>
                  <a:pt x="1652996" y="265433"/>
                </a:lnTo>
                <a:lnTo>
                  <a:pt x="1655826" y="251459"/>
                </a:lnTo>
                <a:lnTo>
                  <a:pt x="1655826" y="35940"/>
                </a:lnTo>
                <a:lnTo>
                  <a:pt x="1652996" y="21967"/>
                </a:lnTo>
                <a:lnTo>
                  <a:pt x="1645285" y="10540"/>
                </a:lnTo>
                <a:lnTo>
                  <a:pt x="1633858" y="282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76375" y="4760848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940"/>
                </a:moveTo>
                <a:lnTo>
                  <a:pt x="2829" y="21967"/>
                </a:lnTo>
                <a:lnTo>
                  <a:pt x="10540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29"/>
                </a:lnTo>
                <a:lnTo>
                  <a:pt x="1645285" y="10540"/>
                </a:lnTo>
                <a:lnTo>
                  <a:pt x="1652996" y="21967"/>
                </a:lnTo>
                <a:lnTo>
                  <a:pt x="1655826" y="35940"/>
                </a:lnTo>
                <a:lnTo>
                  <a:pt x="1655826" y="251459"/>
                </a:lnTo>
                <a:lnTo>
                  <a:pt x="1652996" y="265433"/>
                </a:lnTo>
                <a:lnTo>
                  <a:pt x="1645285" y="276859"/>
                </a:lnTo>
                <a:lnTo>
                  <a:pt x="1633858" y="284571"/>
                </a:lnTo>
                <a:lnTo>
                  <a:pt x="1619885" y="287400"/>
                </a:lnTo>
                <a:lnTo>
                  <a:pt x="35940" y="287400"/>
                </a:lnTo>
                <a:lnTo>
                  <a:pt x="21967" y="284571"/>
                </a:lnTo>
                <a:lnTo>
                  <a:pt x="10540" y="276859"/>
                </a:lnTo>
                <a:lnTo>
                  <a:pt x="2829" y="265433"/>
                </a:lnTo>
                <a:lnTo>
                  <a:pt x="0" y="251459"/>
                </a:lnTo>
                <a:lnTo>
                  <a:pt x="0" y="359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76375" y="5734050"/>
            <a:ext cx="2520950" cy="287655"/>
          </a:xfrm>
          <a:custGeom>
            <a:avLst/>
            <a:gdLst/>
            <a:ahLst/>
            <a:cxnLst/>
            <a:rect l="l" t="t" r="r" b="b"/>
            <a:pathLst>
              <a:path w="2520950" h="287654">
                <a:moveTo>
                  <a:pt x="2485009" y="0"/>
                </a:moveTo>
                <a:lnTo>
                  <a:pt x="35940" y="0"/>
                </a:lnTo>
                <a:lnTo>
                  <a:pt x="21967" y="2822"/>
                </a:lnTo>
                <a:lnTo>
                  <a:pt x="10540" y="10518"/>
                </a:lnTo>
                <a:lnTo>
                  <a:pt x="2829" y="21934"/>
                </a:lnTo>
                <a:lnTo>
                  <a:pt x="0" y="35915"/>
                </a:lnTo>
                <a:lnTo>
                  <a:pt x="0" y="251421"/>
                </a:lnTo>
                <a:lnTo>
                  <a:pt x="2829" y="265402"/>
                </a:lnTo>
                <a:lnTo>
                  <a:pt x="10540" y="276818"/>
                </a:lnTo>
                <a:lnTo>
                  <a:pt x="21967" y="284515"/>
                </a:lnTo>
                <a:lnTo>
                  <a:pt x="35940" y="287337"/>
                </a:lnTo>
                <a:lnTo>
                  <a:pt x="2485009" y="287337"/>
                </a:lnTo>
                <a:lnTo>
                  <a:pt x="2498982" y="284515"/>
                </a:lnTo>
                <a:lnTo>
                  <a:pt x="2510409" y="276818"/>
                </a:lnTo>
                <a:lnTo>
                  <a:pt x="2518120" y="265402"/>
                </a:lnTo>
                <a:lnTo>
                  <a:pt x="2520950" y="251421"/>
                </a:lnTo>
                <a:lnTo>
                  <a:pt x="2520950" y="35915"/>
                </a:lnTo>
                <a:lnTo>
                  <a:pt x="2518120" y="21934"/>
                </a:lnTo>
                <a:lnTo>
                  <a:pt x="2510408" y="10518"/>
                </a:lnTo>
                <a:lnTo>
                  <a:pt x="2498982" y="2822"/>
                </a:lnTo>
                <a:lnTo>
                  <a:pt x="2485009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76375" y="5734050"/>
            <a:ext cx="2520950" cy="287655"/>
          </a:xfrm>
          <a:custGeom>
            <a:avLst/>
            <a:gdLst/>
            <a:ahLst/>
            <a:cxnLst/>
            <a:rect l="l" t="t" r="r" b="b"/>
            <a:pathLst>
              <a:path w="2520950" h="287654">
                <a:moveTo>
                  <a:pt x="0" y="35915"/>
                </a:moveTo>
                <a:lnTo>
                  <a:pt x="2829" y="21934"/>
                </a:lnTo>
                <a:lnTo>
                  <a:pt x="10540" y="10518"/>
                </a:lnTo>
                <a:lnTo>
                  <a:pt x="21967" y="2822"/>
                </a:lnTo>
                <a:lnTo>
                  <a:pt x="35940" y="0"/>
                </a:lnTo>
                <a:lnTo>
                  <a:pt x="2485009" y="0"/>
                </a:lnTo>
                <a:lnTo>
                  <a:pt x="2498982" y="2822"/>
                </a:lnTo>
                <a:lnTo>
                  <a:pt x="2510408" y="10518"/>
                </a:lnTo>
                <a:lnTo>
                  <a:pt x="2518120" y="21934"/>
                </a:lnTo>
                <a:lnTo>
                  <a:pt x="2520950" y="35915"/>
                </a:lnTo>
                <a:lnTo>
                  <a:pt x="2520950" y="251421"/>
                </a:lnTo>
                <a:lnTo>
                  <a:pt x="2518120" y="265402"/>
                </a:lnTo>
                <a:lnTo>
                  <a:pt x="2510409" y="276818"/>
                </a:lnTo>
                <a:lnTo>
                  <a:pt x="2498982" y="284515"/>
                </a:lnTo>
                <a:lnTo>
                  <a:pt x="2485009" y="287337"/>
                </a:lnTo>
                <a:lnTo>
                  <a:pt x="35940" y="287337"/>
                </a:lnTo>
                <a:lnTo>
                  <a:pt x="21967" y="284515"/>
                </a:lnTo>
                <a:lnTo>
                  <a:pt x="10540" y="276818"/>
                </a:lnTo>
                <a:lnTo>
                  <a:pt x="2829" y="265402"/>
                </a:lnTo>
                <a:lnTo>
                  <a:pt x="0" y="251421"/>
                </a:lnTo>
                <a:lnTo>
                  <a:pt x="0" y="359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6375" y="52467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1619885" y="0"/>
                </a:moveTo>
                <a:lnTo>
                  <a:pt x="35940" y="0"/>
                </a:lnTo>
                <a:lnTo>
                  <a:pt x="21967" y="2809"/>
                </a:lnTo>
                <a:lnTo>
                  <a:pt x="10540" y="10477"/>
                </a:lnTo>
                <a:lnTo>
                  <a:pt x="2829" y="21859"/>
                </a:lnTo>
                <a:lnTo>
                  <a:pt x="0" y="35814"/>
                </a:lnTo>
                <a:lnTo>
                  <a:pt x="0" y="251333"/>
                </a:lnTo>
                <a:lnTo>
                  <a:pt x="2829" y="265306"/>
                </a:lnTo>
                <a:lnTo>
                  <a:pt x="10540" y="276733"/>
                </a:lnTo>
                <a:lnTo>
                  <a:pt x="21967" y="284444"/>
                </a:lnTo>
                <a:lnTo>
                  <a:pt x="35940" y="287274"/>
                </a:lnTo>
                <a:lnTo>
                  <a:pt x="1619885" y="287274"/>
                </a:lnTo>
                <a:lnTo>
                  <a:pt x="1633858" y="284444"/>
                </a:lnTo>
                <a:lnTo>
                  <a:pt x="1645285" y="276733"/>
                </a:lnTo>
                <a:lnTo>
                  <a:pt x="1652996" y="265306"/>
                </a:lnTo>
                <a:lnTo>
                  <a:pt x="1655826" y="251333"/>
                </a:lnTo>
                <a:lnTo>
                  <a:pt x="1655826" y="35814"/>
                </a:lnTo>
                <a:lnTo>
                  <a:pt x="1652996" y="21859"/>
                </a:lnTo>
                <a:lnTo>
                  <a:pt x="1645285" y="10477"/>
                </a:lnTo>
                <a:lnTo>
                  <a:pt x="1633858" y="2809"/>
                </a:lnTo>
                <a:lnTo>
                  <a:pt x="1619885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6375" y="5246751"/>
            <a:ext cx="1656080" cy="287655"/>
          </a:xfrm>
          <a:custGeom>
            <a:avLst/>
            <a:gdLst/>
            <a:ahLst/>
            <a:cxnLst/>
            <a:rect l="l" t="t" r="r" b="b"/>
            <a:pathLst>
              <a:path w="1656080" h="287654">
                <a:moveTo>
                  <a:pt x="0" y="35814"/>
                </a:moveTo>
                <a:lnTo>
                  <a:pt x="2829" y="21859"/>
                </a:lnTo>
                <a:lnTo>
                  <a:pt x="10540" y="10477"/>
                </a:lnTo>
                <a:lnTo>
                  <a:pt x="21967" y="2809"/>
                </a:lnTo>
                <a:lnTo>
                  <a:pt x="35940" y="0"/>
                </a:lnTo>
                <a:lnTo>
                  <a:pt x="1619885" y="0"/>
                </a:lnTo>
                <a:lnTo>
                  <a:pt x="1633858" y="2809"/>
                </a:lnTo>
                <a:lnTo>
                  <a:pt x="1645285" y="10477"/>
                </a:lnTo>
                <a:lnTo>
                  <a:pt x="1652996" y="21859"/>
                </a:lnTo>
                <a:lnTo>
                  <a:pt x="1655826" y="35814"/>
                </a:lnTo>
                <a:lnTo>
                  <a:pt x="1655826" y="251333"/>
                </a:lnTo>
                <a:lnTo>
                  <a:pt x="1652996" y="265306"/>
                </a:lnTo>
                <a:lnTo>
                  <a:pt x="1645285" y="276733"/>
                </a:lnTo>
                <a:lnTo>
                  <a:pt x="1633858" y="284444"/>
                </a:lnTo>
                <a:lnTo>
                  <a:pt x="1619885" y="287274"/>
                </a:lnTo>
                <a:lnTo>
                  <a:pt x="35940" y="287274"/>
                </a:lnTo>
                <a:lnTo>
                  <a:pt x="21967" y="284444"/>
                </a:lnTo>
                <a:lnTo>
                  <a:pt x="10540" y="276733"/>
                </a:lnTo>
                <a:lnTo>
                  <a:pt x="2829" y="265306"/>
                </a:lnTo>
                <a:lnTo>
                  <a:pt x="0" y="251333"/>
                </a:lnTo>
                <a:lnTo>
                  <a:pt x="0" y="358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581658" y="4264914"/>
            <a:ext cx="2308225" cy="1759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5725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SMALLINT</a:t>
            </a:r>
            <a:endParaRPr sz="1800">
              <a:latin typeface="Arial"/>
              <a:cs typeface="Arial"/>
            </a:endParaRPr>
          </a:p>
          <a:p>
            <a:pPr algn="ctr" marR="859155">
              <a:lnSpc>
                <a:spcPct val="100000"/>
              </a:lnSpc>
              <a:spcBef>
                <a:spcPts val="1689"/>
              </a:spcBef>
            </a:pPr>
            <a:r>
              <a:rPr dirty="0" sz="1800" spc="-25" b="1">
                <a:latin typeface="Arial"/>
                <a:cs typeface="Arial"/>
              </a:rPr>
              <a:t>FLOAT</a:t>
            </a:r>
            <a:r>
              <a:rPr dirty="0" sz="1800" spc="-25" b="1">
                <a:latin typeface="宋体"/>
                <a:cs typeface="宋体"/>
              </a:rPr>
              <a:t>（</a:t>
            </a:r>
            <a:r>
              <a:rPr dirty="0" sz="1800" spc="-25" b="1">
                <a:latin typeface="Arial"/>
                <a:cs typeface="Arial"/>
              </a:rPr>
              <a:t>b</a:t>
            </a:r>
            <a:r>
              <a:rPr dirty="0" sz="1800" spc="-25" b="1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  <a:p>
            <a:pPr algn="ctr" marR="857250">
              <a:lnSpc>
                <a:spcPct val="100000"/>
              </a:lnSpc>
              <a:spcBef>
                <a:spcPts val="1639"/>
              </a:spcBef>
            </a:pPr>
            <a:r>
              <a:rPr dirty="0" sz="1800" spc="-10" b="1">
                <a:latin typeface="Arial"/>
                <a:cs typeface="Arial"/>
              </a:rPr>
              <a:t>REAL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800" spc="-5" b="1">
                <a:latin typeface="Arial"/>
                <a:cs typeface="Arial"/>
              </a:rPr>
              <a:t>DOUBLE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PRECISION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0848" y="1983739"/>
            <a:ext cx="2522855" cy="1517015"/>
          </a:xfrm>
          <a:custGeom>
            <a:avLst/>
            <a:gdLst/>
            <a:ahLst/>
            <a:cxnLst/>
            <a:rect l="l" t="t" r="r" b="b"/>
            <a:pathLst>
              <a:path w="2522854" h="1517014">
                <a:moveTo>
                  <a:pt x="2410464" y="1456744"/>
                </a:moveTo>
                <a:lnTo>
                  <a:pt x="2380996" y="1505839"/>
                </a:lnTo>
                <a:lnTo>
                  <a:pt x="2522601" y="1516634"/>
                </a:lnTo>
                <a:lnTo>
                  <a:pt x="2488662" y="1463294"/>
                </a:lnTo>
                <a:lnTo>
                  <a:pt x="2421381" y="1463294"/>
                </a:lnTo>
                <a:lnTo>
                  <a:pt x="2410464" y="1456744"/>
                </a:lnTo>
                <a:close/>
              </a:path>
              <a:path w="2522854" h="1517014">
                <a:moveTo>
                  <a:pt x="2416942" y="1445950"/>
                </a:moveTo>
                <a:lnTo>
                  <a:pt x="2410464" y="1456744"/>
                </a:lnTo>
                <a:lnTo>
                  <a:pt x="2421381" y="1463294"/>
                </a:lnTo>
                <a:lnTo>
                  <a:pt x="2427859" y="1452499"/>
                </a:lnTo>
                <a:lnTo>
                  <a:pt x="2416942" y="1445950"/>
                </a:lnTo>
                <a:close/>
              </a:path>
              <a:path w="2522854" h="1517014">
                <a:moveTo>
                  <a:pt x="2446401" y="1396873"/>
                </a:moveTo>
                <a:lnTo>
                  <a:pt x="2416942" y="1445950"/>
                </a:lnTo>
                <a:lnTo>
                  <a:pt x="2427859" y="1452499"/>
                </a:lnTo>
                <a:lnTo>
                  <a:pt x="2421381" y="1463294"/>
                </a:lnTo>
                <a:lnTo>
                  <a:pt x="2488662" y="1463294"/>
                </a:lnTo>
                <a:lnTo>
                  <a:pt x="2446401" y="1396873"/>
                </a:lnTo>
                <a:close/>
              </a:path>
              <a:path w="2522854" h="1517014">
                <a:moveTo>
                  <a:pt x="6476" y="0"/>
                </a:moveTo>
                <a:lnTo>
                  <a:pt x="0" y="10795"/>
                </a:lnTo>
                <a:lnTo>
                  <a:pt x="2410464" y="1456744"/>
                </a:lnTo>
                <a:lnTo>
                  <a:pt x="2416942" y="1445950"/>
                </a:lnTo>
                <a:lnTo>
                  <a:pt x="6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91357" y="2486660"/>
            <a:ext cx="2306320" cy="1090295"/>
          </a:xfrm>
          <a:custGeom>
            <a:avLst/>
            <a:gdLst/>
            <a:ahLst/>
            <a:cxnLst/>
            <a:rect l="l" t="t" r="r" b="b"/>
            <a:pathLst>
              <a:path w="2306320" h="1090295">
                <a:moveTo>
                  <a:pt x="2188512" y="1038538"/>
                </a:moveTo>
                <a:lnTo>
                  <a:pt x="2164206" y="1090294"/>
                </a:lnTo>
                <a:lnTo>
                  <a:pt x="2306192" y="1086739"/>
                </a:lnTo>
                <a:lnTo>
                  <a:pt x="2272373" y="1043939"/>
                </a:lnTo>
                <a:lnTo>
                  <a:pt x="2200020" y="1043939"/>
                </a:lnTo>
                <a:lnTo>
                  <a:pt x="2188512" y="1038538"/>
                </a:lnTo>
                <a:close/>
              </a:path>
              <a:path w="2306320" h="1090295">
                <a:moveTo>
                  <a:pt x="2193896" y="1027072"/>
                </a:moveTo>
                <a:lnTo>
                  <a:pt x="2188512" y="1038538"/>
                </a:lnTo>
                <a:lnTo>
                  <a:pt x="2200020" y="1043939"/>
                </a:lnTo>
                <a:lnTo>
                  <a:pt x="2205481" y="1032510"/>
                </a:lnTo>
                <a:lnTo>
                  <a:pt x="2193896" y="1027072"/>
                </a:lnTo>
                <a:close/>
              </a:path>
              <a:path w="2306320" h="1090295">
                <a:moveTo>
                  <a:pt x="2218181" y="975360"/>
                </a:moveTo>
                <a:lnTo>
                  <a:pt x="2193896" y="1027072"/>
                </a:lnTo>
                <a:lnTo>
                  <a:pt x="2205481" y="1032510"/>
                </a:lnTo>
                <a:lnTo>
                  <a:pt x="2200020" y="1043939"/>
                </a:lnTo>
                <a:lnTo>
                  <a:pt x="2272373" y="1043939"/>
                </a:lnTo>
                <a:lnTo>
                  <a:pt x="2218181" y="975360"/>
                </a:lnTo>
                <a:close/>
              </a:path>
              <a:path w="2306320" h="1090295">
                <a:moveTo>
                  <a:pt x="5460" y="0"/>
                </a:moveTo>
                <a:lnTo>
                  <a:pt x="0" y="11429"/>
                </a:lnTo>
                <a:lnTo>
                  <a:pt x="2188512" y="1038538"/>
                </a:lnTo>
                <a:lnTo>
                  <a:pt x="2193896" y="1027072"/>
                </a:lnTo>
                <a:lnTo>
                  <a:pt x="5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2201" y="2991104"/>
            <a:ext cx="2520950" cy="683895"/>
          </a:xfrm>
          <a:custGeom>
            <a:avLst/>
            <a:gdLst/>
            <a:ahLst/>
            <a:cxnLst/>
            <a:rect l="l" t="t" r="r" b="b"/>
            <a:pathLst>
              <a:path w="2520950" h="683895">
                <a:moveTo>
                  <a:pt x="2396252" y="628280"/>
                </a:moveTo>
                <a:lnTo>
                  <a:pt x="2382012" y="683641"/>
                </a:lnTo>
                <a:lnTo>
                  <a:pt x="2520823" y="653796"/>
                </a:lnTo>
                <a:lnTo>
                  <a:pt x="2495086" y="631444"/>
                </a:lnTo>
                <a:lnTo>
                  <a:pt x="2408554" y="631444"/>
                </a:lnTo>
                <a:lnTo>
                  <a:pt x="2396252" y="628280"/>
                </a:lnTo>
                <a:close/>
              </a:path>
              <a:path w="2520950" h="683895">
                <a:moveTo>
                  <a:pt x="2399421" y="615961"/>
                </a:moveTo>
                <a:lnTo>
                  <a:pt x="2396252" y="628280"/>
                </a:lnTo>
                <a:lnTo>
                  <a:pt x="2408554" y="631444"/>
                </a:lnTo>
                <a:lnTo>
                  <a:pt x="2411729" y="619125"/>
                </a:lnTo>
                <a:lnTo>
                  <a:pt x="2399421" y="615961"/>
                </a:lnTo>
                <a:close/>
              </a:path>
              <a:path w="2520950" h="683895">
                <a:moveTo>
                  <a:pt x="2413635" y="560705"/>
                </a:moveTo>
                <a:lnTo>
                  <a:pt x="2399421" y="615961"/>
                </a:lnTo>
                <a:lnTo>
                  <a:pt x="2411729" y="619125"/>
                </a:lnTo>
                <a:lnTo>
                  <a:pt x="2408554" y="631444"/>
                </a:lnTo>
                <a:lnTo>
                  <a:pt x="2495086" y="631444"/>
                </a:lnTo>
                <a:lnTo>
                  <a:pt x="2413635" y="560705"/>
                </a:lnTo>
                <a:close/>
              </a:path>
              <a:path w="2520950" h="683895">
                <a:moveTo>
                  <a:pt x="3048" y="0"/>
                </a:moveTo>
                <a:lnTo>
                  <a:pt x="0" y="12192"/>
                </a:lnTo>
                <a:lnTo>
                  <a:pt x="2396252" y="628280"/>
                </a:lnTo>
                <a:lnTo>
                  <a:pt x="2399421" y="615961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32708" y="3422777"/>
            <a:ext cx="2377440" cy="410845"/>
          </a:xfrm>
          <a:custGeom>
            <a:avLst/>
            <a:gdLst/>
            <a:ahLst/>
            <a:cxnLst/>
            <a:rect l="l" t="t" r="r" b="b"/>
            <a:pathLst>
              <a:path w="2377440" h="410845">
                <a:moveTo>
                  <a:pt x="2251009" y="353829"/>
                </a:moveTo>
                <a:lnTo>
                  <a:pt x="2242439" y="410337"/>
                </a:lnTo>
                <a:lnTo>
                  <a:pt x="2377440" y="366522"/>
                </a:lnTo>
                <a:lnTo>
                  <a:pt x="2362135" y="355727"/>
                </a:lnTo>
                <a:lnTo>
                  <a:pt x="2263521" y="355727"/>
                </a:lnTo>
                <a:lnTo>
                  <a:pt x="2251009" y="353829"/>
                </a:lnTo>
                <a:close/>
              </a:path>
              <a:path w="2377440" h="410845">
                <a:moveTo>
                  <a:pt x="2252916" y="341257"/>
                </a:moveTo>
                <a:lnTo>
                  <a:pt x="2251009" y="353829"/>
                </a:lnTo>
                <a:lnTo>
                  <a:pt x="2263521" y="355727"/>
                </a:lnTo>
                <a:lnTo>
                  <a:pt x="2265426" y="343154"/>
                </a:lnTo>
                <a:lnTo>
                  <a:pt x="2252916" y="341257"/>
                </a:lnTo>
                <a:close/>
              </a:path>
              <a:path w="2377440" h="410845">
                <a:moveTo>
                  <a:pt x="2261489" y="284734"/>
                </a:moveTo>
                <a:lnTo>
                  <a:pt x="2252916" y="341257"/>
                </a:lnTo>
                <a:lnTo>
                  <a:pt x="2265426" y="343154"/>
                </a:lnTo>
                <a:lnTo>
                  <a:pt x="2263521" y="355727"/>
                </a:lnTo>
                <a:lnTo>
                  <a:pt x="2362135" y="355727"/>
                </a:lnTo>
                <a:lnTo>
                  <a:pt x="2261489" y="284734"/>
                </a:lnTo>
                <a:close/>
              </a:path>
              <a:path w="2377440" h="410845">
                <a:moveTo>
                  <a:pt x="1905" y="0"/>
                </a:moveTo>
                <a:lnTo>
                  <a:pt x="0" y="12446"/>
                </a:lnTo>
                <a:lnTo>
                  <a:pt x="2251009" y="353829"/>
                </a:lnTo>
                <a:lnTo>
                  <a:pt x="2252916" y="341257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33725" y="3870325"/>
            <a:ext cx="2376805" cy="127000"/>
          </a:xfrm>
          <a:custGeom>
            <a:avLst/>
            <a:gdLst/>
            <a:ahLst/>
            <a:cxnLst/>
            <a:rect l="l" t="t" r="r" b="b"/>
            <a:pathLst>
              <a:path w="2376804" h="127000">
                <a:moveTo>
                  <a:pt x="2249424" y="0"/>
                </a:moveTo>
                <a:lnTo>
                  <a:pt x="2249424" y="127000"/>
                </a:lnTo>
                <a:lnTo>
                  <a:pt x="2363724" y="69850"/>
                </a:lnTo>
                <a:lnTo>
                  <a:pt x="2262251" y="69850"/>
                </a:lnTo>
                <a:lnTo>
                  <a:pt x="2262251" y="57150"/>
                </a:lnTo>
                <a:lnTo>
                  <a:pt x="2363724" y="57150"/>
                </a:lnTo>
                <a:lnTo>
                  <a:pt x="2249424" y="0"/>
                </a:lnTo>
                <a:close/>
              </a:path>
              <a:path w="2376804" h="127000">
                <a:moveTo>
                  <a:pt x="224942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2249424" y="69850"/>
                </a:lnTo>
                <a:lnTo>
                  <a:pt x="2249424" y="57150"/>
                </a:lnTo>
                <a:close/>
              </a:path>
              <a:path w="2376804" h="127000">
                <a:moveTo>
                  <a:pt x="2363724" y="57150"/>
                </a:moveTo>
                <a:lnTo>
                  <a:pt x="2262251" y="57150"/>
                </a:lnTo>
                <a:lnTo>
                  <a:pt x="2262251" y="69850"/>
                </a:lnTo>
                <a:lnTo>
                  <a:pt x="2363724" y="69850"/>
                </a:lnTo>
                <a:lnTo>
                  <a:pt x="2376424" y="63500"/>
                </a:lnTo>
                <a:lnTo>
                  <a:pt x="236372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32708" y="4033011"/>
            <a:ext cx="2377440" cy="410845"/>
          </a:xfrm>
          <a:custGeom>
            <a:avLst/>
            <a:gdLst/>
            <a:ahLst/>
            <a:cxnLst/>
            <a:rect l="l" t="t" r="r" b="b"/>
            <a:pathLst>
              <a:path w="2377440" h="410845">
                <a:moveTo>
                  <a:pt x="2250999" y="56382"/>
                </a:moveTo>
                <a:lnTo>
                  <a:pt x="0" y="397763"/>
                </a:lnTo>
                <a:lnTo>
                  <a:pt x="1905" y="410337"/>
                </a:lnTo>
                <a:lnTo>
                  <a:pt x="2252907" y="68954"/>
                </a:lnTo>
                <a:lnTo>
                  <a:pt x="2250999" y="56382"/>
                </a:lnTo>
                <a:close/>
              </a:path>
              <a:path w="2377440" h="410845">
                <a:moveTo>
                  <a:pt x="2362135" y="54482"/>
                </a:moveTo>
                <a:lnTo>
                  <a:pt x="2263521" y="54482"/>
                </a:lnTo>
                <a:lnTo>
                  <a:pt x="2265426" y="67056"/>
                </a:lnTo>
                <a:lnTo>
                  <a:pt x="2252907" y="68954"/>
                </a:lnTo>
                <a:lnTo>
                  <a:pt x="2261489" y="125475"/>
                </a:lnTo>
                <a:lnTo>
                  <a:pt x="2362135" y="54482"/>
                </a:lnTo>
                <a:close/>
              </a:path>
              <a:path w="2377440" h="410845">
                <a:moveTo>
                  <a:pt x="2263521" y="54482"/>
                </a:moveTo>
                <a:lnTo>
                  <a:pt x="2250999" y="56382"/>
                </a:lnTo>
                <a:lnTo>
                  <a:pt x="2252907" y="68954"/>
                </a:lnTo>
                <a:lnTo>
                  <a:pt x="2265426" y="67056"/>
                </a:lnTo>
                <a:lnTo>
                  <a:pt x="2263521" y="54482"/>
                </a:lnTo>
                <a:close/>
              </a:path>
              <a:path w="2377440" h="410845">
                <a:moveTo>
                  <a:pt x="2242439" y="0"/>
                </a:moveTo>
                <a:lnTo>
                  <a:pt x="2250999" y="56382"/>
                </a:lnTo>
                <a:lnTo>
                  <a:pt x="2263521" y="54482"/>
                </a:lnTo>
                <a:lnTo>
                  <a:pt x="2362135" y="54482"/>
                </a:lnTo>
                <a:lnTo>
                  <a:pt x="2377440" y="43687"/>
                </a:lnTo>
                <a:lnTo>
                  <a:pt x="2242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32073" y="4192270"/>
            <a:ext cx="2449830" cy="683260"/>
          </a:xfrm>
          <a:custGeom>
            <a:avLst/>
            <a:gdLst/>
            <a:ahLst/>
            <a:cxnLst/>
            <a:rect l="l" t="t" r="r" b="b"/>
            <a:pathLst>
              <a:path w="2449829" h="683260">
                <a:moveTo>
                  <a:pt x="2325124" y="55200"/>
                </a:moveTo>
                <a:lnTo>
                  <a:pt x="0" y="670432"/>
                </a:lnTo>
                <a:lnTo>
                  <a:pt x="3301" y="682751"/>
                </a:lnTo>
                <a:lnTo>
                  <a:pt x="2328388" y="67529"/>
                </a:lnTo>
                <a:lnTo>
                  <a:pt x="2325124" y="55200"/>
                </a:lnTo>
                <a:close/>
              </a:path>
              <a:path w="2449829" h="683260">
                <a:moveTo>
                  <a:pt x="2423369" y="51942"/>
                </a:moveTo>
                <a:lnTo>
                  <a:pt x="2337435" y="51942"/>
                </a:lnTo>
                <a:lnTo>
                  <a:pt x="2340737" y="64261"/>
                </a:lnTo>
                <a:lnTo>
                  <a:pt x="2328388" y="67529"/>
                </a:lnTo>
                <a:lnTo>
                  <a:pt x="2343023" y="122808"/>
                </a:lnTo>
                <a:lnTo>
                  <a:pt x="2423369" y="51942"/>
                </a:lnTo>
                <a:close/>
              </a:path>
              <a:path w="2449829" h="683260">
                <a:moveTo>
                  <a:pt x="2337435" y="51942"/>
                </a:moveTo>
                <a:lnTo>
                  <a:pt x="2325124" y="55200"/>
                </a:lnTo>
                <a:lnTo>
                  <a:pt x="2328388" y="67529"/>
                </a:lnTo>
                <a:lnTo>
                  <a:pt x="2340737" y="64261"/>
                </a:lnTo>
                <a:lnTo>
                  <a:pt x="2337435" y="51942"/>
                </a:lnTo>
                <a:close/>
              </a:path>
              <a:path w="2449829" h="683260">
                <a:moveTo>
                  <a:pt x="2310511" y="0"/>
                </a:moveTo>
                <a:lnTo>
                  <a:pt x="2325124" y="55200"/>
                </a:lnTo>
                <a:lnTo>
                  <a:pt x="2337435" y="51942"/>
                </a:lnTo>
                <a:lnTo>
                  <a:pt x="2423369" y="51942"/>
                </a:lnTo>
                <a:lnTo>
                  <a:pt x="2449576" y="28828"/>
                </a:lnTo>
                <a:lnTo>
                  <a:pt x="2310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31439" y="4352416"/>
            <a:ext cx="2594610" cy="1027430"/>
          </a:xfrm>
          <a:custGeom>
            <a:avLst/>
            <a:gdLst/>
            <a:ahLst/>
            <a:cxnLst/>
            <a:rect l="l" t="t" r="r" b="b"/>
            <a:pathLst>
              <a:path w="2594610" h="1027429">
                <a:moveTo>
                  <a:pt x="2474048" y="53375"/>
                </a:moveTo>
                <a:lnTo>
                  <a:pt x="0" y="1015364"/>
                </a:lnTo>
                <a:lnTo>
                  <a:pt x="4572" y="1027175"/>
                </a:lnTo>
                <a:lnTo>
                  <a:pt x="2478644" y="65177"/>
                </a:lnTo>
                <a:lnTo>
                  <a:pt x="2474048" y="53375"/>
                </a:lnTo>
                <a:close/>
              </a:path>
              <a:path w="2594610" h="1027429">
                <a:moveTo>
                  <a:pt x="2562399" y="48767"/>
                </a:moveTo>
                <a:lnTo>
                  <a:pt x="2485898" y="48767"/>
                </a:lnTo>
                <a:lnTo>
                  <a:pt x="2490470" y="60578"/>
                </a:lnTo>
                <a:lnTo>
                  <a:pt x="2478644" y="65177"/>
                </a:lnTo>
                <a:lnTo>
                  <a:pt x="2499360" y="118363"/>
                </a:lnTo>
                <a:lnTo>
                  <a:pt x="2562399" y="48767"/>
                </a:lnTo>
                <a:close/>
              </a:path>
              <a:path w="2594610" h="1027429">
                <a:moveTo>
                  <a:pt x="2485898" y="48767"/>
                </a:moveTo>
                <a:lnTo>
                  <a:pt x="2474048" y="53375"/>
                </a:lnTo>
                <a:lnTo>
                  <a:pt x="2478644" y="65177"/>
                </a:lnTo>
                <a:lnTo>
                  <a:pt x="2490470" y="60578"/>
                </a:lnTo>
                <a:lnTo>
                  <a:pt x="2485898" y="48767"/>
                </a:lnTo>
                <a:close/>
              </a:path>
              <a:path w="2594610" h="1027429">
                <a:moveTo>
                  <a:pt x="2453259" y="0"/>
                </a:moveTo>
                <a:lnTo>
                  <a:pt x="2474048" y="53375"/>
                </a:lnTo>
                <a:lnTo>
                  <a:pt x="2485898" y="48767"/>
                </a:lnTo>
                <a:lnTo>
                  <a:pt x="2562399" y="48767"/>
                </a:lnTo>
                <a:lnTo>
                  <a:pt x="2594610" y="13207"/>
                </a:lnTo>
                <a:lnTo>
                  <a:pt x="2453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93641" y="4436998"/>
            <a:ext cx="2019935" cy="1445260"/>
          </a:xfrm>
          <a:custGeom>
            <a:avLst/>
            <a:gdLst/>
            <a:ahLst/>
            <a:cxnLst/>
            <a:rect l="l" t="t" r="r" b="b"/>
            <a:pathLst>
              <a:path w="2019935" h="1445260">
                <a:moveTo>
                  <a:pt x="1912800" y="68739"/>
                </a:moveTo>
                <a:lnTo>
                  <a:pt x="0" y="1434757"/>
                </a:lnTo>
                <a:lnTo>
                  <a:pt x="7366" y="1445094"/>
                </a:lnTo>
                <a:lnTo>
                  <a:pt x="1920150" y="79038"/>
                </a:lnTo>
                <a:lnTo>
                  <a:pt x="1912800" y="68739"/>
                </a:lnTo>
                <a:close/>
              </a:path>
              <a:path w="2019935" h="1445260">
                <a:moveTo>
                  <a:pt x="1987369" y="61340"/>
                </a:moveTo>
                <a:lnTo>
                  <a:pt x="1923161" y="61340"/>
                </a:lnTo>
                <a:lnTo>
                  <a:pt x="1930527" y="71627"/>
                </a:lnTo>
                <a:lnTo>
                  <a:pt x="1920150" y="79038"/>
                </a:lnTo>
                <a:lnTo>
                  <a:pt x="1953387" y="125602"/>
                </a:lnTo>
                <a:lnTo>
                  <a:pt x="1987369" y="61340"/>
                </a:lnTo>
                <a:close/>
              </a:path>
              <a:path w="2019935" h="1445260">
                <a:moveTo>
                  <a:pt x="1923161" y="61340"/>
                </a:moveTo>
                <a:lnTo>
                  <a:pt x="1912800" y="68739"/>
                </a:lnTo>
                <a:lnTo>
                  <a:pt x="1920150" y="79038"/>
                </a:lnTo>
                <a:lnTo>
                  <a:pt x="1930527" y="71627"/>
                </a:lnTo>
                <a:lnTo>
                  <a:pt x="1923161" y="61340"/>
                </a:lnTo>
                <a:close/>
              </a:path>
              <a:path w="2019935" h="1445260">
                <a:moveTo>
                  <a:pt x="2019808" y="0"/>
                </a:moveTo>
                <a:lnTo>
                  <a:pt x="1879600" y="22225"/>
                </a:lnTo>
                <a:lnTo>
                  <a:pt x="1912800" y="68739"/>
                </a:lnTo>
                <a:lnTo>
                  <a:pt x="1923161" y="61340"/>
                </a:lnTo>
                <a:lnTo>
                  <a:pt x="1987369" y="61340"/>
                </a:lnTo>
                <a:lnTo>
                  <a:pt x="201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创建表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创建表的最简单、最常见的方法的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法格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9263" y="2273807"/>
            <a:ext cx="7577328" cy="3544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0112" y="2205101"/>
            <a:ext cx="7561580" cy="3529329"/>
          </a:xfrm>
          <a:custGeom>
            <a:avLst/>
            <a:gdLst/>
            <a:ahLst/>
            <a:cxnLst/>
            <a:rect l="l" t="t" r="r" b="b"/>
            <a:pathLst>
              <a:path w="7561580" h="3529329">
                <a:moveTo>
                  <a:pt x="0" y="3528949"/>
                </a:moveTo>
                <a:lnTo>
                  <a:pt x="7561199" y="3528949"/>
                </a:lnTo>
                <a:lnTo>
                  <a:pt x="7561199" y="0"/>
                </a:lnTo>
                <a:lnTo>
                  <a:pt x="0" y="0"/>
                </a:lnTo>
                <a:lnTo>
                  <a:pt x="0" y="352894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112" y="2205101"/>
            <a:ext cx="7561580" cy="3529329"/>
          </a:xfrm>
          <a:custGeom>
            <a:avLst/>
            <a:gdLst/>
            <a:ahLst/>
            <a:cxnLst/>
            <a:rect l="l" t="t" r="r" b="b"/>
            <a:pathLst>
              <a:path w="7561580" h="3529329">
                <a:moveTo>
                  <a:pt x="0" y="3528949"/>
                </a:moveTo>
                <a:lnTo>
                  <a:pt x="7561199" y="3528949"/>
                </a:lnTo>
                <a:lnTo>
                  <a:pt x="7561199" y="0"/>
                </a:lnTo>
                <a:lnTo>
                  <a:pt x="0" y="0"/>
                </a:lnTo>
                <a:lnTo>
                  <a:pt x="0" y="35289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8979" y="2284603"/>
            <a:ext cx="6884034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[schema_name.]&lt;table_name&gt;(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&lt;column_name&gt; &lt;data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type&gt;</a:t>
            </a:r>
            <a:endParaRPr sz="1800">
              <a:latin typeface="Courier New"/>
              <a:cs typeface="Courier New"/>
            </a:endParaRPr>
          </a:p>
          <a:p>
            <a:pPr marL="169163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[default &lt;expression&gt;]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[&lt;constraint&gt;]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[,&lt;column_name&gt; &lt;data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type&gt;</a:t>
            </a:r>
            <a:endParaRPr sz="1800">
              <a:latin typeface="Courier New"/>
              <a:cs typeface="Courier New"/>
            </a:endParaRPr>
          </a:p>
          <a:p>
            <a:pPr marL="169163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[default &lt;expression&gt;]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[&lt;constraint&gt;]]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[,…]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ORGANIZATION INDEX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5600700" algn="l"/>
              </a:tabLst>
            </a:pPr>
            <a:r>
              <a:rPr dirty="0" sz="1800" spc="-10" b="1">
                <a:latin typeface="Courier New"/>
                <a:cs typeface="Courier New"/>
              </a:rPr>
              <a:t>[TABLESPACE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tablespace_name</a:t>
            </a:r>
            <a:r>
              <a:rPr dirty="0" sz="1800" spc="5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PCTTHRESHOLD	</a:t>
            </a:r>
            <a:r>
              <a:rPr dirty="0" sz="1800" spc="-15" b="1" i="1">
                <a:latin typeface="Courier New"/>
                <a:cs typeface="Courier New"/>
              </a:rPr>
              <a:t>n</a:t>
            </a:r>
            <a:r>
              <a:rPr dirty="0" sz="1800" spc="-15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[INCLUDING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column_name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[OVERFLOW TABLESPACE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tablespace_name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[COMPRESS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n</a:t>
            </a:r>
            <a:r>
              <a:rPr dirty="0" sz="1800" spc="-15" b="1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89381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约束既可以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语句中创建，也可以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中添加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种定义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式中，  定义约束的语法是类似的。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3136392"/>
            <a:ext cx="6949440" cy="303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3068637"/>
            <a:ext cx="6934200" cy="30162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91440" marR="3963035">
              <a:lnSpc>
                <a:spcPct val="100000"/>
              </a:lnSpc>
              <a:spcBef>
                <a:spcPts val="869"/>
              </a:spcBef>
            </a:pPr>
            <a:r>
              <a:rPr dirty="0" sz="1800" spc="-5" b="1">
                <a:latin typeface="Courier New"/>
                <a:cs typeface="Courier New"/>
              </a:rPr>
              <a:t>CREATE TABLE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PriceHis  </a:t>
            </a: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PHID NUMBER(38) </a:t>
            </a:r>
            <a:r>
              <a:rPr dirty="0" sz="1800" spc="-15" b="1">
                <a:latin typeface="Courier New"/>
                <a:cs typeface="Courier New"/>
              </a:rPr>
              <a:t>PRIMARY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KEY,</a:t>
            </a:r>
            <a:endParaRPr sz="1800">
              <a:latin typeface="Courier New"/>
              <a:cs typeface="Courier New"/>
            </a:endParaRPr>
          </a:p>
          <a:p>
            <a:pPr marL="640715" marR="300863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PHDate DATE </a:t>
            </a:r>
            <a:r>
              <a:rPr dirty="0" sz="1800" spc="-5" b="1">
                <a:latin typeface="Courier New"/>
                <a:cs typeface="Courier New"/>
              </a:rPr>
              <a:t>NOT </a:t>
            </a:r>
            <a:r>
              <a:rPr dirty="0" sz="1800" spc="-15" b="1">
                <a:latin typeface="Courier New"/>
                <a:cs typeface="Courier New"/>
              </a:rPr>
              <a:t>NULL,  </a:t>
            </a:r>
            <a:r>
              <a:rPr dirty="0" sz="1800" spc="-5" b="1">
                <a:latin typeface="Courier New"/>
                <a:cs typeface="Courier New"/>
              </a:rPr>
              <a:t>VID </a:t>
            </a:r>
            <a:r>
              <a:rPr dirty="0" sz="1800" spc="-10" b="1">
                <a:latin typeface="Courier New"/>
                <a:cs typeface="Courier New"/>
              </a:rPr>
              <a:t>NUMBER(38) </a:t>
            </a:r>
            <a:r>
              <a:rPr dirty="0" sz="1800" spc="-15" b="1">
                <a:latin typeface="Courier New"/>
                <a:cs typeface="Courier New"/>
              </a:rPr>
              <a:t>NOT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NULL,  </a:t>
            </a:r>
            <a:r>
              <a:rPr dirty="0" sz="1800" spc="-10" b="1">
                <a:latin typeface="Courier New"/>
                <a:cs typeface="Courier New"/>
              </a:rPr>
              <a:t>PHNew NUMBER </a:t>
            </a:r>
            <a:r>
              <a:rPr dirty="0" sz="1800" spc="-5" b="1">
                <a:latin typeface="Courier New"/>
                <a:cs typeface="Courier New"/>
              </a:rPr>
              <a:t>NOT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CONSTRAINT fk_PriceHis_Video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FOREIGN </a:t>
            </a:r>
            <a:r>
              <a:rPr dirty="0" sz="1800" spc="-5" b="1">
                <a:latin typeface="Courier New"/>
                <a:cs typeface="Courier New"/>
              </a:rPr>
              <a:t>KEY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(VID)</a:t>
            </a:r>
            <a:endParaRPr sz="18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REFERENCES Video(VID)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3990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约束的定义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3785615"/>
            <a:ext cx="6949440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3716337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4625" rIns="0" bIns="0" rtlCol="0" vert="horz">
            <a:spAutoFit/>
          </a:bodyPr>
          <a:lstStyle/>
          <a:p>
            <a:pPr marL="1006475" marR="2505710">
              <a:lnSpc>
                <a:spcPct val="100000"/>
              </a:lnSpc>
              <a:spcBef>
                <a:spcPts val="137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 Dept_Video  </a:t>
            </a:r>
            <a:r>
              <a:rPr dirty="0" sz="1800" spc="-5" b="1">
                <a:latin typeface="Courier New"/>
                <a:cs typeface="Courier New"/>
              </a:rPr>
              <a:t>ADD </a:t>
            </a:r>
            <a:r>
              <a:rPr dirty="0" sz="1800" spc="-10" b="1">
                <a:latin typeface="Courier New"/>
                <a:cs typeface="Courier New"/>
              </a:rPr>
              <a:t>CONSTRAINT </a:t>
            </a:r>
            <a:r>
              <a:rPr dirty="0" sz="1800" spc="-15" b="1">
                <a:latin typeface="Courier New"/>
                <a:cs typeface="Courier New"/>
              </a:rPr>
              <a:t>chk_DVType  </a:t>
            </a:r>
            <a:r>
              <a:rPr dirty="0" sz="1800" spc="-5" b="1">
                <a:latin typeface="Courier New"/>
                <a:cs typeface="Courier New"/>
              </a:rPr>
              <a:t>CHECK </a:t>
            </a:r>
            <a:r>
              <a:rPr dirty="0" sz="1800" spc="-15" b="1">
                <a:latin typeface="Courier New"/>
                <a:cs typeface="Courier New"/>
              </a:rPr>
              <a:t>(DVType </a:t>
            </a:r>
            <a:r>
              <a:rPr dirty="0" sz="1800" spc="-5" b="1">
                <a:latin typeface="Courier New"/>
                <a:cs typeface="Courier New"/>
              </a:rPr>
              <a:t>IN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(1,0));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672" y="2127504"/>
            <a:ext cx="6949440" cy="1240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2060638"/>
            <a:ext cx="69342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Department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MODIFY </a:t>
            </a:r>
            <a:r>
              <a:rPr dirty="0" sz="1800" spc="-10" b="1">
                <a:latin typeface="Courier New"/>
                <a:cs typeface="Courier New"/>
              </a:rPr>
              <a:t>(DAddr </a:t>
            </a:r>
            <a:r>
              <a:rPr dirty="0" sz="1800" spc="-15" b="1">
                <a:latin typeface="Courier New"/>
                <a:cs typeface="Courier New"/>
              </a:rPr>
              <a:t>NOT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NULL);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825" y="5300726"/>
            <a:ext cx="8686800" cy="938530"/>
          </a:xfrm>
          <a:custGeom>
            <a:avLst/>
            <a:gdLst/>
            <a:ahLst/>
            <a:cxnLst/>
            <a:rect l="l" t="t" r="r" b="b"/>
            <a:pathLst>
              <a:path w="8686800" h="938529">
                <a:moveTo>
                  <a:pt x="0" y="84582"/>
                </a:moveTo>
                <a:lnTo>
                  <a:pt x="6656" y="51649"/>
                </a:lnTo>
                <a:lnTo>
                  <a:pt x="24807" y="24765"/>
                </a:lnTo>
                <a:lnTo>
                  <a:pt x="51729" y="6643"/>
                </a:lnTo>
                <a:lnTo>
                  <a:pt x="84696" y="0"/>
                </a:lnTo>
                <a:lnTo>
                  <a:pt x="8602091" y="0"/>
                </a:lnTo>
                <a:lnTo>
                  <a:pt x="8635043" y="6643"/>
                </a:lnTo>
                <a:lnTo>
                  <a:pt x="8661971" y="24765"/>
                </a:lnTo>
                <a:lnTo>
                  <a:pt x="8680136" y="51649"/>
                </a:lnTo>
                <a:lnTo>
                  <a:pt x="8686800" y="84582"/>
                </a:lnTo>
                <a:lnTo>
                  <a:pt x="8686800" y="853452"/>
                </a:lnTo>
                <a:lnTo>
                  <a:pt x="8680136" y="886419"/>
                </a:lnTo>
                <a:lnTo>
                  <a:pt x="8661971" y="913341"/>
                </a:lnTo>
                <a:lnTo>
                  <a:pt x="8635043" y="931492"/>
                </a:lnTo>
                <a:lnTo>
                  <a:pt x="8602091" y="938149"/>
                </a:lnTo>
                <a:lnTo>
                  <a:pt x="84696" y="938149"/>
                </a:lnTo>
                <a:lnTo>
                  <a:pt x="51729" y="931492"/>
                </a:lnTo>
                <a:lnTo>
                  <a:pt x="24807" y="913341"/>
                </a:lnTo>
                <a:lnTo>
                  <a:pt x="6656" y="886419"/>
                </a:lnTo>
                <a:lnTo>
                  <a:pt x="0" y="853452"/>
                </a:lnTo>
                <a:lnTo>
                  <a:pt x="0" y="8458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88796" y="5384961"/>
            <a:ext cx="7298690" cy="7772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如果用户没有提供约束名，系统将</a:t>
            </a:r>
            <a:r>
              <a:rPr dirty="0" sz="2500" spc="-125" i="1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400" spc="10" i="1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500" spc="-90" i="1">
                <a:solidFill>
                  <a:srgbClr val="FFFFFF"/>
                </a:solidFill>
                <a:latin typeface="宋体"/>
                <a:cs typeface="宋体"/>
              </a:rPr>
              <a:t>格式指定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一个名字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512" y="5443537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4847590" cy="29527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主键约束</a:t>
            </a:r>
            <a:r>
              <a:rPr dirty="0" sz="3200" spc="-83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外键约束</a:t>
            </a:r>
            <a:r>
              <a:rPr dirty="0" sz="3200" spc="-83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FOREIGN KEY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非空约束</a:t>
            </a:r>
            <a:r>
              <a:rPr dirty="0" sz="3200" spc="-8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唯一性约束</a:t>
            </a:r>
            <a:r>
              <a:rPr dirty="0" sz="3200" spc="-80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检查约束</a:t>
            </a:r>
            <a:r>
              <a:rPr dirty="0" sz="3200" spc="-79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5373751"/>
            <a:ext cx="8686800" cy="722630"/>
          </a:xfrm>
          <a:custGeom>
            <a:avLst/>
            <a:gdLst/>
            <a:ahLst/>
            <a:cxnLst/>
            <a:rect l="l" t="t" r="r" b="b"/>
            <a:pathLst>
              <a:path w="8686800" h="722629">
                <a:moveTo>
                  <a:pt x="0" y="65151"/>
                </a:moveTo>
                <a:lnTo>
                  <a:pt x="5124" y="39754"/>
                </a:lnTo>
                <a:lnTo>
                  <a:pt x="19100" y="19050"/>
                </a:lnTo>
                <a:lnTo>
                  <a:pt x="39829" y="5107"/>
                </a:lnTo>
                <a:lnTo>
                  <a:pt x="65214" y="0"/>
                </a:lnTo>
                <a:lnTo>
                  <a:pt x="8621649" y="0"/>
                </a:lnTo>
                <a:lnTo>
                  <a:pt x="8646991" y="5107"/>
                </a:lnTo>
                <a:lnTo>
                  <a:pt x="8667702" y="19050"/>
                </a:lnTo>
                <a:lnTo>
                  <a:pt x="8681674" y="39754"/>
                </a:lnTo>
                <a:lnTo>
                  <a:pt x="8686800" y="65151"/>
                </a:lnTo>
                <a:lnTo>
                  <a:pt x="8686800" y="657034"/>
                </a:lnTo>
                <a:lnTo>
                  <a:pt x="8681674" y="682419"/>
                </a:lnTo>
                <a:lnTo>
                  <a:pt x="8667702" y="703148"/>
                </a:lnTo>
                <a:lnTo>
                  <a:pt x="8646991" y="717124"/>
                </a:lnTo>
                <a:lnTo>
                  <a:pt x="8621649" y="722249"/>
                </a:lnTo>
                <a:lnTo>
                  <a:pt x="65214" y="722249"/>
                </a:lnTo>
                <a:lnTo>
                  <a:pt x="39829" y="717124"/>
                </a:lnTo>
                <a:lnTo>
                  <a:pt x="19100" y="703148"/>
                </a:lnTo>
                <a:lnTo>
                  <a:pt x="5124" y="682419"/>
                </a:lnTo>
                <a:lnTo>
                  <a:pt x="0" y="657034"/>
                </a:lnTo>
                <a:lnTo>
                  <a:pt x="0" y="6515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575" y="5505662"/>
            <a:ext cx="479996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主键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唯一键最多只能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个列构成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5489575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管理表</dc:title>
  <dcterms:created xsi:type="dcterms:W3CDTF">2020-03-14T17:08:12Z</dcterms:created>
  <dcterms:modified xsi:type="dcterms:W3CDTF">2020-03-14T17:08:12Z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