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3906" y="1976119"/>
            <a:ext cx="3536187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187450" y="1844675"/>
            <a:ext cx="3168650" cy="432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03800" y="1844675"/>
            <a:ext cx="3240404" cy="432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6929" y="188417"/>
            <a:ext cx="3930141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5589" y="1091311"/>
            <a:ext cx="8592820" cy="3634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4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latin typeface="宋体"/>
                <a:cs typeface="宋体"/>
              </a:rPr>
              <a:t>索引</a:t>
            </a:r>
            <a:r>
              <a:rPr dirty="0" spc="-5">
                <a:latin typeface="宋体"/>
                <a:cs typeface="宋体"/>
              </a:rPr>
              <a:t>（</a:t>
            </a:r>
            <a:r>
              <a:rPr dirty="0" spc="-5"/>
              <a:t>Index</a:t>
            </a:r>
            <a:r>
              <a:rPr dirty="0" spc="-5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859" y="3454349"/>
            <a:ext cx="12420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位图索引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6691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对于一个位图索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job_idx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225799"/>
            <a:ext cx="323786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其存储的结构可能是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304" y="3928871"/>
            <a:ext cx="8979408" cy="2392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87" y="3860736"/>
            <a:ext cx="8964930" cy="2376805"/>
          </a:xfrm>
          <a:custGeom>
            <a:avLst/>
            <a:gdLst/>
            <a:ahLst/>
            <a:cxnLst/>
            <a:rect l="l" t="t" r="r" b="b"/>
            <a:pathLst>
              <a:path w="8964930" h="2376804">
                <a:moveTo>
                  <a:pt x="0" y="2376551"/>
                </a:moveTo>
                <a:lnTo>
                  <a:pt x="8964549" y="2376551"/>
                </a:lnTo>
                <a:lnTo>
                  <a:pt x="8964549" y="0"/>
                </a:lnTo>
                <a:lnTo>
                  <a:pt x="0" y="0"/>
                </a:lnTo>
                <a:lnTo>
                  <a:pt x="0" y="23765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787" y="3860736"/>
            <a:ext cx="8964930" cy="2376805"/>
          </a:xfrm>
          <a:custGeom>
            <a:avLst/>
            <a:gdLst/>
            <a:ahLst/>
            <a:cxnLst/>
            <a:rect l="l" t="t" r="r" b="b"/>
            <a:pathLst>
              <a:path w="8964930" h="2376804">
                <a:moveTo>
                  <a:pt x="0" y="2376551"/>
                </a:moveTo>
                <a:lnTo>
                  <a:pt x="8964549" y="2376551"/>
                </a:lnTo>
                <a:lnTo>
                  <a:pt x="8964549" y="0"/>
                </a:lnTo>
                <a:lnTo>
                  <a:pt x="0" y="0"/>
                </a:lnTo>
                <a:lnTo>
                  <a:pt x="0" y="23765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55775" y="2057400"/>
            <a:ext cx="6949440" cy="941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87450" y="1989073"/>
            <a:ext cx="69342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CREATE BITMAP </a:t>
            </a:r>
            <a:r>
              <a:rPr dirty="0" sz="1800" spc="-5" b="1">
                <a:latin typeface="Courier New"/>
                <a:cs typeface="Courier New"/>
              </a:rPr>
              <a:t>INDEX </a:t>
            </a:r>
            <a:r>
              <a:rPr dirty="0" sz="1800" spc="-5">
                <a:latin typeface="Courier New"/>
                <a:cs typeface="Courier New"/>
              </a:rPr>
              <a:t>job_idx </a:t>
            </a:r>
            <a:r>
              <a:rPr dirty="0" sz="1800" spc="-5" b="1">
                <a:latin typeface="Courier New"/>
                <a:cs typeface="Courier New"/>
              </a:rPr>
              <a:t>ON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Emp(job);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312" y="4005262"/>
            <a:ext cx="8294624" cy="2047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位图索引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8620" marR="286385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88620" algn="l"/>
                <a:tab pos="389255" algn="l"/>
              </a:tabLst>
            </a:pPr>
            <a:r>
              <a:rPr dirty="0" spc="-10"/>
              <a:t>位图索引对于相异基数</a:t>
            </a:r>
            <a:r>
              <a:rPr dirty="0" spc="-5"/>
              <a:t>（</a:t>
            </a:r>
            <a:r>
              <a:rPr dirty="0" spc="-5">
                <a:latin typeface="Times New Roman"/>
                <a:cs typeface="Times New Roman"/>
              </a:rPr>
              <a:t>distinct</a:t>
            </a:r>
            <a:r>
              <a:rPr dirty="0" spc="2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cardinality</a:t>
            </a:r>
            <a:r>
              <a:rPr dirty="0" spc="-5"/>
              <a:t>）  </a:t>
            </a:r>
            <a:r>
              <a:rPr dirty="0" spc="-10"/>
              <a:t>低的数据最为适合。</a:t>
            </a:r>
          </a:p>
          <a:p>
            <a:pPr marL="31750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88620" marR="5080" indent="-344805">
              <a:lnSpc>
                <a:spcPct val="100000"/>
              </a:lnSpc>
              <a:buFont typeface="Times New Roman"/>
              <a:buChar char="•"/>
              <a:tabLst>
                <a:tab pos="388620" algn="l"/>
                <a:tab pos="389255" algn="l"/>
              </a:tabLst>
            </a:pPr>
            <a:r>
              <a:rPr dirty="0" spc="-10"/>
              <a:t>如果有大量即席查询（</a:t>
            </a:r>
            <a:r>
              <a:rPr dirty="0" spc="-10">
                <a:latin typeface="Times New Roman"/>
                <a:cs typeface="Times New Roman"/>
              </a:rPr>
              <a:t>ad</a:t>
            </a:r>
            <a:r>
              <a:rPr dirty="0" spc="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hoc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query</a:t>
            </a:r>
            <a:r>
              <a:rPr dirty="0" spc="-5"/>
              <a:t>），</a:t>
            </a:r>
            <a:r>
              <a:rPr dirty="0" spc="-10"/>
              <a:t>特别是 查询以一种即席方式引用了多列或</a:t>
            </a:r>
            <a:r>
              <a:rPr dirty="0" spc="10"/>
              <a:t>者</a:t>
            </a:r>
            <a:r>
              <a:rPr dirty="0" spc="-10"/>
              <a:t>会生</a:t>
            </a:r>
            <a:r>
              <a:rPr dirty="0" spc="10"/>
              <a:t>成</a:t>
            </a:r>
            <a:r>
              <a:rPr dirty="0" spc="-10"/>
              <a:t>诸 如</a:t>
            </a:r>
            <a:r>
              <a:rPr dirty="0" spc="-10">
                <a:latin typeface="Times New Roman"/>
                <a:cs typeface="Times New Roman"/>
              </a:rPr>
              <a:t>COUNT</a:t>
            </a:r>
            <a:r>
              <a:rPr dirty="0" spc="-10"/>
              <a:t>之类的聚合，在这种环</a:t>
            </a:r>
            <a:r>
              <a:rPr dirty="0" spc="10"/>
              <a:t>境</a:t>
            </a:r>
            <a:r>
              <a:rPr dirty="0" spc="-10"/>
              <a:t>中，</a:t>
            </a:r>
            <a:r>
              <a:rPr dirty="0" spc="10"/>
              <a:t>位</a:t>
            </a:r>
            <a:r>
              <a:rPr dirty="0" spc="-10"/>
              <a:t>图 索引就特别有用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基于函数的索引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902700" cy="36347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45212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基于函数的索引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function-based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index</a:t>
            </a:r>
            <a:r>
              <a:rPr dirty="0" sz="320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8.1.5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中增加的一种索引，现在已经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标 准版的一个特性。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97500"/>
              </a:lnSpc>
              <a:spcBef>
                <a:spcPts val="19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利用基于函数的索引，我们能够对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算得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列建立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引，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在查询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使用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些索引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比如，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执行大小写无关的搜索或排序等等。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基于函数的索引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15138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如果想更有效的处理类似下面的查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，我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们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 以建立基于函数的索引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5775" y="4791455"/>
            <a:ext cx="6949440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87450" y="4724400"/>
            <a:ext cx="69342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446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295"/>
              </a:spcBef>
            </a:pPr>
            <a:r>
              <a:rPr dirty="0" sz="1800" spc="-10" b="1">
                <a:latin typeface="Courier New"/>
                <a:cs typeface="Courier New"/>
              </a:rPr>
              <a:t>CREATE INDEX</a:t>
            </a:r>
            <a:r>
              <a:rPr dirty="0" sz="180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video_engname_upper_idx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ON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Video(</a:t>
            </a:r>
            <a:r>
              <a:rPr dirty="0" sz="1800" spc="-10" b="1">
                <a:latin typeface="Courier New"/>
                <a:cs typeface="Courier New"/>
              </a:rPr>
              <a:t>UPPER</a:t>
            </a:r>
            <a:r>
              <a:rPr dirty="0" sz="1800" spc="-10">
                <a:latin typeface="Courier New"/>
                <a:cs typeface="Courier New"/>
              </a:rPr>
              <a:t>(VEngName))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2855" y="3209544"/>
            <a:ext cx="7863840" cy="941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0183" y="3474720"/>
            <a:ext cx="8061959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4212" y="3141598"/>
            <a:ext cx="78486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spc="-10">
                <a:latin typeface="Courier New"/>
                <a:cs typeface="Courier New"/>
              </a:rPr>
              <a:t>VName </a:t>
            </a:r>
            <a:r>
              <a:rPr dirty="0" sz="1800" spc="-10" b="1">
                <a:latin typeface="Courier New"/>
                <a:cs typeface="Courier New"/>
              </a:rPr>
              <a:t>FROM </a:t>
            </a:r>
            <a:r>
              <a:rPr dirty="0" sz="1800" spc="-15">
                <a:latin typeface="Courier New"/>
                <a:cs typeface="Courier New"/>
              </a:rPr>
              <a:t>Video </a:t>
            </a:r>
            <a:r>
              <a:rPr dirty="0" sz="1800" spc="-10" b="1">
                <a:latin typeface="Courier New"/>
                <a:cs typeface="Courier New"/>
              </a:rPr>
              <a:t>WHERE UPPER</a:t>
            </a:r>
            <a:r>
              <a:rPr dirty="0" sz="1800" spc="-10">
                <a:latin typeface="Courier New"/>
                <a:cs typeface="Courier New"/>
              </a:rPr>
              <a:t>(VEngName)</a:t>
            </a:r>
            <a:r>
              <a:rPr dirty="0" sz="1800" spc="-10" b="1">
                <a:latin typeface="Courier New"/>
                <a:cs typeface="Courier New"/>
              </a:rPr>
              <a:t>=</a:t>
            </a:r>
            <a:r>
              <a:rPr dirty="0" sz="1800" spc="1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‘LEON’;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获取有关索引的信息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83298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查看用户建立了哪些索引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33013"/>
            <a:ext cx="564451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查看用户所建索引的细节信息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2855" y="2127504"/>
            <a:ext cx="7863840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4212" y="2060575"/>
            <a:ext cx="78486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</a:t>
            </a:r>
            <a:r>
              <a:rPr dirty="0" sz="1800" spc="-10">
                <a:latin typeface="Courier New"/>
                <a:cs typeface="Courier New"/>
              </a:rPr>
              <a:t>user_indexes </a:t>
            </a: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table_name=‘VIDEO’;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6448" y="4434840"/>
            <a:ext cx="8223504" cy="941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3776" y="4696967"/>
            <a:ext cx="8333232" cy="34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6725" y="4365625"/>
            <a:ext cx="820928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</a:t>
            </a:r>
            <a:r>
              <a:rPr dirty="0" sz="1800" spc="-10">
                <a:latin typeface="Courier New"/>
                <a:cs typeface="Courier New"/>
              </a:rPr>
              <a:t>user_ind_columns </a:t>
            </a: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table_name=‘VIDEO’;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对索引的操作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修改索引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33013"/>
            <a:ext cx="1993264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删除索引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3295" y="2127504"/>
            <a:ext cx="8476488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3672" y="2392679"/>
            <a:ext cx="847039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95287" y="2060575"/>
            <a:ext cx="8460105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INDEX </a:t>
            </a:r>
            <a:r>
              <a:rPr dirty="0" sz="1800" spc="-10">
                <a:latin typeface="Courier New"/>
                <a:cs typeface="Courier New"/>
              </a:rPr>
              <a:t>video_engname_upper_idx </a:t>
            </a:r>
            <a:r>
              <a:rPr dirty="0" sz="1800" spc="-5" b="1">
                <a:latin typeface="Courier New"/>
                <a:cs typeface="Courier New"/>
              </a:rPr>
              <a:t>RENAME TO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vupper_idx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15439" y="4361688"/>
            <a:ext cx="4120896" cy="591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47875" y="4292536"/>
            <a:ext cx="4104004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90"/>
              </a:spcBef>
            </a:pPr>
            <a:r>
              <a:rPr dirty="0" sz="1800" spc="-5" b="1">
                <a:latin typeface="Courier New"/>
                <a:cs typeface="Courier New"/>
              </a:rPr>
              <a:t>DROP </a:t>
            </a:r>
            <a:r>
              <a:rPr dirty="0" sz="1800" spc="-10" b="1">
                <a:latin typeface="Courier New"/>
                <a:cs typeface="Courier New"/>
              </a:rPr>
              <a:t>INDEX </a:t>
            </a:r>
            <a:r>
              <a:rPr dirty="0" sz="1800" spc="-15" b="1" i="1">
                <a:latin typeface="Courier New"/>
                <a:cs typeface="Courier New"/>
              </a:rPr>
              <a:t>index_name</a:t>
            </a:r>
            <a:r>
              <a:rPr dirty="0" sz="1800" spc="-15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索引的优缺点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194425" cy="37350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优点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Times New Roman"/>
              <a:buChar char="•"/>
            </a:pPr>
            <a:endParaRPr sz="4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提高数据检索的效率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8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缺点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过多的索引会影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响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DML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操作的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索引的开销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576310" cy="1951989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356870" marR="5080" indent="-344805">
              <a:lnSpc>
                <a:spcPct val="98400"/>
              </a:lnSpc>
              <a:spcBef>
                <a:spcPts val="15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使用索引可以提高检索效率，索引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高选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择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性 使其总是比全表搜索能更有效地获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取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但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是，索引的出现会对插入、更新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等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操作带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来负面影响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1233" y="188417"/>
            <a:ext cx="616140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索引的联接、压缩和跳跃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315" cy="97599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870" marR="508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在利用复合索引时，会涉及到索引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联接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压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缩和跳跃处理问题。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2519" y="2706623"/>
            <a:ext cx="7504176" cy="734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2987" y="2636837"/>
            <a:ext cx="7488555" cy="71945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366395">
              <a:lnSpc>
                <a:spcPct val="100000"/>
              </a:lnSpc>
              <a:spcBef>
                <a:spcPts val="465"/>
              </a:spcBef>
            </a:pPr>
            <a:r>
              <a:rPr dirty="0" sz="1800" spc="-10" b="1">
                <a:latin typeface="Courier New"/>
                <a:cs typeface="Courier New"/>
              </a:rPr>
              <a:t>CREATE INDEX idx_ename_empno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ON </a:t>
            </a:r>
            <a:r>
              <a:rPr dirty="0" sz="1800" spc="-10" b="1">
                <a:latin typeface="Courier New"/>
                <a:cs typeface="Courier New"/>
              </a:rPr>
              <a:t>emp(ename,empno)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2519" y="4075176"/>
            <a:ext cx="7504176" cy="734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42987" y="4005198"/>
            <a:ext cx="7488555" cy="7207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366395">
              <a:lnSpc>
                <a:spcPct val="100000"/>
              </a:lnSpc>
              <a:spcBef>
                <a:spcPts val="475"/>
              </a:spcBef>
            </a:pPr>
            <a:r>
              <a:rPr dirty="0" sz="1800" spc="-10" b="1">
                <a:latin typeface="Courier New"/>
                <a:cs typeface="Courier New"/>
              </a:rPr>
              <a:t>CREATE INDEX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idx_empno_ename</a:t>
            </a:r>
            <a:endParaRPr sz="18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ON</a:t>
            </a:r>
            <a:r>
              <a:rPr dirty="0" sz="1800" spc="-10" b="1">
                <a:latin typeface="Courier New"/>
                <a:cs typeface="Courier New"/>
              </a:rPr>
              <a:t> emp(empno,ename)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1233" y="188417"/>
            <a:ext cx="616140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索引的联接、压缩和跳跃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3990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索引的联接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448" y="1840992"/>
            <a:ext cx="4120896" cy="734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6823" y="1865376"/>
            <a:ext cx="4376928" cy="621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68312" y="1773237"/>
            <a:ext cx="4104004" cy="71945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459"/>
              </a:spcBef>
            </a:pPr>
            <a:r>
              <a:rPr dirty="0" sz="1800" spc="-5" b="1">
                <a:latin typeface="Courier New"/>
                <a:cs typeface="Courier New"/>
              </a:rPr>
              <a:t>CREATE INDEX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idx_ename_empno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ON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emp(ename,empno)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28615" y="1840992"/>
            <a:ext cx="4120895" cy="737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85944" y="1865376"/>
            <a:ext cx="4258056" cy="6217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859401" y="1773301"/>
            <a:ext cx="4105275" cy="7207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65"/>
              </a:spcBef>
            </a:pPr>
            <a:r>
              <a:rPr dirty="0" sz="1800" spc="-5" b="1">
                <a:latin typeface="Courier New"/>
                <a:cs typeface="Courier New"/>
              </a:rPr>
              <a:t>CREATE INDEX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idx_empno_ename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ON </a:t>
            </a:r>
            <a:r>
              <a:rPr dirty="0" sz="1800" spc="-10" b="1">
                <a:latin typeface="Courier New"/>
                <a:cs typeface="Courier New"/>
              </a:rPr>
              <a:t>emp(empno,ename)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448" y="2706623"/>
            <a:ext cx="4120896" cy="36850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8312" y="2636901"/>
            <a:ext cx="4104004" cy="3672204"/>
          </a:xfrm>
          <a:custGeom>
            <a:avLst/>
            <a:gdLst/>
            <a:ahLst/>
            <a:cxnLst/>
            <a:rect l="l" t="t" r="r" b="b"/>
            <a:pathLst>
              <a:path w="4104004" h="3672204">
                <a:moveTo>
                  <a:pt x="0" y="3671824"/>
                </a:moveTo>
                <a:lnTo>
                  <a:pt x="4103624" y="3671824"/>
                </a:lnTo>
                <a:lnTo>
                  <a:pt x="4103624" y="0"/>
                </a:lnTo>
                <a:lnTo>
                  <a:pt x="0" y="0"/>
                </a:lnTo>
                <a:lnTo>
                  <a:pt x="0" y="3671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8312" y="2636901"/>
            <a:ext cx="4104004" cy="3672204"/>
          </a:xfrm>
          <a:custGeom>
            <a:avLst/>
            <a:gdLst/>
            <a:ahLst/>
            <a:cxnLst/>
            <a:rect l="l" t="t" r="r" b="b"/>
            <a:pathLst>
              <a:path w="4104004" h="3672204">
                <a:moveTo>
                  <a:pt x="0" y="3671824"/>
                </a:moveTo>
                <a:lnTo>
                  <a:pt x="4103624" y="3671824"/>
                </a:lnTo>
                <a:lnTo>
                  <a:pt x="4103624" y="0"/>
                </a:lnTo>
                <a:lnTo>
                  <a:pt x="0" y="0"/>
                </a:lnTo>
                <a:lnTo>
                  <a:pt x="0" y="36718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8615" y="2706623"/>
            <a:ext cx="4117847" cy="36850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9401" y="2636901"/>
            <a:ext cx="4104004" cy="3672204"/>
          </a:xfrm>
          <a:custGeom>
            <a:avLst/>
            <a:gdLst/>
            <a:ahLst/>
            <a:cxnLst/>
            <a:rect l="l" t="t" r="r" b="b"/>
            <a:pathLst>
              <a:path w="4104004" h="3672204">
                <a:moveTo>
                  <a:pt x="0" y="3671824"/>
                </a:moveTo>
                <a:lnTo>
                  <a:pt x="4103624" y="3671824"/>
                </a:lnTo>
                <a:lnTo>
                  <a:pt x="4103624" y="0"/>
                </a:lnTo>
                <a:lnTo>
                  <a:pt x="0" y="0"/>
                </a:lnTo>
                <a:lnTo>
                  <a:pt x="0" y="3671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9401" y="2636901"/>
            <a:ext cx="4104004" cy="3672204"/>
          </a:xfrm>
          <a:custGeom>
            <a:avLst/>
            <a:gdLst/>
            <a:ahLst/>
            <a:cxnLst/>
            <a:rect l="l" t="t" r="r" b="b"/>
            <a:pathLst>
              <a:path w="4104004" h="3672204">
                <a:moveTo>
                  <a:pt x="0" y="3671824"/>
                </a:moveTo>
                <a:lnTo>
                  <a:pt x="4103624" y="3671824"/>
                </a:lnTo>
                <a:lnTo>
                  <a:pt x="4103624" y="0"/>
                </a:lnTo>
                <a:lnTo>
                  <a:pt x="0" y="0"/>
                </a:lnTo>
                <a:lnTo>
                  <a:pt x="0" y="36718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68601" y="5229225"/>
            <a:ext cx="2108200" cy="901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9750" y="4221162"/>
            <a:ext cx="2122551" cy="9159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03800" y="4149725"/>
            <a:ext cx="2108200" cy="901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32651" y="5157787"/>
            <a:ext cx="2108200" cy="9017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11926" y="2781300"/>
            <a:ext cx="2122424" cy="901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47875" y="2781300"/>
            <a:ext cx="2108200" cy="9017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01724" y="3677411"/>
            <a:ext cx="1003300" cy="544195"/>
          </a:xfrm>
          <a:custGeom>
            <a:avLst/>
            <a:gdLst/>
            <a:ahLst/>
            <a:cxnLst/>
            <a:rect l="l" t="t" r="r" b="b"/>
            <a:pathLst>
              <a:path w="1003300" h="544195">
                <a:moveTo>
                  <a:pt x="49149" y="474090"/>
                </a:moveTo>
                <a:lnTo>
                  <a:pt x="0" y="543687"/>
                </a:lnTo>
                <a:lnTo>
                  <a:pt x="85217" y="541146"/>
                </a:lnTo>
                <a:lnTo>
                  <a:pt x="73467" y="519302"/>
                </a:lnTo>
                <a:lnTo>
                  <a:pt x="58927" y="519302"/>
                </a:lnTo>
                <a:lnTo>
                  <a:pt x="52958" y="508126"/>
                </a:lnTo>
                <a:lnTo>
                  <a:pt x="64201" y="502076"/>
                </a:lnTo>
                <a:lnTo>
                  <a:pt x="49149" y="474090"/>
                </a:lnTo>
                <a:close/>
              </a:path>
              <a:path w="1003300" h="544195">
                <a:moveTo>
                  <a:pt x="64201" y="502076"/>
                </a:moveTo>
                <a:lnTo>
                  <a:pt x="52958" y="508126"/>
                </a:lnTo>
                <a:lnTo>
                  <a:pt x="58927" y="519302"/>
                </a:lnTo>
                <a:lnTo>
                  <a:pt x="70203" y="513235"/>
                </a:lnTo>
                <a:lnTo>
                  <a:pt x="64201" y="502076"/>
                </a:lnTo>
                <a:close/>
              </a:path>
              <a:path w="1003300" h="544195">
                <a:moveTo>
                  <a:pt x="70203" y="513235"/>
                </a:moveTo>
                <a:lnTo>
                  <a:pt x="58927" y="519302"/>
                </a:lnTo>
                <a:lnTo>
                  <a:pt x="73467" y="519302"/>
                </a:lnTo>
                <a:lnTo>
                  <a:pt x="70203" y="513235"/>
                </a:lnTo>
                <a:close/>
              </a:path>
              <a:path w="1003300" h="544195">
                <a:moveTo>
                  <a:pt x="997203" y="0"/>
                </a:moveTo>
                <a:lnTo>
                  <a:pt x="64201" y="502076"/>
                </a:lnTo>
                <a:lnTo>
                  <a:pt x="70203" y="513235"/>
                </a:lnTo>
                <a:lnTo>
                  <a:pt x="1003173" y="11175"/>
                </a:lnTo>
                <a:lnTo>
                  <a:pt x="9972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596133" y="3680333"/>
            <a:ext cx="728980" cy="1549400"/>
          </a:xfrm>
          <a:custGeom>
            <a:avLst/>
            <a:gdLst/>
            <a:ahLst/>
            <a:cxnLst/>
            <a:rect l="l" t="t" r="r" b="b"/>
            <a:pathLst>
              <a:path w="728979" h="1549400">
                <a:moveTo>
                  <a:pt x="688550" y="1482492"/>
                </a:moveTo>
                <a:lnTo>
                  <a:pt x="659765" y="1495933"/>
                </a:lnTo>
                <a:lnTo>
                  <a:pt x="726440" y="1548892"/>
                </a:lnTo>
                <a:lnTo>
                  <a:pt x="727993" y="1494028"/>
                </a:lnTo>
                <a:lnTo>
                  <a:pt x="693928" y="1494028"/>
                </a:lnTo>
                <a:lnTo>
                  <a:pt x="688550" y="1482492"/>
                </a:lnTo>
                <a:close/>
              </a:path>
              <a:path w="728979" h="1549400">
                <a:moveTo>
                  <a:pt x="700084" y="1477107"/>
                </a:moveTo>
                <a:lnTo>
                  <a:pt x="688550" y="1482492"/>
                </a:lnTo>
                <a:lnTo>
                  <a:pt x="693928" y="1494028"/>
                </a:lnTo>
                <a:lnTo>
                  <a:pt x="705485" y="1488694"/>
                </a:lnTo>
                <a:lnTo>
                  <a:pt x="700084" y="1477107"/>
                </a:lnTo>
                <a:close/>
              </a:path>
              <a:path w="728979" h="1549400">
                <a:moveTo>
                  <a:pt x="728853" y="1463675"/>
                </a:moveTo>
                <a:lnTo>
                  <a:pt x="700084" y="1477107"/>
                </a:lnTo>
                <a:lnTo>
                  <a:pt x="705485" y="1488694"/>
                </a:lnTo>
                <a:lnTo>
                  <a:pt x="693928" y="1494028"/>
                </a:lnTo>
                <a:lnTo>
                  <a:pt x="727993" y="1494028"/>
                </a:lnTo>
                <a:lnTo>
                  <a:pt x="728853" y="1463675"/>
                </a:lnTo>
                <a:close/>
              </a:path>
              <a:path w="728979" h="1549400">
                <a:moveTo>
                  <a:pt x="11557" y="0"/>
                </a:moveTo>
                <a:lnTo>
                  <a:pt x="0" y="5334"/>
                </a:lnTo>
                <a:lnTo>
                  <a:pt x="688550" y="1482492"/>
                </a:lnTo>
                <a:lnTo>
                  <a:pt x="700084" y="1477107"/>
                </a:lnTo>
                <a:lnTo>
                  <a:pt x="11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57900" y="3677284"/>
            <a:ext cx="1019175" cy="475615"/>
          </a:xfrm>
          <a:custGeom>
            <a:avLst/>
            <a:gdLst/>
            <a:ahLst/>
            <a:cxnLst/>
            <a:rect l="l" t="t" r="r" b="b"/>
            <a:pathLst>
              <a:path w="1019175" h="475614">
                <a:moveTo>
                  <a:pt x="53339" y="406019"/>
                </a:moveTo>
                <a:lnTo>
                  <a:pt x="0" y="472439"/>
                </a:lnTo>
                <a:lnTo>
                  <a:pt x="85089" y="475233"/>
                </a:lnTo>
                <a:lnTo>
                  <a:pt x="74312" y="451738"/>
                </a:lnTo>
                <a:lnTo>
                  <a:pt x="60325" y="451738"/>
                </a:lnTo>
                <a:lnTo>
                  <a:pt x="54990" y="440181"/>
                </a:lnTo>
                <a:lnTo>
                  <a:pt x="66571" y="434863"/>
                </a:lnTo>
                <a:lnTo>
                  <a:pt x="53339" y="406019"/>
                </a:lnTo>
                <a:close/>
              </a:path>
              <a:path w="1019175" h="475614">
                <a:moveTo>
                  <a:pt x="66571" y="434863"/>
                </a:moveTo>
                <a:lnTo>
                  <a:pt x="54990" y="440181"/>
                </a:lnTo>
                <a:lnTo>
                  <a:pt x="60325" y="451738"/>
                </a:lnTo>
                <a:lnTo>
                  <a:pt x="71877" y="446431"/>
                </a:lnTo>
                <a:lnTo>
                  <a:pt x="66571" y="434863"/>
                </a:lnTo>
                <a:close/>
              </a:path>
              <a:path w="1019175" h="475614">
                <a:moveTo>
                  <a:pt x="71877" y="446431"/>
                </a:moveTo>
                <a:lnTo>
                  <a:pt x="60325" y="451738"/>
                </a:lnTo>
                <a:lnTo>
                  <a:pt x="74312" y="451738"/>
                </a:lnTo>
                <a:lnTo>
                  <a:pt x="71877" y="446431"/>
                </a:lnTo>
                <a:close/>
              </a:path>
              <a:path w="1019175" h="475614">
                <a:moveTo>
                  <a:pt x="1013332" y="0"/>
                </a:moveTo>
                <a:lnTo>
                  <a:pt x="66571" y="434863"/>
                </a:lnTo>
                <a:lnTo>
                  <a:pt x="71877" y="446431"/>
                </a:lnTo>
                <a:lnTo>
                  <a:pt x="1018667" y="11429"/>
                </a:lnTo>
                <a:lnTo>
                  <a:pt x="1013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68184" y="3680205"/>
            <a:ext cx="720090" cy="1477645"/>
          </a:xfrm>
          <a:custGeom>
            <a:avLst/>
            <a:gdLst/>
            <a:ahLst/>
            <a:cxnLst/>
            <a:rect l="l" t="t" r="r" b="b"/>
            <a:pathLst>
              <a:path w="720090" h="1477645">
                <a:moveTo>
                  <a:pt x="679640" y="1411732"/>
                </a:moveTo>
                <a:lnTo>
                  <a:pt x="651001" y="1425575"/>
                </a:lnTo>
                <a:lnTo>
                  <a:pt x="718439" y="1477518"/>
                </a:lnTo>
                <a:lnTo>
                  <a:pt x="719169" y="1423162"/>
                </a:lnTo>
                <a:lnTo>
                  <a:pt x="685165" y="1423162"/>
                </a:lnTo>
                <a:lnTo>
                  <a:pt x="679640" y="1411732"/>
                </a:lnTo>
                <a:close/>
              </a:path>
              <a:path w="720090" h="1477645">
                <a:moveTo>
                  <a:pt x="691046" y="1406220"/>
                </a:moveTo>
                <a:lnTo>
                  <a:pt x="679640" y="1411732"/>
                </a:lnTo>
                <a:lnTo>
                  <a:pt x="685165" y="1423162"/>
                </a:lnTo>
                <a:lnTo>
                  <a:pt x="696595" y="1417701"/>
                </a:lnTo>
                <a:lnTo>
                  <a:pt x="691046" y="1406220"/>
                </a:lnTo>
                <a:close/>
              </a:path>
              <a:path w="720090" h="1477645">
                <a:moveTo>
                  <a:pt x="719582" y="1392428"/>
                </a:moveTo>
                <a:lnTo>
                  <a:pt x="691046" y="1406220"/>
                </a:lnTo>
                <a:lnTo>
                  <a:pt x="696595" y="1417701"/>
                </a:lnTo>
                <a:lnTo>
                  <a:pt x="685165" y="1423162"/>
                </a:lnTo>
                <a:lnTo>
                  <a:pt x="719169" y="1423162"/>
                </a:lnTo>
                <a:lnTo>
                  <a:pt x="719582" y="1392428"/>
                </a:lnTo>
                <a:close/>
              </a:path>
              <a:path w="720090" h="1477645">
                <a:moveTo>
                  <a:pt x="11430" y="0"/>
                </a:moveTo>
                <a:lnTo>
                  <a:pt x="0" y="5588"/>
                </a:lnTo>
                <a:lnTo>
                  <a:pt x="679640" y="1411732"/>
                </a:lnTo>
                <a:lnTo>
                  <a:pt x="691046" y="1406220"/>
                </a:lnTo>
                <a:lnTo>
                  <a:pt x="11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033651" y="4660010"/>
            <a:ext cx="862330" cy="1040765"/>
          </a:xfrm>
          <a:custGeom>
            <a:avLst/>
            <a:gdLst/>
            <a:ahLst/>
            <a:cxnLst/>
            <a:rect l="l" t="t" r="r" b="b"/>
            <a:pathLst>
              <a:path w="862330" h="1040764">
                <a:moveTo>
                  <a:pt x="159468" y="1008254"/>
                </a:moveTo>
                <a:lnTo>
                  <a:pt x="152146" y="1040472"/>
                </a:lnTo>
                <a:lnTo>
                  <a:pt x="234950" y="1020127"/>
                </a:lnTo>
                <a:lnTo>
                  <a:pt x="225179" y="1012126"/>
                </a:lnTo>
                <a:lnTo>
                  <a:pt x="170942" y="1012126"/>
                </a:lnTo>
                <a:lnTo>
                  <a:pt x="159468" y="1008254"/>
                </a:lnTo>
                <a:close/>
              </a:path>
              <a:path w="862330" h="1040764">
                <a:moveTo>
                  <a:pt x="162296" y="995809"/>
                </a:moveTo>
                <a:lnTo>
                  <a:pt x="159468" y="1008254"/>
                </a:lnTo>
                <a:lnTo>
                  <a:pt x="170942" y="1012126"/>
                </a:lnTo>
                <a:lnTo>
                  <a:pt x="175006" y="1000099"/>
                </a:lnTo>
                <a:lnTo>
                  <a:pt x="162296" y="995809"/>
                </a:lnTo>
                <a:close/>
              </a:path>
              <a:path w="862330" h="1040764">
                <a:moveTo>
                  <a:pt x="169037" y="966152"/>
                </a:moveTo>
                <a:lnTo>
                  <a:pt x="162296" y="995809"/>
                </a:lnTo>
                <a:lnTo>
                  <a:pt x="175006" y="1000099"/>
                </a:lnTo>
                <a:lnTo>
                  <a:pt x="170942" y="1012126"/>
                </a:lnTo>
                <a:lnTo>
                  <a:pt x="225179" y="1012126"/>
                </a:lnTo>
                <a:lnTo>
                  <a:pt x="169037" y="966152"/>
                </a:lnTo>
                <a:close/>
              </a:path>
              <a:path w="862330" h="1040764">
                <a:moveTo>
                  <a:pt x="709282" y="47279"/>
                </a:moveTo>
                <a:lnTo>
                  <a:pt x="746632" y="71500"/>
                </a:lnTo>
                <a:lnTo>
                  <a:pt x="780161" y="102869"/>
                </a:lnTo>
                <a:lnTo>
                  <a:pt x="808609" y="139953"/>
                </a:lnTo>
                <a:lnTo>
                  <a:pt x="830453" y="181356"/>
                </a:lnTo>
                <a:lnTo>
                  <a:pt x="844296" y="225551"/>
                </a:lnTo>
                <a:lnTo>
                  <a:pt x="849376" y="270890"/>
                </a:lnTo>
                <a:lnTo>
                  <a:pt x="848741" y="282194"/>
                </a:lnTo>
                <a:lnTo>
                  <a:pt x="835151" y="326516"/>
                </a:lnTo>
                <a:lnTo>
                  <a:pt x="814069" y="359156"/>
                </a:lnTo>
                <a:lnTo>
                  <a:pt x="784606" y="390397"/>
                </a:lnTo>
                <a:lnTo>
                  <a:pt x="747776" y="419734"/>
                </a:lnTo>
                <a:lnTo>
                  <a:pt x="704596" y="446405"/>
                </a:lnTo>
                <a:lnTo>
                  <a:pt x="656082" y="469519"/>
                </a:lnTo>
                <a:lnTo>
                  <a:pt x="585088" y="494030"/>
                </a:lnTo>
                <a:lnTo>
                  <a:pt x="547624" y="503046"/>
                </a:lnTo>
                <a:lnTo>
                  <a:pt x="509143" y="509650"/>
                </a:lnTo>
                <a:lnTo>
                  <a:pt x="470154" y="513841"/>
                </a:lnTo>
                <a:lnTo>
                  <a:pt x="410972" y="515619"/>
                </a:lnTo>
                <a:lnTo>
                  <a:pt x="390906" y="516636"/>
                </a:lnTo>
                <a:lnTo>
                  <a:pt x="350900" y="520953"/>
                </a:lnTo>
                <a:lnTo>
                  <a:pt x="311785" y="527684"/>
                </a:lnTo>
                <a:lnTo>
                  <a:pt x="273431" y="536828"/>
                </a:lnTo>
                <a:lnTo>
                  <a:pt x="236474" y="548258"/>
                </a:lnTo>
                <a:lnTo>
                  <a:pt x="167386" y="576960"/>
                </a:lnTo>
                <a:lnTo>
                  <a:pt x="121157" y="602995"/>
                </a:lnTo>
                <a:lnTo>
                  <a:pt x="80772" y="632205"/>
                </a:lnTo>
                <a:lnTo>
                  <a:pt x="47371" y="664082"/>
                </a:lnTo>
                <a:lnTo>
                  <a:pt x="21971" y="698119"/>
                </a:lnTo>
                <a:lnTo>
                  <a:pt x="5715" y="733805"/>
                </a:lnTo>
                <a:lnTo>
                  <a:pt x="0" y="770508"/>
                </a:lnTo>
                <a:lnTo>
                  <a:pt x="254" y="782701"/>
                </a:lnTo>
                <a:lnTo>
                  <a:pt x="8000" y="830198"/>
                </a:lnTo>
                <a:lnTo>
                  <a:pt x="30606" y="886713"/>
                </a:lnTo>
                <a:lnTo>
                  <a:pt x="57276" y="927735"/>
                </a:lnTo>
                <a:lnTo>
                  <a:pt x="89916" y="963447"/>
                </a:lnTo>
                <a:lnTo>
                  <a:pt x="127635" y="992568"/>
                </a:lnTo>
                <a:lnTo>
                  <a:pt x="159468" y="1008254"/>
                </a:lnTo>
                <a:lnTo>
                  <a:pt x="162296" y="995809"/>
                </a:lnTo>
                <a:lnTo>
                  <a:pt x="154539" y="993190"/>
                </a:lnTo>
                <a:lnTo>
                  <a:pt x="154178" y="993190"/>
                </a:lnTo>
                <a:lnTo>
                  <a:pt x="153035" y="992682"/>
                </a:lnTo>
                <a:lnTo>
                  <a:pt x="153289" y="992682"/>
                </a:lnTo>
                <a:lnTo>
                  <a:pt x="134874" y="982154"/>
                </a:lnTo>
                <a:lnTo>
                  <a:pt x="116459" y="969276"/>
                </a:lnTo>
                <a:lnTo>
                  <a:pt x="82550" y="938123"/>
                </a:lnTo>
                <a:lnTo>
                  <a:pt x="53975" y="901191"/>
                </a:lnTo>
                <a:lnTo>
                  <a:pt x="31876" y="860170"/>
                </a:lnTo>
                <a:lnTo>
                  <a:pt x="17653" y="816101"/>
                </a:lnTo>
                <a:lnTo>
                  <a:pt x="12700" y="771144"/>
                </a:lnTo>
                <a:lnTo>
                  <a:pt x="13207" y="760094"/>
                </a:lnTo>
                <a:lnTo>
                  <a:pt x="26669" y="716026"/>
                </a:lnTo>
                <a:lnTo>
                  <a:pt x="47625" y="683386"/>
                </a:lnTo>
                <a:lnTo>
                  <a:pt x="77216" y="652144"/>
                </a:lnTo>
                <a:lnTo>
                  <a:pt x="113918" y="622935"/>
                </a:lnTo>
                <a:lnTo>
                  <a:pt x="157099" y="596519"/>
                </a:lnTo>
                <a:lnTo>
                  <a:pt x="205486" y="573532"/>
                </a:lnTo>
                <a:lnTo>
                  <a:pt x="276606" y="549147"/>
                </a:lnTo>
                <a:lnTo>
                  <a:pt x="314071" y="540131"/>
                </a:lnTo>
                <a:lnTo>
                  <a:pt x="352425" y="533526"/>
                </a:lnTo>
                <a:lnTo>
                  <a:pt x="391541" y="529336"/>
                </a:lnTo>
                <a:lnTo>
                  <a:pt x="451231" y="527557"/>
                </a:lnTo>
                <a:lnTo>
                  <a:pt x="471297" y="526541"/>
                </a:lnTo>
                <a:lnTo>
                  <a:pt x="511175" y="522224"/>
                </a:lnTo>
                <a:lnTo>
                  <a:pt x="550418" y="515365"/>
                </a:lnTo>
                <a:lnTo>
                  <a:pt x="588899" y="506094"/>
                </a:lnTo>
                <a:lnTo>
                  <a:pt x="625729" y="494538"/>
                </a:lnTo>
                <a:lnTo>
                  <a:pt x="694817" y="465708"/>
                </a:lnTo>
                <a:lnTo>
                  <a:pt x="741044" y="439546"/>
                </a:lnTo>
                <a:lnTo>
                  <a:pt x="781431" y="410082"/>
                </a:lnTo>
                <a:lnTo>
                  <a:pt x="814959" y="377951"/>
                </a:lnTo>
                <a:lnTo>
                  <a:pt x="840232" y="343534"/>
                </a:lnTo>
                <a:lnTo>
                  <a:pt x="856361" y="307466"/>
                </a:lnTo>
                <a:lnTo>
                  <a:pt x="861949" y="270637"/>
                </a:lnTo>
                <a:lnTo>
                  <a:pt x="861694" y="258444"/>
                </a:lnTo>
                <a:lnTo>
                  <a:pt x="853821" y="210693"/>
                </a:lnTo>
                <a:lnTo>
                  <a:pt x="831342" y="153924"/>
                </a:lnTo>
                <a:lnTo>
                  <a:pt x="804799" y="112649"/>
                </a:lnTo>
                <a:lnTo>
                  <a:pt x="772287" y="76707"/>
                </a:lnTo>
                <a:lnTo>
                  <a:pt x="734873" y="47497"/>
                </a:lnTo>
                <a:lnTo>
                  <a:pt x="709930" y="47497"/>
                </a:lnTo>
                <a:lnTo>
                  <a:pt x="709282" y="47279"/>
                </a:lnTo>
                <a:close/>
              </a:path>
              <a:path w="862330" h="1040764">
                <a:moveTo>
                  <a:pt x="153035" y="992682"/>
                </a:moveTo>
                <a:lnTo>
                  <a:pt x="154178" y="993190"/>
                </a:lnTo>
                <a:lnTo>
                  <a:pt x="153656" y="992892"/>
                </a:lnTo>
                <a:lnTo>
                  <a:pt x="153035" y="992682"/>
                </a:lnTo>
                <a:close/>
              </a:path>
              <a:path w="862330" h="1040764">
                <a:moveTo>
                  <a:pt x="153656" y="992892"/>
                </a:moveTo>
                <a:lnTo>
                  <a:pt x="154178" y="993190"/>
                </a:lnTo>
                <a:lnTo>
                  <a:pt x="154539" y="993190"/>
                </a:lnTo>
                <a:lnTo>
                  <a:pt x="153656" y="992892"/>
                </a:lnTo>
                <a:close/>
              </a:path>
              <a:path w="862330" h="1040764">
                <a:moveTo>
                  <a:pt x="153289" y="992682"/>
                </a:moveTo>
                <a:lnTo>
                  <a:pt x="153035" y="992682"/>
                </a:lnTo>
                <a:lnTo>
                  <a:pt x="153656" y="992892"/>
                </a:lnTo>
                <a:lnTo>
                  <a:pt x="153289" y="992682"/>
                </a:lnTo>
                <a:close/>
              </a:path>
              <a:path w="862330" h="1040764">
                <a:moveTo>
                  <a:pt x="711454" y="0"/>
                </a:moveTo>
                <a:lnTo>
                  <a:pt x="628523" y="19938"/>
                </a:lnTo>
                <a:lnTo>
                  <a:pt x="694309" y="74294"/>
                </a:lnTo>
                <a:lnTo>
                  <a:pt x="701174" y="44544"/>
                </a:lnTo>
                <a:lnTo>
                  <a:pt x="688467" y="40258"/>
                </a:lnTo>
                <a:lnTo>
                  <a:pt x="692531" y="28193"/>
                </a:lnTo>
                <a:lnTo>
                  <a:pt x="704947" y="28193"/>
                </a:lnTo>
                <a:lnTo>
                  <a:pt x="711454" y="0"/>
                </a:lnTo>
                <a:close/>
              </a:path>
              <a:path w="862330" h="1040764">
                <a:moveTo>
                  <a:pt x="708787" y="46989"/>
                </a:moveTo>
                <a:lnTo>
                  <a:pt x="709282" y="47279"/>
                </a:lnTo>
                <a:lnTo>
                  <a:pt x="709930" y="47497"/>
                </a:lnTo>
                <a:lnTo>
                  <a:pt x="708787" y="46989"/>
                </a:lnTo>
                <a:close/>
              </a:path>
              <a:path w="862330" h="1040764">
                <a:moveTo>
                  <a:pt x="734035" y="46989"/>
                </a:moveTo>
                <a:lnTo>
                  <a:pt x="708787" y="46989"/>
                </a:lnTo>
                <a:lnTo>
                  <a:pt x="709930" y="47497"/>
                </a:lnTo>
                <a:lnTo>
                  <a:pt x="734873" y="47497"/>
                </a:lnTo>
                <a:lnTo>
                  <a:pt x="734694" y="47370"/>
                </a:lnTo>
                <a:lnTo>
                  <a:pt x="734035" y="46989"/>
                </a:lnTo>
                <a:close/>
              </a:path>
              <a:path w="862330" h="1040764">
                <a:moveTo>
                  <a:pt x="704037" y="32139"/>
                </a:moveTo>
                <a:lnTo>
                  <a:pt x="701174" y="44544"/>
                </a:lnTo>
                <a:lnTo>
                  <a:pt x="709282" y="47279"/>
                </a:lnTo>
                <a:lnTo>
                  <a:pt x="708787" y="46989"/>
                </a:lnTo>
                <a:lnTo>
                  <a:pt x="734035" y="46989"/>
                </a:lnTo>
                <a:lnTo>
                  <a:pt x="715137" y="36068"/>
                </a:lnTo>
                <a:lnTo>
                  <a:pt x="714756" y="35813"/>
                </a:lnTo>
                <a:lnTo>
                  <a:pt x="704037" y="32139"/>
                </a:lnTo>
                <a:close/>
              </a:path>
              <a:path w="862330" h="1040764">
                <a:moveTo>
                  <a:pt x="692531" y="28193"/>
                </a:moveTo>
                <a:lnTo>
                  <a:pt x="688467" y="40258"/>
                </a:lnTo>
                <a:lnTo>
                  <a:pt x="701174" y="44544"/>
                </a:lnTo>
                <a:lnTo>
                  <a:pt x="704037" y="32139"/>
                </a:lnTo>
                <a:lnTo>
                  <a:pt x="692531" y="28193"/>
                </a:lnTo>
                <a:close/>
              </a:path>
              <a:path w="862330" h="1040764">
                <a:moveTo>
                  <a:pt x="704947" y="28193"/>
                </a:moveTo>
                <a:lnTo>
                  <a:pt x="692531" y="28193"/>
                </a:lnTo>
                <a:lnTo>
                  <a:pt x="704037" y="32139"/>
                </a:lnTo>
                <a:lnTo>
                  <a:pt x="704947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97701" y="4580382"/>
            <a:ext cx="849630" cy="1049020"/>
          </a:xfrm>
          <a:custGeom>
            <a:avLst/>
            <a:gdLst/>
            <a:ahLst/>
            <a:cxnLst/>
            <a:rect l="l" t="t" r="r" b="b"/>
            <a:pathLst>
              <a:path w="849629" h="1049020">
                <a:moveTo>
                  <a:pt x="159532" y="1016237"/>
                </a:moveTo>
                <a:lnTo>
                  <a:pt x="152146" y="1048461"/>
                </a:lnTo>
                <a:lnTo>
                  <a:pt x="234950" y="1028319"/>
                </a:lnTo>
                <a:lnTo>
                  <a:pt x="225035" y="1020165"/>
                </a:lnTo>
                <a:lnTo>
                  <a:pt x="170942" y="1020165"/>
                </a:lnTo>
                <a:lnTo>
                  <a:pt x="159532" y="1016237"/>
                </a:lnTo>
                <a:close/>
              </a:path>
              <a:path w="849629" h="1049020">
                <a:moveTo>
                  <a:pt x="162380" y="1003812"/>
                </a:moveTo>
                <a:lnTo>
                  <a:pt x="159532" y="1016237"/>
                </a:lnTo>
                <a:lnTo>
                  <a:pt x="170942" y="1020165"/>
                </a:lnTo>
                <a:lnTo>
                  <a:pt x="175132" y="1008151"/>
                </a:lnTo>
                <a:lnTo>
                  <a:pt x="162380" y="1003812"/>
                </a:lnTo>
                <a:close/>
              </a:path>
              <a:path w="849629" h="1049020">
                <a:moveTo>
                  <a:pt x="169164" y="974217"/>
                </a:moveTo>
                <a:lnTo>
                  <a:pt x="162380" y="1003812"/>
                </a:lnTo>
                <a:lnTo>
                  <a:pt x="175132" y="1008151"/>
                </a:lnTo>
                <a:lnTo>
                  <a:pt x="170942" y="1020165"/>
                </a:lnTo>
                <a:lnTo>
                  <a:pt x="225035" y="1020165"/>
                </a:lnTo>
                <a:lnTo>
                  <a:pt x="169164" y="974217"/>
                </a:lnTo>
                <a:close/>
              </a:path>
              <a:path w="849629" h="1049020">
                <a:moveTo>
                  <a:pt x="720231" y="47244"/>
                </a:moveTo>
                <a:lnTo>
                  <a:pt x="695071" y="47244"/>
                </a:lnTo>
                <a:lnTo>
                  <a:pt x="696214" y="47879"/>
                </a:lnTo>
                <a:lnTo>
                  <a:pt x="733298" y="71882"/>
                </a:lnTo>
                <a:lnTo>
                  <a:pt x="766952" y="103378"/>
                </a:lnTo>
                <a:lnTo>
                  <a:pt x="795527" y="140589"/>
                </a:lnTo>
                <a:lnTo>
                  <a:pt x="817626" y="182245"/>
                </a:lnTo>
                <a:lnTo>
                  <a:pt x="831596" y="226314"/>
                </a:lnTo>
                <a:lnTo>
                  <a:pt x="836549" y="272034"/>
                </a:lnTo>
                <a:lnTo>
                  <a:pt x="836041" y="283337"/>
                </a:lnTo>
                <a:lnTo>
                  <a:pt x="822578" y="327787"/>
                </a:lnTo>
                <a:lnTo>
                  <a:pt x="801877" y="360553"/>
                </a:lnTo>
                <a:lnTo>
                  <a:pt x="772795" y="392049"/>
                </a:lnTo>
                <a:lnTo>
                  <a:pt x="736600" y="421386"/>
                </a:lnTo>
                <a:lnTo>
                  <a:pt x="694054" y="447929"/>
                </a:lnTo>
                <a:lnTo>
                  <a:pt x="646176" y="471297"/>
                </a:lnTo>
                <a:lnTo>
                  <a:pt x="576326" y="495808"/>
                </a:lnTo>
                <a:lnTo>
                  <a:pt x="520573" y="508508"/>
                </a:lnTo>
                <a:lnTo>
                  <a:pt x="482473" y="513969"/>
                </a:lnTo>
                <a:lnTo>
                  <a:pt x="443865" y="516763"/>
                </a:lnTo>
                <a:lnTo>
                  <a:pt x="404875" y="517525"/>
                </a:lnTo>
                <a:lnTo>
                  <a:pt x="385064" y="518541"/>
                </a:lnTo>
                <a:lnTo>
                  <a:pt x="345821" y="522859"/>
                </a:lnTo>
                <a:lnTo>
                  <a:pt x="307213" y="529717"/>
                </a:lnTo>
                <a:lnTo>
                  <a:pt x="269367" y="539115"/>
                </a:lnTo>
                <a:lnTo>
                  <a:pt x="198120" y="564134"/>
                </a:lnTo>
                <a:lnTo>
                  <a:pt x="149098" y="588137"/>
                </a:lnTo>
                <a:lnTo>
                  <a:pt x="105282" y="615569"/>
                </a:lnTo>
                <a:lnTo>
                  <a:pt x="67818" y="646049"/>
                </a:lnTo>
                <a:lnTo>
                  <a:pt x="37338" y="679196"/>
                </a:lnTo>
                <a:lnTo>
                  <a:pt x="15240" y="714248"/>
                </a:lnTo>
                <a:lnTo>
                  <a:pt x="2539" y="750697"/>
                </a:lnTo>
                <a:lnTo>
                  <a:pt x="0" y="775589"/>
                </a:lnTo>
                <a:lnTo>
                  <a:pt x="253" y="787908"/>
                </a:lnTo>
                <a:lnTo>
                  <a:pt x="8127" y="836041"/>
                </a:lnTo>
                <a:lnTo>
                  <a:pt x="30606" y="893064"/>
                </a:lnTo>
                <a:lnTo>
                  <a:pt x="57276" y="934593"/>
                </a:lnTo>
                <a:lnTo>
                  <a:pt x="89916" y="970915"/>
                </a:lnTo>
                <a:lnTo>
                  <a:pt x="127634" y="1000379"/>
                </a:lnTo>
                <a:lnTo>
                  <a:pt x="159532" y="1016237"/>
                </a:lnTo>
                <a:lnTo>
                  <a:pt x="162380" y="1003812"/>
                </a:lnTo>
                <a:lnTo>
                  <a:pt x="154528" y="1001141"/>
                </a:lnTo>
                <a:lnTo>
                  <a:pt x="154177" y="1001141"/>
                </a:lnTo>
                <a:lnTo>
                  <a:pt x="153034" y="1000633"/>
                </a:lnTo>
                <a:lnTo>
                  <a:pt x="153306" y="1000633"/>
                </a:lnTo>
                <a:lnTo>
                  <a:pt x="135000" y="989965"/>
                </a:lnTo>
                <a:lnTo>
                  <a:pt x="116458" y="976884"/>
                </a:lnTo>
                <a:lnTo>
                  <a:pt x="82676" y="945388"/>
                </a:lnTo>
                <a:lnTo>
                  <a:pt x="53975" y="908050"/>
                </a:lnTo>
                <a:lnTo>
                  <a:pt x="31876" y="866394"/>
                </a:lnTo>
                <a:lnTo>
                  <a:pt x="17779" y="821817"/>
                </a:lnTo>
                <a:lnTo>
                  <a:pt x="12700" y="776224"/>
                </a:lnTo>
                <a:lnTo>
                  <a:pt x="13207" y="765048"/>
                </a:lnTo>
                <a:lnTo>
                  <a:pt x="26416" y="720217"/>
                </a:lnTo>
                <a:lnTo>
                  <a:pt x="47117" y="687197"/>
                </a:lnTo>
                <a:lnTo>
                  <a:pt x="76200" y="655574"/>
                </a:lnTo>
                <a:lnTo>
                  <a:pt x="112522" y="626110"/>
                </a:lnTo>
                <a:lnTo>
                  <a:pt x="155067" y="599313"/>
                </a:lnTo>
                <a:lnTo>
                  <a:pt x="202692" y="575945"/>
                </a:lnTo>
                <a:lnTo>
                  <a:pt x="272669" y="551307"/>
                </a:lnTo>
                <a:lnTo>
                  <a:pt x="328295" y="538480"/>
                </a:lnTo>
                <a:lnTo>
                  <a:pt x="366522" y="533019"/>
                </a:lnTo>
                <a:lnTo>
                  <a:pt x="405129" y="530225"/>
                </a:lnTo>
                <a:lnTo>
                  <a:pt x="444500" y="529463"/>
                </a:lnTo>
                <a:lnTo>
                  <a:pt x="464312" y="528447"/>
                </a:lnTo>
                <a:lnTo>
                  <a:pt x="503554" y="524002"/>
                </a:lnTo>
                <a:lnTo>
                  <a:pt x="542290" y="517144"/>
                </a:lnTo>
                <a:lnTo>
                  <a:pt x="580135" y="507873"/>
                </a:lnTo>
                <a:lnTo>
                  <a:pt x="616584" y="496316"/>
                </a:lnTo>
                <a:lnTo>
                  <a:pt x="684529" y="467360"/>
                </a:lnTo>
                <a:lnTo>
                  <a:pt x="730250" y="441071"/>
                </a:lnTo>
                <a:lnTo>
                  <a:pt x="769874" y="411480"/>
                </a:lnTo>
                <a:lnTo>
                  <a:pt x="802894" y="379222"/>
                </a:lnTo>
                <a:lnTo>
                  <a:pt x="827785" y="344805"/>
                </a:lnTo>
                <a:lnTo>
                  <a:pt x="843788" y="308610"/>
                </a:lnTo>
                <a:lnTo>
                  <a:pt x="849249" y="271653"/>
                </a:lnTo>
                <a:lnTo>
                  <a:pt x="848995" y="259461"/>
                </a:lnTo>
                <a:lnTo>
                  <a:pt x="841121" y="211582"/>
                </a:lnTo>
                <a:lnTo>
                  <a:pt x="818388" y="154559"/>
                </a:lnTo>
                <a:lnTo>
                  <a:pt x="791718" y="113157"/>
                </a:lnTo>
                <a:lnTo>
                  <a:pt x="758951" y="77089"/>
                </a:lnTo>
                <a:lnTo>
                  <a:pt x="721105" y="47752"/>
                </a:lnTo>
                <a:lnTo>
                  <a:pt x="720231" y="47244"/>
                </a:lnTo>
                <a:close/>
              </a:path>
              <a:path w="849629" h="1049020">
                <a:moveTo>
                  <a:pt x="153034" y="1000633"/>
                </a:moveTo>
                <a:lnTo>
                  <a:pt x="154177" y="1001141"/>
                </a:lnTo>
                <a:lnTo>
                  <a:pt x="153686" y="1000854"/>
                </a:lnTo>
                <a:lnTo>
                  <a:pt x="153034" y="1000633"/>
                </a:lnTo>
                <a:close/>
              </a:path>
              <a:path w="849629" h="1049020">
                <a:moveTo>
                  <a:pt x="153686" y="1000854"/>
                </a:moveTo>
                <a:lnTo>
                  <a:pt x="154177" y="1001141"/>
                </a:lnTo>
                <a:lnTo>
                  <a:pt x="154528" y="1001141"/>
                </a:lnTo>
                <a:lnTo>
                  <a:pt x="153686" y="1000854"/>
                </a:lnTo>
                <a:close/>
              </a:path>
              <a:path w="849629" h="1049020">
                <a:moveTo>
                  <a:pt x="153306" y="1000633"/>
                </a:moveTo>
                <a:lnTo>
                  <a:pt x="153034" y="1000633"/>
                </a:lnTo>
                <a:lnTo>
                  <a:pt x="153686" y="1000854"/>
                </a:lnTo>
                <a:lnTo>
                  <a:pt x="153306" y="1000633"/>
                </a:lnTo>
                <a:close/>
              </a:path>
              <a:path w="849629" h="1049020">
                <a:moveTo>
                  <a:pt x="697102" y="0"/>
                </a:moveTo>
                <a:lnTo>
                  <a:pt x="614299" y="20193"/>
                </a:lnTo>
                <a:lnTo>
                  <a:pt x="680084" y="74295"/>
                </a:lnTo>
                <a:lnTo>
                  <a:pt x="686866" y="44690"/>
                </a:lnTo>
                <a:lnTo>
                  <a:pt x="674243" y="40386"/>
                </a:lnTo>
                <a:lnTo>
                  <a:pt x="678306" y="28321"/>
                </a:lnTo>
                <a:lnTo>
                  <a:pt x="690615" y="28321"/>
                </a:lnTo>
                <a:lnTo>
                  <a:pt x="697102" y="0"/>
                </a:lnTo>
                <a:close/>
              </a:path>
              <a:path w="849629" h="1049020">
                <a:moveTo>
                  <a:pt x="696094" y="47838"/>
                </a:moveTo>
                <a:close/>
              </a:path>
              <a:path w="849629" h="1049020">
                <a:moveTo>
                  <a:pt x="695071" y="47244"/>
                </a:moveTo>
                <a:lnTo>
                  <a:pt x="696094" y="47838"/>
                </a:lnTo>
                <a:lnTo>
                  <a:pt x="695071" y="47244"/>
                </a:lnTo>
                <a:close/>
              </a:path>
              <a:path w="849629" h="1049020">
                <a:moveTo>
                  <a:pt x="689724" y="32211"/>
                </a:moveTo>
                <a:lnTo>
                  <a:pt x="686866" y="44690"/>
                </a:lnTo>
                <a:lnTo>
                  <a:pt x="696094" y="47838"/>
                </a:lnTo>
                <a:lnTo>
                  <a:pt x="695071" y="47244"/>
                </a:lnTo>
                <a:lnTo>
                  <a:pt x="720231" y="47244"/>
                </a:lnTo>
                <a:lnTo>
                  <a:pt x="701421" y="36322"/>
                </a:lnTo>
                <a:lnTo>
                  <a:pt x="701040" y="36068"/>
                </a:lnTo>
                <a:lnTo>
                  <a:pt x="689724" y="32211"/>
                </a:lnTo>
                <a:close/>
              </a:path>
              <a:path w="849629" h="1049020">
                <a:moveTo>
                  <a:pt x="678306" y="28321"/>
                </a:moveTo>
                <a:lnTo>
                  <a:pt x="674243" y="40386"/>
                </a:lnTo>
                <a:lnTo>
                  <a:pt x="686866" y="44690"/>
                </a:lnTo>
                <a:lnTo>
                  <a:pt x="689724" y="32211"/>
                </a:lnTo>
                <a:lnTo>
                  <a:pt x="678306" y="28321"/>
                </a:lnTo>
                <a:close/>
              </a:path>
              <a:path w="849629" h="1049020">
                <a:moveTo>
                  <a:pt x="690615" y="28321"/>
                </a:moveTo>
                <a:lnTo>
                  <a:pt x="678306" y="28321"/>
                </a:lnTo>
                <a:lnTo>
                  <a:pt x="689724" y="32211"/>
                </a:lnTo>
                <a:lnTo>
                  <a:pt x="690615" y="28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索引的基本概念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315" cy="97599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870" marR="508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索引是一种数据结构，可以通过该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构迅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地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访问表中的数据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67583" y="2273807"/>
            <a:ext cx="4120896" cy="404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00401" y="2205037"/>
            <a:ext cx="4104004" cy="4032250"/>
          </a:xfrm>
          <a:custGeom>
            <a:avLst/>
            <a:gdLst/>
            <a:ahLst/>
            <a:cxnLst/>
            <a:rect l="l" t="t" r="r" b="b"/>
            <a:pathLst>
              <a:path w="4104004" h="4032250">
                <a:moveTo>
                  <a:pt x="0" y="4032250"/>
                </a:moveTo>
                <a:lnTo>
                  <a:pt x="4103624" y="4032250"/>
                </a:lnTo>
                <a:lnTo>
                  <a:pt x="4103624" y="0"/>
                </a:lnTo>
                <a:lnTo>
                  <a:pt x="0" y="0"/>
                </a:lnTo>
                <a:lnTo>
                  <a:pt x="0" y="4032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00401" y="2205037"/>
            <a:ext cx="4104004" cy="4032250"/>
          </a:xfrm>
          <a:custGeom>
            <a:avLst/>
            <a:gdLst/>
            <a:ahLst/>
            <a:cxnLst/>
            <a:rect l="l" t="t" r="r" b="b"/>
            <a:pathLst>
              <a:path w="4104004" h="4032250">
                <a:moveTo>
                  <a:pt x="0" y="4032250"/>
                </a:moveTo>
                <a:lnTo>
                  <a:pt x="4103624" y="4032250"/>
                </a:lnTo>
                <a:lnTo>
                  <a:pt x="4103624" y="0"/>
                </a:lnTo>
                <a:lnTo>
                  <a:pt x="0" y="0"/>
                </a:lnTo>
                <a:lnTo>
                  <a:pt x="0" y="40322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71775" y="2276538"/>
            <a:ext cx="3960876" cy="388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1233" y="188417"/>
            <a:ext cx="616140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索引的联接、压缩和跳跃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640" y="1048638"/>
            <a:ext cx="8592185" cy="199072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just" marL="369570" marR="17780" indent="-344805">
              <a:lnSpc>
                <a:spcPct val="90100"/>
              </a:lnSpc>
              <a:spcBef>
                <a:spcPts val="440"/>
              </a:spcBef>
              <a:buChar char="•"/>
              <a:tabLst>
                <a:tab pos="370205" algn="l"/>
              </a:tabLst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25525" sz="2775" spc="7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树索引的键压缩是</a:t>
            </a:r>
            <a:r>
              <a:rPr dirty="0" sz="2800" spc="-30">
                <a:solidFill>
                  <a:srgbClr val="FFFFFF"/>
                </a:solidFill>
                <a:latin typeface="宋体"/>
                <a:cs typeface="宋体"/>
              </a:rPr>
              <a:t>从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8i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引入的特性。键压缩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技术的核心是将复合索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中公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共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项前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放置到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节点的特殊“前缀”区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域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余的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引项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作为主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叶子节点索引项保存，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从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而避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相同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引项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的冗余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存储。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3136392"/>
            <a:ext cx="7720583" cy="3255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4212" y="3068701"/>
            <a:ext cx="7704455" cy="3240405"/>
          </a:xfrm>
          <a:custGeom>
            <a:avLst/>
            <a:gdLst/>
            <a:ahLst/>
            <a:cxnLst/>
            <a:rect l="l" t="t" r="r" b="b"/>
            <a:pathLst>
              <a:path w="7704455" h="3240404">
                <a:moveTo>
                  <a:pt x="0" y="3240024"/>
                </a:moveTo>
                <a:lnTo>
                  <a:pt x="7704074" y="3240024"/>
                </a:lnTo>
                <a:lnTo>
                  <a:pt x="7704074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4212" y="3068701"/>
            <a:ext cx="7704455" cy="3240405"/>
          </a:xfrm>
          <a:custGeom>
            <a:avLst/>
            <a:gdLst/>
            <a:ahLst/>
            <a:cxnLst/>
            <a:rect l="l" t="t" r="r" b="b"/>
            <a:pathLst>
              <a:path w="7704455" h="3240404">
                <a:moveTo>
                  <a:pt x="0" y="3240024"/>
                </a:moveTo>
                <a:lnTo>
                  <a:pt x="7704074" y="3240024"/>
                </a:lnTo>
                <a:lnTo>
                  <a:pt x="7704074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6012" y="3962400"/>
            <a:ext cx="2762250" cy="1657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48326" y="3675126"/>
            <a:ext cx="2736850" cy="2201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24300" y="4508500"/>
            <a:ext cx="1079500" cy="504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24300" y="4508500"/>
            <a:ext cx="1079500" cy="504825"/>
          </a:xfrm>
          <a:custGeom>
            <a:avLst/>
            <a:gdLst/>
            <a:ahLst/>
            <a:cxnLst/>
            <a:rect l="l" t="t" r="r" b="b"/>
            <a:pathLst>
              <a:path w="1079500" h="504825">
                <a:moveTo>
                  <a:pt x="0" y="126237"/>
                </a:moveTo>
                <a:lnTo>
                  <a:pt x="809625" y="126237"/>
                </a:lnTo>
                <a:lnTo>
                  <a:pt x="809625" y="0"/>
                </a:lnTo>
                <a:lnTo>
                  <a:pt x="1079500" y="252349"/>
                </a:lnTo>
                <a:lnTo>
                  <a:pt x="809625" y="504825"/>
                </a:lnTo>
                <a:lnTo>
                  <a:pt x="809625" y="378587"/>
                </a:lnTo>
                <a:lnTo>
                  <a:pt x="0" y="378587"/>
                </a:lnTo>
                <a:lnTo>
                  <a:pt x="0" y="1262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1233" y="188417"/>
            <a:ext cx="616140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索引的联接、压缩和跳跃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779510" cy="502666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索引的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跳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跃搜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从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9i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始引入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功能。 它的出现意味着用户不需要再像以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那样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心 联接索引中的字段次序，既使用户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询正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选 取的字段不是索引的起始列，优化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也可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智 能地搜索索引。</a:t>
            </a:r>
            <a:endParaRPr sz="3200">
              <a:latin typeface="宋体"/>
              <a:cs typeface="宋体"/>
            </a:endParaRPr>
          </a:p>
          <a:p>
            <a:pPr algn="just" marL="356870" marR="294640" indent="-344805">
              <a:lnSpc>
                <a:spcPct val="98800"/>
              </a:lnSpc>
              <a:spcBef>
                <a:spcPts val="101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优化器能够考虑分支节点所暗示的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容，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叶 子节点的内容进行推演。使用跳跃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搜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要 特殊的匹配和设置。然而，它可以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让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联接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引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更加有效，甚至它们的起始键没有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谓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词提供也是如此。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索引和约束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456045" cy="2637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一些特定的约束会隐式地创建索引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唯一性约束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主键约束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索引和约束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72280"/>
            <a:ext cx="8609330" cy="345186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3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创建约束时需要考虑的索引相关问题</a:t>
            </a:r>
            <a:endParaRPr sz="3200">
              <a:latin typeface="宋体"/>
              <a:cs typeface="宋体"/>
            </a:endParaRPr>
          </a:p>
          <a:p>
            <a:pPr algn="just" marL="756285" marR="5080" indent="-287020">
              <a:lnSpc>
                <a:spcPct val="97900"/>
              </a:lnSpc>
              <a:spcBef>
                <a:spcPts val="90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如果使用唯一性约束，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约束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没有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任何警告的情况下立即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删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除索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；而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重新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用约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束时，导致以前被删除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索引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新创建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algn="just" marL="756285" marR="5080" indent="-287020">
              <a:lnSpc>
                <a:spcPts val="3220"/>
              </a:lnSpc>
              <a:spcBef>
                <a:spcPts val="186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在声明主键或唯一性约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束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要考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虑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是否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机会 将它们与其它列上创建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索引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相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结合。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940" y="992680"/>
            <a:ext cx="4883785" cy="529463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82270" algn="l"/>
                <a:tab pos="3829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基本概念，分类</a:t>
            </a:r>
            <a:endParaRPr sz="3200">
              <a:latin typeface="宋体"/>
              <a:cs typeface="宋体"/>
            </a:endParaRPr>
          </a:p>
          <a:p>
            <a:pPr marL="3822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82270" algn="l"/>
                <a:tab pos="382905" algn="l"/>
              </a:tabLst>
            </a:pP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25132" sz="3150" spc="7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树索引</a:t>
            </a:r>
            <a:endParaRPr sz="3200">
              <a:latin typeface="宋体"/>
              <a:cs typeface="宋体"/>
            </a:endParaRPr>
          </a:p>
          <a:p>
            <a:pPr marL="3822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82270" algn="l"/>
                <a:tab pos="3829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反转键索引</a:t>
            </a:r>
            <a:endParaRPr sz="3200">
              <a:latin typeface="宋体"/>
              <a:cs typeface="宋体"/>
            </a:endParaRPr>
          </a:p>
          <a:p>
            <a:pPr marL="3822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82270" algn="l"/>
                <a:tab pos="3829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位图索引</a:t>
            </a:r>
            <a:endParaRPr sz="3200">
              <a:latin typeface="宋体"/>
              <a:cs typeface="宋体"/>
            </a:endParaRPr>
          </a:p>
          <a:p>
            <a:pPr marL="3822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82270" algn="l"/>
                <a:tab pos="3829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基于函数的索引</a:t>
            </a:r>
            <a:endParaRPr sz="3200">
              <a:latin typeface="宋体"/>
              <a:cs typeface="宋体"/>
            </a:endParaRPr>
          </a:p>
          <a:p>
            <a:pPr marL="3822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82270" algn="l"/>
                <a:tab pos="3829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关于索引的操作</a:t>
            </a:r>
            <a:endParaRPr sz="3200">
              <a:latin typeface="宋体"/>
              <a:cs typeface="宋体"/>
            </a:endParaRPr>
          </a:p>
          <a:p>
            <a:pPr marL="3822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82270" algn="l"/>
                <a:tab pos="3829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索引开销</a:t>
            </a:r>
            <a:endParaRPr sz="3200">
              <a:latin typeface="宋体"/>
              <a:cs typeface="宋体"/>
            </a:endParaRPr>
          </a:p>
          <a:p>
            <a:pPr marL="3822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82270" algn="l"/>
                <a:tab pos="3829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索引的联接、压缩和跳跃</a:t>
            </a:r>
            <a:endParaRPr sz="3200">
              <a:latin typeface="宋体"/>
              <a:cs typeface="宋体"/>
            </a:endParaRPr>
          </a:p>
          <a:p>
            <a:pPr marL="3822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82270" algn="l"/>
                <a:tab pos="3829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索引和约束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索引的基本概念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3990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索引的分类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5775" y="1914144"/>
            <a:ext cx="3185160" cy="433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87450" y="1844675"/>
            <a:ext cx="3168650" cy="432117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dirty="0" sz="1800" spc="15" b="1">
                <a:latin typeface="宋体"/>
                <a:cs typeface="宋体"/>
              </a:rPr>
              <a:t>逻辑设计分类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15" b="1">
                <a:latin typeface="宋体"/>
                <a:cs typeface="宋体"/>
              </a:rPr>
              <a:t>单列索引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1800" spc="15" b="1">
                <a:latin typeface="宋体"/>
                <a:cs typeface="宋体"/>
              </a:rPr>
              <a:t>（复合索引）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15" b="1">
                <a:latin typeface="宋体"/>
                <a:cs typeface="宋体"/>
              </a:rPr>
              <a:t>唯一性索引</a:t>
            </a:r>
            <a:endParaRPr sz="1800">
              <a:latin typeface="宋体"/>
              <a:cs typeface="宋体"/>
            </a:endParaRPr>
          </a:p>
          <a:p>
            <a:pPr algn="ctr" marL="5715">
              <a:lnSpc>
                <a:spcPct val="100000"/>
              </a:lnSpc>
            </a:pPr>
            <a:r>
              <a:rPr dirty="0" sz="1800" spc="15" b="1">
                <a:latin typeface="宋体"/>
                <a:cs typeface="宋体"/>
              </a:rPr>
              <a:t>（非唯一性索引）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800" spc="15" b="1">
                <a:latin typeface="宋体"/>
                <a:cs typeface="宋体"/>
              </a:rPr>
              <a:t>基于函数的索引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71871" y="1914144"/>
            <a:ext cx="3255264" cy="433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003800" y="1844675"/>
            <a:ext cx="3240405" cy="4321175"/>
          </a:xfrm>
          <a:prstGeom prst="rect">
            <a:avLst/>
          </a:prstGeom>
          <a:solidFill>
            <a:srgbClr val="00CCFF"/>
          </a:solidFill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340"/>
              </a:spcBef>
            </a:pPr>
            <a:r>
              <a:rPr dirty="0" sz="1800" spc="10" b="1">
                <a:latin typeface="宋体"/>
                <a:cs typeface="宋体"/>
              </a:rPr>
              <a:t>物理实现分类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L="4445">
              <a:lnSpc>
                <a:spcPct val="100000"/>
              </a:lnSpc>
            </a:pPr>
            <a:r>
              <a:rPr dirty="0" sz="1800" spc="15" b="1">
                <a:latin typeface="宋体"/>
                <a:cs typeface="宋体"/>
              </a:rPr>
              <a:t>分区索引和非分</a:t>
            </a:r>
            <a:r>
              <a:rPr dirty="0" sz="1800" spc="-10" b="1">
                <a:latin typeface="宋体"/>
                <a:cs typeface="宋体"/>
              </a:rPr>
              <a:t>区</a:t>
            </a:r>
            <a:r>
              <a:rPr dirty="0" sz="1800" spc="15" b="1">
                <a:latin typeface="宋体"/>
                <a:cs typeface="宋体"/>
              </a:rPr>
              <a:t>索引</a:t>
            </a:r>
            <a:endParaRPr sz="1800">
              <a:latin typeface="宋体"/>
              <a:cs typeface="宋体"/>
            </a:endParaRPr>
          </a:p>
          <a:p>
            <a:pPr algn="ctr" marL="1154430" marR="1141730">
              <a:lnSpc>
                <a:spcPts val="4320"/>
              </a:lnSpc>
              <a:spcBef>
                <a:spcPts val="505"/>
              </a:spcBef>
            </a:pPr>
            <a:r>
              <a:rPr dirty="0" sz="1800">
                <a:latin typeface="Arial"/>
                <a:cs typeface="Arial"/>
              </a:rPr>
              <a:t>B</a:t>
            </a:r>
            <a:r>
              <a:rPr dirty="0" baseline="25462" sz="1800" spc="-7">
                <a:latin typeface="Arial"/>
                <a:cs typeface="Arial"/>
              </a:rPr>
              <a:t>+</a:t>
            </a:r>
            <a:r>
              <a:rPr dirty="0" sz="1800" spc="10" b="1">
                <a:latin typeface="宋体"/>
                <a:cs typeface="宋体"/>
              </a:rPr>
              <a:t>树索引 位图索引</a:t>
            </a:r>
            <a:endParaRPr sz="1800">
              <a:latin typeface="宋体"/>
              <a:cs typeface="宋体"/>
            </a:endParaRPr>
          </a:p>
          <a:p>
            <a:pPr algn="ctr" marL="581660" marR="571500">
              <a:lnSpc>
                <a:spcPts val="4320"/>
              </a:lnSpc>
              <a:spcBef>
                <a:spcPts val="5"/>
              </a:spcBef>
            </a:pPr>
            <a:r>
              <a:rPr dirty="0" sz="1800" spc="10" b="1">
                <a:latin typeface="宋体"/>
                <a:cs typeface="宋体"/>
              </a:rPr>
              <a:t>正向索引和反向</a:t>
            </a:r>
            <a:r>
              <a:rPr dirty="0" sz="1800" spc="-10" b="1">
                <a:latin typeface="宋体"/>
                <a:cs typeface="宋体"/>
              </a:rPr>
              <a:t>索引 </a:t>
            </a:r>
            <a:r>
              <a:rPr dirty="0" sz="1800" spc="10" b="1">
                <a:latin typeface="宋体"/>
                <a:cs typeface="宋体"/>
              </a:rPr>
              <a:t>位图联接索引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索引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02145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创建索引的一般语法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2776727"/>
            <a:ext cx="7501128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000" y="2865120"/>
            <a:ext cx="751332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012" y="2708338"/>
            <a:ext cx="7488555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980"/>
              </a:spcBef>
            </a:pPr>
            <a:r>
              <a:rPr dirty="0" sz="1800" spc="-10" b="1">
                <a:latin typeface="Courier New"/>
                <a:cs typeface="Courier New"/>
              </a:rPr>
              <a:t>CREATE INDEX </a:t>
            </a:r>
            <a:r>
              <a:rPr dirty="0" sz="1800" spc="-15" b="1" i="1">
                <a:latin typeface="Courier New"/>
                <a:cs typeface="Courier New"/>
              </a:rPr>
              <a:t>index_name </a:t>
            </a:r>
            <a:r>
              <a:rPr dirty="0" sz="1800" spc="-5" b="1">
                <a:latin typeface="Courier New"/>
                <a:cs typeface="Courier New"/>
              </a:rPr>
              <a:t>ON</a:t>
            </a:r>
            <a:r>
              <a:rPr dirty="0" sz="180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table_name(column_name)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056" y="3928871"/>
            <a:ext cx="8619744" cy="591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0" y="3860736"/>
            <a:ext cx="860425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800" spc="-10" b="1">
                <a:latin typeface="Courier New"/>
                <a:cs typeface="Courier New"/>
              </a:rPr>
              <a:t>CREATE UNIQUE </a:t>
            </a:r>
            <a:r>
              <a:rPr dirty="0" sz="1800" spc="-5" b="1">
                <a:latin typeface="Courier New"/>
                <a:cs typeface="Courier New"/>
              </a:rPr>
              <a:t>INDEX </a:t>
            </a:r>
            <a:r>
              <a:rPr dirty="0" sz="1800" spc="-10" b="1" i="1">
                <a:latin typeface="Courier New"/>
                <a:cs typeface="Courier New"/>
              </a:rPr>
              <a:t>index_name </a:t>
            </a:r>
            <a:r>
              <a:rPr dirty="0" sz="1800" spc="-15" b="1">
                <a:latin typeface="Courier New"/>
                <a:cs typeface="Courier New"/>
              </a:rPr>
              <a:t>ON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table_name(column_name)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0617" y="188417"/>
            <a:ext cx="23069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pc="5">
                <a:latin typeface="Times New Roman"/>
                <a:cs typeface="Times New Roman"/>
              </a:rPr>
              <a:t>B</a:t>
            </a:r>
            <a:r>
              <a:rPr dirty="0" baseline="24904" sz="4350" spc="7">
                <a:latin typeface="Times New Roman"/>
                <a:cs typeface="Times New Roman"/>
              </a:rPr>
              <a:t>+</a:t>
            </a:r>
            <a:r>
              <a:rPr dirty="0" sz="4400" spc="-15"/>
              <a:t>树索引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640" y="1065777"/>
            <a:ext cx="8530590" cy="20015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69570" marR="17780" indent="-344805">
              <a:lnSpc>
                <a:spcPct val="100099"/>
              </a:lnSpc>
              <a:spcBef>
                <a:spcPts val="290"/>
              </a:spcBef>
              <a:buChar char="•"/>
              <a:tabLst>
                <a:tab pos="369570" algn="l"/>
                <a:tab pos="3702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25132" sz="3150" spc="22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树索引就是通常使用的“传统”索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，是数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据库中最常使用的一类索引结构。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实现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二 叉查找树很相似。其目标是尽可能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减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少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查找数据所花费的时间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7917" y="188417"/>
            <a:ext cx="23323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5">
                <a:latin typeface="Times New Roman"/>
                <a:cs typeface="Times New Roman"/>
              </a:rPr>
              <a:t>B</a:t>
            </a:r>
            <a:r>
              <a:rPr dirty="0" baseline="24904" sz="4350" spc="7">
                <a:latin typeface="Times New Roman"/>
                <a:cs typeface="Times New Roman"/>
              </a:rPr>
              <a:t>+</a:t>
            </a:r>
            <a:r>
              <a:rPr dirty="0" sz="4400" spc="-15"/>
              <a:t>树索引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191" y="975360"/>
            <a:ext cx="8510016" cy="5273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850" y="908050"/>
            <a:ext cx="8496300" cy="5257800"/>
          </a:xfrm>
          <a:custGeom>
            <a:avLst/>
            <a:gdLst/>
            <a:ahLst/>
            <a:cxnLst/>
            <a:rect l="l" t="t" r="r" b="b"/>
            <a:pathLst>
              <a:path w="8496300" h="5257800">
                <a:moveTo>
                  <a:pt x="0" y="5257800"/>
                </a:moveTo>
                <a:lnTo>
                  <a:pt x="8496300" y="5257800"/>
                </a:lnTo>
                <a:lnTo>
                  <a:pt x="84963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850" y="908050"/>
            <a:ext cx="8496300" cy="5257800"/>
          </a:xfrm>
          <a:custGeom>
            <a:avLst/>
            <a:gdLst/>
            <a:ahLst/>
            <a:cxnLst/>
            <a:rect l="l" t="t" r="r" b="b"/>
            <a:pathLst>
              <a:path w="8496300" h="5257800">
                <a:moveTo>
                  <a:pt x="0" y="5257800"/>
                </a:moveTo>
                <a:lnTo>
                  <a:pt x="8496300" y="5257800"/>
                </a:lnTo>
                <a:lnTo>
                  <a:pt x="8496300" y="0"/>
                </a:lnTo>
                <a:lnTo>
                  <a:pt x="0" y="0"/>
                </a:lnTo>
                <a:lnTo>
                  <a:pt x="0" y="525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39385" y="1136586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29" h="1026794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39385" y="1136586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29" h="1026794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94348" y="1165711"/>
            <a:ext cx="998855" cy="93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0..50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latin typeface="Arial"/>
                <a:cs typeface="Arial"/>
              </a:rPr>
              <a:t>51..100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35"/>
              </a:lnSpc>
            </a:pPr>
            <a:r>
              <a:rPr dirty="0" sz="1200" spc="-5">
                <a:latin typeface="Arial"/>
                <a:cs typeface="Arial"/>
              </a:rPr>
              <a:t>101..150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50"/>
              </a:spcBef>
            </a:pPr>
            <a:r>
              <a:rPr dirty="0" sz="1200" spc="-5">
                <a:latin typeface="Arial"/>
                <a:cs typeface="Arial"/>
              </a:rPr>
              <a:t>…  </a:t>
            </a:r>
            <a:r>
              <a:rPr dirty="0" sz="1200" spc="-5">
                <a:latin typeface="Arial"/>
                <a:cs typeface="Arial"/>
              </a:rPr>
              <a:t>1000</a:t>
            </a: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-10">
                <a:latin typeface="Arial"/>
                <a:cs typeface="Arial"/>
              </a:rPr>
              <a:t>...</a:t>
            </a:r>
            <a:r>
              <a:rPr dirty="0" sz="1200" spc="-5">
                <a:latin typeface="Arial"/>
                <a:cs typeface="Arial"/>
              </a:rPr>
              <a:t>10050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42092" y="279071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30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94337" y="279071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29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94337" y="279071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29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8567" y="433075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30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8567" y="433075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30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83531" y="4359882"/>
            <a:ext cx="601345" cy="93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89535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0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  0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  1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0"/>
              </a:spcBef>
            </a:pPr>
            <a:r>
              <a:rPr dirty="0" sz="1200" spc="-5">
                <a:latin typeface="Arial"/>
                <a:cs typeface="Arial"/>
              </a:rPr>
              <a:t>…  </a:t>
            </a:r>
            <a:r>
              <a:rPr dirty="0" sz="1200" spc="-5">
                <a:latin typeface="Arial"/>
                <a:cs typeface="Arial"/>
              </a:rPr>
              <a:t>10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12975" y="1279183"/>
            <a:ext cx="2026920" cy="1297940"/>
          </a:xfrm>
          <a:custGeom>
            <a:avLst/>
            <a:gdLst/>
            <a:ahLst/>
            <a:cxnLst/>
            <a:rect l="l" t="t" r="r" b="b"/>
            <a:pathLst>
              <a:path w="2026920" h="1297939">
                <a:moveTo>
                  <a:pt x="2026410" y="0"/>
                </a:moveTo>
                <a:lnTo>
                  <a:pt x="0" y="0"/>
                </a:lnTo>
                <a:lnTo>
                  <a:pt x="0" y="1297320"/>
                </a:lnTo>
              </a:path>
            </a:pathLst>
          </a:custGeom>
          <a:ln w="27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71348" y="2507803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10" h="283210">
                <a:moveTo>
                  <a:pt x="0" y="0"/>
                </a:moveTo>
                <a:lnTo>
                  <a:pt x="141626" y="282913"/>
                </a:lnTo>
                <a:lnTo>
                  <a:pt x="266381" y="33367"/>
                </a:lnTo>
                <a:lnTo>
                  <a:pt x="141571" y="33367"/>
                </a:lnTo>
                <a:lnTo>
                  <a:pt x="93208" y="29660"/>
                </a:lnTo>
                <a:lnTo>
                  <a:pt x="45725" y="18537"/>
                </a:lnTo>
                <a:lnTo>
                  <a:pt x="0" y="0"/>
                </a:lnTo>
                <a:close/>
              </a:path>
              <a:path w="283210" h="283210">
                <a:moveTo>
                  <a:pt x="283030" y="64"/>
                </a:moveTo>
                <a:lnTo>
                  <a:pt x="237437" y="18537"/>
                </a:lnTo>
                <a:lnTo>
                  <a:pt x="189939" y="29660"/>
                </a:lnTo>
                <a:lnTo>
                  <a:pt x="141571" y="33367"/>
                </a:lnTo>
                <a:lnTo>
                  <a:pt x="266381" y="33367"/>
                </a:lnTo>
                <a:lnTo>
                  <a:pt x="283030" y="64"/>
                </a:lnTo>
                <a:close/>
              </a:path>
              <a:path w="283210" h="283210">
                <a:moveTo>
                  <a:pt x="283190" y="0"/>
                </a:moveTo>
                <a:lnTo>
                  <a:pt x="283030" y="64"/>
                </a:lnTo>
                <a:lnTo>
                  <a:pt x="283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68566" y="1454990"/>
            <a:ext cx="570865" cy="1122045"/>
          </a:xfrm>
          <a:custGeom>
            <a:avLst/>
            <a:gdLst/>
            <a:ahLst/>
            <a:cxnLst/>
            <a:rect l="l" t="t" r="r" b="b"/>
            <a:pathLst>
              <a:path w="570864" h="1122045">
                <a:moveTo>
                  <a:pt x="570819" y="0"/>
                </a:moveTo>
                <a:lnTo>
                  <a:pt x="0" y="0"/>
                </a:lnTo>
                <a:lnTo>
                  <a:pt x="0" y="1121513"/>
                </a:lnTo>
              </a:path>
            </a:pathLst>
          </a:custGeom>
          <a:ln w="273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26876" y="2507803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5" h="283210">
                <a:moveTo>
                  <a:pt x="0" y="0"/>
                </a:moveTo>
                <a:lnTo>
                  <a:pt x="141690" y="282913"/>
                </a:lnTo>
                <a:lnTo>
                  <a:pt x="266556" y="33367"/>
                </a:lnTo>
                <a:lnTo>
                  <a:pt x="141626" y="33367"/>
                </a:lnTo>
                <a:lnTo>
                  <a:pt x="93252" y="29660"/>
                </a:lnTo>
                <a:lnTo>
                  <a:pt x="45752" y="18537"/>
                </a:lnTo>
                <a:lnTo>
                  <a:pt x="0" y="0"/>
                </a:lnTo>
                <a:close/>
              </a:path>
              <a:path w="283845" h="283210">
                <a:moveTo>
                  <a:pt x="283253" y="0"/>
                </a:moveTo>
                <a:lnTo>
                  <a:pt x="237500" y="18537"/>
                </a:lnTo>
                <a:lnTo>
                  <a:pt x="190000" y="29660"/>
                </a:lnTo>
                <a:lnTo>
                  <a:pt x="141626" y="33367"/>
                </a:lnTo>
                <a:lnTo>
                  <a:pt x="266556" y="33367"/>
                </a:lnTo>
                <a:lnTo>
                  <a:pt x="283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23943" y="1992171"/>
            <a:ext cx="1541780" cy="584835"/>
          </a:xfrm>
          <a:custGeom>
            <a:avLst/>
            <a:gdLst/>
            <a:ahLst/>
            <a:cxnLst/>
            <a:rect l="l" t="t" r="r" b="b"/>
            <a:pathLst>
              <a:path w="1541779" h="584835">
                <a:moveTo>
                  <a:pt x="0" y="0"/>
                </a:moveTo>
                <a:lnTo>
                  <a:pt x="1541213" y="0"/>
                </a:lnTo>
                <a:lnTo>
                  <a:pt x="1541213" y="584332"/>
                </a:lnTo>
              </a:path>
            </a:pathLst>
          </a:custGeom>
          <a:ln w="273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23466" y="2507803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09" h="283210">
                <a:moveTo>
                  <a:pt x="159" y="64"/>
                </a:moveTo>
                <a:lnTo>
                  <a:pt x="141690" y="282913"/>
                </a:lnTo>
                <a:lnTo>
                  <a:pt x="266445" y="33367"/>
                </a:lnTo>
                <a:lnTo>
                  <a:pt x="141610" y="33367"/>
                </a:lnTo>
                <a:lnTo>
                  <a:pt x="93247" y="29660"/>
                </a:lnTo>
                <a:lnTo>
                  <a:pt x="45751" y="18537"/>
                </a:lnTo>
                <a:lnTo>
                  <a:pt x="159" y="64"/>
                </a:lnTo>
                <a:close/>
              </a:path>
              <a:path w="283209" h="283210">
                <a:moveTo>
                  <a:pt x="283126" y="0"/>
                </a:moveTo>
                <a:lnTo>
                  <a:pt x="237427" y="18537"/>
                </a:lnTo>
                <a:lnTo>
                  <a:pt x="189963" y="29660"/>
                </a:lnTo>
                <a:lnTo>
                  <a:pt x="141610" y="33367"/>
                </a:lnTo>
                <a:lnTo>
                  <a:pt x="266445" y="33367"/>
                </a:lnTo>
                <a:lnTo>
                  <a:pt x="283126" y="0"/>
                </a:lnTo>
                <a:close/>
              </a:path>
              <a:path w="283209" h="283210">
                <a:moveTo>
                  <a:pt x="126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99387" y="2933314"/>
            <a:ext cx="142875" cy="1183640"/>
          </a:xfrm>
          <a:custGeom>
            <a:avLst/>
            <a:gdLst/>
            <a:ahLst/>
            <a:cxnLst/>
            <a:rect l="l" t="t" r="r" b="b"/>
            <a:pathLst>
              <a:path w="142875" h="1183639">
                <a:moveTo>
                  <a:pt x="142704" y="0"/>
                </a:moveTo>
                <a:lnTo>
                  <a:pt x="0" y="0"/>
                </a:lnTo>
                <a:lnTo>
                  <a:pt x="0" y="1183242"/>
                </a:lnTo>
              </a:path>
            </a:pathLst>
          </a:custGeom>
          <a:ln w="27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57824" y="4047856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09" h="283210">
                <a:moveTo>
                  <a:pt x="0" y="0"/>
                </a:moveTo>
                <a:lnTo>
                  <a:pt x="141563" y="282913"/>
                </a:lnTo>
                <a:lnTo>
                  <a:pt x="266430" y="33367"/>
                </a:lnTo>
                <a:lnTo>
                  <a:pt x="141563" y="33367"/>
                </a:lnTo>
                <a:lnTo>
                  <a:pt x="93205" y="29660"/>
                </a:lnTo>
                <a:lnTo>
                  <a:pt x="45725" y="18537"/>
                </a:lnTo>
                <a:lnTo>
                  <a:pt x="0" y="0"/>
                </a:lnTo>
                <a:close/>
              </a:path>
              <a:path w="283209" h="283210">
                <a:moveTo>
                  <a:pt x="283126" y="0"/>
                </a:moveTo>
                <a:lnTo>
                  <a:pt x="237401" y="18537"/>
                </a:lnTo>
                <a:lnTo>
                  <a:pt x="189920" y="29660"/>
                </a:lnTo>
                <a:lnTo>
                  <a:pt x="141563" y="33367"/>
                </a:lnTo>
                <a:lnTo>
                  <a:pt x="266430" y="33367"/>
                </a:lnTo>
                <a:lnTo>
                  <a:pt x="2831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26713" y="3104431"/>
            <a:ext cx="142875" cy="1012190"/>
          </a:xfrm>
          <a:custGeom>
            <a:avLst/>
            <a:gdLst/>
            <a:ahLst/>
            <a:cxnLst/>
            <a:rect l="l" t="t" r="r" b="b"/>
            <a:pathLst>
              <a:path w="142875" h="1012189">
                <a:moveTo>
                  <a:pt x="0" y="0"/>
                </a:moveTo>
                <a:lnTo>
                  <a:pt x="142704" y="0"/>
                </a:lnTo>
                <a:lnTo>
                  <a:pt x="142704" y="1012125"/>
                </a:lnTo>
              </a:path>
            </a:pathLst>
          </a:custGeom>
          <a:ln w="273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27728" y="4047856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4" h="283210">
                <a:moveTo>
                  <a:pt x="0" y="0"/>
                </a:moveTo>
                <a:lnTo>
                  <a:pt x="141690" y="282913"/>
                </a:lnTo>
                <a:lnTo>
                  <a:pt x="266556" y="33367"/>
                </a:lnTo>
                <a:lnTo>
                  <a:pt x="141626" y="33367"/>
                </a:lnTo>
                <a:lnTo>
                  <a:pt x="93252" y="29660"/>
                </a:lnTo>
                <a:lnTo>
                  <a:pt x="45752" y="18537"/>
                </a:lnTo>
                <a:lnTo>
                  <a:pt x="0" y="0"/>
                </a:lnTo>
                <a:close/>
              </a:path>
              <a:path w="283844" h="283210">
                <a:moveTo>
                  <a:pt x="283253" y="0"/>
                </a:moveTo>
                <a:lnTo>
                  <a:pt x="237500" y="18537"/>
                </a:lnTo>
                <a:lnTo>
                  <a:pt x="190000" y="29660"/>
                </a:lnTo>
                <a:lnTo>
                  <a:pt x="141626" y="33367"/>
                </a:lnTo>
                <a:lnTo>
                  <a:pt x="266556" y="33367"/>
                </a:lnTo>
                <a:lnTo>
                  <a:pt x="283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09353" y="3304068"/>
            <a:ext cx="685165" cy="812800"/>
          </a:xfrm>
          <a:custGeom>
            <a:avLst/>
            <a:gdLst/>
            <a:ahLst/>
            <a:cxnLst/>
            <a:rect l="l" t="t" r="r" b="b"/>
            <a:pathLst>
              <a:path w="685164" h="812800">
                <a:moveTo>
                  <a:pt x="684983" y="0"/>
                </a:moveTo>
                <a:lnTo>
                  <a:pt x="0" y="0"/>
                </a:lnTo>
                <a:lnTo>
                  <a:pt x="0" y="812488"/>
                </a:lnTo>
              </a:path>
            </a:pathLst>
          </a:custGeom>
          <a:ln w="273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67663" y="4047856"/>
            <a:ext cx="283845" cy="283210"/>
          </a:xfrm>
          <a:custGeom>
            <a:avLst/>
            <a:gdLst/>
            <a:ahLst/>
            <a:cxnLst/>
            <a:rect l="l" t="t" r="r" b="b"/>
            <a:pathLst>
              <a:path w="283845" h="283210">
                <a:moveTo>
                  <a:pt x="0" y="0"/>
                </a:moveTo>
                <a:lnTo>
                  <a:pt x="141690" y="282913"/>
                </a:lnTo>
                <a:lnTo>
                  <a:pt x="266556" y="33367"/>
                </a:lnTo>
                <a:lnTo>
                  <a:pt x="141626" y="33367"/>
                </a:lnTo>
                <a:lnTo>
                  <a:pt x="93252" y="29660"/>
                </a:lnTo>
                <a:lnTo>
                  <a:pt x="45752" y="18537"/>
                </a:lnTo>
                <a:lnTo>
                  <a:pt x="0" y="0"/>
                </a:lnTo>
                <a:close/>
              </a:path>
              <a:path w="283845" h="283210">
                <a:moveTo>
                  <a:pt x="283253" y="0"/>
                </a:moveTo>
                <a:lnTo>
                  <a:pt x="237500" y="18537"/>
                </a:lnTo>
                <a:lnTo>
                  <a:pt x="190000" y="29660"/>
                </a:lnTo>
                <a:lnTo>
                  <a:pt x="141626" y="33367"/>
                </a:lnTo>
                <a:lnTo>
                  <a:pt x="266556" y="33367"/>
                </a:lnTo>
                <a:lnTo>
                  <a:pt x="283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78895" y="3646302"/>
            <a:ext cx="856615" cy="470534"/>
          </a:xfrm>
          <a:custGeom>
            <a:avLst/>
            <a:gdLst/>
            <a:ahLst/>
            <a:cxnLst/>
            <a:rect l="l" t="t" r="r" b="b"/>
            <a:pathLst>
              <a:path w="856615" h="470535">
                <a:moveTo>
                  <a:pt x="0" y="0"/>
                </a:moveTo>
                <a:lnTo>
                  <a:pt x="856229" y="0"/>
                </a:lnTo>
                <a:lnTo>
                  <a:pt x="856229" y="470254"/>
                </a:lnTo>
              </a:path>
            </a:pathLst>
          </a:custGeom>
          <a:ln w="273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793434" y="4047856"/>
            <a:ext cx="283210" cy="283210"/>
          </a:xfrm>
          <a:custGeom>
            <a:avLst/>
            <a:gdLst/>
            <a:ahLst/>
            <a:cxnLst/>
            <a:rect l="l" t="t" r="r" b="b"/>
            <a:pathLst>
              <a:path w="283209" h="283210">
                <a:moveTo>
                  <a:pt x="159" y="64"/>
                </a:moveTo>
                <a:lnTo>
                  <a:pt x="141690" y="282913"/>
                </a:lnTo>
                <a:lnTo>
                  <a:pt x="266445" y="33367"/>
                </a:lnTo>
                <a:lnTo>
                  <a:pt x="141610" y="33367"/>
                </a:lnTo>
                <a:lnTo>
                  <a:pt x="93247" y="29660"/>
                </a:lnTo>
                <a:lnTo>
                  <a:pt x="45751" y="18537"/>
                </a:lnTo>
                <a:lnTo>
                  <a:pt x="159" y="64"/>
                </a:lnTo>
                <a:close/>
              </a:path>
              <a:path w="283209" h="283210">
                <a:moveTo>
                  <a:pt x="283126" y="0"/>
                </a:moveTo>
                <a:lnTo>
                  <a:pt x="237427" y="18537"/>
                </a:lnTo>
                <a:lnTo>
                  <a:pt x="189963" y="29660"/>
                </a:lnTo>
                <a:lnTo>
                  <a:pt x="141610" y="33367"/>
                </a:lnTo>
                <a:lnTo>
                  <a:pt x="266445" y="33367"/>
                </a:lnTo>
                <a:lnTo>
                  <a:pt x="283126" y="0"/>
                </a:lnTo>
                <a:close/>
              </a:path>
              <a:path w="283209" h="283210">
                <a:moveTo>
                  <a:pt x="126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98598" y="433075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30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998598" y="433075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30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053561" y="4359882"/>
            <a:ext cx="600710" cy="93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11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  11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  12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0"/>
              </a:spcBef>
            </a:pPr>
            <a:r>
              <a:rPr dirty="0" sz="1200" spc="-5">
                <a:latin typeface="Arial"/>
                <a:cs typeface="Arial"/>
              </a:rPr>
              <a:t>…  </a:t>
            </a:r>
            <a:r>
              <a:rPr dirty="0" sz="1200" spc="-5">
                <a:latin typeface="Arial"/>
                <a:cs typeface="Arial"/>
              </a:rPr>
              <a:t>19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38533" y="433075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29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38533" y="433075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29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793496" y="4359882"/>
            <a:ext cx="854710" cy="93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1002</a:t>
            </a:r>
            <a:r>
              <a:rPr dirty="0" sz="1200" spc="-10">
                <a:latin typeface="Arial"/>
                <a:cs typeface="Arial"/>
              </a:rPr>
              <a:t>1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  1002</a:t>
            </a:r>
            <a:r>
              <a:rPr dirty="0" sz="1200" spc="-10">
                <a:latin typeface="Arial"/>
                <a:cs typeface="Arial"/>
              </a:rPr>
              <a:t>2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  1002</a:t>
            </a:r>
            <a:r>
              <a:rPr dirty="0" sz="1200" spc="-10">
                <a:latin typeface="Arial"/>
                <a:cs typeface="Arial"/>
              </a:rPr>
              <a:t>3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0"/>
              </a:spcBef>
            </a:pPr>
            <a:r>
              <a:rPr dirty="0" sz="1200" spc="-5">
                <a:latin typeface="Arial"/>
                <a:cs typeface="Arial"/>
              </a:rPr>
              <a:t>…  </a:t>
            </a:r>
            <a:r>
              <a:rPr dirty="0" sz="1200" spc="-5">
                <a:latin typeface="Arial"/>
                <a:cs typeface="Arial"/>
              </a:rPr>
              <a:t>1002</a:t>
            </a:r>
            <a:r>
              <a:rPr dirty="0" sz="1200" spc="-10">
                <a:latin typeface="Arial"/>
                <a:cs typeface="Arial"/>
              </a:rPr>
              <a:t>8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64304" y="433075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29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64304" y="4330757"/>
            <a:ext cx="1141730" cy="1026794"/>
          </a:xfrm>
          <a:custGeom>
            <a:avLst/>
            <a:gdLst/>
            <a:ahLst/>
            <a:cxnLst/>
            <a:rect l="l" t="t" r="r" b="b"/>
            <a:pathLst>
              <a:path w="1141729" h="1026795">
                <a:moveTo>
                  <a:pt x="0" y="1026701"/>
                </a:moveTo>
                <a:lnTo>
                  <a:pt x="1141639" y="1026701"/>
                </a:lnTo>
                <a:lnTo>
                  <a:pt x="1141639" y="0"/>
                </a:lnTo>
                <a:lnTo>
                  <a:pt x="0" y="0"/>
                </a:lnTo>
                <a:lnTo>
                  <a:pt x="0" y="10267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7419267" y="4359882"/>
            <a:ext cx="854710" cy="93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1004</a:t>
            </a:r>
            <a:r>
              <a:rPr dirty="0" sz="1200" spc="-10">
                <a:latin typeface="Arial"/>
                <a:cs typeface="Arial"/>
              </a:rPr>
              <a:t>6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  1004</a:t>
            </a:r>
            <a:r>
              <a:rPr dirty="0" sz="1200" spc="-10">
                <a:latin typeface="Arial"/>
                <a:cs typeface="Arial"/>
              </a:rPr>
              <a:t>8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  1004</a:t>
            </a:r>
            <a:r>
              <a:rPr dirty="0" sz="1200" spc="-10">
                <a:latin typeface="Arial"/>
                <a:cs typeface="Arial"/>
              </a:rPr>
              <a:t>8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440"/>
              </a:lnSpc>
              <a:spcBef>
                <a:spcPts val="40"/>
              </a:spcBef>
            </a:pPr>
            <a:r>
              <a:rPr dirty="0" sz="1200" spc="-5">
                <a:latin typeface="Arial"/>
                <a:cs typeface="Arial"/>
              </a:rPr>
              <a:t>…  </a:t>
            </a:r>
            <a:r>
              <a:rPr dirty="0" sz="1200" spc="-5">
                <a:latin typeface="Arial"/>
                <a:cs typeface="Arial"/>
              </a:rPr>
              <a:t>1005</a:t>
            </a:r>
            <a:r>
              <a:rPr dirty="0" sz="1200" spc="-10">
                <a:latin typeface="Arial"/>
                <a:cs typeface="Arial"/>
              </a:rPr>
              <a:t>0</a:t>
            </a:r>
            <a:r>
              <a:rPr dirty="0" sz="1200" spc="-10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r</a:t>
            </a:r>
            <a:r>
              <a:rPr dirty="0" sz="1200" spc="-5">
                <a:latin typeface="Arial"/>
                <a:cs typeface="Arial"/>
              </a:rPr>
              <a:t>ow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44332" y="5527118"/>
            <a:ext cx="880110" cy="172720"/>
          </a:xfrm>
          <a:custGeom>
            <a:avLst/>
            <a:gdLst/>
            <a:ahLst/>
            <a:cxnLst/>
            <a:rect l="l" t="t" r="r" b="b"/>
            <a:pathLst>
              <a:path w="880110" h="172720">
                <a:moveTo>
                  <a:pt x="0" y="0"/>
                </a:moveTo>
                <a:lnTo>
                  <a:pt x="36345" y="31306"/>
                </a:lnTo>
                <a:lnTo>
                  <a:pt x="74359" y="59482"/>
                </a:lnTo>
                <a:lnTo>
                  <a:pt x="113866" y="84527"/>
                </a:lnTo>
                <a:lnTo>
                  <a:pt x="154690" y="106441"/>
                </a:lnTo>
                <a:lnTo>
                  <a:pt x="196656" y="125225"/>
                </a:lnTo>
                <a:lnTo>
                  <a:pt x="239588" y="140878"/>
                </a:lnTo>
                <a:lnTo>
                  <a:pt x="283311" y="153401"/>
                </a:lnTo>
                <a:lnTo>
                  <a:pt x="327648" y="162793"/>
                </a:lnTo>
                <a:lnTo>
                  <a:pt x="372423" y="169054"/>
                </a:lnTo>
                <a:lnTo>
                  <a:pt x="417462" y="172184"/>
                </a:lnTo>
                <a:lnTo>
                  <a:pt x="462589" y="172184"/>
                </a:lnTo>
                <a:lnTo>
                  <a:pt x="507627" y="169054"/>
                </a:lnTo>
                <a:lnTo>
                  <a:pt x="552401" y="162793"/>
                </a:lnTo>
                <a:lnTo>
                  <a:pt x="596736" y="153401"/>
                </a:lnTo>
                <a:lnTo>
                  <a:pt x="640455" y="140878"/>
                </a:lnTo>
                <a:lnTo>
                  <a:pt x="683384" y="125225"/>
                </a:lnTo>
                <a:lnTo>
                  <a:pt x="725346" y="106441"/>
                </a:lnTo>
                <a:lnTo>
                  <a:pt x="766165" y="84527"/>
                </a:lnTo>
                <a:lnTo>
                  <a:pt x="805667" y="59482"/>
                </a:lnTo>
                <a:lnTo>
                  <a:pt x="843675" y="31306"/>
                </a:lnTo>
                <a:lnTo>
                  <a:pt x="880013" y="0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13551" y="5357459"/>
            <a:ext cx="285115" cy="310515"/>
          </a:xfrm>
          <a:custGeom>
            <a:avLst/>
            <a:gdLst/>
            <a:ahLst/>
            <a:cxnLst/>
            <a:rect l="l" t="t" r="r" b="b"/>
            <a:pathLst>
              <a:path w="285115" h="310514">
                <a:moveTo>
                  <a:pt x="0" y="0"/>
                </a:moveTo>
                <a:lnTo>
                  <a:pt x="60621" y="310451"/>
                </a:lnTo>
                <a:lnTo>
                  <a:pt x="85516" y="267868"/>
                </a:lnTo>
                <a:lnTo>
                  <a:pt x="116333" y="230096"/>
                </a:lnTo>
                <a:lnTo>
                  <a:pt x="152377" y="197669"/>
                </a:lnTo>
                <a:lnTo>
                  <a:pt x="192953" y="171122"/>
                </a:lnTo>
                <a:lnTo>
                  <a:pt x="237368" y="150990"/>
                </a:lnTo>
                <a:lnTo>
                  <a:pt x="284927" y="1378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170225" y="5357459"/>
            <a:ext cx="285115" cy="310515"/>
          </a:xfrm>
          <a:custGeom>
            <a:avLst/>
            <a:gdLst/>
            <a:ahLst/>
            <a:cxnLst/>
            <a:rect l="l" t="t" r="r" b="b"/>
            <a:pathLst>
              <a:path w="285114" h="310514">
                <a:moveTo>
                  <a:pt x="285029" y="0"/>
                </a:moveTo>
                <a:lnTo>
                  <a:pt x="0" y="137806"/>
                </a:lnTo>
                <a:lnTo>
                  <a:pt x="47558" y="150990"/>
                </a:lnTo>
                <a:lnTo>
                  <a:pt x="91974" y="171122"/>
                </a:lnTo>
                <a:lnTo>
                  <a:pt x="132557" y="197669"/>
                </a:lnTo>
                <a:lnTo>
                  <a:pt x="168615" y="230096"/>
                </a:lnTo>
                <a:lnTo>
                  <a:pt x="199458" y="267868"/>
                </a:lnTo>
                <a:lnTo>
                  <a:pt x="224395" y="310451"/>
                </a:lnTo>
                <a:lnTo>
                  <a:pt x="285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14363" y="5527118"/>
            <a:ext cx="880110" cy="172720"/>
          </a:xfrm>
          <a:custGeom>
            <a:avLst/>
            <a:gdLst/>
            <a:ahLst/>
            <a:cxnLst/>
            <a:rect l="l" t="t" r="r" b="b"/>
            <a:pathLst>
              <a:path w="880110" h="172720">
                <a:moveTo>
                  <a:pt x="0" y="0"/>
                </a:moveTo>
                <a:lnTo>
                  <a:pt x="36338" y="31306"/>
                </a:lnTo>
                <a:lnTo>
                  <a:pt x="74345" y="59482"/>
                </a:lnTo>
                <a:lnTo>
                  <a:pt x="113847" y="84527"/>
                </a:lnTo>
                <a:lnTo>
                  <a:pt x="154665" y="106441"/>
                </a:lnTo>
                <a:lnTo>
                  <a:pt x="196626" y="125225"/>
                </a:lnTo>
                <a:lnTo>
                  <a:pt x="239554" y="140878"/>
                </a:lnTo>
                <a:lnTo>
                  <a:pt x="283272" y="153401"/>
                </a:lnTo>
                <a:lnTo>
                  <a:pt x="327605" y="162793"/>
                </a:lnTo>
                <a:lnTo>
                  <a:pt x="372377" y="169054"/>
                </a:lnTo>
                <a:lnTo>
                  <a:pt x="417413" y="172184"/>
                </a:lnTo>
                <a:lnTo>
                  <a:pt x="462537" y="172184"/>
                </a:lnTo>
                <a:lnTo>
                  <a:pt x="507572" y="169054"/>
                </a:lnTo>
                <a:lnTo>
                  <a:pt x="552345" y="162793"/>
                </a:lnTo>
                <a:lnTo>
                  <a:pt x="596678" y="153401"/>
                </a:lnTo>
                <a:lnTo>
                  <a:pt x="640396" y="140878"/>
                </a:lnTo>
                <a:lnTo>
                  <a:pt x="683323" y="125225"/>
                </a:lnTo>
                <a:lnTo>
                  <a:pt x="725284" y="106441"/>
                </a:lnTo>
                <a:lnTo>
                  <a:pt x="766103" y="84527"/>
                </a:lnTo>
                <a:lnTo>
                  <a:pt x="805604" y="59482"/>
                </a:lnTo>
                <a:lnTo>
                  <a:pt x="843612" y="31306"/>
                </a:lnTo>
                <a:lnTo>
                  <a:pt x="879950" y="0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83582" y="5357459"/>
            <a:ext cx="285115" cy="310515"/>
          </a:xfrm>
          <a:custGeom>
            <a:avLst/>
            <a:gdLst/>
            <a:ahLst/>
            <a:cxnLst/>
            <a:rect l="l" t="t" r="r" b="b"/>
            <a:pathLst>
              <a:path w="285114" h="310514">
                <a:moveTo>
                  <a:pt x="0" y="0"/>
                </a:moveTo>
                <a:lnTo>
                  <a:pt x="60506" y="310451"/>
                </a:lnTo>
                <a:lnTo>
                  <a:pt x="85444" y="267868"/>
                </a:lnTo>
                <a:lnTo>
                  <a:pt x="116287" y="230096"/>
                </a:lnTo>
                <a:lnTo>
                  <a:pt x="152345" y="197669"/>
                </a:lnTo>
                <a:lnTo>
                  <a:pt x="192927" y="171122"/>
                </a:lnTo>
                <a:lnTo>
                  <a:pt x="237343" y="150990"/>
                </a:lnTo>
                <a:lnTo>
                  <a:pt x="284902" y="1378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40192" y="5357459"/>
            <a:ext cx="285115" cy="310515"/>
          </a:xfrm>
          <a:custGeom>
            <a:avLst/>
            <a:gdLst/>
            <a:ahLst/>
            <a:cxnLst/>
            <a:rect l="l" t="t" r="r" b="b"/>
            <a:pathLst>
              <a:path w="285114" h="310514">
                <a:moveTo>
                  <a:pt x="285029" y="0"/>
                </a:moveTo>
                <a:lnTo>
                  <a:pt x="0" y="137806"/>
                </a:lnTo>
                <a:lnTo>
                  <a:pt x="47558" y="150990"/>
                </a:lnTo>
                <a:lnTo>
                  <a:pt x="91974" y="171122"/>
                </a:lnTo>
                <a:lnTo>
                  <a:pt x="132557" y="197669"/>
                </a:lnTo>
                <a:lnTo>
                  <a:pt x="168615" y="230096"/>
                </a:lnTo>
                <a:lnTo>
                  <a:pt x="199458" y="267868"/>
                </a:lnTo>
                <a:lnTo>
                  <a:pt x="224395" y="310451"/>
                </a:lnTo>
                <a:lnTo>
                  <a:pt x="285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84331" y="5527118"/>
            <a:ext cx="880110" cy="172720"/>
          </a:xfrm>
          <a:custGeom>
            <a:avLst/>
            <a:gdLst/>
            <a:ahLst/>
            <a:cxnLst/>
            <a:rect l="l" t="t" r="r" b="b"/>
            <a:pathLst>
              <a:path w="880110" h="172720">
                <a:moveTo>
                  <a:pt x="0" y="0"/>
                </a:moveTo>
                <a:lnTo>
                  <a:pt x="36338" y="31306"/>
                </a:lnTo>
                <a:lnTo>
                  <a:pt x="74345" y="59482"/>
                </a:lnTo>
                <a:lnTo>
                  <a:pt x="113847" y="84527"/>
                </a:lnTo>
                <a:lnTo>
                  <a:pt x="154665" y="106441"/>
                </a:lnTo>
                <a:lnTo>
                  <a:pt x="196626" y="125225"/>
                </a:lnTo>
                <a:lnTo>
                  <a:pt x="239554" y="140878"/>
                </a:lnTo>
                <a:lnTo>
                  <a:pt x="283272" y="153401"/>
                </a:lnTo>
                <a:lnTo>
                  <a:pt x="327605" y="162793"/>
                </a:lnTo>
                <a:lnTo>
                  <a:pt x="372377" y="169054"/>
                </a:lnTo>
                <a:lnTo>
                  <a:pt x="417413" y="172184"/>
                </a:lnTo>
                <a:lnTo>
                  <a:pt x="462537" y="172184"/>
                </a:lnTo>
                <a:lnTo>
                  <a:pt x="507572" y="169054"/>
                </a:lnTo>
                <a:lnTo>
                  <a:pt x="552345" y="162793"/>
                </a:lnTo>
                <a:lnTo>
                  <a:pt x="596678" y="153401"/>
                </a:lnTo>
                <a:lnTo>
                  <a:pt x="640396" y="140878"/>
                </a:lnTo>
                <a:lnTo>
                  <a:pt x="683323" y="125225"/>
                </a:lnTo>
                <a:lnTo>
                  <a:pt x="725284" y="106441"/>
                </a:lnTo>
                <a:lnTo>
                  <a:pt x="766103" y="84527"/>
                </a:lnTo>
                <a:lnTo>
                  <a:pt x="805604" y="59482"/>
                </a:lnTo>
                <a:lnTo>
                  <a:pt x="843612" y="31306"/>
                </a:lnTo>
                <a:lnTo>
                  <a:pt x="879950" y="0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053549" y="5357459"/>
            <a:ext cx="285115" cy="310515"/>
          </a:xfrm>
          <a:custGeom>
            <a:avLst/>
            <a:gdLst/>
            <a:ahLst/>
            <a:cxnLst/>
            <a:rect l="l" t="t" r="r" b="b"/>
            <a:pathLst>
              <a:path w="285114" h="310514">
                <a:moveTo>
                  <a:pt x="0" y="0"/>
                </a:moveTo>
                <a:lnTo>
                  <a:pt x="60506" y="310451"/>
                </a:lnTo>
                <a:lnTo>
                  <a:pt x="85444" y="267868"/>
                </a:lnTo>
                <a:lnTo>
                  <a:pt x="116287" y="230096"/>
                </a:lnTo>
                <a:lnTo>
                  <a:pt x="152345" y="197669"/>
                </a:lnTo>
                <a:lnTo>
                  <a:pt x="192927" y="171122"/>
                </a:lnTo>
                <a:lnTo>
                  <a:pt x="237343" y="150990"/>
                </a:lnTo>
                <a:lnTo>
                  <a:pt x="284902" y="1378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910160" y="5357459"/>
            <a:ext cx="285115" cy="310515"/>
          </a:xfrm>
          <a:custGeom>
            <a:avLst/>
            <a:gdLst/>
            <a:ahLst/>
            <a:cxnLst/>
            <a:rect l="l" t="t" r="r" b="b"/>
            <a:pathLst>
              <a:path w="285114" h="310514">
                <a:moveTo>
                  <a:pt x="285029" y="0"/>
                </a:moveTo>
                <a:lnTo>
                  <a:pt x="0" y="137806"/>
                </a:lnTo>
                <a:lnTo>
                  <a:pt x="47558" y="150990"/>
                </a:lnTo>
                <a:lnTo>
                  <a:pt x="91974" y="171122"/>
                </a:lnTo>
                <a:lnTo>
                  <a:pt x="132557" y="197669"/>
                </a:lnTo>
                <a:lnTo>
                  <a:pt x="168615" y="230096"/>
                </a:lnTo>
                <a:lnTo>
                  <a:pt x="199458" y="267868"/>
                </a:lnTo>
                <a:lnTo>
                  <a:pt x="224395" y="310451"/>
                </a:lnTo>
                <a:lnTo>
                  <a:pt x="285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1342092" y="2790717"/>
          <a:ext cx="5683250" cy="1029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1730"/>
                <a:gridCol w="85725"/>
                <a:gridCol w="228600"/>
                <a:gridCol w="1141730"/>
                <a:gridCol w="1370330"/>
                <a:gridCol w="685164"/>
                <a:gridCol w="1030605"/>
              </a:tblGrid>
              <a:tr h="232462">
                <a:tc>
                  <a:txBody>
                    <a:bodyPr/>
                    <a:lstStyle/>
                    <a:p>
                      <a:pPr marL="67310">
                        <a:lnSpc>
                          <a:spcPts val="1405"/>
                        </a:lnSpc>
                        <a:spcBef>
                          <a:spcPts val="3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0..10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405"/>
                        </a:lnSpc>
                        <a:spcBef>
                          <a:spcPts val="32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51..58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05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1000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10009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solidFill>
                      <a:srgbClr val="E8EDF7"/>
                    </a:solidFill>
                  </a:tcPr>
                </a:tc>
              </a:tr>
              <a:tr h="182524">
                <a:tc>
                  <a:txBody>
                    <a:bodyPr/>
                    <a:lstStyle/>
                    <a:p>
                      <a:pPr marL="67310">
                        <a:lnSpc>
                          <a:spcPts val="133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11..19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35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59..63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35"/>
                        </a:lnSpc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1001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10020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8EDF7"/>
                    </a:solidFill>
                  </a:tcPr>
                </a:tc>
              </a:tr>
              <a:tr h="611714">
                <a:tc>
                  <a:txBody>
                    <a:bodyPr/>
                    <a:lstStyle/>
                    <a:p>
                      <a:pPr marL="67310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20..25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7310" marR="642620">
                        <a:lnSpc>
                          <a:spcPts val="1440"/>
                        </a:lnSpc>
                        <a:spcBef>
                          <a:spcPts val="4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…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42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..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64..75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7310" marR="558165">
                        <a:lnSpc>
                          <a:spcPts val="1440"/>
                        </a:lnSpc>
                        <a:spcBef>
                          <a:spcPts val="4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…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98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8ED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dirty="0" sz="2400" spc="-5">
                          <a:latin typeface="Arial"/>
                          <a:cs typeface="Arial"/>
                        </a:rPr>
                        <a:t>….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5588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10021..10028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7310" marR="24130">
                        <a:lnSpc>
                          <a:spcPts val="1440"/>
                        </a:lnSpc>
                        <a:spcBef>
                          <a:spcPts val="45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… 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1004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12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10050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E8EDF7"/>
                    </a:solidFill>
                  </a:tcPr>
                </a:tc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3617935" y="4846621"/>
            <a:ext cx="414655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>
                <a:latin typeface="Arial"/>
                <a:cs typeface="Arial"/>
              </a:rPr>
              <a:t>…</a:t>
            </a:r>
            <a:r>
              <a:rPr dirty="0" sz="2400" spc="-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43706" y="4846621"/>
            <a:ext cx="414655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">
                <a:latin typeface="Arial"/>
                <a:cs typeface="Arial"/>
              </a:rPr>
              <a:t>…</a:t>
            </a:r>
            <a:r>
              <a:rPr dirty="0" sz="2400" spc="-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554171" y="5527118"/>
            <a:ext cx="880110" cy="172720"/>
          </a:xfrm>
          <a:custGeom>
            <a:avLst/>
            <a:gdLst/>
            <a:ahLst/>
            <a:cxnLst/>
            <a:rect l="l" t="t" r="r" b="b"/>
            <a:pathLst>
              <a:path w="880110" h="172720">
                <a:moveTo>
                  <a:pt x="0" y="0"/>
                </a:moveTo>
                <a:lnTo>
                  <a:pt x="36355" y="31306"/>
                </a:lnTo>
                <a:lnTo>
                  <a:pt x="74378" y="59482"/>
                </a:lnTo>
                <a:lnTo>
                  <a:pt x="113893" y="84527"/>
                </a:lnTo>
                <a:lnTo>
                  <a:pt x="154725" y="106441"/>
                </a:lnTo>
                <a:lnTo>
                  <a:pt x="196697" y="125225"/>
                </a:lnTo>
                <a:lnTo>
                  <a:pt x="239634" y="140878"/>
                </a:lnTo>
                <a:lnTo>
                  <a:pt x="283361" y="153401"/>
                </a:lnTo>
                <a:lnTo>
                  <a:pt x="327702" y="162793"/>
                </a:lnTo>
                <a:lnTo>
                  <a:pt x="372480" y="169054"/>
                </a:lnTo>
                <a:lnTo>
                  <a:pt x="417521" y="172184"/>
                </a:lnTo>
                <a:lnTo>
                  <a:pt x="462650" y="172184"/>
                </a:lnTo>
                <a:lnTo>
                  <a:pt x="507689" y="169054"/>
                </a:lnTo>
                <a:lnTo>
                  <a:pt x="552465" y="162793"/>
                </a:lnTo>
                <a:lnTo>
                  <a:pt x="596800" y="153401"/>
                </a:lnTo>
                <a:lnTo>
                  <a:pt x="640520" y="140878"/>
                </a:lnTo>
                <a:lnTo>
                  <a:pt x="683448" y="125225"/>
                </a:lnTo>
                <a:lnTo>
                  <a:pt x="725410" y="106441"/>
                </a:lnTo>
                <a:lnTo>
                  <a:pt x="766229" y="84527"/>
                </a:lnTo>
                <a:lnTo>
                  <a:pt x="805731" y="59482"/>
                </a:lnTo>
                <a:lnTo>
                  <a:pt x="843738" y="31306"/>
                </a:lnTo>
                <a:lnTo>
                  <a:pt x="880077" y="0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23517" y="5357459"/>
            <a:ext cx="285115" cy="310515"/>
          </a:xfrm>
          <a:custGeom>
            <a:avLst/>
            <a:gdLst/>
            <a:ahLst/>
            <a:cxnLst/>
            <a:rect l="l" t="t" r="r" b="b"/>
            <a:pathLst>
              <a:path w="285114" h="310514">
                <a:moveTo>
                  <a:pt x="0" y="0"/>
                </a:moveTo>
                <a:lnTo>
                  <a:pt x="60506" y="310451"/>
                </a:lnTo>
                <a:lnTo>
                  <a:pt x="85444" y="267868"/>
                </a:lnTo>
                <a:lnTo>
                  <a:pt x="116287" y="230096"/>
                </a:lnTo>
                <a:lnTo>
                  <a:pt x="152345" y="197669"/>
                </a:lnTo>
                <a:lnTo>
                  <a:pt x="192927" y="171122"/>
                </a:lnTo>
                <a:lnTo>
                  <a:pt x="237343" y="150990"/>
                </a:lnTo>
                <a:lnTo>
                  <a:pt x="284902" y="1378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80127" y="5357459"/>
            <a:ext cx="285115" cy="310515"/>
          </a:xfrm>
          <a:custGeom>
            <a:avLst/>
            <a:gdLst/>
            <a:ahLst/>
            <a:cxnLst/>
            <a:rect l="l" t="t" r="r" b="b"/>
            <a:pathLst>
              <a:path w="285115" h="310514">
                <a:moveTo>
                  <a:pt x="285029" y="0"/>
                </a:moveTo>
                <a:lnTo>
                  <a:pt x="0" y="137806"/>
                </a:lnTo>
                <a:lnTo>
                  <a:pt x="47558" y="150990"/>
                </a:lnTo>
                <a:lnTo>
                  <a:pt x="91974" y="171122"/>
                </a:lnTo>
                <a:lnTo>
                  <a:pt x="132557" y="197669"/>
                </a:lnTo>
                <a:lnTo>
                  <a:pt x="168615" y="230096"/>
                </a:lnTo>
                <a:lnTo>
                  <a:pt x="199458" y="267868"/>
                </a:lnTo>
                <a:lnTo>
                  <a:pt x="224395" y="310451"/>
                </a:lnTo>
                <a:lnTo>
                  <a:pt x="285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809975" y="5527118"/>
            <a:ext cx="880110" cy="172720"/>
          </a:xfrm>
          <a:custGeom>
            <a:avLst/>
            <a:gdLst/>
            <a:ahLst/>
            <a:cxnLst/>
            <a:rect l="l" t="t" r="r" b="b"/>
            <a:pathLst>
              <a:path w="880109" h="172720">
                <a:moveTo>
                  <a:pt x="0" y="0"/>
                </a:moveTo>
                <a:lnTo>
                  <a:pt x="36355" y="31306"/>
                </a:lnTo>
                <a:lnTo>
                  <a:pt x="74378" y="59482"/>
                </a:lnTo>
                <a:lnTo>
                  <a:pt x="113893" y="84527"/>
                </a:lnTo>
                <a:lnTo>
                  <a:pt x="154725" y="106441"/>
                </a:lnTo>
                <a:lnTo>
                  <a:pt x="196697" y="125225"/>
                </a:lnTo>
                <a:lnTo>
                  <a:pt x="239634" y="140878"/>
                </a:lnTo>
                <a:lnTo>
                  <a:pt x="283361" y="153401"/>
                </a:lnTo>
                <a:lnTo>
                  <a:pt x="327702" y="162793"/>
                </a:lnTo>
                <a:lnTo>
                  <a:pt x="372480" y="169054"/>
                </a:lnTo>
                <a:lnTo>
                  <a:pt x="417521" y="172184"/>
                </a:lnTo>
                <a:lnTo>
                  <a:pt x="462650" y="172184"/>
                </a:lnTo>
                <a:lnTo>
                  <a:pt x="507689" y="169054"/>
                </a:lnTo>
                <a:lnTo>
                  <a:pt x="552465" y="162793"/>
                </a:lnTo>
                <a:lnTo>
                  <a:pt x="596800" y="153401"/>
                </a:lnTo>
                <a:lnTo>
                  <a:pt x="640520" y="140878"/>
                </a:lnTo>
                <a:lnTo>
                  <a:pt x="683448" y="125225"/>
                </a:lnTo>
                <a:lnTo>
                  <a:pt x="725410" y="106441"/>
                </a:lnTo>
                <a:lnTo>
                  <a:pt x="766229" y="84527"/>
                </a:lnTo>
                <a:lnTo>
                  <a:pt x="805731" y="59482"/>
                </a:lnTo>
                <a:lnTo>
                  <a:pt x="843738" y="31306"/>
                </a:lnTo>
                <a:lnTo>
                  <a:pt x="880077" y="0"/>
                </a:lnTo>
              </a:path>
            </a:pathLst>
          </a:custGeom>
          <a:ln w="273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79320" y="5357459"/>
            <a:ext cx="285115" cy="310515"/>
          </a:xfrm>
          <a:custGeom>
            <a:avLst/>
            <a:gdLst/>
            <a:ahLst/>
            <a:cxnLst/>
            <a:rect l="l" t="t" r="r" b="b"/>
            <a:pathLst>
              <a:path w="285115" h="310514">
                <a:moveTo>
                  <a:pt x="0" y="0"/>
                </a:moveTo>
                <a:lnTo>
                  <a:pt x="60506" y="310451"/>
                </a:lnTo>
                <a:lnTo>
                  <a:pt x="85444" y="267868"/>
                </a:lnTo>
                <a:lnTo>
                  <a:pt x="116287" y="230096"/>
                </a:lnTo>
                <a:lnTo>
                  <a:pt x="152345" y="197669"/>
                </a:lnTo>
                <a:lnTo>
                  <a:pt x="192927" y="171122"/>
                </a:lnTo>
                <a:lnTo>
                  <a:pt x="237343" y="150990"/>
                </a:lnTo>
                <a:lnTo>
                  <a:pt x="284902" y="1378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535931" y="5357459"/>
            <a:ext cx="285115" cy="310515"/>
          </a:xfrm>
          <a:custGeom>
            <a:avLst/>
            <a:gdLst/>
            <a:ahLst/>
            <a:cxnLst/>
            <a:rect l="l" t="t" r="r" b="b"/>
            <a:pathLst>
              <a:path w="285115" h="310514">
                <a:moveTo>
                  <a:pt x="285029" y="0"/>
                </a:moveTo>
                <a:lnTo>
                  <a:pt x="0" y="137806"/>
                </a:lnTo>
                <a:lnTo>
                  <a:pt x="47558" y="150990"/>
                </a:lnTo>
                <a:lnTo>
                  <a:pt x="91974" y="171122"/>
                </a:lnTo>
                <a:lnTo>
                  <a:pt x="132557" y="197669"/>
                </a:lnTo>
                <a:lnTo>
                  <a:pt x="168615" y="230096"/>
                </a:lnTo>
                <a:lnTo>
                  <a:pt x="199458" y="267868"/>
                </a:lnTo>
                <a:lnTo>
                  <a:pt x="224395" y="310451"/>
                </a:lnTo>
                <a:lnTo>
                  <a:pt x="285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0617" y="188417"/>
            <a:ext cx="23069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pc="5">
                <a:latin typeface="Times New Roman"/>
                <a:cs typeface="Times New Roman"/>
              </a:rPr>
              <a:t>B</a:t>
            </a:r>
            <a:r>
              <a:rPr dirty="0" baseline="24904" sz="4350" spc="7">
                <a:latin typeface="Times New Roman"/>
                <a:cs typeface="Times New Roman"/>
              </a:rPr>
              <a:t>+</a:t>
            </a:r>
            <a:r>
              <a:rPr dirty="0" sz="4400" spc="-15"/>
              <a:t>树索引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724400"/>
            <a:ext cx="8686800" cy="1371600"/>
          </a:xfrm>
          <a:custGeom>
            <a:avLst/>
            <a:gdLst/>
            <a:ahLst/>
            <a:cxnLst/>
            <a:rect l="l" t="t" r="r" b="b"/>
            <a:pathLst>
              <a:path w="8686800" h="1371600">
                <a:moveTo>
                  <a:pt x="0" y="123825"/>
                </a:moveTo>
                <a:lnTo>
                  <a:pt x="9730" y="75652"/>
                </a:lnTo>
                <a:lnTo>
                  <a:pt x="36266" y="36290"/>
                </a:lnTo>
                <a:lnTo>
                  <a:pt x="75625" y="9739"/>
                </a:lnTo>
                <a:lnTo>
                  <a:pt x="123825" y="0"/>
                </a:lnTo>
                <a:lnTo>
                  <a:pt x="8562975" y="0"/>
                </a:lnTo>
                <a:lnTo>
                  <a:pt x="8611147" y="9739"/>
                </a:lnTo>
                <a:lnTo>
                  <a:pt x="8650509" y="36290"/>
                </a:lnTo>
                <a:lnTo>
                  <a:pt x="8677060" y="75652"/>
                </a:lnTo>
                <a:lnTo>
                  <a:pt x="8686800" y="123825"/>
                </a:lnTo>
                <a:lnTo>
                  <a:pt x="8686800" y="1247775"/>
                </a:lnTo>
                <a:lnTo>
                  <a:pt x="8677060" y="1295974"/>
                </a:lnTo>
                <a:lnTo>
                  <a:pt x="8650509" y="1335333"/>
                </a:lnTo>
                <a:lnTo>
                  <a:pt x="8611147" y="1361869"/>
                </a:lnTo>
                <a:lnTo>
                  <a:pt x="8562975" y="1371600"/>
                </a:lnTo>
                <a:lnTo>
                  <a:pt x="123825" y="1371600"/>
                </a:lnTo>
                <a:lnTo>
                  <a:pt x="75625" y="1361869"/>
                </a:lnTo>
                <a:lnTo>
                  <a:pt x="36266" y="1335333"/>
                </a:lnTo>
                <a:lnTo>
                  <a:pt x="9730" y="1295974"/>
                </a:lnTo>
                <a:lnTo>
                  <a:pt x="0" y="1247775"/>
                </a:lnTo>
                <a:lnTo>
                  <a:pt x="0" y="1238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1940" y="1091311"/>
            <a:ext cx="8629015" cy="4897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82270" algn="l"/>
                <a:tab pos="382905" algn="l"/>
              </a:tabLst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25525" sz="2775" spc="7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树最底层的块称为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点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leaf</a:t>
            </a:r>
            <a:r>
              <a:rPr dirty="0" sz="28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node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）或叶子块</a:t>
            </a:r>
            <a:endParaRPr sz="2800">
              <a:latin typeface="宋体"/>
              <a:cs typeface="宋体"/>
            </a:endParaRPr>
          </a:p>
          <a:p>
            <a:pPr marL="382270">
              <a:lnSpc>
                <a:spcPct val="100000"/>
              </a:lnSpc>
              <a:spcBef>
                <a:spcPts val="5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leaf</a:t>
            </a:r>
            <a:r>
              <a:rPr dirty="0" sz="28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），包含各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索引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以及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rowid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指</a:t>
            </a:r>
            <a:endParaRPr sz="2800">
              <a:latin typeface="宋体"/>
              <a:cs typeface="宋体"/>
            </a:endParaRPr>
          </a:p>
          <a:p>
            <a:pPr marL="382270">
              <a:lnSpc>
                <a:spcPts val="3290"/>
              </a:lnSpc>
              <a:spcBef>
                <a:spcPts val="14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向索引的行）。叶子节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点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之上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内部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称为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支块</a:t>
            </a:r>
            <a:endParaRPr sz="2800">
              <a:latin typeface="宋体"/>
              <a:cs typeface="宋体"/>
            </a:endParaRPr>
          </a:p>
          <a:p>
            <a:pPr marL="382270">
              <a:lnSpc>
                <a:spcPts val="3290"/>
              </a:lnSpc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branch</a:t>
            </a:r>
            <a:r>
              <a:rPr dirty="0" sz="28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block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），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结构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实现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导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航</a:t>
            </a:r>
            <a:endParaRPr sz="2800">
              <a:latin typeface="宋体"/>
              <a:cs typeface="宋体"/>
            </a:endParaRPr>
          </a:p>
          <a:p>
            <a:pPr marL="382270" marR="30480" indent="-344805">
              <a:lnSpc>
                <a:spcPct val="100000"/>
              </a:lnSpc>
              <a:spcBef>
                <a:spcPts val="675"/>
              </a:spcBef>
              <a:buChar char="•"/>
              <a:tabLst>
                <a:tab pos="382270" algn="l"/>
                <a:tab pos="382905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25525" sz="2775" spc="7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树的特点之一是：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有叶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块都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该在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树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层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上。这一层称为索引的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高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度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height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换句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话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说，索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引是高度平衡的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height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balanced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029335">
              <a:lnSpc>
                <a:spcPts val="2880"/>
              </a:lnSpc>
              <a:spcBef>
                <a:spcPts val="1935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baseline="25462" sz="1800" spc="-7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树索引中不存在非惟一性条目。在一个非惟一性索</a:t>
            </a:r>
            <a:endParaRPr sz="2500">
              <a:latin typeface="宋体"/>
              <a:cs typeface="宋体"/>
            </a:endParaRPr>
          </a:p>
          <a:p>
            <a:pPr marL="1029335" marR="168910">
              <a:lnSpc>
                <a:spcPts val="2880"/>
              </a:lnSpc>
              <a:spcBef>
                <a:spcPts val="80"/>
              </a:spcBef>
            </a:pP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引中</a:t>
            </a:r>
            <a:r>
              <a:rPr dirty="0" sz="2500" spc="-15" i="1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15" i="1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会把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rowid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作为一个额外的列追加到键上，  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使得键惟一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48768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3510" y="188417"/>
            <a:ext cx="671893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反转键索引（反向键索引）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240" y="1091311"/>
            <a:ext cx="8653145" cy="5064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94970" marR="43180" indent="-344805">
              <a:lnSpc>
                <a:spcPct val="100099"/>
              </a:lnSpc>
              <a:spcBef>
                <a:spcPts val="105"/>
              </a:spcBef>
              <a:buFont typeface="Times New Roman"/>
              <a:buChar char="•"/>
              <a:tabLst>
                <a:tab pos="3956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反转键索引是一种特殊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25525" sz="2775" spc="7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树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索引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实现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转键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引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的目的是为了减少“右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”索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中对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引叶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块的竞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争，缓解忙索引右侧的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缓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冲区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等待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94970" marR="53340" indent="-344805">
              <a:lnSpc>
                <a:spcPct val="98600"/>
              </a:lnSpc>
              <a:spcBef>
                <a:spcPts val="1675"/>
              </a:spcBef>
              <a:buFont typeface="Times New Roman"/>
              <a:buChar char="•"/>
              <a:tabLst>
                <a:tab pos="394970" algn="l"/>
                <a:tab pos="3956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反转键索引比非反转键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引更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、更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更多的 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I/O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才能获取指定的索引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项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。因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此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择进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反转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之前，用户需要确定争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问题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已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经非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严重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以至于 采用反转键索引的优点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大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于其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点。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94970" marR="53340" indent="-344805">
              <a:lnSpc>
                <a:spcPts val="3220"/>
              </a:lnSpc>
              <a:spcBef>
                <a:spcPts val="1855"/>
              </a:spcBef>
              <a:buFont typeface="Times New Roman"/>
              <a:buChar char="•"/>
              <a:tabLst>
                <a:tab pos="394970" algn="l"/>
                <a:tab pos="3956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如果用户选择使用反转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索引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那么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需在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通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常的索 引语句末尾添加一个关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键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reverse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即可。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位图索引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34397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14351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位图索引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bitmap</a:t>
            </a:r>
            <a:r>
              <a:rPr dirty="0" sz="32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index</a:t>
            </a:r>
            <a:r>
              <a:rPr dirty="0" sz="320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从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7.3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版本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开始引入的。目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前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企业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版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版都支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8800"/>
              </a:lnSpc>
              <a:spcBef>
                <a:spcPts val="24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持位图索引，但是标准版不支持。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图索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 为数据仓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即席查询环境设计的。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它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特别不 适用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 spc="-85">
                <a:solidFill>
                  <a:srgbClr val="FFFFFF"/>
                </a:solidFill>
                <a:latin typeface="Times New Roman"/>
                <a:cs typeface="Times New Roman"/>
              </a:rPr>
              <a:t>OLTP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系统，如果系统中的数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会由多 个并发会话频繁地更新，这种系统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于 位图索引。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索引</dc:title>
  <dcterms:created xsi:type="dcterms:W3CDTF">2020-03-14T17:06:01Z</dcterms:created>
  <dcterms:modified xsi:type="dcterms:W3CDTF">2020-03-14T17:06:01Z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2020-03-14T00:00:00Z</vt:filetime>
  </property>
</Properties>
</file>