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0676" y="1976119"/>
            <a:ext cx="5422646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1700" y="188417"/>
            <a:ext cx="226059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9874" y="1091311"/>
            <a:ext cx="8604250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latin typeface="Times New Roman"/>
                <a:cs typeface="Times New Roman"/>
              </a:rPr>
              <a:t>Oracle</a:t>
            </a:r>
            <a:r>
              <a:rPr dirty="0" spc="-10"/>
              <a:t>的视图和同义词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对视图的验证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793480" cy="452120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4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当创建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图时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验证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有效性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以后，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改变基本表的特性有可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导致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图无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效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，以下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操作将导致视图无效：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改变列的名称，或从基本表或视图中完全删除列。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删除构建视图的基本表或视图。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改变基本表或视图，使其无效，这样将导致视图变得无效。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Times New Roman"/>
              <a:cs typeface="Times New Roman"/>
            </a:endParaRPr>
          </a:p>
          <a:p>
            <a:pPr marL="356870" marR="253365" indent="-344805">
              <a:lnSpc>
                <a:spcPct val="9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为了解决上述问题，可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alter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view_name  compile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命令重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编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译视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，或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28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replace  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命令重新创建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图，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者修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正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视图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基于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基本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表或视图。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3510" y="188417"/>
            <a:ext cx="671893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通过视图的数据更新及删除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24255"/>
            <a:ext cx="8612505" cy="525335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algn="just" marL="356870" marR="50165" indent="-344805">
              <a:lnSpc>
                <a:spcPct val="75800"/>
              </a:lnSpc>
              <a:spcBef>
                <a:spcPts val="919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如果视图包含了下面的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容，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那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么不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通过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图删除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基本表中的数据：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分组函数，例</a:t>
            </a:r>
            <a:r>
              <a:rPr dirty="0" sz="2400" spc="-10">
                <a:solidFill>
                  <a:srgbClr val="FFFF00"/>
                </a:solidFill>
                <a:latin typeface="宋体"/>
                <a:cs typeface="宋体"/>
              </a:rPr>
              <a:t>如</a:t>
            </a:r>
            <a:r>
              <a:rPr dirty="0" sz="2400" spc="-5">
                <a:solidFill>
                  <a:srgbClr val="FFFF00"/>
                </a:solidFill>
                <a:latin typeface="Times New Roman"/>
                <a:cs typeface="Times New Roman"/>
              </a:rPr>
              <a:t>sum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、</a:t>
            </a:r>
            <a:r>
              <a:rPr dirty="0" sz="2400" spc="-15">
                <a:solidFill>
                  <a:srgbClr val="FFFF00"/>
                </a:solidFill>
                <a:latin typeface="Times New Roman"/>
                <a:cs typeface="Times New Roman"/>
              </a:rPr>
              <a:t>avg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、</a:t>
            </a:r>
            <a:r>
              <a:rPr dirty="0" sz="2400">
                <a:solidFill>
                  <a:srgbClr val="FFFF00"/>
                </a:solidFill>
                <a:latin typeface="Times New Roman"/>
                <a:cs typeface="Times New Roman"/>
              </a:rPr>
              <a:t>min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、</a:t>
            </a:r>
            <a:r>
              <a:rPr dirty="0" sz="2400" spc="5">
                <a:solidFill>
                  <a:srgbClr val="FFFF00"/>
                </a:solidFill>
                <a:latin typeface="Times New Roman"/>
                <a:cs typeface="Times New Roman"/>
              </a:rPr>
              <a:t>max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等；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Times New Roman"/>
                <a:cs typeface="Times New Roman"/>
              </a:rPr>
              <a:t>group</a:t>
            </a:r>
            <a:r>
              <a:rPr dirty="0" sz="24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FFFF00"/>
                </a:solidFill>
                <a:latin typeface="Times New Roman"/>
                <a:cs typeface="Times New Roman"/>
              </a:rPr>
              <a:t>by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子句；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15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Times New Roman"/>
                <a:cs typeface="Times New Roman"/>
              </a:rPr>
              <a:t>distinct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关键字；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16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包含了表达式；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00"/>
                </a:solidFill>
                <a:latin typeface="Times New Roman"/>
                <a:cs typeface="Times New Roman"/>
              </a:rPr>
              <a:t>rownum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伪列。</a:t>
            </a:r>
            <a:endParaRPr sz="2400">
              <a:latin typeface="宋体"/>
              <a:cs typeface="宋体"/>
            </a:endParaRPr>
          </a:p>
          <a:p>
            <a:pPr algn="just" marL="356870" marR="50165" indent="-344805">
              <a:lnSpc>
                <a:spcPct val="77900"/>
              </a:lnSpc>
              <a:spcBef>
                <a:spcPts val="87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在插入数据时，除了需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满足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上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面提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之外， 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还需要保证那些没有包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含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定义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的列必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须允许空值。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80000"/>
              </a:lnSpc>
              <a:spcBef>
                <a:spcPts val="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如果在视图定义中包含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check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option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，那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么 对视图的修改除了前面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那些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原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则之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外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须满足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指定的约束条件。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内嵌视图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66785" cy="4893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内嵌视图（</a:t>
            </a:r>
            <a:r>
              <a:rPr dirty="0" sz="2800" spc="-76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inline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，内建视图，内联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356870" marR="168275">
              <a:lnSpc>
                <a:spcPct val="100000"/>
              </a:lnSpc>
              <a:spcBef>
                <a:spcPts val="5"/>
              </a:spcBef>
            </a:pP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内嵌视图是一个带有别</a:t>
            </a:r>
            <a:r>
              <a:rPr dirty="0" sz="2800" spc="-35">
                <a:solidFill>
                  <a:srgbClr val="FFFF00"/>
                </a:solidFill>
                <a:latin typeface="宋体"/>
                <a:cs typeface="宋体"/>
              </a:rPr>
              <a:t>名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或相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关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名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的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、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可以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L 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语句中使用的子查询。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9300"/>
              </a:lnSpc>
              <a:spcBef>
                <a:spcPts val="16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内嵌视图不是模式对象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从根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本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上来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讲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视图就 是嵌入到父查询中的查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够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用表名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称的地方使用。内嵌视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现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语句的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子句中，也可以出现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update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delete  from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等语句中。内嵌视图是临时的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它只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查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询的运行期间，但是它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以让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发人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有能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力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在整个 查询的任何部分中使用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图结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果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内嵌视图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27011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得到每个单位具有最高工资的员工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8655" y="2429255"/>
            <a:ext cx="6723888" cy="2609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1600" y="2362200"/>
            <a:ext cx="6705600" cy="2590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68643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>
                <a:latin typeface="Courier New"/>
                <a:cs typeface="Courier New"/>
              </a:rPr>
              <a:t>a.EName, a.ESal, DName,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b.maxsal</a:t>
            </a:r>
            <a:endParaRPr sz="1800">
              <a:latin typeface="Courier New"/>
              <a:cs typeface="Courier New"/>
            </a:endParaRPr>
          </a:p>
          <a:p>
            <a:pPr marL="68643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>
                <a:latin typeface="Courier New"/>
                <a:cs typeface="Courier New"/>
              </a:rPr>
              <a:t>Employee </a:t>
            </a:r>
            <a:r>
              <a:rPr dirty="0" sz="1800" spc="-15">
                <a:latin typeface="Courier New"/>
                <a:cs typeface="Courier New"/>
              </a:rPr>
              <a:t>a,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(</a:t>
            </a: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5">
                <a:latin typeface="Courier New"/>
                <a:cs typeface="Courier New"/>
              </a:rPr>
              <a:t>DID, </a:t>
            </a:r>
            <a:r>
              <a:rPr dirty="0" sz="1800" spc="-10" b="1">
                <a:latin typeface="Courier New"/>
                <a:cs typeface="Courier New"/>
              </a:rPr>
              <a:t>MAX</a:t>
            </a:r>
            <a:r>
              <a:rPr dirty="0" sz="1800" spc="-10">
                <a:latin typeface="Courier New"/>
                <a:cs typeface="Courier New"/>
              </a:rPr>
              <a:t>(ESal)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maxsal</a:t>
            </a:r>
            <a:endParaRPr sz="1800">
              <a:latin typeface="Courier New"/>
              <a:cs typeface="Courier New"/>
            </a:endParaRPr>
          </a:p>
          <a:p>
            <a:pPr marL="192151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>
                <a:latin typeface="Courier New"/>
                <a:cs typeface="Courier New"/>
              </a:rPr>
              <a:t>Employee </a:t>
            </a:r>
            <a:r>
              <a:rPr dirty="0" sz="1800" spc="-10" b="1">
                <a:latin typeface="Courier New"/>
                <a:cs typeface="Courier New"/>
              </a:rPr>
              <a:t>GROUP </a:t>
            </a:r>
            <a:r>
              <a:rPr dirty="0" sz="1800" spc="-15" b="1">
                <a:latin typeface="Courier New"/>
                <a:cs typeface="Courier New"/>
              </a:rPr>
              <a:t>BY </a:t>
            </a:r>
            <a:r>
              <a:rPr dirty="0" sz="1800" spc="-5">
                <a:latin typeface="Courier New"/>
                <a:cs typeface="Courier New"/>
              </a:rPr>
              <a:t>DID)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b,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Department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dept</a:t>
            </a:r>
            <a:endParaRPr sz="1800">
              <a:latin typeface="Courier New"/>
              <a:cs typeface="Courier New"/>
            </a:endParaRPr>
          </a:p>
          <a:p>
            <a:pPr marL="68643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5">
                <a:latin typeface="Courier New"/>
                <a:cs typeface="Courier New"/>
              </a:rPr>
              <a:t>a.DID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b.DID</a:t>
            </a:r>
            <a:endParaRPr sz="1800">
              <a:latin typeface="Courier New"/>
              <a:cs typeface="Courier New"/>
            </a:endParaRPr>
          </a:p>
          <a:p>
            <a:pPr marL="68643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AND </a:t>
            </a:r>
            <a:r>
              <a:rPr dirty="0" sz="1800" spc="-10">
                <a:latin typeface="Courier New"/>
                <a:cs typeface="Courier New"/>
              </a:rPr>
              <a:t>a.ESal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10">
                <a:latin typeface="Courier New"/>
                <a:cs typeface="Courier New"/>
              </a:rPr>
              <a:t>b.maxsal </a:t>
            </a: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b.DID=dept.DID;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对象视图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791575" cy="523494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4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的对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——</a:t>
            </a:r>
            <a:r>
              <a:rPr dirty="0" sz="28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关系技术是构建在关系结构上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对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象层。在对象层以下数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需要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储在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系表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，但是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允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许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些数据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装在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类型中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所以， 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为了获取特定雇员的信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息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再考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虑从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emp 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表的某些列中进行选择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而是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以考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虑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选择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存储在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数据库中的对象模型化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单独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户。</a:t>
            </a:r>
            <a:endParaRPr sz="2800">
              <a:latin typeface="宋体"/>
              <a:cs typeface="宋体"/>
            </a:endParaRPr>
          </a:p>
          <a:p>
            <a:pPr algn="just" marL="356870" marR="229870" indent="-344805">
              <a:lnSpc>
                <a:spcPct val="89000"/>
              </a:lnSpc>
              <a:spcBef>
                <a:spcPts val="85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如果已经创建了应用，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且只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够使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式中的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关系表，如果希望在不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新设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式并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重新构 建用户应用的前提下，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利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——</a:t>
            </a:r>
            <a:r>
              <a:rPr dirty="0" sz="2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关系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特性，那么应该怎么办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？这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提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供一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解决方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案：对象视图。</a:t>
            </a:r>
            <a:endParaRPr sz="2800">
              <a:latin typeface="宋体"/>
              <a:cs typeface="宋体"/>
            </a:endParaRPr>
          </a:p>
          <a:p>
            <a:pPr algn="just" marL="356870" marR="229870" indent="-344805">
              <a:lnSpc>
                <a:spcPts val="2880"/>
              </a:lnSpc>
              <a:spcBef>
                <a:spcPts val="98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用户可以基于用户的对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创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建对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视图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然后可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以像平常一样通过这些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图查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并且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改数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对象视图</a:t>
            </a:r>
          </a:p>
        </p:txBody>
      </p:sp>
      <p:sp>
        <p:nvSpPr>
          <p:cNvPr id="5" name="object 5"/>
          <p:cNvSpPr/>
          <p:nvPr/>
        </p:nvSpPr>
        <p:spPr>
          <a:xfrm>
            <a:off x="1514855" y="1438655"/>
            <a:ext cx="6723888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2432" y="1414272"/>
            <a:ext cx="4511040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47800" y="1371600"/>
            <a:ext cx="6705600" cy="1447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1097915" marR="2051685" indent="-549275">
              <a:lnSpc>
                <a:spcPct val="100000"/>
              </a:lnSpc>
              <a:spcBef>
                <a:spcPts val="90"/>
              </a:spcBef>
            </a:pPr>
            <a:r>
              <a:rPr dirty="0" sz="1800" spc="-5" b="1">
                <a:latin typeface="Courier New"/>
                <a:cs typeface="Courier New"/>
              </a:rPr>
              <a:t>create type </a:t>
            </a:r>
            <a:r>
              <a:rPr dirty="0" sz="1800" spc="-10" b="1">
                <a:latin typeface="Courier New"/>
                <a:cs typeface="Courier New"/>
              </a:rPr>
              <a:t>emp_obj </a:t>
            </a:r>
            <a:r>
              <a:rPr dirty="0" sz="1800" spc="-1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object(  </a:t>
            </a:r>
            <a:r>
              <a:rPr dirty="0" sz="1800" spc="-5" b="1">
                <a:latin typeface="Courier New"/>
                <a:cs typeface="Courier New"/>
              </a:rPr>
              <a:t>id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number(38),</a:t>
            </a:r>
            <a:endParaRPr sz="1800">
              <a:latin typeface="Courier New"/>
              <a:cs typeface="Courier New"/>
            </a:endParaRPr>
          </a:p>
          <a:p>
            <a:pPr marL="10979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ename </a:t>
            </a:r>
            <a:r>
              <a:rPr dirty="0" sz="1800" spc="-15" b="1">
                <a:latin typeface="Courier New"/>
                <a:cs typeface="Courier New"/>
              </a:rPr>
              <a:t>varchar2(30),</a:t>
            </a:r>
            <a:endParaRPr sz="1800">
              <a:latin typeface="Courier New"/>
              <a:cs typeface="Courier New"/>
            </a:endParaRPr>
          </a:p>
          <a:p>
            <a:pPr marL="10979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email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varchar2(30)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4855" y="3038855"/>
            <a:ext cx="6723888" cy="551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47800" y="2971800"/>
            <a:ext cx="6705600" cy="533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549275">
              <a:lnSpc>
                <a:spcPct val="100000"/>
              </a:lnSpc>
              <a:spcBef>
                <a:spcPts val="815"/>
              </a:spcBef>
            </a:pPr>
            <a:r>
              <a:rPr dirty="0" sz="1800" spc="-5" b="1">
                <a:latin typeface="Courier New"/>
                <a:cs typeface="Courier New"/>
              </a:rPr>
              <a:t>create table emp of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emp_obj;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4855" y="3800855"/>
            <a:ext cx="6723888" cy="1999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47800" y="3733800"/>
            <a:ext cx="6705600" cy="1981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CREATE VIEW </a:t>
            </a:r>
            <a:r>
              <a:rPr dirty="0" sz="1800" spc="-10" b="1">
                <a:latin typeface="Courier New"/>
                <a:cs typeface="Courier New"/>
              </a:rPr>
              <a:t>emp_email </a:t>
            </a:r>
            <a:r>
              <a:rPr dirty="0" sz="1800" spc="-5" b="1">
                <a:latin typeface="Courier New"/>
                <a:cs typeface="Courier New"/>
              </a:rPr>
              <a:t>OF</a:t>
            </a:r>
            <a:r>
              <a:rPr dirty="0" sz="1800" spc="-10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emp_obj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WITH </a:t>
            </a:r>
            <a:r>
              <a:rPr dirty="0" sz="1800" spc="-10" b="1">
                <a:latin typeface="Courier New"/>
                <a:cs typeface="Courier New"/>
              </a:rPr>
              <a:t>OBJECT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OID(id)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AS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emp.id,emp.email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emp;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物化视图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66785" cy="4808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8i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以前的版本中，这些对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被称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快照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从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8i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以后，这些对象被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命名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物化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图，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且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经过了加强，可以支持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询重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、刷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或提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交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。这些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视图可以用于从数据仓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到分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布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式移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计算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各种任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务和各种环境。</a:t>
            </a:r>
            <a:endParaRPr sz="2800">
              <a:latin typeface="宋体"/>
              <a:cs typeface="宋体"/>
            </a:endParaRPr>
          </a:p>
          <a:p>
            <a:pPr algn="just" marL="356870" marR="5080" indent="-344805">
              <a:lnSpc>
                <a:spcPct val="99200"/>
              </a:lnSpc>
              <a:spcBef>
                <a:spcPts val="84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从本质上来看，物化视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就是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的查询 结果。与在运行时确定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果的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系视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不同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物化视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图的结果会预先计算并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由于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结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果，所 以物化视图要占用空间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但是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会延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缓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视图的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使用。当正在查询大规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，物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化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视图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够极大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地增强用户应用的性能。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物化视图</a:t>
            </a:r>
          </a:p>
        </p:txBody>
      </p:sp>
      <p:sp>
        <p:nvSpPr>
          <p:cNvPr id="5" name="object 5"/>
          <p:cNvSpPr/>
          <p:nvPr/>
        </p:nvSpPr>
        <p:spPr>
          <a:xfrm>
            <a:off x="1362455" y="2200655"/>
            <a:ext cx="6723888" cy="2609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5400" y="2133600"/>
            <a:ext cx="6705600" cy="2590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spc="-10" b="1">
                <a:latin typeface="Courier New"/>
                <a:cs typeface="Courier New"/>
              </a:rPr>
              <a:t>materialized </a:t>
            </a:r>
            <a:r>
              <a:rPr dirty="0" sz="1800" spc="-15" b="1">
                <a:latin typeface="Courier New"/>
                <a:cs typeface="Courier New"/>
              </a:rPr>
              <a:t>view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vw_material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as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empno,count(*)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total_emp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emp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group </a:t>
            </a:r>
            <a:r>
              <a:rPr dirty="0" sz="1800" spc="-15" b="1">
                <a:latin typeface="Courier New"/>
                <a:cs typeface="Courier New"/>
              </a:rPr>
              <a:t>by</a:t>
            </a:r>
            <a:r>
              <a:rPr dirty="0" sz="1800" spc="-10" b="1">
                <a:latin typeface="Courier New"/>
                <a:cs typeface="Courier New"/>
              </a:rPr>
              <a:t> empno;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9957" y="188417"/>
            <a:ext cx="270573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latin typeface="Times New Roman"/>
                <a:cs typeface="Times New Roman"/>
              </a:rPr>
              <a:t>TOP</a:t>
            </a:r>
            <a:r>
              <a:rPr dirty="0" spc="-2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N</a:t>
            </a:r>
            <a:r>
              <a:rPr dirty="0" spc="-15"/>
              <a:t>分析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8218805" cy="32334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Top-N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查询是寻找一列中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个最大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最小值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Top-N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分析查询语句的两个基本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成：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在子查询中使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dirty="0" sz="28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字句来进行排序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在主查询中限制结果集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显示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ROWNUM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伪列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示例：得到最先参加工作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个员工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856" y="4410455"/>
            <a:ext cx="862888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4800" y="4343400"/>
            <a:ext cx="8610600" cy="1600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2606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1780"/>
              </a:spcBef>
            </a:pPr>
            <a:r>
              <a:rPr dirty="0" sz="1800" b="1">
                <a:latin typeface="Courier New"/>
                <a:cs typeface="Courier New"/>
              </a:rPr>
              <a:t>SELECT </a:t>
            </a:r>
            <a:r>
              <a:rPr dirty="0" sz="1800" spc="-5">
                <a:latin typeface="Courier New"/>
                <a:cs typeface="Courier New"/>
              </a:rPr>
              <a:t>rownum </a:t>
            </a:r>
            <a:r>
              <a:rPr dirty="0" sz="1800">
                <a:latin typeface="Courier New"/>
                <a:cs typeface="Courier New"/>
              </a:rPr>
              <a:t>as </a:t>
            </a:r>
            <a:r>
              <a:rPr dirty="0" sz="1800" spc="-10">
                <a:latin typeface="Courier New"/>
                <a:cs typeface="Courier New"/>
              </a:rPr>
              <a:t>SENIOR,tempemp.EName,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tempemp.EHiredate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FROM 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10">
                <a:latin typeface="Courier New"/>
                <a:cs typeface="Courier New"/>
              </a:rPr>
              <a:t>EName,EHiredate </a:t>
            </a:r>
            <a:r>
              <a:rPr dirty="0" sz="1800" b="1">
                <a:latin typeface="Courier New"/>
                <a:cs typeface="Courier New"/>
              </a:rPr>
              <a:t>FROM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Employee</a:t>
            </a:r>
            <a:endParaRPr sz="1800">
              <a:latin typeface="Courier New"/>
              <a:cs typeface="Courier New"/>
            </a:endParaRPr>
          </a:p>
          <a:p>
            <a:pPr marL="137223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ORDER </a:t>
            </a:r>
            <a:r>
              <a:rPr dirty="0" sz="1800" spc="-5" b="1">
                <a:latin typeface="Courier New"/>
                <a:cs typeface="Courier New"/>
              </a:rPr>
              <a:t>BY </a:t>
            </a:r>
            <a:r>
              <a:rPr dirty="0" sz="1800" spc="-10">
                <a:latin typeface="Courier New"/>
                <a:cs typeface="Courier New"/>
              </a:rPr>
              <a:t>EHiredate)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tempemp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WHERE </a:t>
            </a:r>
            <a:r>
              <a:rPr dirty="0" sz="1800" spc="-10">
                <a:latin typeface="Courier New"/>
                <a:cs typeface="Courier New"/>
              </a:rPr>
              <a:t>rownum </a:t>
            </a:r>
            <a:r>
              <a:rPr dirty="0" sz="1800" spc="-5">
                <a:latin typeface="Courier New"/>
                <a:cs typeface="Courier New"/>
              </a:rPr>
              <a:t>&lt;=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同义词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66785" cy="406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6870" marR="12700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创建同义词可以简化对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访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问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象的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同义词能够：</a:t>
            </a:r>
            <a:endParaRPr sz="2800">
              <a:latin typeface="宋体"/>
              <a:cs typeface="宋体"/>
            </a:endParaRPr>
          </a:p>
          <a:p>
            <a:pPr algn="just" marL="4699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使用户更加方便的引用另一个用户的表</a:t>
            </a:r>
            <a:endParaRPr sz="2400">
              <a:latin typeface="宋体"/>
              <a:cs typeface="宋体"/>
            </a:endParaRPr>
          </a:p>
          <a:p>
            <a:pPr algn="just"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使对象名字变短</a:t>
            </a:r>
            <a:endParaRPr sz="2400">
              <a:latin typeface="宋体"/>
              <a:cs typeface="宋体"/>
            </a:endParaRPr>
          </a:p>
          <a:p>
            <a:pPr algn="just" marL="356870" marR="273050" indent="-344805">
              <a:lnSpc>
                <a:spcPct val="100000"/>
              </a:lnSpc>
              <a:spcBef>
                <a:spcPts val="65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创建一个同义词可以除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必须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案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限制 同义词可以用来替换表名、视图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、序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名和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程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名或其它对象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不包括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包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－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package)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356870" marR="5080" indent="-344805">
              <a:lnSpc>
                <a:spcPts val="3220"/>
              </a:lnSpc>
              <a:spcBef>
                <a:spcPts val="104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一个私有同义词名字对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同一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必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须与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所有的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其它对象不同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视图的含义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312229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just" marL="356870" marR="508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视图是对根据预定义的选择标准由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行的集合建立起来的动态表的静态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义。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97500"/>
              </a:lnSpc>
              <a:spcBef>
                <a:spcPts val="190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使用视图的原因很多，比如：集中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户使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数据、隐藏数据的复杂性、简化权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限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管理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及 为向其他应用程序输出而重新组织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据等等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使用同义词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3990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创建同义词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33013"/>
            <a:ext cx="239903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修改同义词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5255" y="2124455"/>
            <a:ext cx="7638288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6216" y="2496311"/>
            <a:ext cx="765048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38200" y="2057400"/>
            <a:ext cx="7620000" cy="1143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spc="-10" b="1">
                <a:latin typeface="Courier New"/>
                <a:cs typeface="Courier New"/>
              </a:rPr>
              <a:t>[PUBLIC] SYNONYM </a:t>
            </a:r>
            <a:r>
              <a:rPr dirty="0" sz="1800" spc="-10" b="1" i="1">
                <a:latin typeface="Courier New"/>
                <a:cs typeface="Courier New"/>
              </a:rPr>
              <a:t>synonym_name </a:t>
            </a:r>
            <a:r>
              <a:rPr dirty="0" sz="1800" spc="-10" b="1">
                <a:latin typeface="Courier New"/>
                <a:cs typeface="Courier New"/>
              </a:rPr>
              <a:t>FOR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object_name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5255" y="4486655"/>
            <a:ext cx="7638288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8200" y="4419600"/>
            <a:ext cx="7620000" cy="1143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0" b="1">
                <a:latin typeface="Courier New"/>
                <a:cs typeface="Courier New"/>
              </a:rPr>
              <a:t>[PUBLIC] SYNONYM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synonym_name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2523490" cy="375729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视图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关系视图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内嵌视图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对象视图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物化视图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TOP-N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分析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同义词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视图的种类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883660" cy="4613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中视图的种类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关系视图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内嵌视图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对象视图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物化视图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关系视图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1951989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356870" marR="5080" indent="-344805">
              <a:lnSpc>
                <a:spcPct val="98400"/>
              </a:lnSpc>
              <a:spcBef>
                <a:spcPts val="15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关系视图就是经过存储的查询，可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出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看作是一个表。它就是基于关系数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 象。可以将视图看作是虚拟表，可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像查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 一样地查询视图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创建视图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31834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语句创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视图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部分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法 形式如下：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255" y="2734055"/>
            <a:ext cx="7409688" cy="2075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19200" y="2667000"/>
            <a:ext cx="7391400" cy="2057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9705" rIns="0" bIns="0" rtlCol="0" vert="horz">
            <a:spAutoFit/>
          </a:bodyPr>
          <a:lstStyle/>
          <a:p>
            <a:pPr marL="549275">
              <a:lnSpc>
                <a:spcPct val="100000"/>
              </a:lnSpc>
              <a:spcBef>
                <a:spcPts val="1415"/>
              </a:spcBef>
            </a:pPr>
            <a:r>
              <a:rPr dirty="0" sz="1800" spc="-5" b="1">
                <a:latin typeface="Courier New"/>
                <a:cs typeface="Courier New"/>
              </a:rPr>
              <a:t>CREATE [OR </a:t>
            </a:r>
            <a:r>
              <a:rPr dirty="0" sz="1800" spc="-10" b="1">
                <a:latin typeface="Courier New"/>
                <a:cs typeface="Courier New"/>
              </a:rPr>
              <a:t>REPLACE] </a:t>
            </a:r>
            <a:r>
              <a:rPr dirty="0" sz="1800" spc="-15" b="1">
                <a:latin typeface="Courier New"/>
                <a:cs typeface="Courier New"/>
              </a:rPr>
              <a:t>[FORCE </a:t>
            </a:r>
            <a:r>
              <a:rPr dirty="0" sz="1800" b="1">
                <a:latin typeface="Courier New"/>
                <a:cs typeface="Courier New"/>
              </a:rPr>
              <a:t>| </a:t>
            </a:r>
            <a:r>
              <a:rPr dirty="0" sz="1800" spc="-10" b="1">
                <a:latin typeface="Courier New"/>
                <a:cs typeface="Courier New"/>
              </a:rPr>
              <a:t>NOFORCE]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VIEW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[USER.]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view_name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</a:t>
            </a:r>
            <a:r>
              <a:rPr dirty="0" sz="1800" spc="-10" b="1" i="1">
                <a:latin typeface="Courier New"/>
                <a:cs typeface="Courier New"/>
              </a:rPr>
              <a:t>column1</a:t>
            </a:r>
            <a:r>
              <a:rPr dirty="0" sz="1800" spc="-10" b="1">
                <a:latin typeface="Courier New"/>
                <a:cs typeface="Courier New"/>
              </a:rPr>
              <a:t>[,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column2</a:t>
            </a:r>
            <a:r>
              <a:rPr dirty="0" sz="1800" spc="-10" b="1">
                <a:latin typeface="Courier New"/>
                <a:cs typeface="Courier New"/>
              </a:rPr>
              <a:t>]…]</a:t>
            </a:r>
            <a:endParaRPr sz="18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AS </a:t>
            </a:r>
            <a:r>
              <a:rPr dirty="0" sz="1800" spc="-10" b="1" i="1">
                <a:latin typeface="Courier New"/>
                <a:cs typeface="Courier New"/>
              </a:rPr>
              <a:t>query</a:t>
            </a:r>
            <a:endParaRPr sz="1800">
              <a:latin typeface="Courier New"/>
              <a:cs typeface="Courier New"/>
            </a:endParaRPr>
          </a:p>
          <a:p>
            <a:pPr marL="549275" marR="41592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[WITH </a:t>
            </a:r>
            <a:r>
              <a:rPr dirty="0" sz="1800" spc="-10" b="1">
                <a:latin typeface="Courier New"/>
                <a:cs typeface="Courier New"/>
              </a:rPr>
              <a:t>CHECK OPTION [CONSTRAINT </a:t>
            </a:r>
            <a:r>
              <a:rPr dirty="0" sz="1800" spc="-10" b="1" i="1">
                <a:latin typeface="Courier New"/>
                <a:cs typeface="Courier New"/>
              </a:rPr>
              <a:t>constraint_name</a:t>
            </a:r>
            <a:r>
              <a:rPr dirty="0" sz="1800" spc="-10" b="1">
                <a:latin typeface="Courier New"/>
                <a:cs typeface="Courier New"/>
              </a:rPr>
              <a:t>]  </a:t>
            </a:r>
            <a:r>
              <a:rPr dirty="0" sz="1800" spc="-5" b="1">
                <a:latin typeface="Courier New"/>
                <a:cs typeface="Courier New"/>
              </a:rPr>
              <a:t>[WITH </a:t>
            </a:r>
            <a:r>
              <a:rPr dirty="0" sz="1800" spc="-10" b="1">
                <a:latin typeface="Courier New"/>
                <a:cs typeface="Courier New"/>
              </a:rPr>
              <a:t>READ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ONLY]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视图的删除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3457397"/>
            <a:ext cx="8902700" cy="195198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56870" marR="5080" indent="-344805">
              <a:lnSpc>
                <a:spcPct val="98400"/>
              </a:lnSpc>
              <a:spcBef>
                <a:spcPts val="1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删除视图之后，如果再次使用它时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就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 报出对象不存在的错误。视图被删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之后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与 该视图有关的权限也随之删除。即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新建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建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了该名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的视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，视图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权限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需要重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赋予。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255" y="2124455"/>
            <a:ext cx="3599688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7832" y="2231135"/>
            <a:ext cx="3148584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43200" y="2057400"/>
            <a:ext cx="3581400" cy="609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algn="ctr" marL="252729">
              <a:lnSpc>
                <a:spcPct val="100000"/>
              </a:lnSpc>
              <a:spcBef>
                <a:spcPts val="1115"/>
              </a:spcBef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0" b="1">
                <a:latin typeface="Courier New"/>
                <a:cs typeface="Courier New"/>
              </a:rPr>
              <a:t>VIEW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view_name;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获取有关视图的信息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2105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检索视图的定义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9055" y="2962655"/>
            <a:ext cx="7714488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2352" y="3258311"/>
            <a:ext cx="7379208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2000" y="2895600"/>
            <a:ext cx="7696200" cy="990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59563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</a:t>
            </a:r>
            <a:r>
              <a:rPr dirty="0" sz="1800" spc="-15" b="1">
                <a:latin typeface="Courier New"/>
                <a:cs typeface="Courier New"/>
              </a:rPr>
              <a:t>user_views </a:t>
            </a: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view_name=‘MY_VIEW’</a:t>
            </a:r>
            <a:r>
              <a:rPr dirty="0" sz="1800" spc="-10" b="1" i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5047" y="188417"/>
            <a:ext cx="68154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WITH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CHECK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OPTION</a:t>
            </a:r>
            <a:r>
              <a:rPr dirty="0" spc="-15"/>
              <a:t>选项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51238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此选项的作用可以这样理解：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9100"/>
              </a:lnSpc>
              <a:spcBef>
                <a:spcPts val="229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使用此选项后，通过视图进行的修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，必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 能通过该视图看到修改后的结果。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操作，那么加入的记录在刷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视图后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必须可以看到；如果修改，修改完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结果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必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须能通过该视图看到；如果删除，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然只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 除视图里有显示的记录。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3650"/>
              </a:lnSpc>
              <a:spcBef>
                <a:spcPts val="21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常见的错误在于在定义视图的字查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 用了选择条件，而在插入时忽视了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此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选择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件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8394" y="188417"/>
            <a:ext cx="589153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WITH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READ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114">
                <a:latin typeface="Times New Roman"/>
                <a:cs typeface="Times New Roman"/>
              </a:rPr>
              <a:t>ONLY</a:t>
            </a:r>
            <a:r>
              <a:rPr dirty="0" spc="-15"/>
              <a:t>选项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2073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111125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可以在创建视图时带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上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32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选 项，以确保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无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DML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操作发生。</a:t>
            </a:r>
            <a:endParaRPr sz="3200">
              <a:latin typeface="宋体"/>
              <a:cs typeface="宋体"/>
            </a:endParaRPr>
          </a:p>
          <a:p>
            <a:pPr marL="356870" marR="5080" indent="-344805">
              <a:lnSpc>
                <a:spcPts val="3650"/>
              </a:lnSpc>
              <a:spcBef>
                <a:spcPts val="124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任何对带只读约束的视图进行的插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 的尝试，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都将提示错误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Oracle中的视图</dc:title>
  <dcterms:created xsi:type="dcterms:W3CDTF">2020-03-14T17:05:06Z</dcterms:created>
  <dcterms:modified xsi:type="dcterms:W3CDTF">2020-03-14T17:05:06Z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2020-03-14T00:00:00Z</vt:filetime>
  </property>
</Properties>
</file>