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0915" y="1976119"/>
            <a:ext cx="3122168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1552" y="188417"/>
            <a:ext cx="4120895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434" y="1091311"/>
            <a:ext cx="8533130" cy="29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8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9.png"/><Relationship Id="rId4" Type="http://schemas.openxmlformats.org/officeDocument/2006/relationships/image" Target="../media/image3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9.png"/><Relationship Id="rId4" Type="http://schemas.openxmlformats.org/officeDocument/2006/relationships/image" Target="../media/image3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9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2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3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90"/>
              </a:spcBef>
            </a:pPr>
            <a:r>
              <a:rPr dirty="0" spc="-5"/>
              <a:t>PL/SQL</a:t>
            </a:r>
            <a:r>
              <a:rPr dirty="0" spc="-250"/>
              <a:t> </a:t>
            </a:r>
            <a:r>
              <a:rPr dirty="0" spc="-10">
                <a:latin typeface="宋体"/>
                <a:cs typeface="宋体"/>
              </a:rPr>
              <a:t>基础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1859" y="3454349"/>
            <a:ext cx="12420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7288" y="188417"/>
            <a:ext cx="47936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40"/>
              <a:t> </a:t>
            </a:r>
            <a:r>
              <a:rPr dirty="0" spc="-15">
                <a:latin typeface="宋体"/>
                <a:cs typeface="宋体"/>
              </a:rPr>
              <a:t>代码块种类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462661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匿名块</a:t>
            </a:r>
            <a:endParaRPr sz="3200">
              <a:latin typeface="宋体"/>
              <a:cs typeface="宋体"/>
            </a:endParaRPr>
          </a:p>
          <a:p>
            <a:pPr algn="just" marL="356870" marR="5080">
              <a:lnSpc>
                <a:spcPct val="97600"/>
              </a:lnSpc>
              <a:spcBef>
                <a:spcPts val="2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匿名块没有名称，也不在数据库中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储，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它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们 能够调用其它程序，但是自己不能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被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其他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序 调用。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如何运行匿名块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可以从某个文件上运行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个匿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endParaRPr sz="2800">
              <a:latin typeface="宋体"/>
              <a:cs typeface="宋体"/>
            </a:endParaRPr>
          </a:p>
          <a:p>
            <a:pPr marL="756285" marR="81915" indent="-28702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直接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SQL&gt;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提示符下键入匿名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代码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后 立即运行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7288" y="188417"/>
            <a:ext cx="47936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40"/>
              <a:t> </a:t>
            </a:r>
            <a:r>
              <a:rPr dirty="0" spc="-15">
                <a:latin typeface="宋体"/>
                <a:cs typeface="宋体"/>
              </a:rPr>
              <a:t>代码块种类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903970" cy="4610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命名块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命名块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匿名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的主要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别是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名块都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名称。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ts val="3745"/>
              </a:lnSpc>
              <a:spcBef>
                <a:spcPts val="1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命名块在匿名块的基本块结构上增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加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了一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头</a:t>
            </a:r>
            <a:endParaRPr sz="3200">
              <a:latin typeface="宋体"/>
              <a:cs typeface="宋体"/>
            </a:endParaRPr>
          </a:p>
          <a:p>
            <a:pPr marL="356870" marR="534035">
              <a:lnSpc>
                <a:spcPts val="3840"/>
              </a:lnSpc>
              <a:spcBef>
                <a:spcPts val="3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HEADER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）部分。头部分告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诉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名称，以及该块是一个过程还是一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algn="just" marL="356870" marR="419100" indent="-344805">
              <a:lnSpc>
                <a:spcPct val="97600"/>
              </a:lnSpc>
              <a:spcBef>
                <a:spcPts val="186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运行的时候，命名块并不会立即执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先 通过编译，然后在数据库中存储，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后才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执 行。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7288" y="188417"/>
            <a:ext cx="47936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40"/>
              <a:t> </a:t>
            </a:r>
            <a:r>
              <a:rPr dirty="0" spc="-15">
                <a:latin typeface="宋体"/>
                <a:cs typeface="宋体"/>
              </a:rPr>
              <a:t>代码块种类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395351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命名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编译错误</a:t>
            </a:r>
            <a:endParaRPr sz="3200">
              <a:latin typeface="宋体"/>
              <a:cs typeface="宋体"/>
            </a:endParaRPr>
          </a:p>
          <a:p>
            <a:pPr algn="just" marL="356870" marR="5080">
              <a:lnSpc>
                <a:spcPct val="97600"/>
              </a:lnSpc>
              <a:spcBef>
                <a:spcPts val="2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命名块的一个最大优势是：命名块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语法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依 赖关系和权限等错误都是在过程或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编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译 过程中被捕获，而不是在运行时被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捕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获。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创建过程或函数的时候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会首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先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编译代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97600"/>
              </a:lnSpc>
              <a:spcBef>
                <a:spcPts val="28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码，并检查其依赖性和语法是否正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果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存 在问题，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就会返回一个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错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误信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，并将 该命名块标识为无效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7288" y="188417"/>
            <a:ext cx="47936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40"/>
              <a:t> </a:t>
            </a:r>
            <a:r>
              <a:rPr dirty="0" spc="-15">
                <a:latin typeface="宋体"/>
                <a:cs typeface="宋体"/>
              </a:rPr>
              <a:t>代码块种类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903970" cy="200152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嵌套块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97600"/>
              </a:lnSpc>
              <a:spcBef>
                <a:spcPts val="2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块中还可以包含其他子块，即嵌套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在代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块 的异常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理部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和执行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许存在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套块，  但是在声明部分不允许存在嵌套块。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7288" y="188417"/>
            <a:ext cx="47936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40"/>
              <a:t> </a:t>
            </a:r>
            <a:r>
              <a:rPr dirty="0" spc="-15">
                <a:latin typeface="宋体"/>
                <a:cs typeface="宋体"/>
              </a:rPr>
              <a:t>代码块种类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950" cy="2463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触发器提供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的一种特殊实现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它们</a:t>
            </a:r>
            <a:endParaRPr sz="3200">
              <a:latin typeface="宋体"/>
              <a:cs typeface="宋体"/>
            </a:endParaRPr>
          </a:p>
          <a:p>
            <a:pPr algn="just" marL="356870" marR="5080">
              <a:lnSpc>
                <a:spcPct val="97500"/>
              </a:lnSpc>
              <a:spcBef>
                <a:spcPts val="2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存储在数据库中，但又不是存储过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或函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 触发器由事件驱动，并且与执行在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某种操作关联在一起。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6746" y="188417"/>
            <a:ext cx="635063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的语言规则与约定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47100" cy="4810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标识符</a:t>
            </a:r>
            <a:endParaRPr sz="2800">
              <a:latin typeface="宋体"/>
              <a:cs typeface="宋体"/>
            </a:endParaRPr>
          </a:p>
          <a:p>
            <a:pPr marL="356870" marR="109855">
              <a:lnSpc>
                <a:spcPct val="100000"/>
              </a:lnSpc>
              <a:spcBef>
                <a:spcPts val="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标识符用于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对象和数据库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象提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供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命名标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识。它让我们可以不通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racl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一些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内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部引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，只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使用名称就可以引用所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对象。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标识符的命名约束包括：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标识符名称的长度必须</a:t>
            </a:r>
            <a:r>
              <a:rPr dirty="0" sz="24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个字符以内（包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括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30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标识符的名称必须以字母开头</a:t>
            </a:r>
            <a:endParaRPr sz="2400">
              <a:latin typeface="宋体"/>
              <a:cs typeface="宋体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标识符名称中可以包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含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$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#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以及全部数字字符，但是不 能将它们作为名称的第一个字符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名称中不能包含标点符号、空格和连字符号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（“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-”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不可以使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关键字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6746" y="188417"/>
            <a:ext cx="635063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的语言规则与约定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903970" cy="15138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字面值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字面值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指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有使用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标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识符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行描述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字符、 字符串、数字、布尔和日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期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时间等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型的值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2556459"/>
            <a:ext cx="1840230" cy="25869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字符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字符串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数字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布尔值</a:t>
            </a:r>
            <a:endParaRPr sz="2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期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时间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1810" y="2556459"/>
            <a:ext cx="3524250" cy="25869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‘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C’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‘c’</a:t>
            </a:r>
            <a:r>
              <a:rPr dirty="0" sz="2800" spc="-4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‘~’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‘数据库’</a:t>
            </a:r>
            <a:endParaRPr sz="2800">
              <a:latin typeface="宋体"/>
              <a:cs typeface="宋体"/>
            </a:endParaRPr>
          </a:p>
          <a:p>
            <a:pPr marL="12700" marR="5080">
              <a:lnSpc>
                <a:spcPts val="4029"/>
              </a:lnSpc>
              <a:spcBef>
                <a:spcPts val="250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-6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+3.1 -2.32E+5  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TRUE,FALSE,NULL 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‘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2004-06-05</a:t>
            </a:r>
            <a:r>
              <a:rPr dirty="0" sz="28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22:14:01’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96746" y="188417"/>
            <a:ext cx="635063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的语言规则与约定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8045" cy="4772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注释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单行注释</a:t>
            </a:r>
            <a:endParaRPr sz="2800">
              <a:latin typeface="宋体"/>
              <a:cs typeface="宋体"/>
            </a:endParaRPr>
          </a:p>
          <a:p>
            <a:pPr marL="756285" marR="5080">
              <a:lnSpc>
                <a:spcPct val="100000"/>
              </a:lnSpc>
              <a:spcBef>
                <a:spcPts val="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使用双连字符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（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-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-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）打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头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连字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的这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行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文本就是注释文本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多行注释</a:t>
            </a:r>
            <a:endParaRPr sz="2800">
              <a:latin typeface="宋体"/>
              <a:cs typeface="宋体"/>
            </a:endParaRPr>
          </a:p>
          <a:p>
            <a:pPr algn="just" marL="756285" marR="162560">
              <a:lnSpc>
                <a:spcPct val="100000"/>
              </a:lnSpc>
              <a:spcBef>
                <a:spcPts val="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多行注释以一个注释分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隔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“</a:t>
            </a:r>
            <a:r>
              <a:rPr dirty="0" sz="2800" spc="-15">
                <a:solidFill>
                  <a:srgbClr val="FFFF00"/>
                </a:solidFill>
                <a:latin typeface="Times New Roman"/>
                <a:cs typeface="Times New Roman"/>
              </a:rPr>
              <a:t>/*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”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头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另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一个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注释分隔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800">
                <a:solidFill>
                  <a:srgbClr val="FFFF00"/>
                </a:solidFill>
                <a:latin typeface="宋体"/>
                <a:cs typeface="宋体"/>
              </a:rPr>
              <a:t>“</a:t>
            </a: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*/”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终止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注释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范围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以跨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多条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代码行，也可以跨越多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代码段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5200" y="188417"/>
            <a:ext cx="46774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的数据类型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5967"/>
            <a:ext cx="5125720" cy="527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的数据类型可以分为：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ts val="2875"/>
              </a:lnSpc>
              <a:spcBef>
                <a:spcPts val="20"/>
              </a:spcBef>
            </a:pPr>
            <a:r>
              <a:rPr dirty="0" sz="240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标量类型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ts val="2395"/>
              </a:lnSpc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字符串类型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数字类型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布尔类型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日</a:t>
            </a:r>
            <a:r>
              <a:rPr dirty="0" sz="2000" spc="-15">
                <a:solidFill>
                  <a:srgbClr val="FFFFFF"/>
                </a:solidFill>
                <a:latin typeface="宋体"/>
                <a:cs typeface="宋体"/>
              </a:rPr>
              <a:t>期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时间类型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ts val="2865"/>
              </a:lnSpc>
              <a:spcBef>
                <a:spcPts val="10"/>
              </a:spcBef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引用类型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ts val="2385"/>
              </a:lnSpc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REF CURSOR</a:t>
            </a:r>
            <a:endParaRPr sz="2000">
              <a:latin typeface="Times New Roman"/>
              <a:cs typeface="Times New Roman"/>
            </a:endParaRPr>
          </a:p>
          <a:p>
            <a:pPr lvl="1" marL="1156335" indent="-229235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REF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ts val="2875"/>
              </a:lnSpc>
              <a:spcBef>
                <a:spcPts val="35"/>
              </a:spcBef>
            </a:pPr>
            <a:r>
              <a:rPr dirty="0" sz="240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复合类型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ts val="2395"/>
              </a:lnSpc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记录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嵌套表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ts val="2390"/>
              </a:lnSpc>
              <a:buChar char="•"/>
              <a:tabLst>
                <a:tab pos="1155700" algn="l"/>
                <a:tab pos="1156335" algn="l"/>
              </a:tabLst>
            </a:pPr>
            <a:r>
              <a:rPr dirty="0" sz="2000" spc="-15">
                <a:solidFill>
                  <a:srgbClr val="FFFFFF"/>
                </a:solidFill>
                <a:latin typeface="Times New Roman"/>
                <a:cs typeface="Times New Roman"/>
              </a:rPr>
              <a:t>Index-by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endParaRPr sz="2000">
              <a:latin typeface="宋体"/>
              <a:cs typeface="宋体"/>
            </a:endParaRPr>
          </a:p>
          <a:p>
            <a:pPr lvl="1" marL="1156335" indent="-229235">
              <a:lnSpc>
                <a:spcPts val="2390"/>
              </a:lnSpc>
              <a:buChar char="•"/>
              <a:tabLst>
                <a:tab pos="1155700" algn="l"/>
                <a:tab pos="1156335" algn="l"/>
              </a:tabLst>
            </a:pP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Varrays</a:t>
            </a:r>
            <a:endParaRPr sz="2000">
              <a:latin typeface="Times New Roman"/>
              <a:cs typeface="Times New Roman"/>
            </a:endParaRPr>
          </a:p>
          <a:p>
            <a:pPr lvl="1" marL="1156335" indent="-22923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对象类型</a:t>
            </a:r>
            <a:endParaRPr sz="20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FFFF00"/>
                </a:solidFill>
                <a:latin typeface="Times New Roman"/>
                <a:cs typeface="Times New Roman"/>
              </a:rPr>
              <a:t>LOB</a:t>
            </a:r>
            <a:r>
              <a:rPr dirty="0" sz="2400" spc="-20">
                <a:solidFill>
                  <a:srgbClr val="FFFF00"/>
                </a:solidFill>
                <a:latin typeface="宋体"/>
                <a:cs typeface="宋体"/>
              </a:rPr>
              <a:t>（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大对象）类型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9022" y="188417"/>
            <a:ext cx="690880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中的变量（与常量）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950" cy="351282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356870" marR="5080" indent="-344805">
              <a:lnSpc>
                <a:spcPct val="98400"/>
              </a:lnSpc>
              <a:spcBef>
                <a:spcPts val="15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用户使用的所有变量和常量都必须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程序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的声明部分定义。对于每一个变量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用户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必 须规定名称和数据类型，以便在可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执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 其赋值。</a:t>
            </a:r>
            <a:endParaRPr sz="3200">
              <a:latin typeface="宋体"/>
              <a:cs typeface="宋体"/>
            </a:endParaRPr>
          </a:p>
          <a:p>
            <a:pPr algn="just" marL="356870" marR="5080" indent="-344805">
              <a:lnSpc>
                <a:spcPct val="97600"/>
              </a:lnSpc>
              <a:spcBef>
                <a:spcPts val="105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在何处为变量赋值是可以选择。既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择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 可执行部分中为变量赋值，也可以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择在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明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变量时同时为其赋值。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2694" y="188417"/>
            <a:ext cx="311975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50"/>
              <a:t> </a:t>
            </a:r>
            <a:r>
              <a:rPr dirty="0" spc="-15">
                <a:latin typeface="宋体"/>
                <a:cs typeface="宋体"/>
              </a:rPr>
              <a:t>简介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676005" cy="5149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Procedural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Language/SQL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ct val="100000"/>
              </a:lnSpc>
              <a:spcBef>
                <a:spcPts val="5"/>
              </a:spcBef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是基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Ada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编程语言的结构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化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编程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言，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由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公司从版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本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提供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专用</a:t>
            </a:r>
            <a:r>
              <a:rPr dirty="0" sz="2800" spc="-2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品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的数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据库编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语言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户可以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语言编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写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过程、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函数、程序包、触发器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等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代码，并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且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把这些</a:t>
            </a:r>
            <a:endParaRPr sz="2800">
              <a:latin typeface="宋体"/>
              <a:cs typeface="宋体"/>
            </a:endParaRPr>
          </a:p>
          <a:p>
            <a:pPr marL="356870" marR="114300">
              <a:lnSpc>
                <a:spcPts val="3220"/>
              </a:lnSpc>
              <a:spcBef>
                <a:spcPts val="370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代码存储起来，以便由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具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有适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当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权限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用户重 新使用。</a:t>
            </a:r>
            <a:endParaRPr sz="2800">
              <a:latin typeface="宋体"/>
              <a:cs typeface="宋体"/>
            </a:endParaRPr>
          </a:p>
          <a:p>
            <a:pPr marL="356870" marR="349250">
              <a:lnSpc>
                <a:spcPts val="3360"/>
              </a:lnSpc>
              <a:spcBef>
                <a:spcPts val="30"/>
              </a:spcBef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对大小写不敏感，因此用户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应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该选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择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符合自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己的编码标准来描述性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地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规范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己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代码形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ts val="3250"/>
              </a:lnSpc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式。</a:t>
            </a:r>
            <a:endParaRPr sz="2800">
              <a:latin typeface="宋体"/>
              <a:cs typeface="宋体"/>
            </a:endParaRPr>
          </a:p>
          <a:p>
            <a:pPr marL="356870" marR="349250">
              <a:lnSpc>
                <a:spcPct val="100000"/>
              </a:lnSpc>
              <a:spcBef>
                <a:spcPts val="5"/>
              </a:spcBef>
            </a:pP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代码使用了程序块（代码块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，利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模块化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方式进行构建。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中的变量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2105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定义变量的语法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847543"/>
            <a:ext cx="118173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5255" y="1895855"/>
            <a:ext cx="7638288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5632" y="2161032"/>
            <a:ext cx="765048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38200" y="1828800"/>
            <a:ext cx="76200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variable_name [CONSTANT] type [NOT NULL]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[:=value];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5255" y="3648455"/>
            <a:ext cx="7638288" cy="2228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38200" y="3581400"/>
            <a:ext cx="7620000" cy="2209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example_number_variable number:=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60;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null;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中的变量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564245" cy="160655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44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用户可以使用很多方法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变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量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程序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块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的声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明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部分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和可执行部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和常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量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明部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赋值。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常用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赋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值方法是使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的赋值运算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(:=)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赋值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运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算符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的语法格式如下：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610102"/>
            <a:ext cx="8609965" cy="2459990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just" marL="356870" marR="48260" indent="-344805">
              <a:lnSpc>
                <a:spcPct val="90000"/>
              </a:lnSpc>
              <a:spcBef>
                <a:spcPts val="44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在程序块的声明部分初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化变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量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时，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以使</a:t>
            </a:r>
            <a:r>
              <a:rPr dirty="0" sz="2800" spc="-4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default 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关键字。使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default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关键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为变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量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赋值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可执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行部分既可以直接引用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变量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值，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新为该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变量赋值。</a:t>
            </a:r>
            <a:endParaRPr sz="2800">
              <a:latin typeface="宋体"/>
              <a:cs typeface="宋体"/>
            </a:endParaRPr>
          </a:p>
          <a:p>
            <a:pPr algn="just" marL="356870" indent="-344805">
              <a:lnSpc>
                <a:spcPts val="3190"/>
              </a:lnSpc>
              <a:spcBef>
                <a:spcPts val="34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在声明变量时，可以为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变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量指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28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属性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280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endParaRPr sz="2800">
              <a:latin typeface="Times New Roman"/>
              <a:cs typeface="Times New Roman"/>
            </a:endParaRPr>
          </a:p>
          <a:p>
            <a:pPr marL="356870">
              <a:lnSpc>
                <a:spcPts val="3190"/>
              </a:lnSpc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属性表示该变量不允许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须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为其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予明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的值。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1455" y="2962655"/>
            <a:ext cx="7638288" cy="627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4400" y="2895600"/>
            <a:ext cx="7620000" cy="609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41605" rIns="0" bIns="0" rtlCol="0" vert="horz">
            <a:spAutoFit/>
          </a:bodyPr>
          <a:lstStyle/>
          <a:p>
            <a:pPr marL="1920875">
              <a:lnSpc>
                <a:spcPct val="100000"/>
              </a:lnSpc>
              <a:spcBef>
                <a:spcPts val="1115"/>
              </a:spcBef>
            </a:pPr>
            <a:r>
              <a:rPr dirty="0" sz="1800" spc="-10" b="1">
                <a:latin typeface="Courier New"/>
                <a:cs typeface="Courier New"/>
              </a:rPr>
              <a:t>variable </a:t>
            </a:r>
            <a:r>
              <a:rPr dirty="0" sz="1800" spc="-5" b="1">
                <a:latin typeface="Courier New"/>
                <a:cs typeface="Courier New"/>
              </a:rPr>
              <a:t>:=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expression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中的变量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3994226"/>
            <a:ext cx="8678545" cy="190563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56870" marR="5080" indent="-344805">
              <a:lnSpc>
                <a:spcPts val="2690"/>
              </a:lnSpc>
              <a:spcBef>
                <a:spcPts val="75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程序块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，如果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引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用某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个已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经声明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变量，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且没有为该变量赋值，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那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么该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变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量的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就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。也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就是说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会赋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予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明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时没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赋值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变量。</a:t>
            </a:r>
            <a:endParaRPr sz="2800">
              <a:latin typeface="宋体"/>
              <a:cs typeface="宋体"/>
            </a:endParaRPr>
          </a:p>
          <a:p>
            <a:pPr marL="356870" marR="276225" indent="-344805">
              <a:lnSpc>
                <a:spcPts val="269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关键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表示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少、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可知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不适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等含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。从本 质上来讲，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键字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示没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内容。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455" y="1210055"/>
            <a:ext cx="7638288" cy="2609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1832" y="1210055"/>
            <a:ext cx="7610856" cy="2542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1143000"/>
            <a:ext cx="7620000" cy="2590800"/>
          </a:xfrm>
          <a:custGeom>
            <a:avLst/>
            <a:gdLst/>
            <a:ahLst/>
            <a:cxnLst/>
            <a:rect l="l" t="t" r="r" b="b"/>
            <a:pathLst>
              <a:path w="7620000" h="2590800">
                <a:moveTo>
                  <a:pt x="0" y="2590800"/>
                </a:moveTo>
                <a:lnTo>
                  <a:pt x="7620000" y="2590800"/>
                </a:lnTo>
                <a:lnTo>
                  <a:pt x="76200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1143000"/>
            <a:ext cx="7620000" cy="2590800"/>
          </a:xfrm>
          <a:custGeom>
            <a:avLst/>
            <a:gdLst/>
            <a:ahLst/>
            <a:cxnLst/>
            <a:rect l="l" t="t" r="r" b="b"/>
            <a:pathLst>
              <a:path w="7620000" h="2590800">
                <a:moveTo>
                  <a:pt x="0" y="2590800"/>
                </a:moveTo>
                <a:lnTo>
                  <a:pt x="7620000" y="2590800"/>
                </a:lnTo>
                <a:lnTo>
                  <a:pt x="7620000" y="0"/>
                </a:lnTo>
                <a:lnTo>
                  <a:pt x="0" y="0"/>
                </a:lnTo>
                <a:lnTo>
                  <a:pt x="0" y="2590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68094" y="1164463"/>
            <a:ext cx="6944995" cy="249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652780" marR="508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example_variable_1 varchar2(100);  example_variable_2 varchar2(100) </a:t>
            </a:r>
            <a:r>
              <a:rPr dirty="0" sz="1800" spc="-15" b="1">
                <a:latin typeface="Courier New"/>
                <a:cs typeface="Courier New"/>
              </a:rPr>
              <a:t>:= </a:t>
            </a:r>
            <a:r>
              <a:rPr dirty="0" sz="1800" spc="-10" b="1">
                <a:latin typeface="Courier New"/>
                <a:cs typeface="Courier New"/>
              </a:rPr>
              <a:t>'';  example_variable_3 varchar2(100) </a:t>
            </a:r>
            <a:r>
              <a:rPr dirty="0" sz="1800" spc="-15" b="1">
                <a:latin typeface="Courier New"/>
                <a:cs typeface="Courier New"/>
              </a:rPr>
              <a:t>:= </a:t>
            </a:r>
            <a:r>
              <a:rPr dirty="0" sz="1800" spc="-10" b="1">
                <a:latin typeface="Courier New"/>
                <a:cs typeface="Courier New"/>
              </a:rPr>
              <a:t>null;  example_variable_4 varchar2(100) default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null;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65278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null;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中的变量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609330" cy="49682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%TYPE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%ROWTYPE</a:t>
            </a:r>
            <a:endParaRPr sz="3200">
              <a:latin typeface="Times New Roman"/>
              <a:cs typeface="Times New Roman"/>
            </a:endParaRPr>
          </a:p>
          <a:p>
            <a:pPr marL="356870" marR="123825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变量的声明可以直接映射到数据库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某一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上 或整个表上，这样可以采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%TYPE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endParaRPr sz="3200">
              <a:latin typeface="宋体"/>
              <a:cs typeface="宋体"/>
            </a:endParaRPr>
          </a:p>
          <a:p>
            <a:pPr marL="356870" marR="262255">
              <a:lnSpc>
                <a:spcPts val="3840"/>
              </a:lnSpc>
              <a:spcBef>
                <a:spcPts val="40"/>
              </a:spcBef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%ROWTYPE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将这个变量锚定到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相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应的 列或表：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当用户声明单独的变量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不是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录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——%type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Times New Roman"/>
              <a:cs typeface="Times New Roman"/>
            </a:endParaRPr>
          </a:p>
          <a:p>
            <a:pPr marL="756285" marR="5080" indent="-287020">
              <a:lnSpc>
                <a:spcPts val="3220"/>
              </a:lnSpc>
              <a:spcBef>
                <a:spcPts val="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当用户声明表示表、视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图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或游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标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整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行的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记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录变 量时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——%rowtype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中的变量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5967"/>
            <a:ext cx="8566785" cy="1136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095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变量的生存范围（可视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和作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域）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ct val="75700"/>
              </a:lnSpc>
              <a:spcBef>
                <a:spcPts val="55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变量的生存范围指的是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代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码在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代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码块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访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问性和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可用性。只有在它的生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范围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内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量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才是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效的。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0055" y="2353055"/>
            <a:ext cx="7181088" cy="3980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000" y="2286000"/>
            <a:ext cx="7162800" cy="3962400"/>
          </a:xfrm>
          <a:custGeom>
            <a:avLst/>
            <a:gdLst/>
            <a:ahLst/>
            <a:cxnLst/>
            <a:rect l="l" t="t" r="r" b="b"/>
            <a:pathLst>
              <a:path w="7162800" h="3962400">
                <a:moveTo>
                  <a:pt x="0" y="3962400"/>
                </a:moveTo>
                <a:lnTo>
                  <a:pt x="7162800" y="3962400"/>
                </a:lnTo>
                <a:lnTo>
                  <a:pt x="71628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3000" y="2286000"/>
            <a:ext cx="7162800" cy="3962400"/>
          </a:xfrm>
          <a:custGeom>
            <a:avLst/>
            <a:gdLst/>
            <a:ahLst/>
            <a:cxnLst/>
            <a:rect l="l" t="t" r="r" b="b"/>
            <a:pathLst>
              <a:path w="7162800" h="3962400">
                <a:moveTo>
                  <a:pt x="0" y="3962400"/>
                </a:moveTo>
                <a:lnTo>
                  <a:pt x="7162800" y="3962400"/>
                </a:lnTo>
                <a:lnTo>
                  <a:pt x="7162800" y="0"/>
                </a:lnTo>
                <a:lnTo>
                  <a:pt x="0" y="0"/>
                </a:lnTo>
                <a:lnTo>
                  <a:pt x="0" y="39624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57855" y="2505455"/>
            <a:ext cx="4361688" cy="1161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15055" y="3648455"/>
            <a:ext cx="3218688" cy="1389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0" y="3581400"/>
            <a:ext cx="3200400" cy="1371600"/>
          </a:xfrm>
          <a:custGeom>
            <a:avLst/>
            <a:gdLst/>
            <a:ahLst/>
            <a:cxnLst/>
            <a:rect l="l" t="t" r="r" b="b"/>
            <a:pathLst>
              <a:path w="3200400" h="1371600">
                <a:moveTo>
                  <a:pt x="0" y="1371600"/>
                </a:moveTo>
                <a:lnTo>
                  <a:pt x="3200400" y="1371600"/>
                </a:lnTo>
                <a:lnTo>
                  <a:pt x="3200400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657855" y="5020055"/>
            <a:ext cx="4361688" cy="10850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33472" y="5013959"/>
            <a:ext cx="1542288" cy="1039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590800" y="4953000"/>
            <a:ext cx="4343400" cy="1066800"/>
          </a:xfrm>
          <a:custGeom>
            <a:avLst/>
            <a:gdLst/>
            <a:ahLst/>
            <a:cxnLst/>
            <a:rect l="l" t="t" r="r" b="b"/>
            <a:pathLst>
              <a:path w="4343400" h="1066800">
                <a:moveTo>
                  <a:pt x="0" y="1066800"/>
                </a:moveTo>
                <a:lnTo>
                  <a:pt x="4343400" y="1066800"/>
                </a:lnTo>
                <a:lnTo>
                  <a:pt x="43434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586037" y="2433637"/>
          <a:ext cx="4358005" cy="3590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3200400"/>
                <a:gridCol w="685800"/>
              </a:tblGrid>
              <a:tr h="1143000">
                <a:tc gridSpan="3"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DECLARE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75285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v_video_name</a:t>
                      </a:r>
                      <a:r>
                        <a:rPr dirty="0" sz="1600" spc="-7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5" b="1">
                          <a:latin typeface="Arial"/>
                          <a:cs typeface="Arial"/>
                        </a:rPr>
                        <a:t>VARCHAR(100);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5" b="1">
                          <a:latin typeface="Arial"/>
                          <a:cs typeface="Arial"/>
                        </a:rPr>
                        <a:t>BEGIN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DECLARE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433705">
                        <a:lnSpc>
                          <a:spcPct val="100000"/>
                        </a:lnSpc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v_director</a:t>
                      </a:r>
                      <a:r>
                        <a:rPr dirty="0" sz="1600" spc="-25" b="1">
                          <a:latin typeface="Arial"/>
                          <a:cs typeface="Arial"/>
                        </a:rPr>
                        <a:t> VARCHAR(20);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73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BEGIN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7320" marR="2547620">
                        <a:lnSpc>
                          <a:spcPct val="100000"/>
                        </a:lnSpc>
                      </a:pPr>
                      <a:r>
                        <a:rPr dirty="0" sz="1600" spc="5" b="1">
                          <a:latin typeface="Arial"/>
                          <a:cs typeface="Arial"/>
                        </a:rPr>
                        <a:t>...  </a:t>
                      </a:r>
                      <a:r>
                        <a:rPr dirty="0" sz="1600" spc="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600" spc="-10" b="1">
                          <a:latin typeface="Arial"/>
                          <a:cs typeface="Arial"/>
                        </a:rPr>
                        <a:t>ND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 gridSpan="3"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EXCEPTION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dirty="0" sz="1600" spc="5" b="1">
                          <a:latin typeface="Arial"/>
                          <a:cs typeface="Arial"/>
                        </a:rPr>
                        <a:t>...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END;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600" spc="5" b="1"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 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25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4529" y="188417"/>
            <a:ext cx="523494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的程序流控制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2543"/>
            <a:ext cx="8390255" cy="48545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ts val="365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条件判断</a:t>
            </a:r>
            <a:endParaRPr sz="3200">
              <a:latin typeface="宋体"/>
              <a:cs typeface="宋体"/>
            </a:endParaRPr>
          </a:p>
          <a:p>
            <a:pPr marL="356870" marR="2966085">
              <a:lnSpc>
                <a:spcPts val="3460"/>
              </a:lnSpc>
              <a:spcBef>
                <a:spcPts val="240"/>
              </a:spcBef>
            </a:pP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； 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IF-THEN-ELSIF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ts val="3650"/>
              </a:lnSpc>
              <a:spcBef>
                <a:spcPts val="334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循环执行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ts val="365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简单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dirty="0" sz="3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3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数字</a:t>
            </a:r>
            <a:r>
              <a:rPr dirty="0" sz="3200" spc="-795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ts val="3640"/>
              </a:lnSpc>
              <a:spcBef>
                <a:spcPts val="3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跳转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ts val="3460"/>
              </a:lnSpc>
            </a:pP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GOTO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label_name;</a:t>
            </a:r>
            <a:endParaRPr sz="3200">
              <a:latin typeface="Times New Roman"/>
              <a:cs typeface="Times New Roman"/>
            </a:endParaRPr>
          </a:p>
          <a:p>
            <a:pPr marL="356870">
              <a:lnSpc>
                <a:spcPts val="366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配合使用标签：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&lt;&lt;label_name&gt;&gt;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示例演示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程序示例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输出方法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3455" y="2048255"/>
            <a:ext cx="5961888" cy="2456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03832" y="2246376"/>
            <a:ext cx="6126480" cy="1993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76400" y="1981200"/>
            <a:ext cx="5943600" cy="2438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x</a:t>
            </a:r>
            <a:r>
              <a:rPr dirty="0" sz="1800" spc="-10" b="1">
                <a:latin typeface="Courier New"/>
                <a:cs typeface="Courier New"/>
              </a:rPr>
              <a:t> varchar2(10);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6475" marR="129539">
              <a:lnSpc>
                <a:spcPts val="2230"/>
              </a:lnSpc>
              <a:spcBef>
                <a:spcPts val="20"/>
              </a:spcBef>
            </a:pPr>
            <a:r>
              <a:rPr dirty="0" sz="1800" spc="-10" b="1">
                <a:latin typeface="Courier New"/>
                <a:cs typeface="Courier New"/>
              </a:rPr>
              <a:t>x:='this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...';  dbms_output.put_line('x</a:t>
            </a:r>
            <a:r>
              <a:rPr dirty="0" sz="1800" spc="10" b="1">
                <a:latin typeface="宋体"/>
                <a:cs typeface="宋体"/>
              </a:rPr>
              <a:t>的</a:t>
            </a:r>
            <a:r>
              <a:rPr dirty="0" sz="1800" spc="-10" b="1">
                <a:latin typeface="宋体"/>
                <a:cs typeface="宋体"/>
              </a:rPr>
              <a:t>值</a:t>
            </a:r>
            <a:r>
              <a:rPr dirty="0" sz="1800" spc="15" b="1">
                <a:latin typeface="宋体"/>
                <a:cs typeface="宋体"/>
              </a:rPr>
              <a:t>为</a:t>
            </a:r>
            <a:r>
              <a:rPr dirty="0" sz="1800" spc="-10" b="1">
                <a:latin typeface="Courier New"/>
                <a:cs typeface="Courier New"/>
              </a:rPr>
              <a:t>:'||x);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ts val="2005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" y="5257800"/>
            <a:ext cx="8686800" cy="838200"/>
          </a:xfrm>
          <a:custGeom>
            <a:avLst/>
            <a:gdLst/>
            <a:ahLst/>
            <a:cxnLst/>
            <a:rect l="l" t="t" r="r" b="b"/>
            <a:pathLst>
              <a:path w="8686800" h="838200">
                <a:moveTo>
                  <a:pt x="0" y="75691"/>
                </a:moveTo>
                <a:lnTo>
                  <a:pt x="5947" y="46237"/>
                </a:lnTo>
                <a:lnTo>
                  <a:pt x="22166" y="22177"/>
                </a:lnTo>
                <a:lnTo>
                  <a:pt x="46221" y="5951"/>
                </a:lnTo>
                <a:lnTo>
                  <a:pt x="75679" y="0"/>
                </a:lnTo>
                <a:lnTo>
                  <a:pt x="8611108" y="0"/>
                </a:lnTo>
                <a:lnTo>
                  <a:pt x="8640562" y="5951"/>
                </a:lnTo>
                <a:lnTo>
                  <a:pt x="8664622" y="22177"/>
                </a:lnTo>
                <a:lnTo>
                  <a:pt x="8680848" y="46237"/>
                </a:lnTo>
                <a:lnTo>
                  <a:pt x="8686800" y="75691"/>
                </a:lnTo>
                <a:lnTo>
                  <a:pt x="8686800" y="762520"/>
                </a:lnTo>
                <a:lnTo>
                  <a:pt x="8680848" y="791978"/>
                </a:lnTo>
                <a:lnTo>
                  <a:pt x="8664622" y="816033"/>
                </a:lnTo>
                <a:lnTo>
                  <a:pt x="8640562" y="832252"/>
                </a:lnTo>
                <a:lnTo>
                  <a:pt x="8611108" y="838200"/>
                </a:lnTo>
                <a:lnTo>
                  <a:pt x="75679" y="838200"/>
                </a:lnTo>
                <a:lnTo>
                  <a:pt x="46221" y="832252"/>
                </a:lnTo>
                <a:lnTo>
                  <a:pt x="22166" y="816033"/>
                </a:lnTo>
                <a:lnTo>
                  <a:pt x="5947" y="791978"/>
                </a:lnTo>
                <a:lnTo>
                  <a:pt x="0" y="762520"/>
                </a:lnTo>
                <a:lnTo>
                  <a:pt x="0" y="75691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298575" y="5451712"/>
            <a:ext cx="4662805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注意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SERVEROUTPUT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参数的设置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1000" y="5410200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程序示例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72961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7255" y="1743455"/>
            <a:ext cx="5961888" cy="451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7632" y="1871472"/>
            <a:ext cx="5992368" cy="4187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0200" y="1676400"/>
            <a:ext cx="5943600" cy="4495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3830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1290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280795" indent="-274955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1281430" algn="l"/>
              </a:tabLst>
            </a:pPr>
            <a:r>
              <a:rPr dirty="0" sz="1800" spc="-10" b="1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503555" marR="2878455" indent="502920">
              <a:lnSpc>
                <a:spcPct val="100000"/>
              </a:lnSpc>
              <a:buAutoNum type="alphaLcPeriod"/>
              <a:tabLst>
                <a:tab pos="1281430" algn="l"/>
              </a:tabLst>
            </a:pPr>
            <a:r>
              <a:rPr dirty="0" sz="1800" spc="-5" b="1">
                <a:latin typeface="Courier New"/>
                <a:cs typeface="Courier New"/>
              </a:rPr>
              <a:t>varc</a:t>
            </a:r>
            <a:r>
              <a:rPr dirty="0" sz="1800" spc="-25" b="1">
                <a:latin typeface="Courier New"/>
                <a:cs typeface="Courier New"/>
              </a:rPr>
              <a:t>h</a:t>
            </a:r>
            <a:r>
              <a:rPr dirty="0" sz="1800" spc="-5" b="1">
                <a:latin typeface="Courier New"/>
                <a:cs typeface="Courier New"/>
              </a:rPr>
              <a:t>ar2(</a:t>
            </a:r>
            <a:r>
              <a:rPr dirty="0" sz="1800" spc="-25" b="1">
                <a:latin typeface="Courier New"/>
                <a:cs typeface="Courier New"/>
              </a:rPr>
              <a:t>1</a:t>
            </a:r>
            <a:r>
              <a:rPr dirty="0" sz="1800" spc="-5" b="1">
                <a:latin typeface="Courier New"/>
                <a:cs typeface="Courier New"/>
              </a:rPr>
              <a:t>0);  </a:t>
            </a: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a:=2;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 a=1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b:='A';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ELSIF </a:t>
            </a:r>
            <a:r>
              <a:rPr dirty="0" sz="1800" spc="-10" b="1">
                <a:latin typeface="Courier New"/>
                <a:cs typeface="Courier New"/>
              </a:rPr>
              <a:t>a=2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b:='B';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b:='C';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  <a:spcBef>
                <a:spcPts val="75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dbms_output.put_line('b</a:t>
            </a:r>
            <a:r>
              <a:rPr dirty="0" sz="1800" spc="10" b="1">
                <a:latin typeface="宋体"/>
                <a:cs typeface="宋体"/>
              </a:rPr>
              <a:t>的</a:t>
            </a:r>
            <a:r>
              <a:rPr dirty="0" sz="1800" spc="-10" b="1">
                <a:latin typeface="宋体"/>
                <a:cs typeface="宋体"/>
              </a:rPr>
              <a:t>值</a:t>
            </a:r>
            <a:r>
              <a:rPr dirty="0" sz="1800" spc="15" b="1">
                <a:latin typeface="宋体"/>
                <a:cs typeface="宋体"/>
              </a:rPr>
              <a:t>是</a:t>
            </a:r>
            <a:r>
              <a:rPr dirty="0" sz="1800" spc="-10" b="1">
                <a:latin typeface="Courier New"/>
                <a:cs typeface="Courier New"/>
              </a:rPr>
              <a:t>'||b);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程序示例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4071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7255" y="1743455"/>
            <a:ext cx="5961888" cy="451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7632" y="1871472"/>
            <a:ext cx="5992368" cy="4187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0200" y="1676400"/>
            <a:ext cx="5943600" cy="4495800"/>
          </a:xfrm>
          <a:custGeom>
            <a:avLst/>
            <a:gdLst/>
            <a:ahLst/>
            <a:cxnLst/>
            <a:rect l="l" t="t" r="r" b="b"/>
            <a:pathLst>
              <a:path w="5943600" h="4495800">
                <a:moveTo>
                  <a:pt x="0" y="4495800"/>
                </a:moveTo>
                <a:lnTo>
                  <a:pt x="5943600" y="4495800"/>
                </a:lnTo>
                <a:lnTo>
                  <a:pt x="5943600" y="0"/>
                </a:lnTo>
                <a:lnTo>
                  <a:pt x="0" y="0"/>
                </a:lnTo>
                <a:lnTo>
                  <a:pt x="0" y="44958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00200" y="1676400"/>
            <a:ext cx="5943600" cy="4495800"/>
          </a:xfrm>
          <a:custGeom>
            <a:avLst/>
            <a:gdLst/>
            <a:ahLst/>
            <a:cxnLst/>
            <a:rect l="l" t="t" r="r" b="b"/>
            <a:pathLst>
              <a:path w="5943600" h="4495800">
                <a:moveTo>
                  <a:pt x="0" y="4495800"/>
                </a:moveTo>
                <a:lnTo>
                  <a:pt x="5943600" y="4495800"/>
                </a:lnTo>
                <a:lnTo>
                  <a:pt x="5943600" y="0"/>
                </a:lnTo>
                <a:lnTo>
                  <a:pt x="0" y="0"/>
                </a:lnTo>
                <a:lnTo>
                  <a:pt x="0" y="449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91054" y="1827657"/>
            <a:ext cx="258000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789940" indent="-274955">
              <a:lnSpc>
                <a:spcPct val="100000"/>
              </a:lnSpc>
              <a:buAutoNum type="alphaLcPeriod"/>
              <a:tabLst>
                <a:tab pos="790575" algn="l"/>
              </a:tabLst>
            </a:pPr>
            <a:r>
              <a:rPr dirty="0" sz="1800" spc="-10" b="1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12700" marR="5080" indent="502920">
              <a:lnSpc>
                <a:spcPct val="100000"/>
              </a:lnSpc>
              <a:buAutoNum type="alphaLcPeriod"/>
              <a:tabLst>
                <a:tab pos="790575" algn="l"/>
              </a:tabLst>
            </a:pPr>
            <a:r>
              <a:rPr dirty="0" sz="1800" spc="-5" b="1">
                <a:latin typeface="Courier New"/>
                <a:cs typeface="Courier New"/>
              </a:rPr>
              <a:t>varc</a:t>
            </a:r>
            <a:r>
              <a:rPr dirty="0" sz="1800" spc="-25" b="1">
                <a:latin typeface="Courier New"/>
                <a:cs typeface="Courier New"/>
              </a:rPr>
              <a:t>h</a:t>
            </a:r>
            <a:r>
              <a:rPr dirty="0" sz="1800" spc="-5" b="1">
                <a:latin typeface="Courier New"/>
                <a:cs typeface="Courier New"/>
              </a:rPr>
              <a:t>ar2(</a:t>
            </a:r>
            <a:r>
              <a:rPr dirty="0" sz="1800" spc="-25" b="1">
                <a:latin typeface="Courier New"/>
                <a:cs typeface="Courier New"/>
              </a:rPr>
              <a:t>1</a:t>
            </a:r>
            <a:r>
              <a:rPr dirty="0" sz="1800" spc="-5" b="1">
                <a:latin typeface="Courier New"/>
                <a:cs typeface="Courier New"/>
              </a:rPr>
              <a:t>0);  </a:t>
            </a: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515620" marR="137033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a:=2;  CASE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849498" y="3525198"/>
          <a:ext cx="2929255" cy="808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/>
                <a:gridCol w="546735"/>
                <a:gridCol w="680720"/>
                <a:gridCol w="1052195"/>
              </a:tblGrid>
              <a:tr h="266939">
                <a:tc>
                  <a:txBody>
                    <a:bodyPr/>
                    <a:lstStyle/>
                    <a:p>
                      <a:pPr algn="ctr" marR="27305">
                        <a:lnSpc>
                          <a:spcPts val="186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WHEN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6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a=1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860"/>
                        </a:lnSpc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THEN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1860"/>
                        </a:lnSpc>
                      </a:pPr>
                      <a:r>
                        <a:rPr dirty="0" sz="1800" spc="-15" b="1">
                          <a:latin typeface="Courier New"/>
                          <a:cs typeface="Courier New"/>
                        </a:rPr>
                        <a:t>b:='A';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74147">
                <a:tc>
                  <a:txBody>
                    <a:bodyPr/>
                    <a:lstStyle/>
                    <a:p>
                      <a:pPr algn="ctr" marR="27940">
                        <a:lnSpc>
                          <a:spcPts val="192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WHEN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a=2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20"/>
                        </a:lnSpc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THEN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1920"/>
                        </a:lnSpc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b:='B';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266858">
                <a:tc>
                  <a:txBody>
                    <a:bodyPr/>
                    <a:lstStyle/>
                    <a:p>
                      <a:pPr algn="ctr" marR="27305">
                        <a:lnSpc>
                          <a:spcPts val="192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WHEN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a=3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920"/>
                        </a:lnSpc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THEN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1920"/>
                        </a:lnSpc>
                      </a:pPr>
                      <a:r>
                        <a:rPr dirty="0" sz="1800" spc="-15" b="1">
                          <a:latin typeface="Courier New"/>
                          <a:cs typeface="Courier New"/>
                        </a:rPr>
                        <a:t>b:='C';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91054" y="4297807"/>
            <a:ext cx="519049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7899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b:='OTHERS';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CASE;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ts val="2125"/>
              </a:lnSpc>
              <a:spcBef>
                <a:spcPts val="70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dbms_output.put_line('b</a:t>
            </a:r>
            <a:r>
              <a:rPr dirty="0" sz="1800" spc="10" b="1">
                <a:latin typeface="宋体"/>
                <a:cs typeface="宋体"/>
              </a:rPr>
              <a:t>的</a:t>
            </a:r>
            <a:r>
              <a:rPr dirty="0" sz="1800" spc="-10" b="1">
                <a:latin typeface="宋体"/>
                <a:cs typeface="宋体"/>
              </a:rPr>
              <a:t>值</a:t>
            </a:r>
            <a:r>
              <a:rPr dirty="0" sz="1800" spc="15" b="1">
                <a:latin typeface="宋体"/>
                <a:cs typeface="宋体"/>
              </a:rPr>
              <a:t>是</a:t>
            </a:r>
            <a:r>
              <a:rPr dirty="0" sz="1800" spc="-10" b="1">
                <a:latin typeface="Courier New"/>
                <a:cs typeface="Courier New"/>
              </a:rPr>
              <a:t>'||b);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程序示例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4071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7255" y="1743455"/>
            <a:ext cx="5961888" cy="451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7632" y="1871472"/>
            <a:ext cx="5992368" cy="4187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00200" y="1676400"/>
            <a:ext cx="5943600" cy="4495800"/>
          </a:xfrm>
          <a:custGeom>
            <a:avLst/>
            <a:gdLst/>
            <a:ahLst/>
            <a:cxnLst/>
            <a:rect l="l" t="t" r="r" b="b"/>
            <a:pathLst>
              <a:path w="5943600" h="4495800">
                <a:moveTo>
                  <a:pt x="0" y="4495800"/>
                </a:moveTo>
                <a:lnTo>
                  <a:pt x="5943600" y="4495800"/>
                </a:lnTo>
                <a:lnTo>
                  <a:pt x="5943600" y="0"/>
                </a:lnTo>
                <a:lnTo>
                  <a:pt x="0" y="0"/>
                </a:lnTo>
                <a:lnTo>
                  <a:pt x="0" y="44958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00200" y="1676400"/>
            <a:ext cx="5943600" cy="4495800"/>
          </a:xfrm>
          <a:custGeom>
            <a:avLst/>
            <a:gdLst/>
            <a:ahLst/>
            <a:cxnLst/>
            <a:rect l="l" t="t" r="r" b="b"/>
            <a:pathLst>
              <a:path w="5943600" h="4495800">
                <a:moveTo>
                  <a:pt x="0" y="4495800"/>
                </a:moveTo>
                <a:lnTo>
                  <a:pt x="5943600" y="4495800"/>
                </a:lnTo>
                <a:lnTo>
                  <a:pt x="5943600" y="0"/>
                </a:lnTo>
                <a:lnTo>
                  <a:pt x="0" y="0"/>
                </a:lnTo>
                <a:lnTo>
                  <a:pt x="0" y="4495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91054" y="1827657"/>
            <a:ext cx="258000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789940" indent="-274955">
              <a:lnSpc>
                <a:spcPct val="100000"/>
              </a:lnSpc>
              <a:buAutoNum type="alphaLcPeriod"/>
              <a:tabLst>
                <a:tab pos="790575" algn="l"/>
              </a:tabLst>
            </a:pPr>
            <a:r>
              <a:rPr dirty="0" sz="1800" spc="-10" b="1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12700" marR="5080" indent="502920">
              <a:lnSpc>
                <a:spcPct val="100000"/>
              </a:lnSpc>
              <a:buAutoNum type="alphaLcPeriod"/>
              <a:tabLst>
                <a:tab pos="790575" algn="l"/>
              </a:tabLst>
            </a:pPr>
            <a:r>
              <a:rPr dirty="0" sz="1800" spc="-5" b="1">
                <a:latin typeface="Courier New"/>
                <a:cs typeface="Courier New"/>
              </a:rPr>
              <a:t>varc</a:t>
            </a:r>
            <a:r>
              <a:rPr dirty="0" sz="1800" spc="-25" b="1">
                <a:latin typeface="Courier New"/>
                <a:cs typeface="Courier New"/>
              </a:rPr>
              <a:t>h</a:t>
            </a:r>
            <a:r>
              <a:rPr dirty="0" sz="1800" spc="-5" b="1">
                <a:latin typeface="Courier New"/>
                <a:cs typeface="Courier New"/>
              </a:rPr>
              <a:t>ar2(</a:t>
            </a:r>
            <a:r>
              <a:rPr dirty="0" sz="1800" spc="-25" b="1">
                <a:latin typeface="Courier New"/>
                <a:cs typeface="Courier New"/>
              </a:rPr>
              <a:t>1</a:t>
            </a:r>
            <a:r>
              <a:rPr dirty="0" sz="1800" spc="-5" b="1">
                <a:latin typeface="Courier New"/>
                <a:cs typeface="Courier New"/>
              </a:rPr>
              <a:t>0);  </a:t>
            </a: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515620" marR="123317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a:=2;  CASE</a:t>
            </a:r>
            <a:r>
              <a:rPr dirty="0" sz="1800" spc="-10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986658" y="3525198"/>
          <a:ext cx="2658110" cy="808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/>
                <a:gridCol w="272415"/>
                <a:gridCol w="682625"/>
                <a:gridCol w="1054099"/>
              </a:tblGrid>
              <a:tr h="266939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WHEN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dirty="0" sz="1800" spc="-15" b="1">
                          <a:latin typeface="Courier New"/>
                          <a:cs typeface="Courier New"/>
                        </a:rPr>
                        <a:t>THEN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860"/>
                        </a:lnSpc>
                      </a:pPr>
                      <a:r>
                        <a:rPr dirty="0" sz="1800" spc="-35" b="1"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:='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</a:tr>
              <a:tr h="274147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WHEN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 spc="-10" b="1">
                          <a:latin typeface="Courier New"/>
                          <a:cs typeface="Courier New"/>
                        </a:rPr>
                        <a:t>THEN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20"/>
                        </a:lnSpc>
                      </a:pPr>
                      <a:r>
                        <a:rPr dirty="0" sz="1800" spc="-25" b="1"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:='B</a:t>
                      </a:r>
                      <a:r>
                        <a:rPr dirty="0" sz="1800" spc="-25" b="1"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</a:tr>
              <a:tr h="266858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dirty="0" sz="1800" spc="-5" b="1">
                          <a:latin typeface="Courier New"/>
                          <a:cs typeface="Courier New"/>
                        </a:rPr>
                        <a:t>WHEN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 b="1">
                          <a:latin typeface="Courier New"/>
                          <a:cs typeface="Courier New"/>
                        </a:rPr>
                        <a:t>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dirty="0" sz="1800" spc="-15" b="1">
                          <a:latin typeface="Courier New"/>
                          <a:cs typeface="Courier New"/>
                        </a:rPr>
                        <a:t>THEN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920"/>
                        </a:lnSpc>
                      </a:pPr>
                      <a:r>
                        <a:rPr dirty="0" sz="1800" spc="-35" b="1">
                          <a:latin typeface="Courier New"/>
                          <a:cs typeface="Courier New"/>
                        </a:rPr>
                        <a:t>b</a:t>
                      </a:r>
                      <a:r>
                        <a:rPr dirty="0" sz="1800" spc="-5" b="1">
                          <a:latin typeface="Courier New"/>
                          <a:cs typeface="Courier New"/>
                        </a:rPr>
                        <a:t>:='</a:t>
                      </a:r>
                      <a:r>
                        <a:rPr dirty="0" sz="1800" spc="-10" b="1"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1800" spc="-30" b="1">
                          <a:latin typeface="Courier New"/>
                          <a:cs typeface="Courier New"/>
                        </a:rPr>
                        <a:t>'</a:t>
                      </a:r>
                      <a:r>
                        <a:rPr dirty="0" sz="1800" b="1">
                          <a:latin typeface="Courier New"/>
                          <a:cs typeface="Courier New"/>
                        </a:rPr>
                        <a:t>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BADFE2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91054" y="4297807"/>
            <a:ext cx="519049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7899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b:='OTHERS';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CASE;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ts val="2125"/>
              </a:lnSpc>
              <a:spcBef>
                <a:spcPts val="70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dbms_output.put_line('b</a:t>
            </a:r>
            <a:r>
              <a:rPr dirty="0" sz="1800" spc="10" b="1">
                <a:latin typeface="宋体"/>
                <a:cs typeface="宋体"/>
              </a:rPr>
              <a:t>的</a:t>
            </a:r>
            <a:r>
              <a:rPr dirty="0" sz="1800" spc="-10" b="1">
                <a:latin typeface="宋体"/>
                <a:cs typeface="宋体"/>
              </a:rPr>
              <a:t>值</a:t>
            </a:r>
            <a:r>
              <a:rPr dirty="0" sz="1800" spc="15" b="1">
                <a:latin typeface="宋体"/>
                <a:cs typeface="宋体"/>
              </a:rPr>
              <a:t>是</a:t>
            </a:r>
            <a:r>
              <a:rPr dirty="0" sz="1800" spc="-10" b="1">
                <a:latin typeface="Courier New"/>
                <a:cs typeface="Courier New"/>
              </a:rPr>
              <a:t>'||b);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5072" y="188417"/>
            <a:ext cx="36779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40"/>
              <a:t> </a:t>
            </a:r>
            <a:r>
              <a:rPr dirty="0" spc="-15">
                <a:latin typeface="宋体"/>
                <a:cs typeface="宋体"/>
              </a:rPr>
              <a:t>代码块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48040" cy="4539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语言基本的程序单元就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代码块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简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称块。块是指令的集合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这些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指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令包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括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要执行的指令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向屏幕显示信息的指令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将数据写入文件的指令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调用其它程序的指令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操作数据的指令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。。。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58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程序至少会包含一个代码块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程序示例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42875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8655" y="1743455"/>
            <a:ext cx="6419088" cy="451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99032" y="2008632"/>
            <a:ext cx="6473952" cy="3913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71600" y="1676400"/>
            <a:ext cx="6400800" cy="4495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503555" marR="4154804" indent="50292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x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number;  BEGIN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x:=0;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LOOP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x:=x+1;</a:t>
            </a:r>
            <a:endParaRPr sz="1800">
              <a:latin typeface="Courier New"/>
              <a:cs typeface="Courier New"/>
            </a:endParaRPr>
          </a:p>
          <a:p>
            <a:pPr marL="1921510" marR="3335020" indent="-50355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x&gt;=3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THEN  </a:t>
            </a:r>
            <a:r>
              <a:rPr dirty="0" sz="1800" spc="-5" b="1">
                <a:latin typeface="Courier New"/>
                <a:cs typeface="Courier New"/>
              </a:rPr>
              <a:t>EXIT;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1411605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dbms_output.put_line(</a:t>
            </a:r>
            <a:r>
              <a:rPr dirty="0" sz="1800" spc="-125" b="1">
                <a:latin typeface="Courier New"/>
                <a:cs typeface="Courier New"/>
              </a:rPr>
              <a:t> </a:t>
            </a:r>
            <a:r>
              <a:rPr dirty="0" sz="1800" spc="10" b="1">
                <a:latin typeface="Courier New"/>
                <a:cs typeface="Courier New"/>
              </a:rPr>
              <a:t>'</a:t>
            </a:r>
            <a:r>
              <a:rPr dirty="0" sz="1800" spc="10" b="1">
                <a:latin typeface="宋体"/>
                <a:cs typeface="宋体"/>
              </a:rPr>
              <a:t>内</a:t>
            </a:r>
            <a:r>
              <a:rPr dirty="0" sz="1800" spc="-5" b="1">
                <a:latin typeface="Courier New"/>
                <a:cs typeface="Courier New"/>
              </a:rPr>
              <a:t>:x='||x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LOOP;</a:t>
            </a:r>
            <a:endParaRPr sz="1800">
              <a:latin typeface="Courier New"/>
              <a:cs typeface="Courier New"/>
            </a:endParaRPr>
          </a:p>
          <a:p>
            <a:pPr marL="503555" marR="913765" indent="502920">
              <a:lnSpc>
                <a:spcPts val="2090"/>
              </a:lnSpc>
              <a:spcBef>
                <a:spcPts val="200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dbms_output.put_line('</a:t>
            </a:r>
            <a:r>
              <a:rPr dirty="0" sz="1800" spc="10" b="1">
                <a:latin typeface="宋体"/>
                <a:cs typeface="宋体"/>
              </a:rPr>
              <a:t>外</a:t>
            </a:r>
            <a:r>
              <a:rPr dirty="0" sz="1800" spc="-10" b="1">
                <a:latin typeface="Courier New"/>
                <a:cs typeface="Courier New"/>
              </a:rPr>
              <a:t>:x='||x);  </a:t>
            </a: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ts val="2105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程序示例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42875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62455" y="1743455"/>
            <a:ext cx="6495288" cy="451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22832" y="2282951"/>
            <a:ext cx="6473952" cy="33649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5400" y="1676400"/>
            <a:ext cx="6477000" cy="4495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x</a:t>
            </a:r>
            <a:r>
              <a:rPr dirty="0" sz="1800" spc="-10" b="1">
                <a:latin typeface="Courier New"/>
                <a:cs typeface="Courier New"/>
              </a:rPr>
              <a:t> number;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6475" marR="477647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x:=0;  LOOP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x:=x+1;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EXIT WHEN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x&gt;=3;</a:t>
            </a:r>
            <a:endParaRPr sz="1800">
              <a:latin typeface="Courier New"/>
              <a:cs typeface="Courier New"/>
            </a:endParaRPr>
          </a:p>
          <a:p>
            <a:pPr marL="1411605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dbms_output.put_line(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spc="10" b="1">
                <a:latin typeface="Courier New"/>
                <a:cs typeface="Courier New"/>
              </a:rPr>
              <a:t>'</a:t>
            </a:r>
            <a:r>
              <a:rPr dirty="0" sz="1800" spc="15" b="1">
                <a:latin typeface="宋体"/>
                <a:cs typeface="宋体"/>
              </a:rPr>
              <a:t>内</a:t>
            </a:r>
            <a:r>
              <a:rPr dirty="0" sz="1800" spc="-5" b="1">
                <a:latin typeface="Courier New"/>
                <a:cs typeface="Courier New"/>
              </a:rPr>
              <a:t>:x='||x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LOOP;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  <a:spcBef>
                <a:spcPts val="75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dbms_output.put_line('</a:t>
            </a:r>
            <a:r>
              <a:rPr dirty="0" sz="1800" spc="15" b="1">
                <a:latin typeface="宋体"/>
                <a:cs typeface="宋体"/>
              </a:rPr>
              <a:t>外</a:t>
            </a:r>
            <a:r>
              <a:rPr dirty="0" sz="1800" spc="-10" b="1">
                <a:latin typeface="Courier New"/>
                <a:cs typeface="Courier New"/>
              </a:rPr>
              <a:t>:x='||x);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程序示例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67449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HILE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7255" y="1895855"/>
            <a:ext cx="6419088" cy="4056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7632" y="2343911"/>
            <a:ext cx="6473952" cy="3090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0200" y="1828800"/>
            <a:ext cx="6400800" cy="4038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  <a:spcBef>
                <a:spcPts val="1515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x</a:t>
            </a:r>
            <a:r>
              <a:rPr dirty="0" sz="1800" spc="-10" b="1">
                <a:latin typeface="Courier New"/>
                <a:cs typeface="Courier New"/>
              </a:rPr>
              <a:t> number;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x:=0;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WHILE </a:t>
            </a:r>
            <a:r>
              <a:rPr dirty="0" sz="1800" spc="-10" b="1">
                <a:latin typeface="Courier New"/>
                <a:cs typeface="Courier New"/>
              </a:rPr>
              <a:t>x&lt;=3 LOOP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x:=x+1;</a:t>
            </a:r>
            <a:endParaRPr sz="1800">
              <a:latin typeface="Courier New"/>
              <a:cs typeface="Courier New"/>
            </a:endParaRPr>
          </a:p>
          <a:p>
            <a:pPr marL="1006475" marR="243204" indent="405130">
              <a:lnSpc>
                <a:spcPts val="2090"/>
              </a:lnSpc>
              <a:spcBef>
                <a:spcPts val="200"/>
              </a:spcBef>
            </a:pPr>
            <a:r>
              <a:rPr dirty="0" sz="1800" spc="-5" b="1">
                <a:latin typeface="Courier New"/>
                <a:cs typeface="Courier New"/>
              </a:rPr>
              <a:t>dbms_output.put_line(</a:t>
            </a:r>
            <a:r>
              <a:rPr dirty="0" sz="1800" spc="-140" b="1">
                <a:latin typeface="Courier New"/>
                <a:cs typeface="Courier New"/>
              </a:rPr>
              <a:t> </a:t>
            </a:r>
            <a:r>
              <a:rPr dirty="0" sz="1800" spc="10" b="1">
                <a:latin typeface="Courier New"/>
                <a:cs typeface="Courier New"/>
              </a:rPr>
              <a:t>'</a:t>
            </a:r>
            <a:r>
              <a:rPr dirty="0" sz="1800" spc="10" b="1">
                <a:latin typeface="宋体"/>
                <a:cs typeface="宋体"/>
              </a:rPr>
              <a:t>内</a:t>
            </a:r>
            <a:r>
              <a:rPr dirty="0" sz="1800" spc="-5" b="1">
                <a:latin typeface="Courier New"/>
                <a:cs typeface="Courier New"/>
              </a:rPr>
              <a:t>:x='||x</a:t>
            </a:r>
            <a:r>
              <a:rPr dirty="0" sz="1800" spc="-1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);  END</a:t>
            </a:r>
            <a:r>
              <a:rPr dirty="0" sz="1800" spc="-10" b="1">
                <a:latin typeface="Courier New"/>
                <a:cs typeface="Courier New"/>
              </a:rPr>
              <a:t> LOOP;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  <a:spcBef>
                <a:spcPts val="15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dbms_output.put_line('</a:t>
            </a:r>
            <a:r>
              <a:rPr dirty="0" sz="1800" spc="15" b="1">
                <a:latin typeface="宋体"/>
                <a:cs typeface="宋体"/>
              </a:rPr>
              <a:t>外</a:t>
            </a:r>
            <a:r>
              <a:rPr dirty="0" sz="1800" spc="-10" b="1">
                <a:latin typeface="Courier New"/>
                <a:cs typeface="Courier New"/>
              </a:rPr>
              <a:t>:x='||x);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程序示例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115887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7255" y="2276855"/>
            <a:ext cx="5961888" cy="2685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627632" y="2587751"/>
            <a:ext cx="6245352" cy="1993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00200" y="2209800"/>
            <a:ext cx="5943600" cy="2667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FOR </a:t>
            </a:r>
            <a:r>
              <a:rPr dirty="0" sz="1800" b="1">
                <a:latin typeface="Courier New"/>
                <a:cs typeface="Courier New"/>
              </a:rPr>
              <a:t>i </a:t>
            </a:r>
            <a:r>
              <a:rPr dirty="0" sz="1800" spc="-15" b="1">
                <a:latin typeface="Courier New"/>
                <a:cs typeface="Courier New"/>
              </a:rPr>
              <a:t>IN </a:t>
            </a:r>
            <a:r>
              <a:rPr dirty="0" sz="1800" spc="-10" b="1">
                <a:latin typeface="Courier New"/>
                <a:cs typeface="Courier New"/>
              </a:rPr>
              <a:t>[REVERSE] </a:t>
            </a:r>
            <a:r>
              <a:rPr dirty="0" sz="1800" spc="-20" b="1">
                <a:latin typeface="Courier New"/>
                <a:cs typeface="Courier New"/>
              </a:rPr>
              <a:t>1..5</a:t>
            </a:r>
            <a:r>
              <a:rPr dirty="0" sz="1800" spc="-5" b="1">
                <a:latin typeface="Courier New"/>
                <a:cs typeface="Courier New"/>
              </a:rPr>
              <a:t> LOOP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dbms_output.put_line( 'i='||i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LOOP;</a:t>
            </a:r>
            <a:endParaRPr sz="1800">
              <a:latin typeface="Courier New"/>
              <a:cs typeface="Courier New"/>
            </a:endParaRPr>
          </a:p>
          <a:p>
            <a:pPr marL="503555" marR="12065" indent="50292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dbms_output.put_line('end </a:t>
            </a:r>
            <a:r>
              <a:rPr dirty="0" sz="1800" spc="-5" b="1">
                <a:latin typeface="Courier New"/>
                <a:cs typeface="Courier New"/>
              </a:rPr>
              <a:t>of </a:t>
            </a:r>
            <a:r>
              <a:rPr dirty="0" sz="1800" spc="-10" b="1">
                <a:latin typeface="Courier New"/>
                <a:cs typeface="Courier New"/>
              </a:rPr>
              <a:t>loop');  </a:t>
            </a: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程序示例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243459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GO</a:t>
            </a:r>
            <a:r>
              <a:rPr dirty="0" sz="3200" spc="-6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标签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7255" y="1743455"/>
            <a:ext cx="5961888" cy="451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0200" y="1676400"/>
            <a:ext cx="5943600" cy="4495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  <a:spcBef>
                <a:spcPts val="1155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503555" marR="3697604" indent="50292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x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number;  BEGIN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x:=0;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&lt;&lt;repeat_loop&gt;&gt;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x:=x+1;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  <a:spcBef>
                <a:spcPts val="75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dbms_output.put_line('</a:t>
            </a:r>
            <a:r>
              <a:rPr dirty="0" sz="1800" spc="15" b="1">
                <a:latin typeface="宋体"/>
                <a:cs typeface="宋体"/>
              </a:rPr>
              <a:t>内</a:t>
            </a:r>
            <a:r>
              <a:rPr dirty="0" sz="1800" spc="-10" b="1">
                <a:latin typeface="Courier New"/>
                <a:cs typeface="Courier New"/>
              </a:rPr>
              <a:t>:x='||x);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IF x&lt;3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006475" marR="2194560" indent="41148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GOTO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repeat_loop;  </a:t>
            </a: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  <a:spcBef>
                <a:spcPts val="75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dbms_output.put_line('</a:t>
            </a:r>
            <a:r>
              <a:rPr dirty="0" sz="1800" spc="15" b="1">
                <a:latin typeface="宋体"/>
                <a:cs typeface="宋体"/>
              </a:rPr>
              <a:t>外</a:t>
            </a:r>
            <a:r>
              <a:rPr dirty="0" sz="1800" spc="-10" b="1">
                <a:latin typeface="Courier New"/>
                <a:cs typeface="Courier New"/>
              </a:rPr>
              <a:t>:x='||x);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509" y="2738450"/>
            <a:ext cx="22580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宋体"/>
                <a:cs typeface="宋体"/>
              </a:rPr>
              <a:t>错误处理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4529" y="188417"/>
            <a:ext cx="523494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15">
                <a:latin typeface="宋体"/>
                <a:cs typeface="宋体"/>
              </a:rPr>
              <a:t>中错误的类型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2250" y="1365250"/>
          <a:ext cx="8782050" cy="4279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514600"/>
                <a:gridCol w="4191000"/>
              </a:tblGrid>
              <a:tr h="762000"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8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错误类型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报告者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处理方法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75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dirty="0" sz="28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编译时错误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4450">
                        <a:latin typeface="Times New Roman"/>
                        <a:cs typeface="Times New Roman"/>
                      </a:endParaRPr>
                    </a:p>
                    <a:p>
                      <a:pPr algn="ctr" marR="66040">
                        <a:lnSpc>
                          <a:spcPct val="100000"/>
                        </a:lnSpc>
                      </a:pPr>
                      <a:r>
                        <a:rPr dirty="0" sz="2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PL/SQL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编译器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2710" marR="167005">
                        <a:lnSpc>
                          <a:spcPct val="97900"/>
                        </a:lnSpc>
                        <a:spcBef>
                          <a:spcPts val="2020"/>
                        </a:spcBef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交互式地处理；编译器报 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告错误，必须更正这些错 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误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2565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752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运行时错误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92075" marR="159385">
                        <a:lnSpc>
                          <a:spcPct val="100000"/>
                        </a:lnSpc>
                      </a:pP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28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28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dirty="0" sz="2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运行时 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引擎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5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92710" marR="167005">
                        <a:lnSpc>
                          <a:spcPct val="97900"/>
                        </a:lnSpc>
                        <a:spcBef>
                          <a:spcPts val="2025"/>
                        </a:spcBef>
                      </a:pPr>
                      <a:r>
                        <a:rPr dirty="0" sz="28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程序化地处理；异常由异 </a:t>
                      </a:r>
                      <a:r>
                        <a:rPr dirty="0" sz="2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常处理子程序引发并进行 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捕获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257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异常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58775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8775" algn="l"/>
                <a:tab pos="359410" algn="l"/>
              </a:tabLst>
            </a:pPr>
            <a:r>
              <a:rPr dirty="0" spc="-10"/>
              <a:t>在</a:t>
            </a:r>
            <a:r>
              <a:rPr dirty="0" spc="-10">
                <a:latin typeface="Times New Roman"/>
                <a:cs typeface="Times New Roman"/>
              </a:rPr>
              <a:t>PL/SQL</a:t>
            </a:r>
            <a:r>
              <a:rPr dirty="0" spc="-10"/>
              <a:t>中的一个警告或错误均被称</a:t>
            </a:r>
            <a:r>
              <a:rPr dirty="0" spc="10"/>
              <a:t>为</a:t>
            </a:r>
            <a:r>
              <a:rPr dirty="0" spc="-10"/>
              <a:t>异常</a:t>
            </a:r>
          </a:p>
          <a:p>
            <a:pPr marL="1905"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358775" marR="5080">
              <a:lnSpc>
                <a:spcPct val="100000"/>
              </a:lnSpc>
            </a:pPr>
            <a:r>
              <a:rPr dirty="0" spc="-10">
                <a:latin typeface="Times New Roman"/>
                <a:cs typeface="Times New Roman"/>
              </a:rPr>
              <a:t>PL/SQL</a:t>
            </a:r>
            <a:r>
              <a:rPr dirty="0" spc="-10"/>
              <a:t>的异常</a:t>
            </a:r>
            <a:r>
              <a:rPr dirty="0" spc="-15"/>
              <a:t>和</a:t>
            </a:r>
            <a:r>
              <a:rPr dirty="0" spc="-5">
                <a:latin typeface="Times New Roman"/>
                <a:cs typeface="Times New Roman"/>
              </a:rPr>
              <a:t>Java</a:t>
            </a:r>
            <a:r>
              <a:rPr dirty="0" spc="-10"/>
              <a:t>的异常非常相似</a:t>
            </a:r>
            <a:r>
              <a:rPr dirty="0" spc="10"/>
              <a:t>（</a:t>
            </a:r>
            <a:r>
              <a:rPr dirty="0" spc="-10"/>
              <a:t>异常的 引发和捕获方式）。但是，</a:t>
            </a:r>
            <a:r>
              <a:rPr dirty="0" spc="-30"/>
              <a:t>与</a:t>
            </a:r>
            <a:r>
              <a:rPr dirty="0" spc="-5">
                <a:latin typeface="Times New Roman"/>
                <a:cs typeface="Times New Roman"/>
              </a:rPr>
              <a:t>Java</a:t>
            </a:r>
            <a:r>
              <a:rPr dirty="0" spc="10"/>
              <a:t>异</a:t>
            </a:r>
            <a:r>
              <a:rPr dirty="0" spc="-10"/>
              <a:t>常不</a:t>
            </a:r>
            <a:r>
              <a:rPr dirty="0" spc="10"/>
              <a:t>同</a:t>
            </a:r>
            <a:r>
              <a:rPr dirty="0" spc="-10"/>
              <a:t>，  </a:t>
            </a:r>
            <a:r>
              <a:rPr dirty="0" spc="-10">
                <a:latin typeface="Times New Roman"/>
                <a:cs typeface="Times New Roman"/>
              </a:rPr>
              <a:t>PL/SQL</a:t>
            </a:r>
            <a:r>
              <a:rPr dirty="0" spc="-10"/>
              <a:t>的异常不是对象，也没有定义在 </a:t>
            </a:r>
            <a:r>
              <a:rPr dirty="0" spc="-10">
                <a:latin typeface="Times New Roman"/>
                <a:cs typeface="Times New Roman"/>
              </a:rPr>
              <a:t>PL/SQL</a:t>
            </a:r>
            <a:r>
              <a:rPr dirty="0" spc="-10"/>
              <a:t>异常上的方法。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异常的分类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676476"/>
            <a:ext cx="6456045" cy="2710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发生运行时错误时，就会引发异常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异常分为两类：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预定义异常（系统异常）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用户自定义异常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预定义异常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41690" cy="1393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预定义异常对应最常见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错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误，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些异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的标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识符都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STANDARD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标准包中定义的。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常见的预定义异常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2813050"/>
          <a:ext cx="8248650" cy="2969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marL="5797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Oracle</a:t>
                      </a:r>
                      <a:r>
                        <a:rPr dirty="0" sz="1800" spc="1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错误编号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等价异常的名称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15" b="1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说明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ORA-0001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DUP_VAL_ON_INDEX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违反唯一性约束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ORA-1403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NO_DATA_FOUND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没有找到数据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ORA-1422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8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TOO_MANY_ROWS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SELECT</a:t>
                      </a:r>
                      <a:r>
                        <a:rPr dirty="0" sz="1800" spc="-7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语句查询</a:t>
                      </a:r>
                      <a:endParaRPr sz="1800">
                        <a:latin typeface="宋体"/>
                        <a:cs typeface="宋体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到的记录超过了一行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ORA-1476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ZERO_DIVIDE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被</a:t>
                      </a:r>
                      <a:r>
                        <a:rPr dirty="0" sz="180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整除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ORA-6502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VALUE_ERROR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2115"/>
                        </a:lnSpc>
                        <a:spcBef>
                          <a:spcPts val="425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切割运算、算术运算或转</a:t>
                      </a:r>
                      <a:endParaRPr sz="1800">
                        <a:latin typeface="宋体"/>
                        <a:cs typeface="宋体"/>
                      </a:endParaRPr>
                    </a:p>
                    <a:p>
                      <a:pPr marL="93345">
                        <a:lnSpc>
                          <a:spcPts val="2115"/>
                        </a:lnSpc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换运算中出现的错误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B="0" marT="539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5072" y="188417"/>
            <a:ext cx="36779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40"/>
              <a:t> </a:t>
            </a:r>
            <a:r>
              <a:rPr dirty="0" spc="-15">
                <a:latin typeface="宋体"/>
                <a:cs typeface="宋体"/>
              </a:rPr>
              <a:t>代码块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745855" cy="370903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代码块的实现形式：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只执行一次且永不存储</a:t>
            </a:r>
            <a:r>
              <a:rPr dirty="0" sz="2800" spc="-3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程序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存储在数据库中以备后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的块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代码块支持所有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DML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，并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 通过使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本地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动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态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Native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Dynamic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 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NDS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内置</a:t>
            </a:r>
            <a:r>
              <a:rPr dirty="0" sz="3200" spc="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DBMS_SQL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包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运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DDL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88417"/>
            <a:ext cx="39300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用户自定义异常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950" cy="302514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870" marR="5080" indent="-344805">
              <a:lnSpc>
                <a:spcPts val="3650"/>
              </a:lnSpc>
              <a:spcBef>
                <a:spcPts val="3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用户自定义异常就是有程序员自己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义的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错误。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ts val="3754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用户自定义异常是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块的声明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分声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明的。与变量相似，异常也有一个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型和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效 范围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67255" y="4486655"/>
            <a:ext cx="5961888" cy="1389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00200" y="4419600"/>
            <a:ext cx="5943600" cy="13716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60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DELCARE</a:t>
            </a:r>
            <a:endParaRPr sz="1800">
              <a:latin typeface="Courier New"/>
              <a:cs typeface="Courier New"/>
            </a:endParaRPr>
          </a:p>
          <a:p>
            <a:pPr marL="915035">
              <a:lnSpc>
                <a:spcPct val="100000"/>
              </a:lnSpc>
            </a:pPr>
            <a:r>
              <a:rPr dirty="0" sz="1800" spc="-15" b="1" i="1">
                <a:latin typeface="Courier New"/>
                <a:cs typeface="Courier New"/>
              </a:rPr>
              <a:t>e_DuplicateActors</a:t>
            </a:r>
            <a:r>
              <a:rPr dirty="0" sz="1800" b="1" i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EXCEPTION</a:t>
            </a:r>
            <a:r>
              <a:rPr dirty="0" sz="1800" spc="-10" i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异常的引发</a:t>
            </a:r>
          </a:p>
        </p:txBody>
      </p:sp>
      <p:sp>
        <p:nvSpPr>
          <p:cNvPr id="5" name="object 5"/>
          <p:cNvSpPr/>
          <p:nvPr/>
        </p:nvSpPr>
        <p:spPr>
          <a:xfrm>
            <a:off x="5635752" y="960119"/>
            <a:ext cx="1359407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2247" y="2033016"/>
            <a:ext cx="1359408" cy="685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600" y="5257800"/>
            <a:ext cx="8686800" cy="838200"/>
          </a:xfrm>
          <a:custGeom>
            <a:avLst/>
            <a:gdLst/>
            <a:ahLst/>
            <a:cxnLst/>
            <a:rect l="l" t="t" r="r" b="b"/>
            <a:pathLst>
              <a:path w="8686800" h="838200">
                <a:moveTo>
                  <a:pt x="0" y="75691"/>
                </a:moveTo>
                <a:lnTo>
                  <a:pt x="5947" y="46237"/>
                </a:lnTo>
                <a:lnTo>
                  <a:pt x="22166" y="22177"/>
                </a:lnTo>
                <a:lnTo>
                  <a:pt x="46221" y="5951"/>
                </a:lnTo>
                <a:lnTo>
                  <a:pt x="75679" y="0"/>
                </a:lnTo>
                <a:lnTo>
                  <a:pt x="8611108" y="0"/>
                </a:lnTo>
                <a:lnTo>
                  <a:pt x="8640562" y="5951"/>
                </a:lnTo>
                <a:lnTo>
                  <a:pt x="8664622" y="22177"/>
                </a:lnTo>
                <a:lnTo>
                  <a:pt x="8680848" y="46237"/>
                </a:lnTo>
                <a:lnTo>
                  <a:pt x="8686800" y="75691"/>
                </a:lnTo>
                <a:lnTo>
                  <a:pt x="8686800" y="762520"/>
                </a:lnTo>
                <a:lnTo>
                  <a:pt x="8680848" y="791978"/>
                </a:lnTo>
                <a:lnTo>
                  <a:pt x="8664622" y="816033"/>
                </a:lnTo>
                <a:lnTo>
                  <a:pt x="8640562" y="832252"/>
                </a:lnTo>
                <a:lnTo>
                  <a:pt x="8611108" y="838200"/>
                </a:lnTo>
                <a:lnTo>
                  <a:pt x="75679" y="838200"/>
                </a:lnTo>
                <a:lnTo>
                  <a:pt x="46221" y="832252"/>
                </a:lnTo>
                <a:lnTo>
                  <a:pt x="22166" y="816033"/>
                </a:lnTo>
                <a:lnTo>
                  <a:pt x="5947" y="791978"/>
                </a:lnTo>
                <a:lnTo>
                  <a:pt x="0" y="762520"/>
                </a:lnTo>
                <a:lnTo>
                  <a:pt x="0" y="75691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7340" y="992680"/>
            <a:ext cx="8489950" cy="491807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自定义异常：使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RAISE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</a:t>
            </a: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显</a:t>
            </a:r>
            <a:r>
              <a:rPr dirty="0" sz="3200" spc="-5" b="1">
                <a:solidFill>
                  <a:srgbClr val="FFFF00"/>
                </a:solidFill>
                <a:latin typeface="宋体"/>
                <a:cs typeface="宋体"/>
              </a:rPr>
              <a:t>式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地引发</a:t>
            </a:r>
            <a:endParaRPr sz="3200">
              <a:latin typeface="宋体"/>
              <a:cs typeface="宋体"/>
            </a:endParaRPr>
          </a:p>
          <a:p>
            <a:pPr algn="just" marL="356870" marR="14478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预定义异常：在与异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相关联</a:t>
            </a:r>
            <a:r>
              <a:rPr dirty="0" sz="3200" spc="-15">
                <a:solidFill>
                  <a:srgbClr val="FFFF00"/>
                </a:solidFill>
                <a:latin typeface="宋体"/>
                <a:cs typeface="宋体"/>
              </a:rPr>
              <a:t>的</a:t>
            </a:r>
            <a:r>
              <a:rPr dirty="0" sz="3200">
                <a:solidFill>
                  <a:srgbClr val="FFFF00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错</a:t>
            </a:r>
            <a:r>
              <a:rPr dirty="0" sz="3200" spc="-15">
                <a:solidFill>
                  <a:srgbClr val="FFFF00"/>
                </a:solidFill>
                <a:latin typeface="宋体"/>
                <a:cs typeface="宋体"/>
              </a:rPr>
              <a:t>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发 生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隐式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引发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ct val="97500"/>
              </a:lnSpc>
              <a:spcBef>
                <a:spcPts val="199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如果发生一个错误，而此错误没有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异常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相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 联，也会引发一个异常，此异常可用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OTHERS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子程序进行捕获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algn="ctr" marR="20320">
              <a:lnSpc>
                <a:spcPct val="100000"/>
              </a:lnSpc>
              <a:spcBef>
                <a:spcPts val="1870"/>
              </a:spcBef>
            </a:pP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预定义异常也可以使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raise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语句显式地进行引发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0" y="5410200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7854" y="188417"/>
            <a:ext cx="731202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EXCEPTION_INIT</a:t>
            </a:r>
            <a:r>
              <a:rPr dirty="0" spc="-15">
                <a:latin typeface="宋体"/>
                <a:cs typeface="宋体"/>
              </a:rPr>
              <a:t>编译器指令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6926"/>
            <a:ext cx="8582660" cy="2143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12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思考：有没有必要让一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自定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指令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某个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特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定的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ts val="3120"/>
              </a:lnSpc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错误相关联？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0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3030"/>
              </a:lnSpc>
              <a:spcBef>
                <a:spcPts val="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有必要，并且可以通过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编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译器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指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令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EXCEPTION_INIT 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实现（编译指令也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叫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pragma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4123573"/>
            <a:ext cx="8386445" cy="173355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4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此编译指令只能出现在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代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码的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声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明部</a:t>
            </a:r>
            <a:r>
              <a:rPr dirty="0" sz="2800" spc="-20">
                <a:solidFill>
                  <a:srgbClr val="FFFF00"/>
                </a:solidFill>
                <a:latin typeface="宋体"/>
                <a:cs typeface="宋体"/>
              </a:rPr>
              <a:t>分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just" marL="356870" marR="5080" indent="-344805">
              <a:lnSpc>
                <a:spcPct val="90000"/>
              </a:lnSpc>
              <a:spcBef>
                <a:spcPts val="67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事实上，预定义异常就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SYS.STANDARD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包中， 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EXCEPTION_INIT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编译指令与相应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错误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关联在一起的。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4255" y="3496055"/>
            <a:ext cx="82478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4631" y="3563111"/>
            <a:ext cx="8607552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7200" y="3429000"/>
            <a:ext cx="8229600" cy="533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815"/>
              </a:spcBef>
            </a:pPr>
            <a:r>
              <a:rPr dirty="0" sz="1800" spc="-5" b="1">
                <a:latin typeface="Courier New"/>
                <a:cs typeface="Courier New"/>
              </a:rPr>
              <a:t>PRAGMA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EXCEPTION_INIT(exception_name,oracle_error_number);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4118" y="182321"/>
            <a:ext cx="7655559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RAISE_AP</a:t>
            </a:r>
            <a:r>
              <a:rPr dirty="0" spc="5"/>
              <a:t>P</a:t>
            </a:r>
            <a:r>
              <a:rPr dirty="0" spc="-5"/>
              <a:t>LIC</a:t>
            </a:r>
            <a:r>
              <a:rPr dirty="0" spc="-490"/>
              <a:t>A</a:t>
            </a:r>
            <a:r>
              <a:rPr dirty="0" spc="-5"/>
              <a:t>TION_ERROR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15138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可以使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RAISE_APPLICATION_ERROR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创建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自己的错误消息，这种方式比命名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常更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 描述性。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725087"/>
            <a:ext cx="6588125" cy="1196340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7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error_number:-20000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到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-20999</a:t>
            </a:r>
            <a:endParaRPr sz="32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76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error_mesg: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长度必须小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512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个字符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962655"/>
            <a:ext cx="8705088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2231" y="3029711"/>
            <a:ext cx="8811768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4800" y="2895600"/>
            <a:ext cx="8686800" cy="533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035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815"/>
              </a:spcBef>
            </a:pPr>
            <a:r>
              <a:rPr dirty="0" sz="1800" spc="-10" b="1">
                <a:latin typeface="Courier New"/>
                <a:cs typeface="Courier New"/>
              </a:rPr>
              <a:t>RAISE_APPLICATION_ERROR(error_number,error_mesg,[keep_errors])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62542" y="2986532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4118" y="182321"/>
            <a:ext cx="7655559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RAISE_AP</a:t>
            </a:r>
            <a:r>
              <a:rPr dirty="0" spc="5"/>
              <a:t>P</a:t>
            </a:r>
            <a:r>
              <a:rPr dirty="0" spc="-5"/>
              <a:t>LIC</a:t>
            </a:r>
            <a:r>
              <a:rPr dirty="0" spc="-490"/>
              <a:t>A</a:t>
            </a:r>
            <a:r>
              <a:rPr dirty="0" spc="-5"/>
              <a:t>TION_ERROR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903970" cy="4148454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可以使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RAISE_APPLICATION_ERROR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的一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个好处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于：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以在创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错误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消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息文本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时候，  将程序当前的某些变量值包含在错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消息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文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本 中。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algn="just" marL="356870" marR="555625" indent="-344805">
              <a:lnSpc>
                <a:spcPct val="100000"/>
              </a:lnSpc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可以使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ISE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_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APPLI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3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TION_E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，以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相同的处理方式，向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户返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回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产生错 误的原因。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异常的处理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语法结构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43455" y="2124455"/>
            <a:ext cx="5961888" cy="2456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76400" y="2057400"/>
            <a:ext cx="5943600" cy="2438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EXCEPTION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 i="1">
                <a:latin typeface="Courier New"/>
                <a:cs typeface="Courier New"/>
              </a:rPr>
              <a:t>exception_name </a:t>
            </a:r>
            <a:r>
              <a:rPr dirty="0" sz="1800" spc="-15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921510">
              <a:lnSpc>
                <a:spcPct val="100000"/>
              </a:lnSpc>
            </a:pPr>
            <a:r>
              <a:rPr dirty="0" sz="1800" spc="-10" b="1" i="1">
                <a:latin typeface="Courier New"/>
                <a:cs typeface="Courier New"/>
              </a:rPr>
              <a:t>sequence_of_statements1;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 i="1">
                <a:latin typeface="Courier New"/>
                <a:cs typeface="Courier New"/>
              </a:rPr>
              <a:t>exception_name </a:t>
            </a:r>
            <a:r>
              <a:rPr dirty="0" sz="1800" spc="-15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921510">
              <a:lnSpc>
                <a:spcPct val="100000"/>
              </a:lnSpc>
            </a:pPr>
            <a:r>
              <a:rPr dirty="0" sz="1800" spc="-10" b="1" i="1">
                <a:latin typeface="Courier New"/>
                <a:cs typeface="Courier New"/>
              </a:rPr>
              <a:t>sequence_of_statements2;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[WHEN </a:t>
            </a:r>
            <a:r>
              <a:rPr dirty="0" sz="1800" spc="-10" b="1">
                <a:latin typeface="Courier New"/>
                <a:cs typeface="Courier New"/>
              </a:rPr>
              <a:t>OTHERS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921510">
              <a:lnSpc>
                <a:spcPct val="100000"/>
              </a:lnSpc>
            </a:pPr>
            <a:r>
              <a:rPr dirty="0" sz="1800" spc="-10" b="1" i="1">
                <a:latin typeface="Courier New"/>
                <a:cs typeface="Courier New"/>
              </a:rPr>
              <a:t>sequence_of_statements3;</a:t>
            </a:r>
            <a:r>
              <a:rPr dirty="0" sz="1800" spc="-1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4724400"/>
            <a:ext cx="8686800" cy="1371600"/>
          </a:xfrm>
          <a:custGeom>
            <a:avLst/>
            <a:gdLst/>
            <a:ahLst/>
            <a:cxnLst/>
            <a:rect l="l" t="t" r="r" b="b"/>
            <a:pathLst>
              <a:path w="8686800" h="1371600">
                <a:moveTo>
                  <a:pt x="0" y="123825"/>
                </a:moveTo>
                <a:lnTo>
                  <a:pt x="9730" y="75652"/>
                </a:lnTo>
                <a:lnTo>
                  <a:pt x="36266" y="36290"/>
                </a:lnTo>
                <a:lnTo>
                  <a:pt x="75625" y="9739"/>
                </a:lnTo>
                <a:lnTo>
                  <a:pt x="123825" y="0"/>
                </a:lnTo>
                <a:lnTo>
                  <a:pt x="8562975" y="0"/>
                </a:lnTo>
                <a:lnTo>
                  <a:pt x="8611147" y="9739"/>
                </a:lnTo>
                <a:lnTo>
                  <a:pt x="8650509" y="36290"/>
                </a:lnTo>
                <a:lnTo>
                  <a:pt x="8677060" y="75652"/>
                </a:lnTo>
                <a:lnTo>
                  <a:pt x="8686800" y="123825"/>
                </a:lnTo>
                <a:lnTo>
                  <a:pt x="8686800" y="1247775"/>
                </a:lnTo>
                <a:lnTo>
                  <a:pt x="8677060" y="1295974"/>
                </a:lnTo>
                <a:lnTo>
                  <a:pt x="8650509" y="1335333"/>
                </a:lnTo>
                <a:lnTo>
                  <a:pt x="8611147" y="1361869"/>
                </a:lnTo>
                <a:lnTo>
                  <a:pt x="8562975" y="1371600"/>
                </a:lnTo>
                <a:lnTo>
                  <a:pt x="123825" y="1371600"/>
                </a:lnTo>
                <a:lnTo>
                  <a:pt x="75625" y="1361869"/>
                </a:lnTo>
                <a:lnTo>
                  <a:pt x="36266" y="1335333"/>
                </a:lnTo>
                <a:lnTo>
                  <a:pt x="9730" y="1295974"/>
                </a:lnTo>
                <a:lnTo>
                  <a:pt x="0" y="1247775"/>
                </a:lnTo>
                <a:lnTo>
                  <a:pt x="0" y="1238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98575" y="4851053"/>
            <a:ext cx="7145020" cy="95567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80"/>
              </a:spcBef>
            </a:pP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可以为多个异常设计一个共同的异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处理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程序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。在</a:t>
            </a:r>
            <a:r>
              <a:rPr dirty="0" sz="2000" spc="25" i="1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dirty="0" sz="2000" spc="-10" i="1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z="2000" spc="-2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2000" spc="-5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2100" spc="-70" i="1">
                <a:solidFill>
                  <a:srgbClr val="FFFFFF"/>
                </a:solidFill>
                <a:latin typeface="宋体"/>
                <a:cs typeface="宋体"/>
              </a:rPr>
              <a:t>子句 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中，用关键字</a:t>
            </a:r>
            <a:r>
              <a:rPr dirty="0" sz="2000" i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分隔各个异常的名称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即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endParaRPr sz="2100">
              <a:latin typeface="宋体"/>
              <a:cs typeface="宋体"/>
            </a:endParaRPr>
          </a:p>
          <a:p>
            <a:pPr marL="12700">
              <a:lnSpc>
                <a:spcPts val="2340"/>
              </a:lnSpc>
            </a:pP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但是，某个给定的异常最多只能由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个异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处理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程序</a:t>
            </a:r>
            <a:r>
              <a:rPr dirty="0" sz="2100" spc="-90" i="1">
                <a:solidFill>
                  <a:srgbClr val="FFFFFF"/>
                </a:solidFill>
                <a:latin typeface="宋体"/>
                <a:cs typeface="宋体"/>
              </a:rPr>
              <a:t>处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理。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4876800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1713" y="188417"/>
            <a:ext cx="61010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OTHERS</a:t>
            </a:r>
            <a:r>
              <a:rPr dirty="0" spc="-15">
                <a:latin typeface="宋体"/>
                <a:cs typeface="宋体"/>
              </a:rPr>
              <a:t>异常处理子程序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463613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356870" marR="508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当前异常处理部分定义的所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没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有处理的任意一个已引发的异常，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会导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致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执 行这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OTHERS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异常处理子程序。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异常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理 子程序应该总是作为代码块的最后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常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处 理子程序。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marR="144145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思考：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OTHERS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异常处理子程序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异常处 理中的那种情况相类似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Exception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类还是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Finally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异常的传播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950" cy="146367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356870" marR="5080" indent="-344805">
              <a:lnSpc>
                <a:spcPct val="97600"/>
              </a:lnSpc>
              <a:spcBef>
                <a:spcPts val="18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没有处理的异常将沿检测异常调用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序传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到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外面，当异常被处理并解决或到达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序最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外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层 传播停止。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4876800"/>
            <a:ext cx="8686800" cy="1143000"/>
          </a:xfrm>
          <a:custGeom>
            <a:avLst/>
            <a:gdLst/>
            <a:ahLst/>
            <a:cxnLst/>
            <a:rect l="l" t="t" r="r" b="b"/>
            <a:pathLst>
              <a:path w="8686800" h="1143000">
                <a:moveTo>
                  <a:pt x="0" y="103250"/>
                </a:moveTo>
                <a:lnTo>
                  <a:pt x="8109" y="63061"/>
                </a:lnTo>
                <a:lnTo>
                  <a:pt x="30224" y="30241"/>
                </a:lnTo>
                <a:lnTo>
                  <a:pt x="63023" y="8114"/>
                </a:lnTo>
                <a:lnTo>
                  <a:pt x="103187" y="0"/>
                </a:lnTo>
                <a:lnTo>
                  <a:pt x="8583549" y="0"/>
                </a:lnTo>
                <a:lnTo>
                  <a:pt x="8623738" y="8114"/>
                </a:lnTo>
                <a:lnTo>
                  <a:pt x="8656558" y="30241"/>
                </a:lnTo>
                <a:lnTo>
                  <a:pt x="8678685" y="63061"/>
                </a:lnTo>
                <a:lnTo>
                  <a:pt x="8686800" y="103250"/>
                </a:lnTo>
                <a:lnTo>
                  <a:pt x="8686800" y="1039812"/>
                </a:lnTo>
                <a:lnTo>
                  <a:pt x="8678685" y="1079976"/>
                </a:lnTo>
                <a:lnTo>
                  <a:pt x="8656558" y="1112775"/>
                </a:lnTo>
                <a:lnTo>
                  <a:pt x="8623738" y="1134890"/>
                </a:lnTo>
                <a:lnTo>
                  <a:pt x="8583549" y="1143000"/>
                </a:lnTo>
                <a:lnTo>
                  <a:pt x="103187" y="1143000"/>
                </a:lnTo>
                <a:lnTo>
                  <a:pt x="63023" y="1134890"/>
                </a:lnTo>
                <a:lnTo>
                  <a:pt x="30224" y="1112775"/>
                </a:lnTo>
                <a:lnTo>
                  <a:pt x="8109" y="1079976"/>
                </a:lnTo>
                <a:lnTo>
                  <a:pt x="0" y="1039812"/>
                </a:lnTo>
                <a:lnTo>
                  <a:pt x="0" y="10325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50975" y="5042052"/>
            <a:ext cx="734060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在声明部分抛出的异常将控制转到上一层的异常部分。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5029200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65094" y="188417"/>
            <a:ext cx="28143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异常的范围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950" cy="370776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356870" marR="5080" indent="-344805">
              <a:lnSpc>
                <a:spcPct val="97600"/>
              </a:lnSpc>
              <a:spcBef>
                <a:spcPts val="18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异常像变量一样，有一定的范围。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果用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自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定义异常传播到它的范围之外，就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能再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过 名称应用它。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这个时候怎么办？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定义一个公有包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RAISE_APPLICATION_ERROR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21713" y="188417"/>
            <a:ext cx="61010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OTHERS</a:t>
            </a:r>
            <a:r>
              <a:rPr dirty="0" spc="-15">
                <a:latin typeface="宋体"/>
                <a:cs typeface="宋体"/>
              </a:rPr>
              <a:t>异常处理子程序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43434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较好的应用方式是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OTHERS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处理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序放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 程序的最顶层，及最外层的代码块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保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证 不漏掉任何错误。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ts val="3650"/>
              </a:lnSpc>
              <a:spcBef>
                <a:spcPts val="217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否则，被遗漏的错误就会传播到外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的调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环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境中。此时，事务会被服务器自动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回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滚。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思考：如下处理是否合理？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76855" y="5629655"/>
            <a:ext cx="5276088" cy="704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09800" y="5562600"/>
            <a:ext cx="5257800" cy="685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R="229870">
              <a:lnSpc>
                <a:spcPct val="100000"/>
              </a:lnSpc>
              <a:spcBef>
                <a:spcPts val="1425"/>
              </a:spcBef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>
                <a:latin typeface="Courier New"/>
                <a:cs typeface="Courier New"/>
              </a:rPr>
              <a:t>OTHERS </a:t>
            </a:r>
            <a:r>
              <a:rPr dirty="0" sz="1800" spc="-5" b="1">
                <a:latin typeface="Courier New"/>
                <a:cs typeface="Courier New"/>
              </a:rPr>
              <a:t>THEN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NULL;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7288" y="188417"/>
            <a:ext cx="47936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40"/>
              <a:t> </a:t>
            </a:r>
            <a:r>
              <a:rPr dirty="0" spc="-15">
                <a:latin typeface="宋体"/>
                <a:cs typeface="宋体"/>
              </a:rPr>
              <a:t>代码块结构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77723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最小的一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代码块结构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15055" y="2657855"/>
            <a:ext cx="2685288" cy="1618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048000" y="2590800"/>
            <a:ext cx="2667000" cy="1600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25425" rIns="0" bIns="0" rtlCol="0" vert="horz">
            <a:spAutoFit/>
          </a:bodyPr>
          <a:lstStyle/>
          <a:p>
            <a:pPr algn="ctr" marR="693420">
              <a:lnSpc>
                <a:spcPct val="100000"/>
              </a:lnSpc>
              <a:spcBef>
                <a:spcPts val="1775"/>
              </a:spcBef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algn="ctr" marL="330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NULL;</a:t>
            </a:r>
            <a:endParaRPr sz="1800">
              <a:latin typeface="Courier New"/>
              <a:cs typeface="Courier New"/>
            </a:endParaRPr>
          </a:p>
          <a:p>
            <a:pPr algn="ctr" marR="83058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64135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查看错误堆栈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3809"/>
            <a:ext cx="8585835" cy="48488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SQLCODE</a:t>
            </a:r>
            <a:r>
              <a:rPr dirty="0" sz="2800" spc="-5">
                <a:solidFill>
                  <a:srgbClr val="FFFF00"/>
                </a:solidFill>
                <a:latin typeface="宋体"/>
                <a:cs typeface="宋体"/>
              </a:rPr>
              <a:t>（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过程化函数）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返回当前的错误代号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对于用户定义异常，返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回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32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FFFF00"/>
                </a:solidFill>
                <a:latin typeface="Times New Roman"/>
                <a:cs typeface="Times New Roman"/>
              </a:rPr>
              <a:t>SQLERRM</a:t>
            </a:r>
            <a:r>
              <a:rPr dirty="0" sz="2800">
                <a:solidFill>
                  <a:srgbClr val="FFFF00"/>
                </a:solidFill>
                <a:latin typeface="宋体"/>
                <a:cs typeface="宋体"/>
              </a:rPr>
              <a:t>（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过程化函数，最</a:t>
            </a:r>
            <a:r>
              <a:rPr dirty="0" sz="2800" spc="-10">
                <a:solidFill>
                  <a:srgbClr val="FFFF00"/>
                </a:solidFill>
                <a:latin typeface="宋体"/>
                <a:cs typeface="宋体"/>
              </a:rPr>
              <a:t>大</a:t>
            </a:r>
            <a:r>
              <a:rPr dirty="0" sz="2800" spc="-5">
                <a:solidFill>
                  <a:srgbClr val="FFFF00"/>
                </a:solidFill>
                <a:latin typeface="Times New Roman"/>
                <a:cs typeface="Times New Roman"/>
              </a:rPr>
              <a:t>512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个</a:t>
            </a:r>
            <a:r>
              <a:rPr dirty="0" sz="2800" spc="-15">
                <a:solidFill>
                  <a:srgbClr val="FFFF00"/>
                </a:solidFill>
                <a:latin typeface="宋体"/>
                <a:cs typeface="宋体"/>
              </a:rPr>
              <a:t>字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符）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返回当前的错误信息文本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对于用户定义异常，返回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“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User-defined</a:t>
            </a:r>
            <a:r>
              <a:rPr dirty="0" sz="24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Exception”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ts val="2735"/>
              </a:lnSpc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0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SQLERRM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可以使用一个数字来调用，参数应该是负数</a:t>
            </a:r>
            <a:r>
              <a:rPr dirty="0" sz="2400" spc="-3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0-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735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成功结束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+N-non-ORACLE</a:t>
            </a:r>
            <a:r>
              <a:rPr dirty="0" sz="2400" spc="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Exception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+100-no</a:t>
            </a: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found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ts val="2735"/>
              </a:lnSpc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思考：使用不带参数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SQLERRM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好还是使用带参数的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ts val="2735"/>
              </a:lnSpc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SQLERRM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好？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查看错误堆栈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86541"/>
            <a:ext cx="8510270" cy="475488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40">
                <a:solidFill>
                  <a:srgbClr val="FFFF00"/>
                </a:solidFill>
                <a:latin typeface="Times New Roman"/>
                <a:cs typeface="Times New Roman"/>
              </a:rPr>
              <a:t>DBMS_UTILITY.FORMAT_ERROR_STACK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1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包函数，可以直接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语句中使用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返回值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SQLERRM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相似，并且限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文本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最大长 度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字节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600">
              <a:latin typeface="Times New Roman"/>
              <a:cs typeface="Times New Roman"/>
            </a:endParaRPr>
          </a:p>
          <a:p>
            <a:pPr marL="356870" marR="901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30">
                <a:solidFill>
                  <a:srgbClr val="FFFF00"/>
                </a:solidFill>
                <a:latin typeface="Times New Roman"/>
                <a:cs typeface="Times New Roman"/>
              </a:rPr>
              <a:t>DBMS_UTILITY.FORMAT_ERROR_BACKTR  </a:t>
            </a:r>
            <a:r>
              <a:rPr dirty="0" sz="3200" spc="-5">
                <a:solidFill>
                  <a:srgbClr val="FFFF00"/>
                </a:solidFill>
                <a:latin typeface="Times New Roman"/>
                <a:cs typeface="Times New Roman"/>
              </a:rPr>
              <a:t>ACE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包函数，可以直接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语句中使用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受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2000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节长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度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的限制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示例</a:t>
            </a:r>
          </a:p>
        </p:txBody>
      </p:sp>
      <p:sp>
        <p:nvSpPr>
          <p:cNvPr id="5" name="object 5"/>
          <p:cNvSpPr/>
          <p:nvPr/>
        </p:nvSpPr>
        <p:spPr>
          <a:xfrm>
            <a:off x="1362455" y="1210055"/>
            <a:ext cx="6800088" cy="2761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22832" y="1149096"/>
            <a:ext cx="6653783" cy="2816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95400" y="1143000"/>
            <a:ext cx="6781800" cy="2743200"/>
          </a:xfrm>
          <a:custGeom>
            <a:avLst/>
            <a:gdLst/>
            <a:ahLst/>
            <a:cxnLst/>
            <a:rect l="l" t="t" r="r" b="b"/>
            <a:pathLst>
              <a:path w="6781800" h="2743200">
                <a:moveTo>
                  <a:pt x="0" y="2743200"/>
                </a:moveTo>
                <a:lnTo>
                  <a:pt x="6781800" y="2743200"/>
                </a:lnTo>
                <a:lnTo>
                  <a:pt x="67818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95400" y="1143000"/>
            <a:ext cx="6781800" cy="2743200"/>
          </a:xfrm>
          <a:custGeom>
            <a:avLst/>
            <a:gdLst/>
            <a:ahLst/>
            <a:cxnLst/>
            <a:rect l="l" t="t" r="r" b="b"/>
            <a:pathLst>
              <a:path w="6781800" h="2743200">
                <a:moveTo>
                  <a:pt x="0" y="2743200"/>
                </a:moveTo>
                <a:lnTo>
                  <a:pt x="6781800" y="2743200"/>
                </a:lnTo>
                <a:lnTo>
                  <a:pt x="6781800" y="0"/>
                </a:lnTo>
                <a:lnTo>
                  <a:pt x="0" y="0"/>
                </a:lnTo>
                <a:lnTo>
                  <a:pt x="0" y="2743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3900" y="4038600"/>
            <a:ext cx="6431280" cy="762000"/>
          </a:xfrm>
          <a:custGeom>
            <a:avLst/>
            <a:gdLst/>
            <a:ahLst/>
            <a:cxnLst/>
            <a:rect l="l" t="t" r="r" b="b"/>
            <a:pathLst>
              <a:path w="6431280" h="762000">
                <a:moveTo>
                  <a:pt x="0" y="762000"/>
                </a:moveTo>
                <a:lnTo>
                  <a:pt x="6430899" y="762000"/>
                </a:lnTo>
                <a:lnTo>
                  <a:pt x="6430899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93900" y="4038600"/>
            <a:ext cx="6431280" cy="762000"/>
          </a:xfrm>
          <a:custGeom>
            <a:avLst/>
            <a:gdLst/>
            <a:ahLst/>
            <a:cxnLst/>
            <a:rect l="l" t="t" r="r" b="b"/>
            <a:pathLst>
              <a:path w="6431280" h="762000">
                <a:moveTo>
                  <a:pt x="0" y="762000"/>
                </a:moveTo>
                <a:lnTo>
                  <a:pt x="6430899" y="762000"/>
                </a:lnTo>
                <a:lnTo>
                  <a:pt x="6430899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17574" y="2667000"/>
            <a:ext cx="792480" cy="1485900"/>
          </a:xfrm>
          <a:custGeom>
            <a:avLst/>
            <a:gdLst/>
            <a:ahLst/>
            <a:cxnLst/>
            <a:rect l="l" t="t" r="r" b="b"/>
            <a:pathLst>
              <a:path w="792480" h="1485900">
                <a:moveTo>
                  <a:pt x="0" y="1485900"/>
                </a:moveTo>
                <a:lnTo>
                  <a:pt x="0" y="831850"/>
                </a:lnTo>
                <a:lnTo>
                  <a:pt x="792226" y="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610105" y="1103503"/>
            <a:ext cx="6205855" cy="3541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EXCEPTION</a:t>
            </a:r>
            <a:endParaRPr sz="1800">
              <a:latin typeface="Courier New"/>
              <a:cs typeface="Courier New"/>
            </a:endParaRPr>
          </a:p>
          <a:p>
            <a:pPr marL="69151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5" b="1" i="1">
                <a:latin typeface="Courier New"/>
                <a:cs typeface="Courier New"/>
              </a:rPr>
              <a:t>e_exception2</a:t>
            </a:r>
            <a:r>
              <a:rPr dirty="0" sz="1800" b="1" i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606550">
              <a:lnSpc>
                <a:spcPct val="100000"/>
              </a:lnSpc>
            </a:pPr>
            <a:r>
              <a:rPr dirty="0" sz="1800" spc="-5" b="1" i="1">
                <a:latin typeface="Courier New"/>
                <a:cs typeface="Courier New"/>
              </a:rPr>
              <a:t>insert</a:t>
            </a:r>
            <a:r>
              <a:rPr dirty="0" sz="1800" spc="-30" b="1" i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into…;</a:t>
            </a:r>
            <a:endParaRPr sz="1800">
              <a:latin typeface="Courier New"/>
              <a:cs typeface="Courier New"/>
            </a:endParaRPr>
          </a:p>
          <a:p>
            <a:pPr marL="69151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 i="1">
                <a:latin typeface="Courier New"/>
                <a:cs typeface="Courier New"/>
              </a:rPr>
              <a:t>e_exception1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606550">
              <a:lnSpc>
                <a:spcPct val="100000"/>
              </a:lnSpc>
              <a:spcBef>
                <a:spcPts val="5"/>
              </a:spcBef>
            </a:pPr>
            <a:r>
              <a:rPr dirty="0" sz="1800" spc="-5" b="1" i="1">
                <a:latin typeface="Courier New"/>
                <a:cs typeface="Courier New"/>
              </a:rPr>
              <a:t>insert</a:t>
            </a:r>
            <a:r>
              <a:rPr dirty="0" sz="1800" spc="-35" b="1" i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into…;</a:t>
            </a:r>
            <a:endParaRPr sz="1800">
              <a:latin typeface="Courier New"/>
              <a:cs typeface="Courier New"/>
            </a:endParaRPr>
          </a:p>
          <a:p>
            <a:pPr marL="69151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 i="1">
                <a:latin typeface="Courier New"/>
                <a:cs typeface="Courier New"/>
              </a:rPr>
              <a:t>e_exception1 </a:t>
            </a:r>
            <a:r>
              <a:rPr dirty="0" sz="1800" spc="-5" b="1" i="1">
                <a:latin typeface="Courier New"/>
                <a:cs typeface="Courier New"/>
              </a:rPr>
              <a:t>OR </a:t>
            </a:r>
            <a:r>
              <a:rPr dirty="0" sz="1800" spc="-10" b="1" i="1">
                <a:latin typeface="Courier New"/>
                <a:cs typeface="Courier New"/>
              </a:rPr>
              <a:t>e_exception2</a:t>
            </a:r>
            <a:r>
              <a:rPr dirty="0" sz="1800" spc="-75" b="1" i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606550">
              <a:lnSpc>
                <a:spcPct val="100000"/>
              </a:lnSpc>
            </a:pPr>
            <a:r>
              <a:rPr dirty="0" sz="1800" spc="-5" b="1" i="1">
                <a:latin typeface="Courier New"/>
                <a:cs typeface="Courier New"/>
              </a:rPr>
              <a:t>insert</a:t>
            </a:r>
            <a:r>
              <a:rPr dirty="0" sz="1800" spc="-35" b="1" i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into…;</a:t>
            </a:r>
            <a:endParaRPr sz="1800">
              <a:latin typeface="Courier New"/>
              <a:cs typeface="Courier New"/>
            </a:endParaRPr>
          </a:p>
          <a:p>
            <a:pPr marL="69151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 i="1">
                <a:latin typeface="Courier New"/>
                <a:cs typeface="Courier New"/>
              </a:rPr>
              <a:t>e_exception1 </a:t>
            </a:r>
            <a:r>
              <a:rPr dirty="0" sz="1800" spc="-5" b="1" i="1">
                <a:latin typeface="Courier New"/>
                <a:cs typeface="Courier New"/>
              </a:rPr>
              <a:t>AND </a:t>
            </a:r>
            <a:r>
              <a:rPr dirty="0" sz="1800" spc="-10" b="1" i="1">
                <a:latin typeface="Courier New"/>
                <a:cs typeface="Courier New"/>
              </a:rPr>
              <a:t>e_exception2</a:t>
            </a:r>
            <a:r>
              <a:rPr dirty="0" sz="1800" spc="-90" b="1" i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606550">
              <a:lnSpc>
                <a:spcPct val="100000"/>
              </a:lnSpc>
            </a:pPr>
            <a:r>
              <a:rPr dirty="0" sz="1800" spc="-5" b="1" i="1">
                <a:latin typeface="Courier New"/>
                <a:cs typeface="Courier New"/>
              </a:rPr>
              <a:t>insert</a:t>
            </a:r>
            <a:r>
              <a:rPr dirty="0" sz="1800" spc="-30" b="1" i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into…;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ts val="2125"/>
              </a:lnSpc>
              <a:spcBef>
                <a:spcPts val="1689"/>
              </a:spcBef>
            </a:pPr>
            <a:r>
              <a:rPr dirty="0" sz="1800">
                <a:latin typeface="宋体"/>
                <a:cs typeface="宋体"/>
              </a:rPr>
              <a:t>引发编译错误：某个给定的异常最多只能由一个异常处理子程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ts val="2125"/>
              </a:lnSpc>
            </a:pPr>
            <a:r>
              <a:rPr dirty="0" sz="1800">
                <a:latin typeface="宋体"/>
                <a:cs typeface="宋体"/>
              </a:rPr>
              <a:t>序程序进行处理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1600" y="5105400"/>
            <a:ext cx="6705600" cy="762000"/>
          </a:xfrm>
          <a:custGeom>
            <a:avLst/>
            <a:gdLst/>
            <a:ahLst/>
            <a:cxnLst/>
            <a:rect l="l" t="t" r="r" b="b"/>
            <a:pathLst>
              <a:path w="6705600" h="762000">
                <a:moveTo>
                  <a:pt x="0" y="762000"/>
                </a:moveTo>
                <a:lnTo>
                  <a:pt x="6705600" y="762000"/>
                </a:lnTo>
                <a:lnTo>
                  <a:pt x="6705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8860" y="3213100"/>
            <a:ext cx="1321435" cy="2006600"/>
          </a:xfrm>
          <a:custGeom>
            <a:avLst/>
            <a:gdLst/>
            <a:ahLst/>
            <a:cxnLst/>
            <a:rect l="l" t="t" r="r" b="b"/>
            <a:pathLst>
              <a:path w="1321435" h="2006600">
                <a:moveTo>
                  <a:pt x="406666" y="2006600"/>
                </a:moveTo>
                <a:lnTo>
                  <a:pt x="0" y="2006600"/>
                </a:lnTo>
                <a:lnTo>
                  <a:pt x="0" y="995426"/>
                </a:lnTo>
                <a:lnTo>
                  <a:pt x="1320939" y="0"/>
                </a:lnTo>
              </a:path>
            </a:pathLst>
          </a:custGeom>
          <a:ln w="5715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371600" y="5105400"/>
            <a:ext cx="6705600" cy="762000"/>
          </a:xfrm>
          <a:prstGeom prst="rect">
            <a:avLst/>
          </a:prstGeom>
          <a:ln w="57150">
            <a:solidFill>
              <a:srgbClr val="FFFF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153035">
              <a:lnSpc>
                <a:spcPts val="2125"/>
              </a:lnSpc>
              <a:spcBef>
                <a:spcPts val="425"/>
              </a:spcBef>
            </a:pPr>
            <a:r>
              <a:rPr dirty="0" sz="1800">
                <a:latin typeface="宋体"/>
                <a:cs typeface="宋体"/>
              </a:rPr>
              <a:t>引发编译错误：不能为为多个同时发生的异常定义同一个异常处</a:t>
            </a:r>
            <a:endParaRPr sz="1800">
              <a:latin typeface="宋体"/>
              <a:cs typeface="宋体"/>
            </a:endParaRPr>
          </a:p>
          <a:p>
            <a:pPr marL="266065">
              <a:lnSpc>
                <a:spcPts val="2125"/>
              </a:lnSpc>
            </a:pPr>
            <a:r>
              <a:rPr dirty="0" sz="1800" spc="-5">
                <a:latin typeface="宋体"/>
                <a:cs typeface="宋体"/>
              </a:rPr>
              <a:t>理子程序。事实上，根本就不存在多个异常同时发生的情况。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5072" y="188417"/>
            <a:ext cx="36779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40"/>
              <a:t> </a:t>
            </a:r>
            <a:r>
              <a:rPr dirty="0" spc="-15">
                <a:latin typeface="宋体"/>
                <a:cs typeface="宋体"/>
              </a:rPr>
              <a:t>代码块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453834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编译时警告</a:t>
            </a:r>
            <a:endParaRPr sz="3200">
              <a:latin typeface="宋体"/>
              <a:cs typeface="宋体"/>
            </a:endParaRPr>
          </a:p>
          <a:p>
            <a:pPr algn="just" marL="356870" marR="5080">
              <a:lnSpc>
                <a:spcPct val="98400"/>
              </a:lnSpc>
              <a:spcBef>
                <a:spcPts val="254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通过编译的命名块，在一定程度上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说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明代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没 有出现语法错误，所依赖的对象也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存在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且 可用。但是，它并不能保证代码一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能保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代 码能够顺利执行，也不能保证执行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效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率。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ct val="97500"/>
              </a:lnSpc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编译匿名块的时候，编译时警告会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提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供一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附 加的反馈信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息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——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编译匿名块的时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候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 警告信息。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警告信息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26847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可以为某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程序（如某一个命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块、 当前会话或整个数据库实例中要编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译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 名块），启用不同的警告设置。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查看警告设置的方法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656" y="4181855"/>
            <a:ext cx="8705088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28600" y="4114800"/>
            <a:ext cx="86868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SHOW PARAMETER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PLSQL_WARNINGS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656" y="5248655"/>
            <a:ext cx="8705088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031" y="5376671"/>
            <a:ext cx="8878824" cy="6217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8600" y="5181600"/>
            <a:ext cx="86868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44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29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DBMS_WARNING.GET_WARNING_SETTING_STRING()</a:t>
            </a:r>
            <a:r>
              <a:rPr dirty="0" sz="1800" spc="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WARNING_LEVEL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70"/>
              </a:spcBef>
              <a:tabLst>
                <a:tab pos="865505" algn="l"/>
              </a:tabLst>
            </a:pPr>
            <a:r>
              <a:rPr dirty="0" sz="1800" b="1">
                <a:latin typeface="Courier New"/>
                <a:cs typeface="Courier New"/>
              </a:rPr>
              <a:t>FROM	dual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警告信息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615045" cy="445516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警告信息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dirty="0" sz="28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包括所有可用的警告条件和警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告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信息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PERFORMANCE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仅返回与执行性能相关的警告</a:t>
            </a:r>
            <a:endParaRPr sz="2800">
              <a:latin typeface="宋体"/>
              <a:cs typeface="宋体"/>
            </a:endParaRPr>
          </a:p>
          <a:p>
            <a:pPr marL="756285" marR="209550" indent="-28702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INFORMATIONAL</a:t>
            </a:r>
            <a:r>
              <a:rPr dirty="0" sz="280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将那些对程序可能没有任何作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用的代码标记为可以移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以更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正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的。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ct val="10000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SEVERE</a:t>
            </a:r>
            <a:r>
              <a:rPr dirty="0" sz="28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被标记为严重的问题，表示代码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可能会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存 在逻辑问题</a:t>
            </a:r>
            <a:endParaRPr sz="2800">
              <a:latin typeface="宋体"/>
              <a:cs typeface="宋体"/>
            </a:endParaRPr>
          </a:p>
          <a:p>
            <a:pPr marL="756285" marR="50165" indent="-287020">
              <a:lnSpc>
                <a:spcPct val="100000"/>
              </a:lnSpc>
              <a:spcBef>
                <a:spcPts val="68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Specific</a:t>
            </a:r>
            <a:r>
              <a:rPr dirty="0" sz="28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Error</a:t>
            </a:r>
            <a:r>
              <a:rPr dirty="0" sz="28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对某一个错误信息而言，该警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告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可能 是具体的。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警告信息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021454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更改警告设置的方法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Times New Roman"/>
              <a:cs typeface="Times New Roman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系统级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068" y="4018610"/>
            <a:ext cx="1242695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会话级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1856" y="2874264"/>
            <a:ext cx="8628888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4800" y="2806700"/>
            <a:ext cx="86106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319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285"/>
              </a:spcBef>
            </a:pPr>
            <a:r>
              <a:rPr dirty="0" sz="1800" spc="-5" b="1">
                <a:latin typeface="Courier New"/>
                <a:cs typeface="Courier New"/>
              </a:rPr>
              <a:t>ALTER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SYSTEM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SET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PLSQL_WARNINGS=‘ENABLE:PERFORMANCE’,’ENABLE:SEVERE’;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856" y="4855464"/>
            <a:ext cx="8628888" cy="94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4800" y="4787900"/>
            <a:ext cx="8610600" cy="9271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6383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290"/>
              </a:spcBef>
            </a:pPr>
            <a:r>
              <a:rPr dirty="0" sz="1800" spc="-5" b="1">
                <a:latin typeface="Courier New"/>
                <a:cs typeface="Courier New"/>
              </a:rPr>
              <a:t>CALL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DBMS_WARNING.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SET_WARNING_SETTING_STRING(‘ENABLE:ALL’,’SESSION’);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>
                <a:latin typeface="宋体"/>
                <a:cs typeface="宋体"/>
              </a:rPr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7272"/>
            <a:ext cx="8397240" cy="49187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3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简介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34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代码块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0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简介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结构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组成部分（声明，执行，异常处理）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类型（匿名块，命名块，嵌套块，触发器）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命名规则与约定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数据类型与变量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程序流控制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675"/>
              </a:lnSpc>
              <a:spcBef>
                <a:spcPts val="409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异常（异常的处理，错误分类，异常分类，异常的引发与</a:t>
            </a:r>
            <a:endParaRPr sz="2400">
              <a:latin typeface="宋体"/>
              <a:cs typeface="宋体"/>
            </a:endParaRPr>
          </a:p>
          <a:p>
            <a:pPr algn="ctr" marR="5960110">
              <a:lnSpc>
                <a:spcPts val="2675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传播）</a:t>
            </a:r>
            <a:endParaRPr sz="2400">
              <a:latin typeface="宋体"/>
              <a:cs typeface="宋体"/>
            </a:endParaRPr>
          </a:p>
          <a:p>
            <a:pPr algn="ctr" marR="5941695">
              <a:lnSpc>
                <a:spcPct val="100000"/>
              </a:lnSpc>
              <a:spcBef>
                <a:spcPts val="295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警告信息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7288" y="188417"/>
            <a:ext cx="47936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40"/>
              <a:t> </a:t>
            </a:r>
            <a:r>
              <a:rPr dirty="0" spc="-15">
                <a:latin typeface="宋体"/>
                <a:cs typeface="宋体"/>
              </a:rPr>
              <a:t>代码块结构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61569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代码块的基本结构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1455" y="1972055"/>
            <a:ext cx="7345680" cy="4285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1905000"/>
            <a:ext cx="7329805" cy="4267200"/>
          </a:xfrm>
          <a:custGeom>
            <a:avLst/>
            <a:gdLst/>
            <a:ahLst/>
            <a:cxnLst/>
            <a:rect l="l" t="t" r="r" b="b"/>
            <a:pathLst>
              <a:path w="7329805" h="4267200">
                <a:moveTo>
                  <a:pt x="0" y="4267200"/>
                </a:moveTo>
                <a:lnTo>
                  <a:pt x="7329551" y="4267200"/>
                </a:lnTo>
                <a:lnTo>
                  <a:pt x="7329551" y="0"/>
                </a:lnTo>
                <a:lnTo>
                  <a:pt x="0" y="0"/>
                </a:lnTo>
                <a:lnTo>
                  <a:pt x="0" y="426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1905000"/>
            <a:ext cx="7329805" cy="4267200"/>
          </a:xfrm>
          <a:custGeom>
            <a:avLst/>
            <a:gdLst/>
            <a:ahLst/>
            <a:cxnLst/>
            <a:rect l="l" t="t" r="r" b="b"/>
            <a:pathLst>
              <a:path w="7329805" h="4267200">
                <a:moveTo>
                  <a:pt x="0" y="4267200"/>
                </a:moveTo>
                <a:lnTo>
                  <a:pt x="7329551" y="4267200"/>
                </a:lnTo>
                <a:lnTo>
                  <a:pt x="7329551" y="0"/>
                </a:lnTo>
                <a:lnTo>
                  <a:pt x="0" y="0"/>
                </a:lnTo>
                <a:lnTo>
                  <a:pt x="0" y="42672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429255" y="2353055"/>
            <a:ext cx="4361688" cy="856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04872" y="2346960"/>
            <a:ext cx="3907536" cy="7955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29255" y="3191255"/>
            <a:ext cx="4361688" cy="856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04872" y="3185160"/>
            <a:ext cx="3566160" cy="7955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62200" y="3124200"/>
            <a:ext cx="4343400" cy="838200"/>
          </a:xfrm>
          <a:custGeom>
            <a:avLst/>
            <a:gdLst/>
            <a:ahLst/>
            <a:cxnLst/>
            <a:rect l="l" t="t" r="r" b="b"/>
            <a:pathLst>
              <a:path w="4343400" h="838200">
                <a:moveTo>
                  <a:pt x="0" y="838200"/>
                </a:moveTo>
                <a:lnTo>
                  <a:pt x="4343400" y="838200"/>
                </a:lnTo>
                <a:lnTo>
                  <a:pt x="4343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429255" y="4029455"/>
            <a:ext cx="4361688" cy="856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04872" y="4023359"/>
            <a:ext cx="2865120" cy="795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62200" y="3962400"/>
            <a:ext cx="4343400" cy="838200"/>
          </a:xfrm>
          <a:custGeom>
            <a:avLst/>
            <a:gdLst/>
            <a:ahLst/>
            <a:cxnLst/>
            <a:rect l="l" t="t" r="r" b="b"/>
            <a:pathLst>
              <a:path w="4343400" h="838200">
                <a:moveTo>
                  <a:pt x="0" y="838200"/>
                </a:moveTo>
                <a:lnTo>
                  <a:pt x="4343400" y="838200"/>
                </a:lnTo>
                <a:lnTo>
                  <a:pt x="4343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29255" y="4867655"/>
            <a:ext cx="4361688" cy="856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04872" y="4861559"/>
            <a:ext cx="1844039" cy="795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4800600"/>
            <a:ext cx="4343400" cy="838200"/>
          </a:xfrm>
          <a:custGeom>
            <a:avLst/>
            <a:gdLst/>
            <a:ahLst/>
            <a:cxnLst/>
            <a:rect l="l" t="t" r="r" b="b"/>
            <a:pathLst>
              <a:path w="4343400" h="838200">
                <a:moveTo>
                  <a:pt x="0" y="838200"/>
                </a:moveTo>
                <a:lnTo>
                  <a:pt x="4343400" y="838200"/>
                </a:lnTo>
                <a:lnTo>
                  <a:pt x="43434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357437" y="2281237"/>
          <a:ext cx="4358005" cy="3362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0"/>
              </a:tblGrid>
              <a:tr h="838200">
                <a:tc>
                  <a:txBody>
                    <a:bodyPr/>
                    <a:lstStyle/>
                    <a:p>
                      <a:pPr marL="146685">
                        <a:lnSpc>
                          <a:spcPts val="1870"/>
                        </a:lnSpc>
                        <a:spcBef>
                          <a:spcPts val="330"/>
                        </a:spcBef>
                      </a:pPr>
                      <a:r>
                        <a:rPr dirty="0" sz="1600" spc="-10" b="1">
                          <a:latin typeface="Arial"/>
                          <a:cs typeface="Arial"/>
                        </a:rPr>
                        <a:t>DECLARE</a:t>
                      </a:r>
                      <a:r>
                        <a:rPr dirty="0" sz="1600" spc="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600" b="1" i="1">
                          <a:latin typeface="Arial"/>
                          <a:cs typeface="Arial"/>
                        </a:rPr>
                        <a:t>optional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1980"/>
                        </a:lnSpc>
                      </a:pPr>
                      <a:r>
                        <a:rPr dirty="0" sz="1700" i="1">
                          <a:latin typeface="Microsoft Sans Serif"/>
                          <a:cs typeface="Microsoft Sans Serif"/>
                        </a:rPr>
                        <a:t> 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ts val="1910"/>
                        </a:lnSpc>
                      </a:pPr>
                      <a:r>
                        <a:rPr dirty="0" sz="1600" spc="-2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i="1">
                          <a:latin typeface="Arial"/>
                          <a:cs typeface="Arial"/>
                        </a:rPr>
                        <a:t>Declaration-list variables </a:t>
                      </a:r>
                      <a:r>
                        <a:rPr dirty="0" sz="1600" spc="-5" i="1"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600" spc="-12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i="1">
                          <a:latin typeface="Arial"/>
                          <a:cs typeface="Arial"/>
                        </a:rPr>
                        <a:t>cursors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ADFE2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146685">
                        <a:lnSpc>
                          <a:spcPts val="1870"/>
                        </a:lnSpc>
                        <a:spcBef>
                          <a:spcPts val="330"/>
                        </a:spcBef>
                      </a:pPr>
                      <a:r>
                        <a:rPr dirty="0" sz="1600" spc="5" b="1">
                          <a:latin typeface="Arial"/>
                          <a:cs typeface="Arial"/>
                        </a:rPr>
                        <a:t>BEGIN</a:t>
                      </a:r>
                      <a:r>
                        <a:rPr dirty="0" sz="16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600" b="1" i="1">
                          <a:latin typeface="Arial"/>
                          <a:cs typeface="Arial"/>
                        </a:rPr>
                        <a:t>required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ts val="1930"/>
                        </a:lnSpc>
                      </a:pPr>
                      <a:r>
                        <a:rPr dirty="0" sz="1700" i="1">
                          <a:latin typeface="Microsoft Sans Serif"/>
                          <a:cs typeface="Microsoft Sans Serif"/>
                        </a:rPr>
                        <a:t> 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ts val="1980"/>
                        </a:lnSpc>
                      </a:pP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50" i="1">
                          <a:latin typeface="Microsoft Sans Serif"/>
                          <a:cs typeface="Microsoft Sans Serif"/>
                        </a:rPr>
                        <a:t>Execution-Processes</a:t>
                      </a:r>
                      <a:r>
                        <a:rPr dirty="0" sz="1700" spc="-150" i="1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50" i="1">
                          <a:latin typeface="Microsoft Sans Serif"/>
                          <a:cs typeface="Microsoft Sans Serif"/>
                        </a:rPr>
                        <a:t>instructions</a:t>
                      </a:r>
                      <a:endParaRPr sz="17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600" b="1">
                          <a:latin typeface="Arial"/>
                          <a:cs typeface="Arial"/>
                        </a:rPr>
                        <a:t>EXCEPTION</a:t>
                      </a:r>
                      <a:r>
                        <a:rPr dirty="0" sz="16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600" b="1" i="1">
                          <a:latin typeface="Arial"/>
                          <a:cs typeface="Arial"/>
                        </a:rPr>
                        <a:t>optional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 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-2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spc="5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600" i="1">
                          <a:latin typeface="Arial"/>
                          <a:cs typeface="Arial"/>
                        </a:rPr>
                        <a:t>Exception-Handles</a:t>
                      </a:r>
                      <a:r>
                        <a:rPr dirty="0" sz="1600" spc="-8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i="1">
                          <a:latin typeface="Arial"/>
                          <a:cs typeface="Arial"/>
                        </a:rPr>
                        <a:t>errors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dirty="0" sz="1600" spc="-5" b="1">
                          <a:latin typeface="Arial"/>
                          <a:cs typeface="Arial"/>
                        </a:rPr>
                        <a:t>END;</a:t>
                      </a:r>
                      <a:r>
                        <a:rPr dirty="0" sz="1600" spc="-2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latin typeface="Arial"/>
                          <a:cs typeface="Arial"/>
                        </a:rPr>
                        <a:t>–</a:t>
                      </a:r>
                      <a:r>
                        <a:rPr dirty="0" sz="1600" b="1" i="1">
                          <a:latin typeface="Arial"/>
                          <a:cs typeface="Arial"/>
                        </a:rPr>
                        <a:t>required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46685">
                        <a:lnSpc>
                          <a:spcPct val="100000"/>
                        </a:lnSpc>
                      </a:pPr>
                      <a:r>
                        <a:rPr dirty="0" sz="1600" b="1" i="1">
                          <a:latin typeface="Arial"/>
                          <a:cs typeface="Arial"/>
                        </a:rPr>
                        <a:t>/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25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9250" y="188417"/>
            <a:ext cx="59086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29"/>
              <a:t> </a:t>
            </a:r>
            <a:r>
              <a:rPr dirty="0" spc="-15">
                <a:latin typeface="宋体"/>
                <a:cs typeface="宋体"/>
              </a:rPr>
              <a:t>代码块组成部分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24892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声明部分（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DECLARE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 algn="just" marL="356870" marR="5080">
              <a:lnSpc>
                <a:spcPct val="98400"/>
              </a:lnSpc>
              <a:spcBef>
                <a:spcPts val="254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声明部分是一个可选代码段，它将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内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 用的变量和这些变量支持的数据类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捆绑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 起。声明部分是定义和归档在程序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所 有局部变量的地方。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7855" y="4029455"/>
            <a:ext cx="4361688" cy="124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90800" y="3962400"/>
            <a:ext cx="4343400" cy="12319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78435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1405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7110">
              <a:lnSpc>
                <a:spcPct val="100000"/>
              </a:lnSpc>
              <a:spcBef>
                <a:spcPts val="5"/>
              </a:spcBef>
            </a:pPr>
            <a:r>
              <a:rPr dirty="0" sz="1800" spc="-5" b="1" i="1">
                <a:latin typeface="Courier New"/>
                <a:cs typeface="Courier New"/>
              </a:rPr>
              <a:t>v_date</a:t>
            </a:r>
            <a:r>
              <a:rPr dirty="0" sz="1800" spc="-35" b="1" i="1">
                <a:latin typeface="Courier New"/>
                <a:cs typeface="Courier New"/>
              </a:rPr>
              <a:t> </a:t>
            </a:r>
            <a:r>
              <a:rPr dirty="0" sz="1800" spc="-5" b="1" i="1">
                <a:latin typeface="Courier New"/>
                <a:cs typeface="Courier New"/>
              </a:rPr>
              <a:t>DATE;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spc="-5">
                <a:latin typeface="Courier New"/>
                <a:cs typeface="Courier New"/>
              </a:rPr>
              <a:t>……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35072" y="188417"/>
            <a:ext cx="36779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40"/>
              <a:t> </a:t>
            </a:r>
            <a:r>
              <a:rPr dirty="0" spc="-15">
                <a:latin typeface="宋体"/>
                <a:cs typeface="宋体"/>
              </a:rPr>
              <a:t>代码块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509635" cy="512381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执行部分（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BEGIN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98800"/>
              </a:lnSpc>
              <a:spcBef>
                <a:spcPts val="24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执行部分是代码块中唯一的一个不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缺少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代 码段。执行部分的代码必须是完整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让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代码块进行编译。所谓完整，指的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END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关键字之间的必须是要送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给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引 擎的一个完整的指令集。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marL="356870" marR="73025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执行部分支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持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DML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的所有命令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SQL*Plus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一些内置功能，它还支持使用本地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动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态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SQ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（或）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DBMS_SQL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内置包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DDL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令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19250" y="188417"/>
            <a:ext cx="59086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PL/SQL</a:t>
            </a:r>
            <a:r>
              <a:rPr dirty="0" spc="-229"/>
              <a:t> </a:t>
            </a:r>
            <a:r>
              <a:rPr dirty="0" spc="-15">
                <a:latin typeface="宋体"/>
                <a:cs typeface="宋体"/>
              </a:rPr>
              <a:t>代码块组成部分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307467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异常处理部分（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EXCEPTION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异常处理部分也是一个可选代码段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它捕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 程序执行过程中产生的错误。</a:t>
            </a:r>
            <a:endParaRPr sz="3200">
              <a:latin typeface="宋体"/>
              <a:cs typeface="宋体"/>
            </a:endParaRPr>
          </a:p>
          <a:p>
            <a:pPr algn="just" marL="356870" marR="5080" indent="-344805">
              <a:lnSpc>
                <a:spcPct val="97500"/>
              </a:lnSpc>
              <a:spcBef>
                <a:spcPts val="969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如果删除异常处理部分，不会对代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的执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产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生任何不良影响，不过这样会使用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无法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知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在代码块执行过程中产生的任何错误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19655" y="4258055"/>
            <a:ext cx="5961888" cy="2075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0032" y="4264152"/>
            <a:ext cx="5836920" cy="1993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52600" y="4191000"/>
            <a:ext cx="5943600" cy="2057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340"/>
              </a:spcBef>
            </a:pPr>
            <a:r>
              <a:rPr dirty="0" sz="1800" spc="-5">
                <a:latin typeface="Courier New"/>
                <a:cs typeface="Courier New"/>
              </a:rPr>
              <a:t>……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EXCEPTION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 i="1">
                <a:latin typeface="Courier New"/>
                <a:cs typeface="Courier New"/>
              </a:rPr>
              <a:t>OTHERS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 i="1">
                <a:latin typeface="Courier New"/>
                <a:cs typeface="Courier New"/>
              </a:rPr>
              <a:t>DBMS_OUTPUT.PUT_LINE(sqlerrm);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i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ssm</dc:creator>
  <dc:title>PL/SQL 基础</dc:title>
  <dcterms:created xsi:type="dcterms:W3CDTF">2020-03-03T12:33:38Z</dcterms:created>
  <dcterms:modified xsi:type="dcterms:W3CDTF">2020-03-03T12:33:38Z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2020-03-03T00:00:00Z</vt:filetime>
  </property>
</Properties>
</file>