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0479" y="1640535"/>
            <a:ext cx="3003041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3605" y="182321"/>
            <a:ext cx="225678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69" y="1065777"/>
            <a:ext cx="8582660" cy="248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255"/>
              </a:lnSpc>
              <a:spcBef>
                <a:spcPts val="95"/>
              </a:spcBef>
            </a:pPr>
            <a:r>
              <a:rPr dirty="0" spc="-10">
                <a:latin typeface="宋体"/>
                <a:cs typeface="宋体"/>
              </a:rPr>
              <a:t>高</a:t>
            </a:r>
            <a:r>
              <a:rPr dirty="0" spc="-15">
                <a:latin typeface="宋体"/>
                <a:cs typeface="宋体"/>
              </a:rPr>
              <a:t>级</a:t>
            </a:r>
            <a:r>
              <a:rPr dirty="0" spc="-5"/>
              <a:t>PL/</a:t>
            </a:r>
            <a:r>
              <a:rPr dirty="0"/>
              <a:t>S</a:t>
            </a:r>
            <a:r>
              <a:rPr dirty="0" spc="-5"/>
              <a:t>QL</a:t>
            </a:r>
          </a:p>
          <a:p>
            <a:pPr algn="ctr">
              <a:lnSpc>
                <a:spcPts val="5255"/>
              </a:lnSpc>
            </a:pPr>
            <a:r>
              <a:rPr dirty="0" spc="-5"/>
              <a:t>-</a:t>
            </a:r>
            <a:r>
              <a:rPr dirty="0" sz="3200" b="1">
                <a:latin typeface="宋体"/>
                <a:cs typeface="宋体"/>
              </a:rPr>
              <a:t>集合及游标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315" cy="35629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是密集数组，作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更像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传统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程序设 计数组，存储在永久性的表中，并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以通过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语句进行访问。在创建时，它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 固定的大小，而且这个大小不能改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Varray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中的元素可以使用数字序列的下标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行访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下标索引值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从</a:t>
            </a:r>
            <a:r>
              <a:rPr dirty="0" sz="3200" spc="5" b="1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开始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默认情况下</a:t>
            </a:r>
            <a:r>
              <a:rPr dirty="0" sz="3200" spc="-6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以出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67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1895855"/>
            <a:ext cx="7943088" cy="3447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3231" y="1901951"/>
            <a:ext cx="7882128" cy="3364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1828800"/>
            <a:ext cx="7924800" cy="3429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33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0" b="1">
                <a:latin typeface="Courier New"/>
                <a:cs typeface="Courier New"/>
              </a:rPr>
              <a:t>int_varray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VARRAY(2)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INTEGER;</a:t>
            </a:r>
            <a:endParaRPr sz="1800">
              <a:latin typeface="Courier New"/>
              <a:cs typeface="Courier New"/>
            </a:endParaRPr>
          </a:p>
          <a:p>
            <a:pPr marL="502920" marR="767715" indent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varray_int </a:t>
            </a:r>
            <a:r>
              <a:rPr dirty="0" sz="1800" spc="-15" b="1">
                <a:latin typeface="Courier New"/>
                <a:cs typeface="Courier New"/>
              </a:rPr>
              <a:t>INT_VARRAY:=int_varray(null,null);  </a:t>
            </a: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 marR="4450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varray_int(1):=3;  varray_int(2):=4;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b="1">
                <a:latin typeface="Courier New"/>
                <a:cs typeface="Courier New"/>
              </a:rPr>
              <a:t>i </a:t>
            </a:r>
            <a:r>
              <a:rPr dirty="0" sz="1800" spc="-1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1..2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dbms_output.put_line('int_varray['||i||']='||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varray_int(i));</a:t>
            </a:r>
            <a:endParaRPr sz="1800">
              <a:latin typeface="Courier New"/>
              <a:cs typeface="Courier New"/>
            </a:endParaRPr>
          </a:p>
          <a:p>
            <a:pPr marL="502920" marR="5678805" indent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LOOP;  </a:t>
            </a: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5486400"/>
            <a:ext cx="8686800" cy="762000"/>
          </a:xfrm>
          <a:custGeom>
            <a:avLst/>
            <a:gdLst/>
            <a:ahLst/>
            <a:cxnLst/>
            <a:rect l="l" t="t" r="r" b="b"/>
            <a:pathLst>
              <a:path w="8686800" h="762000">
                <a:moveTo>
                  <a:pt x="0" y="68834"/>
                </a:moveTo>
                <a:lnTo>
                  <a:pt x="5405" y="42058"/>
                </a:lnTo>
                <a:lnTo>
                  <a:pt x="20148" y="20177"/>
                </a:lnTo>
                <a:lnTo>
                  <a:pt x="42015" y="5415"/>
                </a:lnTo>
                <a:lnTo>
                  <a:pt x="68795" y="0"/>
                </a:lnTo>
                <a:lnTo>
                  <a:pt x="8617966" y="0"/>
                </a:lnTo>
                <a:lnTo>
                  <a:pt x="8644741" y="5415"/>
                </a:lnTo>
                <a:lnTo>
                  <a:pt x="8666622" y="20177"/>
                </a:lnTo>
                <a:lnTo>
                  <a:pt x="8681384" y="42058"/>
                </a:lnTo>
                <a:lnTo>
                  <a:pt x="8686800" y="68834"/>
                </a:lnTo>
                <a:lnTo>
                  <a:pt x="8686800" y="693204"/>
                </a:lnTo>
                <a:lnTo>
                  <a:pt x="8681384" y="719984"/>
                </a:lnTo>
                <a:lnTo>
                  <a:pt x="8666622" y="741851"/>
                </a:lnTo>
                <a:lnTo>
                  <a:pt x="8644741" y="756594"/>
                </a:lnTo>
                <a:lnTo>
                  <a:pt x="8617966" y="762000"/>
                </a:lnTo>
                <a:lnTo>
                  <a:pt x="68795" y="762000"/>
                </a:lnTo>
                <a:lnTo>
                  <a:pt x="42015" y="756594"/>
                </a:lnTo>
                <a:lnTo>
                  <a:pt x="20148" y="741851"/>
                </a:lnTo>
                <a:lnTo>
                  <a:pt x="5405" y="719984"/>
                </a:lnTo>
                <a:lnTo>
                  <a:pt x="0" y="693204"/>
                </a:lnTo>
                <a:lnTo>
                  <a:pt x="0" y="6883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98575" y="5657833"/>
            <a:ext cx="45580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0" i="1">
                <a:solidFill>
                  <a:srgbClr val="FFFF00"/>
                </a:solidFill>
                <a:latin typeface="宋体"/>
                <a:cs typeface="宋体"/>
              </a:rPr>
              <a:t>使用</a:t>
            </a:r>
            <a:r>
              <a:rPr dirty="0" sz="2000" spc="-15" i="1">
                <a:solidFill>
                  <a:srgbClr val="FFFF00"/>
                </a:solidFill>
                <a:latin typeface="Arial"/>
                <a:cs typeface="Arial"/>
              </a:rPr>
              <a:t>Varray</a:t>
            </a:r>
            <a:r>
              <a:rPr dirty="0" sz="2100" spc="-110" i="1">
                <a:solidFill>
                  <a:srgbClr val="FFFF00"/>
                </a:solidFill>
                <a:latin typeface="宋体"/>
                <a:cs typeface="宋体"/>
              </a:rPr>
              <a:t>类型数据必须进行初始化！！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56388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52155" cy="2951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SQL——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不得不说的故事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的强大功能并不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限在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程序设 计当中。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4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提供 了一些独特的表现数据的功能。这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数据库能成为闻名的对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关系数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库管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 统（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ORDBMS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）的原因之一。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667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1895855"/>
            <a:ext cx="7943088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800" y="1828800"/>
            <a:ext cx="79248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93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 TYPE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addr_varray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VARRAY(2)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VARCHAR2(50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855" y="3191255"/>
            <a:ext cx="7943088" cy="2151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3124200"/>
            <a:ext cx="7924800" cy="2133600"/>
          </a:xfrm>
          <a:custGeom>
            <a:avLst/>
            <a:gdLst/>
            <a:ahLst/>
            <a:cxnLst/>
            <a:rect l="l" t="t" r="r" b="b"/>
            <a:pathLst>
              <a:path w="7924800" h="2133600">
                <a:moveTo>
                  <a:pt x="0" y="2133600"/>
                </a:moveTo>
                <a:lnTo>
                  <a:pt x="7924800" y="2133600"/>
                </a:lnTo>
                <a:lnTo>
                  <a:pt x="792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800" y="3124200"/>
            <a:ext cx="7924800" cy="2133600"/>
          </a:xfrm>
          <a:custGeom>
            <a:avLst/>
            <a:gdLst/>
            <a:ahLst/>
            <a:cxnLst/>
            <a:rect l="l" t="t" r="r" b="b"/>
            <a:pathLst>
              <a:path w="7924800" h="2133600">
                <a:moveTo>
                  <a:pt x="0" y="2133600"/>
                </a:moveTo>
                <a:lnTo>
                  <a:pt x="7924800" y="2133600"/>
                </a:lnTo>
                <a:lnTo>
                  <a:pt x="7924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89024" y="3192271"/>
            <a:ext cx="27285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TABLE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empaddr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3754" y="3741166"/>
            <a:ext cx="9702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id  name  add</a:t>
            </a:r>
            <a:r>
              <a:rPr dirty="0" sz="1800" spc="-25" b="1">
                <a:latin typeface="Courier New"/>
                <a:cs typeface="Courier New"/>
              </a:rPr>
              <a:t>r</a:t>
            </a:r>
            <a:r>
              <a:rPr dirty="0" sz="1800" spc="-5" b="1">
                <a:latin typeface="Courier New"/>
                <a:cs typeface="Courier New"/>
              </a:rPr>
              <a:t>ess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709" y="3741166"/>
            <a:ext cx="30187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number(38) not null,  varchar2(20) </a:t>
            </a:r>
            <a:r>
              <a:rPr dirty="0" sz="1800" spc="-5" b="1">
                <a:latin typeface="Courier New"/>
                <a:cs typeface="Courier New"/>
              </a:rPr>
              <a:t>not </a:t>
            </a:r>
            <a:r>
              <a:rPr dirty="0" sz="1800" spc="-10" b="1">
                <a:latin typeface="Courier New"/>
                <a:cs typeface="Courier New"/>
              </a:rPr>
              <a:t>null,  ADDR_VARRAY </a:t>
            </a:r>
            <a:r>
              <a:rPr dirty="0" sz="1800" spc="-5" b="1">
                <a:latin typeface="Courier New"/>
                <a:cs typeface="Courier New"/>
              </a:rPr>
              <a:t>not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2275" y="4564507"/>
            <a:ext cx="56127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14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constraint </a:t>
            </a:r>
            <a:r>
              <a:rPr dirty="0" sz="1800" spc="-15" b="1">
                <a:latin typeface="Courier New"/>
                <a:cs typeface="Courier New"/>
              </a:rPr>
              <a:t>pk_empaddr </a:t>
            </a:r>
            <a:r>
              <a:rPr dirty="0" sz="1800" spc="-10" b="1">
                <a:latin typeface="Courier New"/>
                <a:cs typeface="Courier New"/>
              </a:rPr>
              <a:t>primary key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(id)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667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1895855"/>
            <a:ext cx="79430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800" y="1828800"/>
            <a:ext cx="79248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90"/>
              </a:spcBef>
            </a:pPr>
            <a:r>
              <a:rPr dirty="0" sz="1800" spc="-10" b="1">
                <a:latin typeface="Courier New"/>
                <a:cs typeface="Courier New"/>
              </a:rPr>
              <a:t>INSERT INTO empaddr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VALUES(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1,’Shan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Shimin’,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addr_varray(‘Office </a:t>
            </a:r>
            <a:r>
              <a:rPr dirty="0" sz="1800" spc="-20" b="1">
                <a:latin typeface="Courier New"/>
                <a:cs typeface="Courier New"/>
              </a:rPr>
              <a:t>302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School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Software’,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‘Dalian </a:t>
            </a:r>
            <a:r>
              <a:rPr dirty="0" sz="1800" spc="-10" b="1">
                <a:latin typeface="Courier New"/>
                <a:cs typeface="Courier New"/>
              </a:rPr>
              <a:t>University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Technology’)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855" y="3724655"/>
            <a:ext cx="79430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3231" y="3776471"/>
            <a:ext cx="8061959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5800" y="3657600"/>
            <a:ext cx="79248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95"/>
              </a:spcBef>
            </a:pPr>
            <a:r>
              <a:rPr dirty="0" sz="1800" spc="-10" b="1">
                <a:latin typeface="Courier New"/>
                <a:cs typeface="Courier New"/>
              </a:rPr>
              <a:t>UPDATE empaddr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address=</a:t>
            </a:r>
            <a:endParaRPr sz="1800">
              <a:latin typeface="Courier New"/>
              <a:cs typeface="Courier New"/>
            </a:endParaRPr>
          </a:p>
          <a:p>
            <a:pPr marL="2835910" marR="177165" indent="-151257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addr_varray(‘Office </a:t>
            </a:r>
            <a:r>
              <a:rPr dirty="0" sz="1800" spc="-5" b="1">
                <a:latin typeface="Courier New"/>
                <a:cs typeface="Courier New"/>
              </a:rPr>
              <a:t>303 </a:t>
            </a:r>
            <a:r>
              <a:rPr dirty="0" sz="1800" spc="-1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School </a:t>
            </a:r>
            <a:r>
              <a:rPr dirty="0" sz="1800" spc="-1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Software’,  </a:t>
            </a:r>
            <a:r>
              <a:rPr dirty="0" sz="1800" spc="-5" b="1">
                <a:latin typeface="Courier New"/>
                <a:cs typeface="Courier New"/>
              </a:rPr>
              <a:t>‘Dalian </a:t>
            </a:r>
            <a:r>
              <a:rPr dirty="0" sz="1800" spc="-10" b="1">
                <a:latin typeface="Courier New"/>
                <a:cs typeface="Courier New"/>
              </a:rPr>
              <a:t>University </a:t>
            </a:r>
            <a:r>
              <a:rPr dirty="0" sz="1800" spc="-5" b="1">
                <a:latin typeface="Courier New"/>
                <a:cs typeface="Courier New"/>
              </a:rPr>
              <a:t>of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Technology’)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ID=1;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5486400"/>
            <a:ext cx="8686800" cy="762000"/>
          </a:xfrm>
          <a:custGeom>
            <a:avLst/>
            <a:gdLst/>
            <a:ahLst/>
            <a:cxnLst/>
            <a:rect l="l" t="t" r="r" b="b"/>
            <a:pathLst>
              <a:path w="8686800" h="762000">
                <a:moveTo>
                  <a:pt x="0" y="68834"/>
                </a:moveTo>
                <a:lnTo>
                  <a:pt x="5405" y="42058"/>
                </a:lnTo>
                <a:lnTo>
                  <a:pt x="20148" y="20177"/>
                </a:lnTo>
                <a:lnTo>
                  <a:pt x="42015" y="5415"/>
                </a:lnTo>
                <a:lnTo>
                  <a:pt x="68795" y="0"/>
                </a:lnTo>
                <a:lnTo>
                  <a:pt x="8617966" y="0"/>
                </a:lnTo>
                <a:lnTo>
                  <a:pt x="8644741" y="5415"/>
                </a:lnTo>
                <a:lnTo>
                  <a:pt x="8666622" y="20177"/>
                </a:lnTo>
                <a:lnTo>
                  <a:pt x="8681384" y="42058"/>
                </a:lnTo>
                <a:lnTo>
                  <a:pt x="8686800" y="68834"/>
                </a:lnTo>
                <a:lnTo>
                  <a:pt x="8686800" y="693204"/>
                </a:lnTo>
                <a:lnTo>
                  <a:pt x="8681384" y="719984"/>
                </a:lnTo>
                <a:lnTo>
                  <a:pt x="8666622" y="741851"/>
                </a:lnTo>
                <a:lnTo>
                  <a:pt x="8644741" y="756594"/>
                </a:lnTo>
                <a:lnTo>
                  <a:pt x="8617966" y="762000"/>
                </a:lnTo>
                <a:lnTo>
                  <a:pt x="68795" y="762000"/>
                </a:lnTo>
                <a:lnTo>
                  <a:pt x="42015" y="756594"/>
                </a:lnTo>
                <a:lnTo>
                  <a:pt x="20148" y="741851"/>
                </a:lnTo>
                <a:lnTo>
                  <a:pt x="5405" y="719984"/>
                </a:lnTo>
                <a:lnTo>
                  <a:pt x="0" y="693204"/>
                </a:lnTo>
                <a:lnTo>
                  <a:pt x="0" y="6883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8575" y="5657833"/>
            <a:ext cx="68453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插入操作是以要么全有要么全无的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式处</a:t>
            </a:r>
            <a:r>
              <a:rPr dirty="0" sz="2100" spc="-75" i="1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Varray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数据的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" y="56388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667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628464"/>
            <a:ext cx="8491855" cy="14636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356870" marR="5080" indent="-344805">
              <a:lnSpc>
                <a:spcPct val="97500"/>
              </a:lnSpc>
              <a:spcBef>
                <a:spcPts val="1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上述查询的方法无法得到什么有用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输出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需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要定义一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嵌套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集合结构，才能真正访问到 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类型的数据。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855" y="2962655"/>
            <a:ext cx="79430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2895600"/>
            <a:ext cx="79248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1714"/>
              </a:spcBef>
            </a:pPr>
            <a:r>
              <a:rPr dirty="0" sz="1800" spc="-10" b="1">
                <a:latin typeface="Courier New"/>
                <a:cs typeface="Courier New"/>
              </a:rPr>
              <a:t>SELECT address FROM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empaddr;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667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1895855"/>
            <a:ext cx="79430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800" y="1828800"/>
            <a:ext cx="79248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3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 TYPE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varray_nested_tab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5" b="1">
                <a:latin typeface="Courier New"/>
                <a:cs typeface="Courier New"/>
              </a:rPr>
              <a:t>VARCHAR2(50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855" y="2810255"/>
            <a:ext cx="7943088" cy="1770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5800" y="2743200"/>
            <a:ext cx="7924800" cy="1752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1295"/>
              </a:spcBef>
            </a:pPr>
            <a:r>
              <a:rPr dirty="0" sz="1800" spc="-10" b="1">
                <a:latin typeface="Courier New"/>
                <a:cs typeface="Courier New"/>
              </a:rPr>
              <a:t>SELECT COLUMN_VALUE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THE(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CAST(address </a:t>
            </a:r>
            <a:r>
              <a:rPr dirty="0" sz="1800" spc="-15" b="1">
                <a:latin typeface="Courier New"/>
                <a:cs typeface="Courier New"/>
              </a:rPr>
              <a:t>AS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varry_nested_tab)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empaddr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0" b="1">
                <a:latin typeface="Courier New"/>
                <a:cs typeface="Courier New"/>
              </a:rPr>
              <a:t> id=1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48768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8575" y="5032028"/>
            <a:ext cx="7419340" cy="9556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15"/>
              </a:spcBef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保留字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column_value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访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问嵌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套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表中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录行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一种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法（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嵌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套表中 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还有一个隐藏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000" spc="-15" i="1">
                <a:solidFill>
                  <a:srgbClr val="FFFFFF"/>
                </a:solidFill>
                <a:latin typeface="Arial"/>
                <a:cs typeface="Arial"/>
              </a:rPr>
              <a:t>nested_table_id</a:t>
            </a:r>
            <a:r>
              <a:rPr dirty="0" sz="2100" spc="-15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映射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父表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的记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行上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。 保留字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用于从嵌套表的一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检索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column_value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列。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51054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嵌套表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36601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嵌套表是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中引入的集合类型。最开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8400"/>
              </a:lnSpc>
              <a:spcBef>
                <a:spcPts val="254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始被定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数组，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录从中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除后，  它就变成稀疏数组。它可以存储在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久性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 据表中，可以使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进行访问，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 动态扩展。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嵌套表的大小是可以动态分配的。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嵌套表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8304530" cy="2454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嵌套表的使用方式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两者至 少在两方面存在区别：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嵌套表可以动态调整它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大小。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3290"/>
              </a:lnSpc>
              <a:spcBef>
                <a:spcPts val="81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使用嵌套表定义数据列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据列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能采用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290"/>
              </a:lnSpc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约束。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455" y="1972055"/>
            <a:ext cx="74858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400" y="1905000"/>
            <a:ext cx="74676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REPLACE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0" b="1" i="1">
                <a:latin typeface="Courier New"/>
                <a:cs typeface="Courier New"/>
              </a:rPr>
              <a:t>type_name </a:t>
            </a:r>
            <a:r>
              <a:rPr dirty="0" sz="1800" spc="-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 i="1">
                <a:latin typeface="Courier New"/>
                <a:cs typeface="Courier New"/>
              </a:rPr>
              <a:t>data_type </a:t>
            </a:r>
            <a:r>
              <a:rPr dirty="0" sz="1800" spc="-10" b="1">
                <a:latin typeface="Courier New"/>
                <a:cs typeface="Courier New"/>
              </a:rPr>
              <a:t>[NOT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1021" y="188417"/>
            <a:ext cx="24466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</a:t>
            </a:r>
            <a:r>
              <a:rPr dirty="0"/>
              <a:t>S</a:t>
            </a:r>
            <a:r>
              <a:rPr dirty="0" spc="-5"/>
              <a:t>Q</a:t>
            </a:r>
            <a:r>
              <a:rPr dirty="0" spc="5"/>
              <a:t>L</a:t>
            </a:r>
            <a:r>
              <a:rPr dirty="0" spc="-10">
                <a:latin typeface="宋体"/>
                <a:cs typeface="宋体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402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28003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表，有时也称为索引表，是可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例程中使用、能够模仿数组的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永久 表。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用户可以定义一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表类型，然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声明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这种类型的变量，接下来就可以将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录增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表中，并且采用与引用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组元 素大体相同的方式引用这些记录。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些表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 维数组，不要将它们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淆。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605" y="188417"/>
            <a:ext cx="30041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集合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72500" cy="485076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6870" marR="5080" indent="-344805">
              <a:lnSpc>
                <a:spcPct val="90100"/>
              </a:lnSpc>
              <a:spcBef>
                <a:spcPts val="440"/>
              </a:spcBef>
              <a:buChar char="•"/>
              <a:tabLst>
                <a:tab pos="356870" algn="l"/>
                <a:tab pos="357505" algn="l"/>
                <a:tab pos="219265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的第一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就是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中引入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PL/SQL  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	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又添加了两种新的集合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型，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表也被更名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index-by</a:t>
            </a: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index-  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表又被再次更名，现在它的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叫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联合数</a:t>
            </a:r>
            <a:r>
              <a:rPr dirty="0" sz="2800" spc="-10" b="1">
                <a:solidFill>
                  <a:srgbClr val="FFFF00"/>
                </a:solidFill>
                <a:latin typeface="宋体"/>
                <a:cs typeface="宋体"/>
              </a:rPr>
              <a:t>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。集合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使我们可以在表的一行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录中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储多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56870" indent="-344805">
              <a:lnSpc>
                <a:spcPts val="3195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集合就是列表，可能有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也可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无序</a:t>
            </a:r>
            <a:r>
              <a:rPr dirty="0" sz="2800" spc="-4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所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有的集合</a:t>
            </a:r>
            <a:endParaRPr sz="2800">
              <a:latin typeface="宋体"/>
              <a:cs typeface="宋体"/>
            </a:endParaRPr>
          </a:p>
          <a:p>
            <a:pPr marL="356870" marR="6350">
              <a:lnSpc>
                <a:spcPct val="89000"/>
              </a:lnSpc>
              <a:spcBef>
                <a:spcPts val="204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（不包括记录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都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是一维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标准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或用户自定义的数据类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然记录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和对象更像是多维集合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还是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其看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作一维集合。集合类型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程序设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中经常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使用的一些很关键的结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1021" y="188417"/>
            <a:ext cx="24466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</a:t>
            </a:r>
            <a:r>
              <a:rPr dirty="0"/>
              <a:t>S</a:t>
            </a:r>
            <a:r>
              <a:rPr dirty="0" spc="-5"/>
              <a:t>Q</a:t>
            </a:r>
            <a:r>
              <a:rPr dirty="0" spc="5"/>
              <a:t>L</a:t>
            </a:r>
            <a:r>
              <a:rPr dirty="0" spc="-10">
                <a:latin typeface="宋体"/>
                <a:cs typeface="宋体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9381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1819655"/>
            <a:ext cx="7943088" cy="443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3231" y="1911095"/>
            <a:ext cx="8080248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800" y="1752600"/>
            <a:ext cx="7924800" cy="4419600"/>
          </a:xfrm>
          <a:custGeom>
            <a:avLst/>
            <a:gdLst/>
            <a:ahLst/>
            <a:cxnLst/>
            <a:rect l="l" t="t" r="r" b="b"/>
            <a:pathLst>
              <a:path w="7924800" h="4419600">
                <a:moveTo>
                  <a:pt x="0" y="4419600"/>
                </a:moveTo>
                <a:lnTo>
                  <a:pt x="7924800" y="4419600"/>
                </a:lnTo>
                <a:lnTo>
                  <a:pt x="79248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" y="1752600"/>
            <a:ext cx="7924800" cy="4419600"/>
          </a:xfrm>
          <a:custGeom>
            <a:avLst/>
            <a:gdLst/>
            <a:ahLst/>
            <a:cxnLst/>
            <a:rect l="l" t="t" r="r" b="b"/>
            <a:pathLst>
              <a:path w="7924800" h="4419600">
                <a:moveTo>
                  <a:pt x="0" y="4419600"/>
                </a:moveTo>
                <a:lnTo>
                  <a:pt x="7924800" y="4419600"/>
                </a:lnTo>
                <a:lnTo>
                  <a:pt x="7924800" y="0"/>
                </a:lnTo>
                <a:lnTo>
                  <a:pt x="0" y="0"/>
                </a:lnTo>
                <a:lnTo>
                  <a:pt x="0" y="441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76324" y="1865757"/>
            <a:ext cx="7281545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serveroutput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5" b="1">
                <a:latin typeface="Courier New"/>
                <a:cs typeface="Courier New"/>
              </a:rPr>
              <a:t>my_text_table_type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15" b="1">
                <a:latin typeface="Courier New"/>
                <a:cs typeface="Courier New"/>
              </a:rPr>
              <a:t>of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varchar2(20)</a:t>
            </a:r>
            <a:endParaRPr sz="1800">
              <a:latin typeface="Courier New"/>
              <a:cs typeface="Courier New"/>
            </a:endParaRPr>
          </a:p>
          <a:p>
            <a:pPr marL="380872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INDEX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binary_integer;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l_text_table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my_text_table_type;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515620" marR="2364105">
              <a:lnSpc>
                <a:spcPct val="98400"/>
              </a:lnSpc>
              <a:spcBef>
                <a:spcPts val="105"/>
              </a:spcBef>
            </a:pPr>
            <a:r>
              <a:rPr dirty="0" sz="1800" spc="-5" b="1">
                <a:latin typeface="Courier New"/>
                <a:cs typeface="Courier New"/>
              </a:rPr>
              <a:t>l_text_table(1)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:=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一条高速公</a:t>
            </a:r>
            <a:r>
              <a:rPr dirty="0" sz="1800" spc="15" b="1">
                <a:latin typeface="宋体"/>
                <a:cs typeface="宋体"/>
              </a:rPr>
              <a:t>路</a:t>
            </a:r>
            <a:r>
              <a:rPr dirty="0" sz="1800" spc="-5" b="1">
                <a:latin typeface="Courier New"/>
                <a:cs typeface="Courier New"/>
              </a:rPr>
              <a:t>';  l_text_table(2)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:=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一大片麦田</a:t>
            </a:r>
            <a:r>
              <a:rPr dirty="0" sz="1800" spc="-5" b="1">
                <a:latin typeface="Courier New"/>
                <a:cs typeface="Courier New"/>
              </a:rPr>
              <a:t>';  </a:t>
            </a:r>
            <a:r>
              <a:rPr dirty="0" sz="1800" spc="-10" b="1">
                <a:latin typeface="Courier New"/>
                <a:cs typeface="Courier New"/>
              </a:rPr>
              <a:t>dbms_output.put_line(</a:t>
            </a:r>
            <a:endParaRPr sz="1800">
              <a:latin typeface="Courier New"/>
              <a:cs typeface="Courier New"/>
            </a:endParaRPr>
          </a:p>
          <a:p>
            <a:pPr marL="515620" marR="5080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我们</a:t>
            </a:r>
            <a:r>
              <a:rPr dirty="0" sz="1800" spc="15" b="1">
                <a:latin typeface="宋体"/>
                <a:cs typeface="宋体"/>
              </a:rPr>
              <a:t>有</a:t>
            </a:r>
            <a:r>
              <a:rPr dirty="0" sz="1800" spc="-10" b="1">
                <a:latin typeface="Courier New"/>
                <a:cs typeface="Courier New"/>
              </a:rPr>
              <a:t>'||l_text_table.count||'</a:t>
            </a:r>
            <a:r>
              <a:rPr dirty="0" sz="1800" spc="10" b="1">
                <a:latin typeface="宋体"/>
                <a:cs typeface="宋体"/>
              </a:rPr>
              <a:t>个</a:t>
            </a:r>
            <a:r>
              <a:rPr dirty="0" sz="1800" spc="-10" b="1">
                <a:latin typeface="Courier New"/>
                <a:cs typeface="Courier New"/>
              </a:rPr>
              <a:t>varchar2</a:t>
            </a:r>
            <a:r>
              <a:rPr dirty="0" sz="1800" spc="10" b="1">
                <a:latin typeface="宋体"/>
                <a:cs typeface="宋体"/>
              </a:rPr>
              <a:t>变</a:t>
            </a:r>
            <a:r>
              <a:rPr dirty="0" sz="1800" spc="-10" b="1">
                <a:latin typeface="宋体"/>
                <a:cs typeface="宋体"/>
              </a:rPr>
              <a:t>量</a:t>
            </a:r>
            <a:r>
              <a:rPr dirty="0" sz="1800" spc="-5" b="1">
                <a:latin typeface="Courier New"/>
                <a:cs typeface="Courier New"/>
              </a:rPr>
              <a:t>');  </a:t>
            </a: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0" b="1">
                <a:latin typeface="宋体"/>
                <a:cs typeface="宋体"/>
              </a:rPr>
              <a:t>变</a:t>
            </a:r>
            <a:r>
              <a:rPr dirty="0" sz="1800" spc="-10" b="1">
                <a:latin typeface="宋体"/>
                <a:cs typeface="宋体"/>
              </a:rPr>
              <a:t>量</a:t>
            </a:r>
            <a:r>
              <a:rPr dirty="0" sz="1800" spc="-10" b="1">
                <a:latin typeface="Courier New"/>
                <a:cs typeface="Courier New"/>
              </a:rPr>
              <a:t>(1)='||l_text_table(1));  dbms_output.put_line('</a:t>
            </a:r>
            <a:r>
              <a:rPr dirty="0" sz="1800" spc="10" b="1">
                <a:latin typeface="宋体"/>
                <a:cs typeface="宋体"/>
              </a:rPr>
              <a:t>变</a:t>
            </a:r>
            <a:r>
              <a:rPr dirty="0" sz="1800" spc="-10" b="1">
                <a:latin typeface="宋体"/>
                <a:cs typeface="宋体"/>
              </a:rPr>
              <a:t>量</a:t>
            </a:r>
            <a:r>
              <a:rPr dirty="0" sz="1800" spc="-10" b="1">
                <a:latin typeface="Courier New"/>
                <a:cs typeface="Courier New"/>
              </a:rPr>
              <a:t>(2)='||l_text_table(2));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1021" y="188417"/>
            <a:ext cx="24466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</a:t>
            </a:r>
            <a:r>
              <a:rPr dirty="0"/>
              <a:t>S</a:t>
            </a:r>
            <a:r>
              <a:rPr dirty="0" spc="-5"/>
              <a:t>Q</a:t>
            </a:r>
            <a:r>
              <a:rPr dirty="0" spc="5"/>
              <a:t>L</a:t>
            </a:r>
            <a:r>
              <a:rPr dirty="0" spc="-10">
                <a:latin typeface="宋体"/>
                <a:cs typeface="宋体"/>
              </a:rPr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630920" cy="29775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密集数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，可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是稀疏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组，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其下标值可以是非常离散的值，甚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至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 符串的哈希值。此时，要遍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历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就需 要借助于其特定的成员变量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 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。其中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类似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语言中对于集合 类型的迭代器（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Iterator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1021" y="188417"/>
            <a:ext cx="24466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</a:t>
            </a:r>
            <a:r>
              <a:rPr dirty="0"/>
              <a:t>S</a:t>
            </a:r>
            <a:r>
              <a:rPr dirty="0" spc="-5"/>
              <a:t>Q</a:t>
            </a:r>
            <a:r>
              <a:rPr dirty="0" spc="5"/>
              <a:t>L</a:t>
            </a:r>
            <a:r>
              <a:rPr dirty="0" spc="-10">
                <a:latin typeface="宋体"/>
                <a:cs typeface="宋体"/>
              </a:rPr>
              <a:t>表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057655"/>
            <a:ext cx="7943088" cy="527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1018032"/>
            <a:ext cx="8019288" cy="528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800" y="990600"/>
            <a:ext cx="7924800" cy="5257800"/>
          </a:xfrm>
          <a:custGeom>
            <a:avLst/>
            <a:gdLst/>
            <a:ahLst/>
            <a:cxnLst/>
            <a:rect l="l" t="t" r="r" b="b"/>
            <a:pathLst>
              <a:path w="7924800" h="5257800">
                <a:moveTo>
                  <a:pt x="0" y="5257800"/>
                </a:moveTo>
                <a:lnTo>
                  <a:pt x="7924800" y="5257800"/>
                </a:lnTo>
                <a:lnTo>
                  <a:pt x="7924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800" y="990600"/>
            <a:ext cx="7924800" cy="5257800"/>
          </a:xfrm>
          <a:custGeom>
            <a:avLst/>
            <a:gdLst/>
            <a:ahLst/>
            <a:cxnLst/>
            <a:rect l="l" t="t" r="r" b="b"/>
            <a:pathLst>
              <a:path w="7924800" h="5257800">
                <a:moveTo>
                  <a:pt x="0" y="5257800"/>
                </a:moveTo>
                <a:lnTo>
                  <a:pt x="7924800" y="5257800"/>
                </a:lnTo>
                <a:lnTo>
                  <a:pt x="7924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76324" y="973963"/>
            <a:ext cx="7219315" cy="524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60438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>
                <a:latin typeface="Courier New"/>
                <a:cs typeface="Courier New"/>
              </a:rPr>
              <a:t>serveroutput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on  </a:t>
            </a: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algn="just"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5" b="1">
                <a:latin typeface="Courier New"/>
                <a:cs typeface="Courier New"/>
              </a:rPr>
              <a:t>my_text_table_type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15" b="1">
                <a:latin typeface="Courier New"/>
                <a:cs typeface="Courier New"/>
              </a:rPr>
              <a:t>OF</a:t>
            </a:r>
            <a:r>
              <a:rPr dirty="0" sz="1800" spc="8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VARCHAR2(200)</a:t>
            </a:r>
            <a:endParaRPr sz="1800">
              <a:latin typeface="Courier New"/>
              <a:cs typeface="Courier New"/>
            </a:endParaRPr>
          </a:p>
          <a:p>
            <a:pPr algn="just" marL="515620" marR="2324100" indent="10515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INDEX BY </a:t>
            </a:r>
            <a:r>
              <a:rPr dirty="0" sz="1800" spc="-15" b="1">
                <a:latin typeface="Courier New"/>
                <a:cs typeface="Courier New"/>
              </a:rPr>
              <a:t>binary_integer;  </a:t>
            </a:r>
            <a:r>
              <a:rPr dirty="0" sz="1800" spc="-10" b="1">
                <a:latin typeface="Courier New"/>
                <a:cs typeface="Courier New"/>
              </a:rPr>
              <a:t>l_text_table my_text_table_type;  </a:t>
            </a:r>
            <a:r>
              <a:rPr dirty="0" sz="1800" spc="-5" b="1">
                <a:latin typeface="Courier New"/>
                <a:cs typeface="Courier New"/>
              </a:rPr>
              <a:t>l_index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927100" marR="141605" indent="-4114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spc="-10" b="1">
                <a:latin typeface="Courier New"/>
                <a:cs typeface="Courier New"/>
              </a:rPr>
              <a:t>emp_rec </a:t>
            </a:r>
            <a:r>
              <a:rPr dirty="0" sz="1800" spc="-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emp) </a:t>
            </a:r>
            <a:r>
              <a:rPr dirty="0" sz="1800" spc="-10" b="1">
                <a:latin typeface="Courier New"/>
                <a:cs typeface="Courier New"/>
              </a:rPr>
              <a:t>loop  l_text_table(emp_rec.empno) </a:t>
            </a:r>
            <a:r>
              <a:rPr dirty="0" sz="1800" spc="-5" b="1">
                <a:latin typeface="Courier New"/>
                <a:cs typeface="Courier New"/>
              </a:rPr>
              <a:t>:=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emp_rec.ename;</a:t>
            </a:r>
            <a:endParaRPr sz="1800">
              <a:latin typeface="Courier New"/>
              <a:cs typeface="Courier New"/>
            </a:endParaRPr>
          </a:p>
          <a:p>
            <a:pPr algn="just"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515620" marR="25984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l_index := </a:t>
            </a:r>
            <a:r>
              <a:rPr dirty="0" sz="1800" spc="-10" b="1">
                <a:latin typeface="Courier New"/>
                <a:cs typeface="Courier New"/>
              </a:rPr>
              <a:t>l_text_table.first;  </a:t>
            </a:r>
            <a:r>
              <a:rPr dirty="0" sz="1800" spc="-5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927100" marR="123253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EXIT WHEN </a:t>
            </a:r>
            <a:r>
              <a:rPr dirty="0" sz="1800" spc="-10" b="1">
                <a:latin typeface="Courier New"/>
                <a:cs typeface="Courier New"/>
              </a:rPr>
              <a:t>l_index </a:t>
            </a:r>
            <a:r>
              <a:rPr dirty="0" sz="1800" spc="-15" b="1">
                <a:latin typeface="Courier New"/>
                <a:cs typeface="Courier New"/>
              </a:rPr>
              <a:t>IS </a:t>
            </a:r>
            <a:r>
              <a:rPr dirty="0" sz="1800" spc="-5" b="1">
                <a:latin typeface="Courier New"/>
                <a:cs typeface="Courier New"/>
              </a:rPr>
              <a:t>NULL;  </a:t>
            </a:r>
            <a:r>
              <a:rPr dirty="0" sz="1800" spc="-10" b="1">
                <a:latin typeface="Courier New"/>
                <a:cs typeface="Courier New"/>
              </a:rPr>
              <a:t>dbms_output.put_line(l_index||' </a:t>
            </a:r>
            <a:r>
              <a:rPr dirty="0" sz="1800" b="1">
                <a:latin typeface="Courier New"/>
                <a:cs typeface="Courier New"/>
              </a:rPr>
              <a:t>: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'||</a:t>
            </a:r>
            <a:endParaRPr sz="1800">
              <a:latin typeface="Courier New"/>
              <a:cs typeface="Courier New"/>
            </a:endParaRPr>
          </a:p>
          <a:p>
            <a:pPr marL="3259454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l_text_table(l_index));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l_index </a:t>
            </a:r>
            <a:r>
              <a:rPr dirty="0" sz="1800" spc="-15" b="1">
                <a:latin typeface="Courier New"/>
                <a:cs typeface="Courier New"/>
              </a:rPr>
              <a:t>:= </a:t>
            </a:r>
            <a:r>
              <a:rPr dirty="0" sz="1800" spc="-10" b="1">
                <a:latin typeface="Courier New"/>
                <a:cs typeface="Courier New"/>
              </a:rPr>
              <a:t>l_text_table.next(l_index);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游标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572500" cy="37115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游标是一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控制结构，可以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的处理进行显式控制，便于对游标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逐 条进行处理。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游标分类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显式游标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隐式游标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显式游标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9775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显式游标是必须通过编写必要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例程 来进行管理的游标。游标的整个生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期都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 户的控制之下，因此，用户可以详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地控制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怎样在结果集中访问记录。用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定义游标、打开游标、从游标中获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用合适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代码关闭游标。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显式游标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66382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定义语法：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334604"/>
            <a:ext cx="6322060" cy="266255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70"/>
              </a:spcBef>
              <a:buFont typeface="Times New Roman"/>
              <a:buChar char="•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显式游标的使用方法：</a:t>
            </a:r>
            <a:endParaRPr sz="32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90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 spc="675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CURSOR</a:t>
            </a:r>
            <a:r>
              <a:rPr dirty="0" sz="2800" spc="-1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cur_name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dirty="0" sz="2800" spc="-2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打开（</a:t>
            </a:r>
            <a:r>
              <a:rPr dirty="0" sz="2800" spc="5" b="1">
                <a:solidFill>
                  <a:srgbClr val="FFFF00"/>
                </a:solidFill>
                <a:latin typeface="Times New Roman"/>
                <a:cs typeface="Times New Roman"/>
              </a:rPr>
              <a:t>OPEN</a:t>
            </a:r>
            <a:r>
              <a:rPr dirty="0" sz="2800" spc="-8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cur_name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取值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FETCH</a:t>
            </a:r>
            <a:r>
              <a:rPr dirty="0" sz="2800" spc="-8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cur_name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INTO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..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关闭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CLOSE</a:t>
            </a:r>
            <a:r>
              <a:rPr dirty="0" sz="2800" spc="-9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cur_name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855" y="1972055"/>
            <a:ext cx="7943088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1905000"/>
            <a:ext cx="7924800" cy="990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4310" rIns="0" bIns="0" rtlCol="0" vert="horz">
            <a:spAutoFit/>
          </a:bodyPr>
          <a:lstStyle/>
          <a:p>
            <a:pPr algn="ctr" marR="629285">
              <a:lnSpc>
                <a:spcPct val="100000"/>
              </a:lnSpc>
              <a:spcBef>
                <a:spcPts val="1530"/>
              </a:spcBef>
            </a:pPr>
            <a:r>
              <a:rPr dirty="0" sz="1800" spc="-10" b="1">
                <a:latin typeface="Courier New"/>
                <a:cs typeface="Courier New"/>
              </a:rPr>
              <a:t>CURSOR </a:t>
            </a:r>
            <a:r>
              <a:rPr dirty="0" sz="1800" spc="-10" b="1" i="1">
                <a:latin typeface="Courier New"/>
                <a:cs typeface="Courier New"/>
              </a:rPr>
              <a:t>cursor_name </a:t>
            </a:r>
            <a:r>
              <a:rPr dirty="0" sz="1800" spc="-10" b="1">
                <a:latin typeface="Courier New"/>
                <a:cs typeface="Courier New"/>
              </a:rPr>
              <a:t>[(</a:t>
            </a:r>
            <a:r>
              <a:rPr dirty="0" sz="1800" spc="-10" b="1" i="1">
                <a:latin typeface="Courier New"/>
                <a:cs typeface="Courier New"/>
              </a:rPr>
              <a:t>parameter</a:t>
            </a: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parameter</a:t>
            </a:r>
            <a:r>
              <a:rPr dirty="0" sz="1800" spc="-10" b="1">
                <a:latin typeface="Courier New"/>
                <a:cs typeface="Courier New"/>
              </a:rPr>
              <a:t>]…)]</a:t>
            </a:r>
            <a:endParaRPr sz="1800">
              <a:latin typeface="Courier New"/>
              <a:cs typeface="Courier New"/>
            </a:endParaRPr>
          </a:p>
          <a:p>
            <a:pPr algn="ctr" marR="22034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[RETURN </a:t>
            </a:r>
            <a:r>
              <a:rPr dirty="0" sz="1800" spc="-10" b="1" i="1">
                <a:latin typeface="Courier New"/>
                <a:cs typeface="Courier New"/>
              </a:rPr>
              <a:t>return_type</a:t>
            </a:r>
            <a:r>
              <a:rPr dirty="0" sz="1800" spc="-10" b="1">
                <a:latin typeface="Courier New"/>
                <a:cs typeface="Courier New"/>
              </a:rPr>
              <a:t>] </a:t>
            </a:r>
            <a:r>
              <a:rPr dirty="0" sz="1800" spc="-15" b="1">
                <a:latin typeface="Courier New"/>
                <a:cs typeface="Courier New"/>
              </a:rPr>
              <a:t>IS </a:t>
            </a:r>
            <a:r>
              <a:rPr dirty="0" sz="1800" spc="-10" b="1" i="1">
                <a:latin typeface="Courier New"/>
                <a:cs typeface="Courier New"/>
              </a:rPr>
              <a:t>select statement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1442" y="188417"/>
            <a:ext cx="5885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遍历显式游标</a:t>
            </a:r>
            <a:r>
              <a:rPr dirty="0" spc="-5">
                <a:latin typeface="宋体"/>
                <a:cs typeface="宋体"/>
              </a:rPr>
              <a:t>的</a:t>
            </a:r>
            <a:r>
              <a:rPr dirty="0" spc="5"/>
              <a:t>3</a:t>
            </a:r>
            <a:r>
              <a:rPr dirty="0" spc="-15">
                <a:latin typeface="宋体"/>
                <a:cs typeface="宋体"/>
              </a:rPr>
              <a:t>种方式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04515" cy="2851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简单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AutoNum type="arabicPeriod"/>
            </a:pPr>
            <a:endParaRPr sz="465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AutoNum type="arabicPeriod"/>
            </a:pPr>
            <a:endParaRPr sz="4650">
              <a:latin typeface="Times New Roman"/>
              <a:cs typeface="Times New Roman"/>
            </a:endParaRPr>
          </a:p>
          <a:p>
            <a:pPr marL="622300" indent="-610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4495800"/>
            <a:ext cx="8686800" cy="1600200"/>
          </a:xfrm>
          <a:custGeom>
            <a:avLst/>
            <a:gdLst/>
            <a:ahLst/>
            <a:cxnLst/>
            <a:rect l="l" t="t" r="r" b="b"/>
            <a:pathLst>
              <a:path w="8686800" h="1600200">
                <a:moveTo>
                  <a:pt x="0" y="144525"/>
                </a:moveTo>
                <a:lnTo>
                  <a:pt x="7365" y="98820"/>
                </a:lnTo>
                <a:lnTo>
                  <a:pt x="27873" y="59143"/>
                </a:lnTo>
                <a:lnTo>
                  <a:pt x="59146" y="27866"/>
                </a:lnTo>
                <a:lnTo>
                  <a:pt x="98802" y="7361"/>
                </a:lnTo>
                <a:lnTo>
                  <a:pt x="144462" y="0"/>
                </a:lnTo>
                <a:lnTo>
                  <a:pt x="8542274" y="0"/>
                </a:lnTo>
                <a:lnTo>
                  <a:pt x="8587979" y="7361"/>
                </a:lnTo>
                <a:lnTo>
                  <a:pt x="8627656" y="27866"/>
                </a:lnTo>
                <a:lnTo>
                  <a:pt x="8658933" y="59143"/>
                </a:lnTo>
                <a:lnTo>
                  <a:pt x="8679438" y="98820"/>
                </a:lnTo>
                <a:lnTo>
                  <a:pt x="8686800" y="144525"/>
                </a:lnTo>
                <a:lnTo>
                  <a:pt x="8686800" y="1455737"/>
                </a:lnTo>
                <a:lnTo>
                  <a:pt x="8679438" y="1501397"/>
                </a:lnTo>
                <a:lnTo>
                  <a:pt x="8658933" y="1541053"/>
                </a:lnTo>
                <a:lnTo>
                  <a:pt x="8627656" y="1572326"/>
                </a:lnTo>
                <a:lnTo>
                  <a:pt x="8587979" y="1592834"/>
                </a:lnTo>
                <a:lnTo>
                  <a:pt x="8542274" y="1600200"/>
                </a:lnTo>
                <a:lnTo>
                  <a:pt x="144462" y="1600200"/>
                </a:lnTo>
                <a:lnTo>
                  <a:pt x="98802" y="1592834"/>
                </a:lnTo>
                <a:lnTo>
                  <a:pt x="59146" y="1572326"/>
                </a:lnTo>
                <a:lnTo>
                  <a:pt x="27873" y="1541053"/>
                </a:lnTo>
                <a:lnTo>
                  <a:pt x="7365" y="1501397"/>
                </a:lnTo>
                <a:lnTo>
                  <a:pt x="0" y="1455737"/>
                </a:lnTo>
                <a:lnTo>
                  <a:pt x="0" y="1445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575" y="4666581"/>
            <a:ext cx="716407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0"/>
              </a:spcBef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FOR LOOP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方式的独特之处在于它不需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显式</a:t>
            </a:r>
            <a:r>
              <a:rPr dirty="0" sz="2100" spc="-105" i="1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400"/>
              </a:lnSpc>
            </a:pP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FETCH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命令。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400"/>
              </a:lnSpc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另外</a:t>
            </a:r>
            <a:r>
              <a:rPr dirty="0" sz="2100" spc="-30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3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还使用了一个在代码块的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声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明部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从没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声明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460"/>
              </a:lnSpc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过的一个变量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7244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游标的使用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591055"/>
            <a:ext cx="7943088" cy="428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3231" y="1606296"/>
            <a:ext cx="7239000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800" y="1524000"/>
            <a:ext cx="7924800" cy="4267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39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CURSOR </a:t>
            </a:r>
            <a:r>
              <a:rPr dirty="0" sz="1800" spc="-10" b="1">
                <a:latin typeface="Courier New"/>
                <a:cs typeface="Courier New"/>
              </a:rPr>
              <a:t>curTest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  <a:p>
            <a:pPr marL="502920" marR="4313555" indent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recEmp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emp%ROWTYPE;  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OPEN</a:t>
            </a:r>
            <a:r>
              <a:rPr dirty="0" sz="1800" spc="-10" b="1">
                <a:latin typeface="Courier New"/>
                <a:cs typeface="Courier New"/>
              </a:rPr>
              <a:t> curTest;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FETCH </a:t>
            </a:r>
            <a:r>
              <a:rPr dirty="0" sz="1800" spc="-10" b="1">
                <a:latin typeface="Courier New"/>
                <a:cs typeface="Courier New"/>
              </a:rPr>
              <a:t>curTest INTO </a:t>
            </a:r>
            <a:r>
              <a:rPr dirty="0" sz="1800" spc="-15" b="1">
                <a:latin typeface="Courier New"/>
                <a:cs typeface="Courier New"/>
              </a:rPr>
              <a:t>recEmp;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WHILE </a:t>
            </a:r>
            <a:r>
              <a:rPr dirty="0" sz="1800" spc="-10" b="1">
                <a:latin typeface="Courier New"/>
                <a:cs typeface="Courier New"/>
              </a:rPr>
              <a:t>curTest%FOUND </a:t>
            </a:r>
            <a:r>
              <a:rPr dirty="0" sz="1800" spc="-20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DBMS_OUTPUT.PUT_LINE(recEmp.empno||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号员工的姓名</a:t>
            </a:r>
            <a:r>
              <a:rPr dirty="0" sz="1800" spc="-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'||recEmp.ename);</a:t>
            </a:r>
            <a:endParaRPr sz="1800">
              <a:latin typeface="Courier New"/>
              <a:cs typeface="Courier New"/>
            </a:endParaRPr>
          </a:p>
          <a:p>
            <a:pPr marL="1006475" marR="2947670" indent="411480">
              <a:lnSpc>
                <a:spcPts val="2160"/>
              </a:lnSpc>
              <a:spcBef>
                <a:spcPts val="35"/>
              </a:spcBef>
            </a:pPr>
            <a:r>
              <a:rPr dirty="0" sz="1800" spc="-10" b="1">
                <a:latin typeface="Courier New"/>
                <a:cs typeface="Courier New"/>
              </a:rPr>
              <a:t>FETCH curTest </a:t>
            </a:r>
            <a:r>
              <a:rPr dirty="0" sz="1800" spc="-5" b="1">
                <a:latin typeface="Courier New"/>
                <a:cs typeface="Courier New"/>
              </a:rPr>
              <a:t>INTO</a:t>
            </a:r>
            <a:r>
              <a:rPr dirty="0" sz="1800" spc="-1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recEmp;  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090"/>
              </a:lnSpc>
            </a:pPr>
            <a:r>
              <a:rPr dirty="0" sz="1800" spc="-5" b="1">
                <a:latin typeface="Courier New"/>
                <a:cs typeface="Courier New"/>
              </a:rPr>
              <a:t>CLOSE </a:t>
            </a:r>
            <a:r>
              <a:rPr dirty="0" sz="1800" spc="-15" b="1">
                <a:latin typeface="Courier New"/>
                <a:cs typeface="Courier New"/>
              </a:rPr>
              <a:t>curTest;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游标的属性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50" y="1365250"/>
          <a:ext cx="7867650" cy="453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4648200"/>
              </a:tblGrid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%FOUND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检验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FETCH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语句是否取得了记录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%ISOPEN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检查游标当前是否处在打开状态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%NOTFOUND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%FOUND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的相反属性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%ROWCOUNT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20"/>
                        </a:lnSpc>
                        <a:spcBef>
                          <a:spcPts val="44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检测任意给定的时刻，已从游标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92710">
                        <a:lnSpc>
                          <a:spcPts val="282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中获取的记录行数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%BULK_EXCEPTIONS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57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为批操作或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Bulk</a:t>
                      </a:r>
                      <a:r>
                        <a:rPr dirty="0" sz="2400" spc="-114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Collect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操作中产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生的异常提供相关信息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%BULK_ROWCOUNT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99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提供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ul</a:t>
                      </a:r>
                      <a:r>
                        <a:rPr dirty="0" sz="24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操作过程中更改的行数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信息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游标的使用</a:t>
            </a:r>
          </a:p>
        </p:txBody>
      </p:sp>
      <p:sp>
        <p:nvSpPr>
          <p:cNvPr id="5" name="object 5"/>
          <p:cNvSpPr/>
          <p:nvPr/>
        </p:nvSpPr>
        <p:spPr>
          <a:xfrm>
            <a:off x="27432" y="6248400"/>
            <a:ext cx="9116568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14400"/>
            <a:ext cx="9144000" cy="5334000"/>
          </a:xfrm>
          <a:custGeom>
            <a:avLst/>
            <a:gdLst/>
            <a:ahLst/>
            <a:cxnLst/>
            <a:rect l="l" t="t" r="r" b="b"/>
            <a:pathLst>
              <a:path w="9144000" h="5334000">
                <a:moveTo>
                  <a:pt x="0" y="5334000"/>
                </a:moveTo>
                <a:lnTo>
                  <a:pt x="9144000" y="53340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14400"/>
            <a:ext cx="9144000" cy="5334000"/>
          </a:xfrm>
          <a:custGeom>
            <a:avLst/>
            <a:gdLst/>
            <a:ahLst/>
            <a:cxnLst/>
            <a:rect l="l" t="t" r="r" b="b"/>
            <a:pathLst>
              <a:path w="9144000" h="5334000">
                <a:moveTo>
                  <a:pt x="0" y="5334000"/>
                </a:moveTo>
                <a:lnTo>
                  <a:pt x="9144000" y="5334000"/>
                </a:lnTo>
                <a:lnTo>
                  <a:pt x="9144000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0524" y="935863"/>
            <a:ext cx="8388985" cy="524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CURSOR </a:t>
            </a:r>
            <a:r>
              <a:rPr dirty="0" sz="1800" spc="-10" b="1">
                <a:latin typeface="Courier New"/>
                <a:cs typeface="Courier New"/>
              </a:rPr>
              <a:t>cur_with_Param(did number)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20" b="1">
                <a:latin typeface="Courier New"/>
                <a:cs typeface="Courier New"/>
              </a:rPr>
              <a:t>from </a:t>
            </a:r>
            <a:r>
              <a:rPr dirty="0" sz="1800" spc="-5" b="1">
                <a:latin typeface="Courier New"/>
                <a:cs typeface="Courier New"/>
              </a:rPr>
              <a:t>emp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deptno=did;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recemp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emp%rowtype;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515620" marR="458851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OPEN </a:t>
            </a:r>
            <a:r>
              <a:rPr dirty="0" sz="1800" spc="-15" b="1">
                <a:latin typeface="Courier New"/>
                <a:cs typeface="Courier New"/>
              </a:rPr>
              <a:t>cur_with_Param(10);  </a:t>
            </a:r>
            <a:r>
              <a:rPr dirty="0" sz="1800" spc="-5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cur_with_Param%NOTFOUND=true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30020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0" b="1">
                <a:latin typeface="宋体"/>
                <a:cs typeface="宋体"/>
              </a:rPr>
              <a:t>游</a:t>
            </a:r>
            <a:r>
              <a:rPr dirty="0" sz="1800" spc="-10" b="1">
                <a:latin typeface="宋体"/>
                <a:cs typeface="宋体"/>
              </a:rPr>
              <a:t>标</a:t>
            </a:r>
            <a:r>
              <a:rPr dirty="0" sz="1800" spc="10" b="1">
                <a:latin typeface="宋体"/>
                <a:cs typeface="宋体"/>
              </a:rPr>
              <a:t>的当</a:t>
            </a:r>
            <a:r>
              <a:rPr dirty="0" sz="1800" b="1">
                <a:latin typeface="宋体"/>
                <a:cs typeface="宋体"/>
              </a:rPr>
              <a:t>前</a:t>
            </a:r>
            <a:r>
              <a:rPr dirty="0" sz="1800" spc="-10" b="1">
                <a:latin typeface="Courier New"/>
                <a:cs typeface="Courier New"/>
              </a:rPr>
              <a:t>NOTFOUND</a:t>
            </a:r>
            <a:r>
              <a:rPr dirty="0" sz="1800" spc="10" b="1">
                <a:latin typeface="宋体"/>
                <a:cs typeface="宋体"/>
              </a:rPr>
              <a:t>状</a:t>
            </a:r>
            <a:r>
              <a:rPr dirty="0" sz="1800" spc="-10" b="1">
                <a:latin typeface="宋体"/>
                <a:cs typeface="宋体"/>
              </a:rPr>
              <a:t>态</a:t>
            </a:r>
            <a:r>
              <a:rPr dirty="0" sz="1800" spc="15" b="1">
                <a:latin typeface="宋体"/>
                <a:cs typeface="宋体"/>
              </a:rPr>
              <a:t>为</a:t>
            </a:r>
            <a:r>
              <a:rPr dirty="0" sz="1800" spc="-10" b="1">
                <a:latin typeface="Courier New"/>
                <a:cs typeface="Courier New"/>
              </a:rPr>
              <a:t>true');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927100" marR="281114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FETCH </a:t>
            </a:r>
            <a:r>
              <a:rPr dirty="0" sz="1800" spc="-15" b="1">
                <a:latin typeface="Courier New"/>
                <a:cs typeface="Courier New"/>
              </a:rPr>
              <a:t>cur_with_Param </a:t>
            </a:r>
            <a:r>
              <a:rPr dirty="0" sz="1800" spc="-5" b="1">
                <a:latin typeface="Courier New"/>
                <a:cs typeface="Courier New"/>
              </a:rPr>
              <a:t>INTO </a:t>
            </a:r>
            <a:r>
              <a:rPr dirty="0" sz="1800" spc="-10" b="1">
                <a:latin typeface="Courier New"/>
                <a:cs typeface="Courier New"/>
              </a:rPr>
              <a:t>recemp;  </a:t>
            </a:r>
            <a:r>
              <a:rPr dirty="0" sz="1800" spc="-5" b="1">
                <a:latin typeface="Courier New"/>
                <a:cs typeface="Courier New"/>
              </a:rPr>
              <a:t>EXIT WHEN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cur_with_Param%NOTFOUND;</a:t>
            </a:r>
            <a:endParaRPr sz="1800">
              <a:latin typeface="Courier New"/>
              <a:cs typeface="Courier New"/>
            </a:endParaRPr>
          </a:p>
          <a:p>
            <a:pPr marL="515620" marR="5080" indent="405130">
              <a:lnSpc>
                <a:spcPts val="2090"/>
              </a:lnSpc>
              <a:spcBef>
                <a:spcPts val="200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dbms_output.put_line(recemp.ename||'</a:t>
            </a:r>
            <a:r>
              <a:rPr dirty="0" sz="1800" spc="-10" b="1">
                <a:latin typeface="宋体"/>
                <a:cs typeface="宋体"/>
              </a:rPr>
              <a:t>是</a:t>
            </a:r>
            <a:r>
              <a:rPr dirty="0" sz="1800" spc="-5" b="1">
                <a:latin typeface="Courier New"/>
                <a:cs typeface="Courier New"/>
              </a:rPr>
              <a:t>10</a:t>
            </a:r>
            <a:r>
              <a:rPr dirty="0" sz="1800" spc="10" b="1">
                <a:latin typeface="宋体"/>
                <a:cs typeface="宋体"/>
              </a:rPr>
              <a:t>号</a:t>
            </a:r>
            <a:r>
              <a:rPr dirty="0" sz="1800" spc="-10" b="1">
                <a:latin typeface="宋体"/>
                <a:cs typeface="宋体"/>
              </a:rPr>
              <a:t>部</a:t>
            </a:r>
            <a:r>
              <a:rPr dirty="0" sz="1800" spc="10" b="1">
                <a:latin typeface="宋体"/>
                <a:cs typeface="宋体"/>
              </a:rPr>
              <a:t>门</a:t>
            </a:r>
            <a:r>
              <a:rPr dirty="0" sz="1800" spc="-10" b="1">
                <a:latin typeface="宋体"/>
                <a:cs typeface="宋体"/>
              </a:rPr>
              <a:t>的</a:t>
            </a:r>
            <a:r>
              <a:rPr dirty="0" sz="1800" spc="10" b="1">
                <a:latin typeface="宋体"/>
                <a:cs typeface="宋体"/>
              </a:rPr>
              <a:t>员</a:t>
            </a:r>
            <a:r>
              <a:rPr dirty="0" sz="1800" spc="-10" b="1">
                <a:latin typeface="宋体"/>
                <a:cs typeface="宋体"/>
              </a:rPr>
              <a:t>工</a:t>
            </a:r>
            <a:r>
              <a:rPr dirty="0" sz="1800" spc="25" b="1">
                <a:latin typeface="宋体"/>
                <a:cs typeface="宋体"/>
              </a:rPr>
              <a:t>。</a:t>
            </a:r>
            <a:r>
              <a:rPr dirty="0" sz="1800" spc="-15" b="1">
                <a:latin typeface="Courier New"/>
                <a:cs typeface="Courier New"/>
              </a:rPr>
              <a:t>');  </a:t>
            </a: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dbms_output.put_line('10</a:t>
            </a:r>
            <a:r>
              <a:rPr dirty="0" sz="1800" spc="10" b="1">
                <a:latin typeface="宋体"/>
                <a:cs typeface="宋体"/>
              </a:rPr>
              <a:t>号</a:t>
            </a:r>
            <a:r>
              <a:rPr dirty="0" sz="1800" spc="-5" b="1">
                <a:latin typeface="宋体"/>
                <a:cs typeface="宋体"/>
              </a:rPr>
              <a:t>部</a:t>
            </a:r>
            <a:r>
              <a:rPr dirty="0" sz="1800" spc="10" b="1">
                <a:latin typeface="宋体"/>
                <a:cs typeface="宋体"/>
              </a:rPr>
              <a:t>门</a:t>
            </a:r>
            <a:r>
              <a:rPr dirty="0" sz="1800" spc="-5" b="1">
                <a:latin typeface="宋体"/>
                <a:cs typeface="宋体"/>
              </a:rPr>
              <a:t>共</a:t>
            </a:r>
            <a:r>
              <a:rPr dirty="0" sz="1800" spc="10" b="1">
                <a:latin typeface="宋体"/>
                <a:cs typeface="宋体"/>
              </a:rPr>
              <a:t>有</a:t>
            </a:r>
            <a:r>
              <a:rPr dirty="0" sz="1800" spc="-5" b="1">
                <a:latin typeface="宋体"/>
                <a:cs typeface="宋体"/>
              </a:rPr>
              <a:t>员</a:t>
            </a:r>
            <a:r>
              <a:rPr dirty="0" sz="1800" spc="20" b="1">
                <a:latin typeface="宋体"/>
                <a:cs typeface="宋体"/>
              </a:rPr>
              <a:t>工</a:t>
            </a:r>
            <a:r>
              <a:rPr dirty="0" sz="1800" spc="-15" b="1">
                <a:latin typeface="Courier New"/>
                <a:cs typeface="Courier New"/>
              </a:rPr>
              <a:t>'||</a:t>
            </a:r>
            <a:endParaRPr sz="1800">
              <a:latin typeface="Courier New"/>
              <a:cs typeface="Courier New"/>
            </a:endParaRPr>
          </a:p>
          <a:p>
            <a:pPr marL="4173854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cur_with_Param%ROWCOUNT||'</a:t>
            </a:r>
            <a:r>
              <a:rPr dirty="0" sz="1800" spc="-10" b="1">
                <a:latin typeface="宋体"/>
                <a:cs typeface="宋体"/>
              </a:rPr>
              <a:t>名</a:t>
            </a:r>
            <a:r>
              <a:rPr dirty="0" sz="1800" spc="-5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CLOSE </a:t>
            </a:r>
            <a:r>
              <a:rPr dirty="0" sz="1800" spc="-10" b="1">
                <a:latin typeface="Courier New"/>
                <a:cs typeface="Courier New"/>
              </a:rPr>
              <a:t>cur_with_Param;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0605" y="188417"/>
            <a:ext cx="30041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集合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922770" cy="4022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表（联合数组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index-by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表）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嵌套表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游标的使用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591055"/>
            <a:ext cx="7943088" cy="3599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1524000"/>
            <a:ext cx="7924800" cy="3581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CURSOR </a:t>
            </a:r>
            <a:r>
              <a:rPr dirty="0" sz="1800" spc="-10" b="1">
                <a:latin typeface="Courier New"/>
                <a:cs typeface="Courier New"/>
              </a:rPr>
              <a:t>cur_with_param(did number)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emp </a:t>
            </a:r>
            <a:r>
              <a:rPr dirty="0" sz="1800" spc="-15" b="1">
                <a:latin typeface="Courier New"/>
                <a:cs typeface="Courier New"/>
              </a:rPr>
              <a:t>where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deptno=did;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417955" marR="1718945" indent="-4114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spc="-10" b="1">
                <a:latin typeface="Courier New"/>
                <a:cs typeface="Courier New"/>
              </a:rPr>
              <a:t>recEmp </a:t>
            </a:r>
            <a:r>
              <a:rPr dirty="0" sz="1800" spc="-1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cur_with_param(10) LOOP  DBMS_OUTPUT.PUT_LINE(recEmp.ename||</a:t>
            </a:r>
            <a:endParaRPr sz="1800">
              <a:latin typeface="Courier New"/>
              <a:cs typeface="Courier New"/>
            </a:endParaRPr>
          </a:p>
          <a:p>
            <a:pPr marL="4664710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5" b="1">
                <a:latin typeface="Courier New"/>
                <a:cs typeface="Courier New"/>
              </a:rPr>
              <a:t>10</a:t>
            </a:r>
            <a:r>
              <a:rPr dirty="0" sz="1800" spc="10" b="1">
                <a:latin typeface="宋体"/>
                <a:cs typeface="宋体"/>
              </a:rPr>
              <a:t>号部门的员</a:t>
            </a:r>
            <a:r>
              <a:rPr dirty="0" sz="1800" spc="-10" b="1">
                <a:latin typeface="宋体"/>
                <a:cs typeface="宋体"/>
              </a:rPr>
              <a:t>工</a:t>
            </a:r>
            <a:r>
              <a:rPr dirty="0" sz="1800" spc="30" b="1">
                <a:latin typeface="宋体"/>
                <a:cs typeface="宋体"/>
              </a:rPr>
              <a:t>。</a:t>
            </a:r>
            <a:r>
              <a:rPr dirty="0" sz="1800" spc="-15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隐式游标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832985" cy="2563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可以认为有两种隐式游标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游标子查询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系统隐式游标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系统隐式游标</a:t>
            </a:r>
          </a:p>
        </p:txBody>
      </p:sp>
      <p:sp>
        <p:nvSpPr>
          <p:cNvPr id="5" name="object 5"/>
          <p:cNvSpPr/>
          <p:nvPr/>
        </p:nvSpPr>
        <p:spPr>
          <a:xfrm>
            <a:off x="228600" y="5257800"/>
            <a:ext cx="8686800" cy="990600"/>
          </a:xfrm>
          <a:custGeom>
            <a:avLst/>
            <a:gdLst/>
            <a:ahLst/>
            <a:cxnLst/>
            <a:rect l="l" t="t" r="r" b="b"/>
            <a:pathLst>
              <a:path w="8686800" h="990600">
                <a:moveTo>
                  <a:pt x="0" y="89408"/>
                </a:moveTo>
                <a:lnTo>
                  <a:pt x="7028" y="54596"/>
                </a:lnTo>
                <a:lnTo>
                  <a:pt x="26195" y="26177"/>
                </a:lnTo>
                <a:lnTo>
                  <a:pt x="54622" y="7022"/>
                </a:lnTo>
                <a:lnTo>
                  <a:pt x="89433" y="0"/>
                </a:lnTo>
                <a:lnTo>
                  <a:pt x="8597392" y="0"/>
                </a:lnTo>
                <a:lnTo>
                  <a:pt x="8632203" y="7022"/>
                </a:lnTo>
                <a:lnTo>
                  <a:pt x="8660622" y="26177"/>
                </a:lnTo>
                <a:lnTo>
                  <a:pt x="8679777" y="54596"/>
                </a:lnTo>
                <a:lnTo>
                  <a:pt x="8686800" y="89408"/>
                </a:lnTo>
                <a:lnTo>
                  <a:pt x="8686800" y="901166"/>
                </a:lnTo>
                <a:lnTo>
                  <a:pt x="8679777" y="935977"/>
                </a:lnTo>
                <a:lnTo>
                  <a:pt x="8660622" y="964404"/>
                </a:lnTo>
                <a:lnTo>
                  <a:pt x="8632203" y="983571"/>
                </a:lnTo>
                <a:lnTo>
                  <a:pt x="8597392" y="990600"/>
                </a:lnTo>
                <a:lnTo>
                  <a:pt x="89433" y="990600"/>
                </a:lnTo>
                <a:lnTo>
                  <a:pt x="54622" y="983571"/>
                </a:lnTo>
                <a:lnTo>
                  <a:pt x="26195" y="964404"/>
                </a:lnTo>
                <a:lnTo>
                  <a:pt x="7028" y="935977"/>
                </a:lnTo>
                <a:lnTo>
                  <a:pt x="0" y="901166"/>
                </a:lnTo>
                <a:lnTo>
                  <a:pt x="0" y="89408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091311"/>
            <a:ext cx="8562975" cy="49885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12573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系统隐式游标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自动打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和关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执行的每一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句都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占用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个内 存区域，并以此拥有一个游标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98800"/>
              </a:lnSpc>
              <a:spcBef>
                <a:spcPts val="101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系统隐式游标的使用过程不需要开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人员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 交互，不使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OPEN,FETCH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CLOSE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但 是游标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个属性还是仍然使用。可以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过使 用 类 似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于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SQL%NOTFOUND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 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SQL%ROWCOUNT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的方式使用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性。</a:t>
            </a:r>
            <a:endParaRPr sz="3200">
              <a:latin typeface="宋体"/>
              <a:cs typeface="宋体"/>
            </a:endParaRPr>
          </a:p>
          <a:p>
            <a:pPr marL="1003935">
              <a:lnSpc>
                <a:spcPts val="2460"/>
              </a:lnSpc>
              <a:spcBef>
                <a:spcPts val="2660"/>
              </a:spcBef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在系统隐式游标中使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%ISOPEN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总是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返回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r>
              <a:rPr dirty="0" sz="2100" spc="-40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因</a:t>
            </a:r>
            <a:r>
              <a:rPr dirty="0" sz="2100" spc="-100" i="1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endParaRPr sz="2100">
              <a:latin typeface="宋体"/>
              <a:cs typeface="宋体"/>
            </a:endParaRPr>
          </a:p>
          <a:p>
            <a:pPr marL="1003935">
              <a:lnSpc>
                <a:spcPts val="2460"/>
              </a:lnSpc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隐式游标总会自动关闭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54864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隐式游标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13601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856" y="1819655"/>
            <a:ext cx="8552688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2231" y="1895855"/>
            <a:ext cx="8705088" cy="391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1752600"/>
            <a:ext cx="8534400" cy="4114800"/>
          </a:xfrm>
          <a:custGeom>
            <a:avLst/>
            <a:gdLst/>
            <a:ahLst/>
            <a:cxnLst/>
            <a:rect l="l" t="t" r="r" b="b"/>
            <a:pathLst>
              <a:path w="8534400" h="4114800">
                <a:moveTo>
                  <a:pt x="0" y="4114800"/>
                </a:moveTo>
                <a:lnTo>
                  <a:pt x="8534400" y="4114800"/>
                </a:lnTo>
                <a:lnTo>
                  <a:pt x="8534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1752600"/>
            <a:ext cx="8534400" cy="4114800"/>
          </a:xfrm>
          <a:custGeom>
            <a:avLst/>
            <a:gdLst/>
            <a:ahLst/>
            <a:cxnLst/>
            <a:rect l="l" t="t" r="r" b="b"/>
            <a:pathLst>
              <a:path w="8534400" h="4114800">
                <a:moveTo>
                  <a:pt x="0" y="4114800"/>
                </a:moveTo>
                <a:lnTo>
                  <a:pt x="8534400" y="4114800"/>
                </a:lnTo>
                <a:lnTo>
                  <a:pt x="8534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5324" y="1850516"/>
            <a:ext cx="7905115" cy="386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UPDATE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514984" marR="51892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sal=sal*0.90  WHERE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deptno=30;</a:t>
            </a:r>
            <a:endParaRPr sz="1800">
              <a:latin typeface="Courier New"/>
              <a:cs typeface="Courier New"/>
            </a:endParaRPr>
          </a:p>
          <a:p>
            <a:pPr marL="514984" marR="664210">
              <a:lnSpc>
                <a:spcPct val="196800"/>
              </a:lnSpc>
              <a:spcBef>
                <a:spcPts val="14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DBMS_OUTPUT.PUT_LINE(SQL%ROWCOUNT||'</a:t>
            </a:r>
            <a:r>
              <a:rPr dirty="0" sz="1800" spc="-10" b="1">
                <a:latin typeface="宋体"/>
                <a:cs typeface="宋体"/>
              </a:rPr>
              <a:t>行</a:t>
            </a:r>
            <a:r>
              <a:rPr dirty="0" sz="1800" spc="15" b="1">
                <a:latin typeface="宋体"/>
                <a:cs typeface="宋体"/>
              </a:rPr>
              <a:t>数</a:t>
            </a:r>
            <a:r>
              <a:rPr dirty="0" sz="1800" spc="-10" b="1">
                <a:latin typeface="宋体"/>
                <a:cs typeface="宋体"/>
              </a:rPr>
              <a:t>据</a:t>
            </a:r>
            <a:r>
              <a:rPr dirty="0" sz="1800" spc="15" b="1">
                <a:latin typeface="宋体"/>
                <a:cs typeface="宋体"/>
              </a:rPr>
              <a:t>被</a:t>
            </a:r>
            <a:r>
              <a:rPr dirty="0" sz="1800" spc="-10" b="1">
                <a:latin typeface="宋体"/>
                <a:cs typeface="宋体"/>
              </a:rPr>
              <a:t>更</a:t>
            </a:r>
            <a:r>
              <a:rPr dirty="0" sz="1800" spc="10" b="1">
                <a:latin typeface="宋体"/>
                <a:cs typeface="宋体"/>
              </a:rPr>
              <a:t>改</a:t>
            </a:r>
            <a:r>
              <a:rPr dirty="0" sz="1800" spc="-15" b="1">
                <a:latin typeface="Courier New"/>
                <a:cs typeface="Courier New"/>
              </a:rPr>
              <a:t>');  </a:t>
            </a: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SQL%NOTFOUND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30020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DBMS_OUTPUT.PUT_LINE('</a:t>
            </a:r>
            <a:r>
              <a:rPr dirty="0" sz="1800" spc="15" b="1">
                <a:latin typeface="宋体"/>
                <a:cs typeface="宋体"/>
              </a:rPr>
              <a:t>无</a:t>
            </a:r>
            <a:r>
              <a:rPr dirty="0" sz="1800" spc="-5" b="1">
                <a:latin typeface="宋体"/>
                <a:cs typeface="宋体"/>
              </a:rPr>
              <a:t>法</a:t>
            </a:r>
            <a:r>
              <a:rPr dirty="0" sz="1800" spc="15" b="1">
                <a:latin typeface="宋体"/>
                <a:cs typeface="宋体"/>
              </a:rPr>
              <a:t>更新</a:t>
            </a:r>
            <a:r>
              <a:rPr dirty="0" sz="1800" spc="-15" b="1">
                <a:latin typeface="Courier New"/>
                <a:cs typeface="Courier New"/>
              </a:rPr>
              <a:t>10</a:t>
            </a:r>
            <a:r>
              <a:rPr dirty="0" sz="1800" spc="15" b="1">
                <a:latin typeface="宋体"/>
                <a:cs typeface="宋体"/>
              </a:rPr>
              <a:t>号</a:t>
            </a:r>
            <a:r>
              <a:rPr dirty="0" sz="1800" spc="-5" b="1">
                <a:latin typeface="宋体"/>
                <a:cs typeface="宋体"/>
              </a:rPr>
              <a:t>部</a:t>
            </a:r>
            <a:r>
              <a:rPr dirty="0" sz="1800" spc="15" b="1">
                <a:latin typeface="宋体"/>
                <a:cs typeface="宋体"/>
              </a:rPr>
              <a:t>门</a:t>
            </a:r>
            <a:r>
              <a:rPr dirty="0" sz="1800" spc="-5" b="1">
                <a:latin typeface="宋体"/>
                <a:cs typeface="宋体"/>
              </a:rPr>
              <a:t>员</a:t>
            </a:r>
            <a:r>
              <a:rPr dirty="0" sz="1800" spc="15" b="1">
                <a:latin typeface="宋体"/>
                <a:cs typeface="宋体"/>
              </a:rPr>
              <a:t>工</a:t>
            </a:r>
            <a:r>
              <a:rPr dirty="0" sz="1800" spc="-5" b="1">
                <a:latin typeface="宋体"/>
                <a:cs typeface="宋体"/>
              </a:rPr>
              <a:t>的</a:t>
            </a:r>
            <a:r>
              <a:rPr dirty="0" sz="1800" spc="15" b="1">
                <a:latin typeface="宋体"/>
                <a:cs typeface="宋体"/>
              </a:rPr>
              <a:t>工</a:t>
            </a:r>
            <a:r>
              <a:rPr dirty="0" sz="1800" spc="-10" b="1">
                <a:latin typeface="宋体"/>
                <a:cs typeface="宋体"/>
              </a:rPr>
              <a:t>资</a:t>
            </a:r>
            <a:r>
              <a:rPr dirty="0" sz="1800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514984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419215" indent="502284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COMMIT;  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隐式游标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591055"/>
            <a:ext cx="7943088" cy="3599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5800" y="1524000"/>
            <a:ext cx="7924800" cy="3581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spc="-10" b="1">
                <a:latin typeface="Courier New"/>
                <a:cs typeface="Courier New"/>
              </a:rPr>
              <a:t>recEmp </a:t>
            </a:r>
            <a:r>
              <a:rPr dirty="0" sz="1800" spc="-1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(select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ename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  <a:tabLst>
                <a:tab pos="6494145" algn="l"/>
              </a:tabLst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emp</a:t>
            </a:r>
            <a:r>
              <a:rPr dirty="0" sz="1800" spc="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deptno=10)	</a:t>
            </a:r>
            <a:r>
              <a:rPr dirty="0" sz="1800" spc="-5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R="30099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DBMS_OUTPUT.PUT_LINE(recEmp.ename||</a:t>
            </a:r>
            <a:endParaRPr sz="1800">
              <a:latin typeface="Courier New"/>
              <a:cs typeface="Courier New"/>
            </a:endParaRPr>
          </a:p>
          <a:p>
            <a:pPr marL="4664710">
              <a:lnSpc>
                <a:spcPts val="2125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5" b="1">
                <a:latin typeface="Courier New"/>
                <a:cs typeface="Courier New"/>
              </a:rPr>
              <a:t>10</a:t>
            </a:r>
            <a:r>
              <a:rPr dirty="0" sz="1800" spc="10" b="1">
                <a:latin typeface="宋体"/>
                <a:cs typeface="宋体"/>
              </a:rPr>
              <a:t>号部门的员</a:t>
            </a:r>
            <a:r>
              <a:rPr dirty="0" sz="1800" spc="-5" b="1">
                <a:latin typeface="宋体"/>
                <a:cs typeface="宋体"/>
              </a:rPr>
              <a:t>工</a:t>
            </a:r>
            <a:r>
              <a:rPr dirty="0" sz="1800" spc="25" b="1">
                <a:latin typeface="宋体"/>
                <a:cs typeface="宋体"/>
              </a:rPr>
              <a:t>。</a:t>
            </a:r>
            <a:r>
              <a:rPr dirty="0" sz="1800" spc="-15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502920" marR="5678805" indent="502920">
              <a:lnSpc>
                <a:spcPts val="2160"/>
              </a:lnSpc>
              <a:spcBef>
                <a:spcPts val="40"/>
              </a:spcBef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LOOP;  </a:t>
            </a: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209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2312670" cy="48577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集合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嵌套表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8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游标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显式游标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隐式游标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记录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383540" marR="508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83540" algn="l"/>
                <a:tab pos="384175" algn="l"/>
              </a:tabLst>
            </a:pPr>
            <a:r>
              <a:rPr dirty="0" spc="-10"/>
              <a:t>记录是</a:t>
            </a:r>
            <a:r>
              <a:rPr dirty="0" spc="-15"/>
              <a:t>在</a:t>
            </a:r>
            <a:r>
              <a:rPr dirty="0" spc="-5">
                <a:latin typeface="Times New Roman"/>
                <a:cs typeface="Times New Roman"/>
              </a:rPr>
              <a:t>Oracle</a:t>
            </a:r>
            <a:r>
              <a:rPr dirty="0">
                <a:latin typeface="Times New Roman"/>
                <a:cs typeface="Times New Roman"/>
              </a:rPr>
              <a:t>7</a:t>
            </a:r>
            <a:r>
              <a:rPr dirty="0" spc="-10"/>
              <a:t>引入的，它是有</a:t>
            </a:r>
            <a:r>
              <a:rPr dirty="0" spc="10"/>
              <a:t>几</a:t>
            </a:r>
            <a:r>
              <a:rPr dirty="0" spc="-10"/>
              <a:t>个相</a:t>
            </a:r>
            <a:r>
              <a:rPr dirty="0" spc="10"/>
              <a:t>关</a:t>
            </a:r>
            <a:r>
              <a:rPr dirty="0" spc="-10"/>
              <a:t>值构 </a:t>
            </a:r>
            <a:r>
              <a:rPr dirty="0" spc="-10"/>
              <a:t>成的复合变量，是表中单行数据结</a:t>
            </a:r>
            <a:r>
              <a:rPr dirty="0" spc="10"/>
              <a:t>构</a:t>
            </a:r>
            <a:r>
              <a:rPr dirty="0" spc="-10"/>
              <a:t>的一</a:t>
            </a:r>
            <a:r>
              <a:rPr dirty="0" spc="10"/>
              <a:t>个</a:t>
            </a:r>
            <a:r>
              <a:rPr dirty="0" spc="-10"/>
              <a:t>镜 像，可用于支</a:t>
            </a:r>
            <a:r>
              <a:rPr dirty="0" spc="-20"/>
              <a:t>持</a:t>
            </a:r>
            <a:r>
              <a:rPr dirty="0" spc="-10">
                <a:latin typeface="Times New Roman"/>
                <a:cs typeface="Times New Roman"/>
              </a:rPr>
              <a:t>SELECT</a:t>
            </a:r>
            <a:r>
              <a:rPr dirty="0" spc="-10"/>
              <a:t>语句的返回</a:t>
            </a:r>
            <a:r>
              <a:rPr dirty="0" spc="10"/>
              <a:t>值</a:t>
            </a:r>
            <a:r>
              <a:rPr dirty="0" spc="-10"/>
              <a:t>。记录 将一行数据看成一个单元，而不是</a:t>
            </a:r>
            <a:r>
              <a:rPr dirty="0" spc="10"/>
              <a:t>将</a:t>
            </a:r>
            <a:r>
              <a:rPr dirty="0" spc="-10"/>
              <a:t>每一</a:t>
            </a:r>
            <a:r>
              <a:rPr dirty="0" spc="10"/>
              <a:t>列</a:t>
            </a:r>
            <a:r>
              <a:rPr dirty="0" spc="-10"/>
              <a:t>单 独处理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记录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9775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中使用记录时，首先需要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义记 录的结构，然后可以设置记录类型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 与通常定义变量的方式不同，因为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量 类型</a:t>
            </a:r>
            <a:r>
              <a:rPr dirty="0" sz="3200" spc="77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%rowtype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类型都已经定义了。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当用户声明了记录类型的变量之后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记录变量的单独属性赋值。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记录类型的定义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显式定义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799152"/>
            <a:ext cx="594233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隐式定义</a:t>
            </a:r>
            <a:endParaRPr sz="3200">
              <a:latin typeface="宋体"/>
              <a:cs typeface="宋体"/>
            </a:endParaRPr>
          </a:p>
          <a:p>
            <a:pPr marL="1064895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%ROWTYPE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2200655"/>
            <a:ext cx="6952488" cy="2039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00" y="2133600"/>
            <a:ext cx="6934200" cy="2021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marL="1006475" marR="3280410" indent="-915035">
              <a:lnSpc>
                <a:spcPct val="100000"/>
              </a:lnSpc>
              <a:spcBef>
                <a:spcPts val="1270"/>
              </a:spcBef>
            </a:pPr>
            <a:r>
              <a:rPr dirty="0" sz="1800" b="1">
                <a:latin typeface="Courier New"/>
                <a:cs typeface="Courier New"/>
              </a:rPr>
              <a:t>TYPE </a:t>
            </a:r>
            <a:r>
              <a:rPr dirty="0" sz="1800" spc="-10" b="1">
                <a:latin typeface="Courier New"/>
                <a:cs typeface="Courier New"/>
              </a:rPr>
              <a:t>record_type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RECORD  </a:t>
            </a: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921510" marR="19945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Variable_1 </a:t>
            </a:r>
            <a:r>
              <a:rPr dirty="0" sz="1800" spc="-10" b="1">
                <a:latin typeface="Courier New"/>
                <a:cs typeface="Courier New"/>
              </a:rPr>
              <a:t>datatype1[,  </a:t>
            </a:r>
            <a:r>
              <a:rPr dirty="0" sz="1800" spc="-5" b="1">
                <a:latin typeface="Courier New"/>
                <a:cs typeface="Courier New"/>
              </a:rPr>
              <a:t>Variable_2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datatype2[,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...]]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记录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记录示例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2048255"/>
            <a:ext cx="7943088" cy="413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3231" y="2124455"/>
            <a:ext cx="8098535" cy="391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1981200"/>
            <a:ext cx="7924800" cy="4114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0489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869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 marR="308483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0" b="1">
                <a:latin typeface="Courier New"/>
                <a:cs typeface="Courier New"/>
              </a:rPr>
              <a:t>NewRecordTYPE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1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RECORD  </a:t>
            </a: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id</a:t>
            </a:r>
            <a:r>
              <a:rPr dirty="0" sz="1800" spc="-10" b="1">
                <a:latin typeface="Courier New"/>
                <a:cs typeface="Courier New"/>
              </a:rPr>
              <a:t> number,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name</a:t>
            </a:r>
            <a:r>
              <a:rPr dirty="0" sz="1800" spc="-10" b="1">
                <a:latin typeface="Courier New"/>
                <a:cs typeface="Courier New"/>
              </a:rPr>
              <a:t> varchar2(10)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recTest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NEWRECORDTYPE;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920875" marR="2444750" indent="-91503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empno,ename </a:t>
            </a:r>
            <a:r>
              <a:rPr dirty="0" sz="1800" spc="-15" b="1">
                <a:latin typeface="Courier New"/>
                <a:cs typeface="Courier New"/>
              </a:rPr>
              <a:t>INTO </a:t>
            </a:r>
            <a:r>
              <a:rPr dirty="0" sz="1800" spc="-10" b="1">
                <a:latin typeface="Courier New"/>
                <a:cs typeface="Courier New"/>
              </a:rPr>
              <a:t>recTest  </a:t>
            </a: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emp WHERE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empno=7369;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DBMS_OUTPUT.PUT_LINE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(recTest.id||'</a:t>
            </a:r>
            <a:r>
              <a:rPr dirty="0" sz="1800" spc="10" b="1">
                <a:latin typeface="宋体"/>
                <a:cs typeface="宋体"/>
              </a:rPr>
              <a:t>号</a:t>
            </a:r>
            <a:r>
              <a:rPr dirty="0" sz="1800" spc="-10" b="1">
                <a:latin typeface="宋体"/>
                <a:cs typeface="宋体"/>
              </a:rPr>
              <a:t>员</a:t>
            </a:r>
            <a:r>
              <a:rPr dirty="0" sz="1800" spc="10" b="1">
                <a:latin typeface="宋体"/>
                <a:cs typeface="宋体"/>
              </a:rPr>
              <a:t>工</a:t>
            </a:r>
            <a:r>
              <a:rPr dirty="0" sz="1800" spc="-10" b="1">
                <a:latin typeface="宋体"/>
                <a:cs typeface="宋体"/>
              </a:rPr>
              <a:t>的</a:t>
            </a:r>
            <a:r>
              <a:rPr dirty="0" sz="1800" spc="10" b="1">
                <a:latin typeface="宋体"/>
                <a:cs typeface="宋体"/>
              </a:rPr>
              <a:t>姓</a:t>
            </a:r>
            <a:r>
              <a:rPr dirty="0" sz="1800" spc="-10" b="1">
                <a:latin typeface="宋体"/>
                <a:cs typeface="宋体"/>
              </a:rPr>
              <a:t>名</a:t>
            </a:r>
            <a:r>
              <a:rPr dirty="0" sz="1800" spc="2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'||recTest.name);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74405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5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Varrays</a:t>
            </a:r>
            <a:r>
              <a:rPr dirty="0" sz="3200" spc="-5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数据类型或用户 自定义的记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对象类型的一维结构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。可以 在表、记录和对象定义中使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也可以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中访问它们。可以使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顺序索 引值来引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varray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中的元素。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590"/>
              <a:t>V</a:t>
            </a:r>
            <a:r>
              <a:rPr dirty="0" spc="-5"/>
              <a:t>ARR</a:t>
            </a:r>
            <a:r>
              <a:rPr dirty="0" spc="-430"/>
              <a:t>A</a:t>
            </a:r>
            <a:r>
              <a:rPr dirty="0" spc="-5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2200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0432" y="2474976"/>
            <a:ext cx="6967728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00" y="2133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TYPE </a:t>
            </a:r>
            <a:r>
              <a:rPr dirty="0" sz="1800" spc="-10" b="1" i="1">
                <a:latin typeface="Courier New"/>
                <a:cs typeface="Courier New"/>
              </a:rPr>
              <a:t>type_name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{VARRAY|VARING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ARRAY}(</a:t>
            </a:r>
            <a:r>
              <a:rPr dirty="0" sz="1800" spc="-15" b="1" i="1">
                <a:latin typeface="Courier New"/>
                <a:cs typeface="Courier New"/>
              </a:rPr>
              <a:t>size</a:t>
            </a:r>
            <a:r>
              <a:rPr dirty="0" sz="1800" spc="-15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6073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 i="1">
                <a:latin typeface="Courier New"/>
                <a:cs typeface="Courier New"/>
              </a:rPr>
              <a:t>data_type </a:t>
            </a:r>
            <a:r>
              <a:rPr dirty="0" sz="1800" spc="-10" b="1">
                <a:latin typeface="Courier New"/>
                <a:cs typeface="Courier New"/>
              </a:rPr>
              <a:t>[NOT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6255" y="39532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6632" y="4090415"/>
            <a:ext cx="6967728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19200" y="38862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272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136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REPLACE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TYPE </a:t>
            </a:r>
            <a:r>
              <a:rPr dirty="0" sz="1800" spc="-10" b="1" i="1">
                <a:latin typeface="Courier New"/>
                <a:cs typeface="Courier New"/>
              </a:rPr>
              <a:t>type_name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{VARRAY|VARING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ARRAY}(</a:t>
            </a:r>
            <a:r>
              <a:rPr dirty="0" sz="1800" spc="-10" b="1" i="1">
                <a:latin typeface="Courier New"/>
                <a:cs typeface="Courier New"/>
              </a:rPr>
              <a:t>size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6073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 i="1">
                <a:latin typeface="Courier New"/>
                <a:cs typeface="Courier New"/>
              </a:rPr>
              <a:t>data_type </a:t>
            </a:r>
            <a:r>
              <a:rPr dirty="0" sz="1800" spc="-10" b="1">
                <a:latin typeface="Courier New"/>
                <a:cs typeface="Courier New"/>
              </a:rPr>
              <a:t>[NOT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高级PL/SQL-1</dc:title>
  <dcterms:created xsi:type="dcterms:W3CDTF">2020-03-14T16:58:31Z</dcterms:created>
  <dcterms:modified xsi:type="dcterms:W3CDTF">2020-03-14T16:58:31Z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