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11273" y="1640535"/>
            <a:ext cx="5521452" cy="136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858000" y="6400798"/>
            <a:ext cx="379412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315200" y="6418261"/>
            <a:ext cx="1600200" cy="3254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4585" y="188417"/>
            <a:ext cx="2814828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065777"/>
            <a:ext cx="8489950" cy="1513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6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4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5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1.png"/><Relationship Id="rId4" Type="http://schemas.openxmlformats.org/officeDocument/2006/relationships/image" Target="../media/image33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4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10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.png"/><Relationship Id="rId4" Type="http://schemas.openxmlformats.org/officeDocument/2006/relationships/image" Target="../media/image43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7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8.png"/><Relationship Id="rId4" Type="http://schemas.openxmlformats.org/officeDocument/2006/relationships/image" Target="../media/image59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2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3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6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6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5255"/>
              </a:lnSpc>
              <a:spcBef>
                <a:spcPts val="95"/>
              </a:spcBef>
            </a:pPr>
            <a:r>
              <a:rPr dirty="0" spc="-10">
                <a:latin typeface="宋体"/>
                <a:cs typeface="宋体"/>
              </a:rPr>
              <a:t>高</a:t>
            </a:r>
            <a:r>
              <a:rPr dirty="0" spc="-15">
                <a:latin typeface="宋体"/>
                <a:cs typeface="宋体"/>
              </a:rPr>
              <a:t>级</a:t>
            </a:r>
            <a:r>
              <a:rPr dirty="0" spc="-5"/>
              <a:t>PL/SQL</a:t>
            </a:r>
          </a:p>
          <a:p>
            <a:pPr algn="ctr">
              <a:lnSpc>
                <a:spcPts val="5255"/>
              </a:lnSpc>
            </a:pPr>
            <a:r>
              <a:rPr dirty="0" spc="-5"/>
              <a:t>-</a:t>
            </a:r>
            <a:r>
              <a:rPr dirty="0" sz="3200" b="1">
                <a:latin typeface="宋体"/>
                <a:cs typeface="宋体"/>
              </a:rPr>
              <a:t>过程、函数、程序包及触发器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1859" y="3454349"/>
            <a:ext cx="124206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单世民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过程和函数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3052"/>
            <a:ext cx="8609330" cy="468693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过程和函数的比较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相同的功能特性</a:t>
            </a:r>
            <a:endParaRPr sz="28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spcBef>
                <a:spcPts val="595"/>
              </a:spcBef>
              <a:buFont typeface="Times New Roman"/>
              <a:buChar char="•"/>
              <a:tabLst>
                <a:tab pos="115633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都可以使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OUT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参数返回多个值</a:t>
            </a:r>
            <a:endParaRPr sz="24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115633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都可以由声明、执行和异常处理三个部分组成</a:t>
            </a:r>
            <a:endParaRPr sz="24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spcBef>
                <a:spcPts val="580"/>
              </a:spcBef>
              <a:buFont typeface="Times New Roman"/>
              <a:buChar char="•"/>
              <a:tabLst>
                <a:tab pos="115633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都可以接受默认值</a:t>
            </a:r>
            <a:endParaRPr sz="24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115633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都可以使用位置表示法和名称表示法进行调用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何时使用过程，何时使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函数？</a:t>
            </a:r>
            <a:endParaRPr sz="2800">
              <a:latin typeface="宋体"/>
              <a:cs typeface="宋体"/>
            </a:endParaRPr>
          </a:p>
          <a:p>
            <a:pPr marL="756285" marR="5080">
              <a:lnSpc>
                <a:spcPts val="3220"/>
              </a:lnSpc>
              <a:spcBef>
                <a:spcPts val="370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一般的原则是：如果返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回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多个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值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，使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过程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如果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只有一个返回值，就使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函数。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过程和函数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3411" rIns="0" bIns="0" rtlCol="0" vert="horz">
            <a:spAutoFit/>
          </a:bodyPr>
          <a:lstStyle/>
          <a:p>
            <a:pPr algn="just" marL="356870" marR="5080" indent="-344805">
              <a:lnSpc>
                <a:spcPct val="97600"/>
              </a:lnSpc>
              <a:spcBef>
                <a:spcPts val="18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pc="-10"/>
              <a:t>练习：写一个过程用来打印指定编</a:t>
            </a:r>
            <a:r>
              <a:rPr dirty="0" spc="10"/>
              <a:t>号</a:t>
            </a:r>
            <a:r>
              <a:rPr dirty="0" spc="-10"/>
              <a:t>的部</a:t>
            </a:r>
            <a:r>
              <a:rPr dirty="0" spc="10"/>
              <a:t>门</a:t>
            </a:r>
            <a:r>
              <a:rPr dirty="0" spc="-10"/>
              <a:t>的 </a:t>
            </a:r>
            <a:r>
              <a:rPr dirty="0" spc="-10"/>
              <a:t>部门名称，即输入参数是部门编号</a:t>
            </a:r>
            <a:r>
              <a:rPr dirty="0" spc="10"/>
              <a:t>，</a:t>
            </a:r>
            <a:r>
              <a:rPr dirty="0" spc="-10"/>
              <a:t>打印</a:t>
            </a:r>
            <a:r>
              <a:rPr dirty="0" spc="10"/>
              <a:t>输</a:t>
            </a:r>
            <a:r>
              <a:rPr dirty="0" spc="-10"/>
              <a:t>出 部门名称。</a:t>
            </a:r>
          </a:p>
        </p:txBody>
      </p:sp>
      <p:sp>
        <p:nvSpPr>
          <p:cNvPr id="6" name="object 6"/>
          <p:cNvSpPr/>
          <p:nvPr/>
        </p:nvSpPr>
        <p:spPr>
          <a:xfrm>
            <a:off x="1112519" y="3136392"/>
            <a:ext cx="7101840" cy="2950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42987" y="3068701"/>
            <a:ext cx="7086600" cy="2935605"/>
          </a:xfrm>
          <a:custGeom>
            <a:avLst/>
            <a:gdLst/>
            <a:ahLst/>
            <a:cxnLst/>
            <a:rect l="l" t="t" r="r" b="b"/>
            <a:pathLst>
              <a:path w="7086600" h="2935604">
                <a:moveTo>
                  <a:pt x="0" y="2935224"/>
                </a:moveTo>
                <a:lnTo>
                  <a:pt x="7086600" y="2935224"/>
                </a:lnTo>
                <a:lnTo>
                  <a:pt x="7086600" y="0"/>
                </a:lnTo>
                <a:lnTo>
                  <a:pt x="0" y="0"/>
                </a:lnTo>
                <a:lnTo>
                  <a:pt x="0" y="2935224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42987" y="3068701"/>
            <a:ext cx="7086600" cy="2935605"/>
          </a:xfrm>
          <a:custGeom>
            <a:avLst/>
            <a:gdLst/>
            <a:ahLst/>
            <a:cxnLst/>
            <a:rect l="l" t="t" r="r" b="b"/>
            <a:pathLst>
              <a:path w="7086600" h="2935604">
                <a:moveTo>
                  <a:pt x="0" y="2935224"/>
                </a:moveTo>
                <a:lnTo>
                  <a:pt x="7086600" y="2935224"/>
                </a:lnTo>
                <a:lnTo>
                  <a:pt x="7086600" y="0"/>
                </a:lnTo>
                <a:lnTo>
                  <a:pt x="0" y="0"/>
                </a:lnTo>
                <a:lnTo>
                  <a:pt x="0" y="29352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33905" y="3126104"/>
            <a:ext cx="47625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CREATE </a:t>
            </a:r>
            <a:r>
              <a:rPr dirty="0" sz="1800" spc="-5" b="1">
                <a:latin typeface="Courier New"/>
                <a:cs typeface="Courier New"/>
              </a:rPr>
              <a:t>OR </a:t>
            </a:r>
            <a:r>
              <a:rPr dirty="0" sz="1800" spc="-10" b="1">
                <a:latin typeface="Courier New"/>
                <a:cs typeface="Courier New"/>
              </a:rPr>
              <a:t>REPLACE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PROCEDURE</a:t>
            </a:r>
            <a:endParaRPr sz="1800">
              <a:latin typeface="Courier New"/>
              <a:cs typeface="Courier New"/>
            </a:endParaRPr>
          </a:p>
          <a:p>
            <a:pPr marL="514984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print_deptname(p_did </a:t>
            </a:r>
            <a:r>
              <a:rPr dirty="0" sz="1800" spc="-15" b="1">
                <a:latin typeface="Courier New"/>
                <a:cs typeface="Courier New"/>
              </a:rPr>
              <a:t>IN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NUMBER)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3905" y="3675126"/>
            <a:ext cx="299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IS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3905" y="3949445"/>
            <a:ext cx="339979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02284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v_dname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varchar2(30);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3905" y="4498340"/>
            <a:ext cx="530796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14984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SELECT dname </a:t>
            </a:r>
            <a:r>
              <a:rPr dirty="0" sz="1800" spc="-10" b="1">
                <a:latin typeface="Courier New"/>
                <a:cs typeface="Courier New"/>
              </a:rPr>
              <a:t>INTO v_dname FROM</a:t>
            </a:r>
            <a:r>
              <a:rPr dirty="0" sz="1800" spc="-11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dept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WHERE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deptno=p_did;</a:t>
            </a:r>
            <a:endParaRPr sz="1800">
              <a:latin typeface="Courier New"/>
              <a:cs typeface="Courier New"/>
            </a:endParaRPr>
          </a:p>
          <a:p>
            <a:pPr marL="12700" marR="687070" indent="50292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dbms_output.put_line(v_dname);  </a:t>
            </a:r>
            <a:r>
              <a:rPr dirty="0" sz="1800" spc="-5" b="1">
                <a:latin typeface="Courier New"/>
                <a:cs typeface="Courier New"/>
              </a:rPr>
              <a:t>END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print_deptname;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33905" y="5595924"/>
            <a:ext cx="1631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67450" y="2420873"/>
            <a:ext cx="2876550" cy="609600"/>
          </a:xfrm>
          <a:custGeom>
            <a:avLst/>
            <a:gdLst/>
            <a:ahLst/>
            <a:cxnLst/>
            <a:rect l="l" t="t" r="r" b="b"/>
            <a:pathLst>
              <a:path w="2876550" h="609600">
                <a:moveTo>
                  <a:pt x="0" y="609600"/>
                </a:moveTo>
                <a:lnTo>
                  <a:pt x="2876550" y="609600"/>
                </a:lnTo>
                <a:lnTo>
                  <a:pt x="287655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67450" y="2420873"/>
            <a:ext cx="2876550" cy="609600"/>
          </a:xfrm>
          <a:custGeom>
            <a:avLst/>
            <a:gdLst/>
            <a:ahLst/>
            <a:cxnLst/>
            <a:rect l="l" t="t" r="r" b="b"/>
            <a:pathLst>
              <a:path w="2876550" h="609600">
                <a:moveTo>
                  <a:pt x="0" y="609600"/>
                </a:moveTo>
                <a:lnTo>
                  <a:pt x="2876550" y="609600"/>
                </a:lnTo>
                <a:lnTo>
                  <a:pt x="2876550" y="0"/>
                </a:lnTo>
                <a:lnTo>
                  <a:pt x="0" y="0"/>
                </a:lnTo>
                <a:lnTo>
                  <a:pt x="0" y="60960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11926" y="2535301"/>
            <a:ext cx="179705" cy="1038225"/>
          </a:xfrm>
          <a:custGeom>
            <a:avLst/>
            <a:gdLst/>
            <a:ahLst/>
            <a:cxnLst/>
            <a:rect l="l" t="t" r="r" b="b"/>
            <a:pathLst>
              <a:path w="179704" h="1038225">
                <a:moveTo>
                  <a:pt x="179324" y="0"/>
                </a:moveTo>
                <a:lnTo>
                  <a:pt x="0" y="1038225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410071" y="2452242"/>
            <a:ext cx="25927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5140" marR="5080" indent="-473075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宋体"/>
                <a:cs typeface="宋体"/>
              </a:rPr>
              <a:t>如果变</a:t>
            </a:r>
            <a:r>
              <a:rPr dirty="0" sz="1800" spc="15" b="1">
                <a:latin typeface="宋体"/>
                <a:cs typeface="宋体"/>
              </a:rPr>
              <a:t>为</a:t>
            </a:r>
            <a:r>
              <a:rPr dirty="0" sz="1800" spc="-5" b="1">
                <a:latin typeface="Arial"/>
                <a:cs typeface="Arial"/>
              </a:rPr>
              <a:t>N</a:t>
            </a:r>
            <a:r>
              <a:rPr dirty="0" sz="1800" spc="-15" b="1">
                <a:latin typeface="Arial"/>
                <a:cs typeface="Arial"/>
              </a:rPr>
              <a:t>U</a:t>
            </a:r>
            <a:r>
              <a:rPr dirty="0" sz="1800" spc="10" b="1">
                <a:latin typeface="Arial"/>
                <a:cs typeface="Arial"/>
              </a:rPr>
              <a:t>M</a:t>
            </a:r>
            <a:r>
              <a:rPr dirty="0" sz="1800" spc="-5" b="1">
                <a:latin typeface="Arial"/>
                <a:cs typeface="Arial"/>
              </a:rPr>
              <a:t>BE</a:t>
            </a:r>
            <a:r>
              <a:rPr dirty="0" sz="1800" spc="-15" b="1">
                <a:latin typeface="Arial"/>
                <a:cs typeface="Arial"/>
              </a:rPr>
              <a:t>R</a:t>
            </a:r>
            <a:r>
              <a:rPr dirty="0" sz="1800" spc="-5" b="1">
                <a:latin typeface="Arial"/>
                <a:cs typeface="Arial"/>
              </a:rPr>
              <a:t>(</a:t>
            </a:r>
            <a:r>
              <a:rPr dirty="0" sz="1800" b="1">
                <a:latin typeface="Arial"/>
                <a:cs typeface="Arial"/>
              </a:rPr>
              <a:t>3</a:t>
            </a:r>
            <a:r>
              <a:rPr dirty="0" sz="1800" b="1">
                <a:latin typeface="Arial"/>
                <a:cs typeface="Arial"/>
              </a:rPr>
              <a:t>8</a:t>
            </a:r>
            <a:r>
              <a:rPr dirty="0" sz="1800" spc="10" b="1">
                <a:latin typeface="Arial"/>
                <a:cs typeface="Arial"/>
              </a:rPr>
              <a:t>)</a:t>
            </a:r>
            <a:r>
              <a:rPr dirty="0" sz="1800" spc="-10" b="1">
                <a:latin typeface="宋体"/>
                <a:cs typeface="宋体"/>
              </a:rPr>
              <a:t>， </a:t>
            </a:r>
            <a:r>
              <a:rPr dirty="0" sz="1800" spc="10" b="1">
                <a:latin typeface="宋体"/>
                <a:cs typeface="宋体"/>
              </a:rPr>
              <a:t>结果将会怎样？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37050" y="3644900"/>
            <a:ext cx="1095375" cy="288925"/>
          </a:xfrm>
          <a:custGeom>
            <a:avLst/>
            <a:gdLst/>
            <a:ahLst/>
            <a:cxnLst/>
            <a:rect l="l" t="t" r="r" b="b"/>
            <a:pathLst>
              <a:path w="1095375" h="288925">
                <a:moveTo>
                  <a:pt x="1095375" y="288925"/>
                </a:move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508625" y="3819461"/>
            <a:ext cx="2519680" cy="617855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681990" marR="137795" indent="-537210">
              <a:lnSpc>
                <a:spcPct val="100000"/>
              </a:lnSpc>
              <a:spcBef>
                <a:spcPts val="350"/>
              </a:spcBef>
            </a:pPr>
            <a:r>
              <a:rPr dirty="0" sz="1800" spc="10" b="1">
                <a:latin typeface="宋体"/>
                <a:cs typeface="宋体"/>
              </a:rPr>
              <a:t>如果</a:t>
            </a:r>
            <a:r>
              <a:rPr dirty="0" sz="1800" spc="15" b="1">
                <a:latin typeface="宋体"/>
                <a:cs typeface="宋体"/>
              </a:rPr>
              <a:t>给</a:t>
            </a:r>
            <a:r>
              <a:rPr dirty="0" sz="1800" spc="-5" b="1">
                <a:latin typeface="Arial"/>
                <a:cs typeface="Arial"/>
              </a:rPr>
              <a:t>p</a:t>
            </a:r>
            <a:r>
              <a:rPr dirty="0" sz="1800" b="1">
                <a:latin typeface="Arial"/>
                <a:cs typeface="Arial"/>
              </a:rPr>
              <a:t>_</a:t>
            </a:r>
            <a:r>
              <a:rPr dirty="0" sz="1800" b="1">
                <a:latin typeface="Arial"/>
                <a:cs typeface="Arial"/>
              </a:rPr>
              <a:t>d</a:t>
            </a:r>
            <a:r>
              <a:rPr dirty="0" sz="1800" spc="5" b="1">
                <a:latin typeface="Arial"/>
                <a:cs typeface="Arial"/>
              </a:rPr>
              <a:t>i</a:t>
            </a:r>
            <a:r>
              <a:rPr dirty="0" sz="1800" spc="10" b="1">
                <a:latin typeface="Arial"/>
                <a:cs typeface="Arial"/>
              </a:rPr>
              <a:t>d</a:t>
            </a:r>
            <a:r>
              <a:rPr dirty="0" sz="1800" spc="10" b="1">
                <a:latin typeface="宋体"/>
                <a:cs typeface="宋体"/>
              </a:rPr>
              <a:t>赋值</a:t>
            </a:r>
            <a:r>
              <a:rPr dirty="0" sz="1800" spc="-10" b="1">
                <a:latin typeface="宋体"/>
                <a:cs typeface="宋体"/>
              </a:rPr>
              <a:t>，结 </a:t>
            </a:r>
            <a:r>
              <a:rPr dirty="0" sz="1800" spc="10" b="1">
                <a:latin typeface="宋体"/>
                <a:cs typeface="宋体"/>
              </a:rPr>
              <a:t>果将会怎样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076825" y="5516562"/>
            <a:ext cx="2951480" cy="617855"/>
          </a:xfrm>
          <a:custGeom>
            <a:avLst/>
            <a:gdLst/>
            <a:ahLst/>
            <a:cxnLst/>
            <a:rect l="l" t="t" r="r" b="b"/>
            <a:pathLst>
              <a:path w="2951479" h="617854">
                <a:moveTo>
                  <a:pt x="0" y="617537"/>
                </a:moveTo>
                <a:lnTo>
                  <a:pt x="2951226" y="617537"/>
                </a:lnTo>
                <a:lnTo>
                  <a:pt x="2951226" y="0"/>
                </a:lnTo>
                <a:lnTo>
                  <a:pt x="0" y="0"/>
                </a:lnTo>
                <a:lnTo>
                  <a:pt x="0" y="6175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76825" y="5516562"/>
            <a:ext cx="2951480" cy="617855"/>
          </a:xfrm>
          <a:custGeom>
            <a:avLst/>
            <a:gdLst/>
            <a:ahLst/>
            <a:cxnLst/>
            <a:rect l="l" t="t" r="r" b="b"/>
            <a:pathLst>
              <a:path w="2951479" h="617854">
                <a:moveTo>
                  <a:pt x="0" y="617537"/>
                </a:moveTo>
                <a:lnTo>
                  <a:pt x="2951226" y="617537"/>
                </a:lnTo>
                <a:lnTo>
                  <a:pt x="2951226" y="0"/>
                </a:lnTo>
                <a:lnTo>
                  <a:pt x="0" y="0"/>
                </a:lnTo>
                <a:lnTo>
                  <a:pt x="0" y="617537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30726" y="5500751"/>
            <a:ext cx="970280" cy="130175"/>
          </a:xfrm>
          <a:custGeom>
            <a:avLst/>
            <a:gdLst/>
            <a:ahLst/>
            <a:cxnLst/>
            <a:rect l="l" t="t" r="r" b="b"/>
            <a:pathLst>
              <a:path w="970279" h="130175">
                <a:moveTo>
                  <a:pt x="969899" y="130111"/>
                </a:moveTo>
                <a:lnTo>
                  <a:pt x="0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173217" y="5548985"/>
            <a:ext cx="276352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宋体"/>
                <a:cs typeface="宋体"/>
              </a:rPr>
              <a:t>如果变为</a:t>
            </a:r>
            <a:r>
              <a:rPr dirty="0" sz="1800" b="1">
                <a:latin typeface="Arial"/>
                <a:cs typeface="Arial"/>
              </a:rPr>
              <a:t>print</a:t>
            </a:r>
            <a:r>
              <a:rPr dirty="0" sz="1800" spc="5" b="1">
                <a:latin typeface="Arial"/>
                <a:cs typeface="Arial"/>
              </a:rPr>
              <a:t>_</a:t>
            </a:r>
            <a:r>
              <a:rPr dirty="0" sz="1800" b="1">
                <a:latin typeface="Arial"/>
                <a:cs typeface="Arial"/>
              </a:rPr>
              <a:t>d</a:t>
            </a:r>
            <a:r>
              <a:rPr dirty="0" sz="1800" spc="5" b="1">
                <a:latin typeface="Arial"/>
                <a:cs typeface="Arial"/>
              </a:rPr>
              <a:t>e</a:t>
            </a:r>
            <a:r>
              <a:rPr dirty="0" sz="1800" b="1">
                <a:latin typeface="Arial"/>
                <a:cs typeface="Arial"/>
              </a:rPr>
              <a:t>p</a:t>
            </a:r>
            <a:r>
              <a:rPr dirty="0" sz="1800" spc="5" b="1">
                <a:latin typeface="Arial"/>
                <a:cs typeface="Arial"/>
              </a:rPr>
              <a:t>t</a:t>
            </a:r>
            <a:r>
              <a:rPr dirty="0" sz="1800" spc="-5" b="1">
                <a:latin typeface="宋体"/>
                <a:cs typeface="宋体"/>
              </a:rPr>
              <a:t>，</a:t>
            </a:r>
            <a:r>
              <a:rPr dirty="0" sz="1800" spc="10" b="1">
                <a:latin typeface="宋体"/>
                <a:cs typeface="宋体"/>
              </a:rPr>
              <a:t>结</a:t>
            </a:r>
            <a:r>
              <a:rPr dirty="0" sz="1800" spc="-5" b="1">
                <a:latin typeface="宋体"/>
                <a:cs typeface="宋体"/>
              </a:rPr>
              <a:t>果</a:t>
            </a:r>
            <a:endParaRPr sz="18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dirty="0" sz="1800" spc="10" b="1">
                <a:latin typeface="宋体"/>
                <a:cs typeface="宋体"/>
              </a:rPr>
              <a:t>将会怎</a:t>
            </a:r>
            <a:r>
              <a:rPr dirty="0" sz="1800" spc="15" b="1">
                <a:latin typeface="宋体"/>
                <a:cs typeface="宋体"/>
              </a:rPr>
              <a:t>样</a:t>
            </a:r>
            <a:r>
              <a:rPr dirty="0" sz="1800" spc="5" b="1">
                <a:latin typeface="Arial"/>
                <a:cs typeface="Arial"/>
              </a:rPr>
              <a:t>?</a:t>
            </a:r>
            <a:r>
              <a:rPr dirty="0" sz="1800" spc="10" b="1">
                <a:latin typeface="宋体"/>
                <a:cs typeface="宋体"/>
              </a:rPr>
              <a:t>去掉</a:t>
            </a:r>
            <a:r>
              <a:rPr dirty="0" sz="1800" spc="-10" b="1">
                <a:latin typeface="宋体"/>
                <a:cs typeface="宋体"/>
              </a:rPr>
              <a:t>呢？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5509" y="188417"/>
            <a:ext cx="22567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显示错误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6830" rIns="0" bIns="0" rtlCol="0" vert="horz">
            <a:spAutoFit/>
          </a:bodyPr>
          <a:lstStyle/>
          <a:p>
            <a:pPr marL="356870" marR="5080" indent="-344805">
              <a:lnSpc>
                <a:spcPct val="100099"/>
              </a:lnSpc>
              <a:spcBef>
                <a:spcPts val="2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pc="-10"/>
              <a:t>查看出现的错</a:t>
            </a:r>
            <a:r>
              <a:rPr dirty="0" spc="-20"/>
              <a:t>误</a:t>
            </a:r>
            <a:r>
              <a:rPr dirty="0" spc="-15">
                <a:latin typeface="Times New Roman"/>
                <a:cs typeface="Times New Roman"/>
              </a:rPr>
              <a:t>,</a:t>
            </a:r>
            <a:r>
              <a:rPr dirty="0" spc="-10"/>
              <a:t>可以使</a:t>
            </a:r>
            <a:r>
              <a:rPr dirty="0" spc="-15"/>
              <a:t>用</a:t>
            </a:r>
            <a:r>
              <a:rPr dirty="0" spc="-10">
                <a:latin typeface="Times New Roman"/>
                <a:cs typeface="Times New Roman"/>
              </a:rPr>
              <a:t>SHOW</a:t>
            </a:r>
            <a:r>
              <a:rPr dirty="0" spc="4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ERRORS</a:t>
            </a:r>
            <a:r>
              <a:rPr dirty="0" spc="-10"/>
              <a:t>命 令，这只适用于当前只编译了一个</a:t>
            </a:r>
            <a:r>
              <a:rPr dirty="0" spc="10"/>
              <a:t>存</a:t>
            </a:r>
            <a:r>
              <a:rPr dirty="0" spc="-10"/>
              <a:t>储过</a:t>
            </a:r>
            <a:r>
              <a:rPr dirty="0" spc="10"/>
              <a:t>程</a:t>
            </a:r>
            <a:r>
              <a:rPr dirty="0" spc="-10"/>
              <a:t>的 情况。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7340" y="3262629"/>
            <a:ext cx="8489315" cy="97536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6870" marR="5080" indent="-344805">
              <a:lnSpc>
                <a:spcPts val="3650"/>
              </a:lnSpc>
              <a:spcBef>
                <a:spcPts val="3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在编译了多个存储过程或函数的情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况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下，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以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把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SHOW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ERRORS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更为细化。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068" y="5189626"/>
            <a:ext cx="8014334" cy="1000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还可以有的选项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FUNCTION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PACKAGE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endParaRPr sz="32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TRIGGER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，分别对应函数，包，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触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发器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05000" y="2633472"/>
            <a:ext cx="5629656" cy="591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35150" y="2565463"/>
            <a:ext cx="5616575" cy="5765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4460" rIns="0" bIns="0" rtlCol="0" vert="horz">
            <a:spAutoFit/>
          </a:bodyPr>
          <a:lstStyle/>
          <a:p>
            <a:pPr algn="ctr" marL="141605">
              <a:lnSpc>
                <a:spcPct val="100000"/>
              </a:lnSpc>
              <a:spcBef>
                <a:spcPts val="980"/>
              </a:spcBef>
            </a:pPr>
            <a:r>
              <a:rPr dirty="0" sz="1800" spc="-5" b="1">
                <a:latin typeface="Courier New"/>
                <a:cs typeface="Courier New"/>
              </a:rPr>
              <a:t>SHOW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ERRORS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05000" y="4504944"/>
            <a:ext cx="5629656" cy="591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35150" y="4437062"/>
            <a:ext cx="5616575" cy="5765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5730" rIns="0" bIns="0" rtlCol="0" vert="horz">
            <a:spAutoFit/>
          </a:bodyPr>
          <a:lstStyle/>
          <a:p>
            <a:pPr algn="ctr" marL="142240">
              <a:lnSpc>
                <a:spcPct val="100000"/>
              </a:lnSpc>
              <a:spcBef>
                <a:spcPts val="990"/>
              </a:spcBef>
            </a:pPr>
            <a:r>
              <a:rPr dirty="0" sz="1800" spc="-5" b="1">
                <a:latin typeface="Courier New"/>
                <a:cs typeface="Courier New"/>
              </a:rPr>
              <a:t>SHOW </a:t>
            </a:r>
            <a:r>
              <a:rPr dirty="0" sz="1800" spc="-10" b="1">
                <a:latin typeface="Courier New"/>
                <a:cs typeface="Courier New"/>
              </a:rPr>
              <a:t>ERRORS PROCEDURE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proc_name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过程和函数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533765" cy="19761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练习：参照前述的过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print_deptname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实现 另一个过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getdeptname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使其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能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够根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部门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号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将</a:t>
            </a:r>
            <a:endParaRPr sz="3200">
              <a:latin typeface="宋体"/>
              <a:cs typeface="宋体"/>
            </a:endParaRPr>
          </a:p>
          <a:p>
            <a:pPr marL="356870" marR="48895">
              <a:lnSpc>
                <a:spcPts val="3650"/>
              </a:lnSpc>
              <a:spcBef>
                <a:spcPts val="47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部门名称以变量的形式输出，而不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直接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打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印 输出，如何实现？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6448" y="3282696"/>
            <a:ext cx="8223504" cy="2950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68312" y="3213036"/>
            <a:ext cx="8209280" cy="29356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50292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CREATE </a:t>
            </a:r>
            <a:r>
              <a:rPr dirty="0" sz="1800" spc="-5" b="1">
                <a:latin typeface="Courier New"/>
                <a:cs typeface="Courier New"/>
              </a:rPr>
              <a:t>OR </a:t>
            </a:r>
            <a:r>
              <a:rPr dirty="0" sz="1800" spc="-10" b="1">
                <a:latin typeface="Courier New"/>
                <a:cs typeface="Courier New"/>
              </a:rPr>
              <a:t>REPLACE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PROCEDURE</a:t>
            </a:r>
            <a:endParaRPr sz="1800">
              <a:latin typeface="Courier New"/>
              <a:cs typeface="Courier New"/>
            </a:endParaRPr>
          </a:p>
          <a:p>
            <a:pPr marL="502920" marR="735330" indent="13716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getdeptname(p_did </a:t>
            </a:r>
            <a:r>
              <a:rPr dirty="0" sz="1800" spc="-5" b="1">
                <a:latin typeface="Courier New"/>
                <a:cs typeface="Courier New"/>
              </a:rPr>
              <a:t>IN </a:t>
            </a:r>
            <a:r>
              <a:rPr dirty="0" sz="1800" spc="-10" b="1">
                <a:latin typeface="Courier New"/>
                <a:cs typeface="Courier New"/>
              </a:rPr>
              <a:t>NUMBER, p_dname OUT VARCHAR2)  </a:t>
            </a:r>
            <a:r>
              <a:rPr dirty="0" sz="1800" spc="-5" b="1">
                <a:latin typeface="Courier New"/>
                <a:cs typeface="Courier New"/>
              </a:rPr>
              <a:t>IS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SELECT dname </a:t>
            </a:r>
            <a:r>
              <a:rPr dirty="0" sz="1800" spc="-10" b="1">
                <a:latin typeface="Courier New"/>
                <a:cs typeface="Courier New"/>
              </a:rPr>
              <a:t>INTO p_dname FROM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dept</a:t>
            </a:r>
            <a:endParaRPr sz="1800">
              <a:latin typeface="Courier New"/>
              <a:cs typeface="Courier New"/>
            </a:endParaRPr>
          </a:p>
          <a:p>
            <a:pPr marL="141795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WHERE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deptno=p_did;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END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getdeptname;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过程和函数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649859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调用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getdeptname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过程的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方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法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如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下：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88592" y="2343911"/>
            <a:ext cx="5919215" cy="2950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619250" y="2276475"/>
            <a:ext cx="5905500" cy="29356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503555">
              <a:lnSpc>
                <a:spcPct val="100000"/>
              </a:lnSpc>
              <a:spcBef>
                <a:spcPts val="550"/>
              </a:spcBef>
            </a:pPr>
            <a:r>
              <a:rPr dirty="0" sz="1800" spc="-10" b="1">
                <a:latin typeface="Courier New"/>
                <a:cs typeface="Courier New"/>
              </a:rPr>
              <a:t>DECLARE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did</a:t>
            </a:r>
            <a:r>
              <a:rPr dirty="0" sz="1800" spc="-10" b="1">
                <a:latin typeface="Courier New"/>
                <a:cs typeface="Courier New"/>
              </a:rPr>
              <a:t> number(38);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dname </a:t>
            </a:r>
            <a:r>
              <a:rPr dirty="0" sz="1800" spc="-15" b="1">
                <a:latin typeface="Courier New"/>
                <a:cs typeface="Courier New"/>
              </a:rPr>
              <a:t>varchar2(30);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1006475" marR="175069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did:=10;  dname:='haha';  </a:t>
            </a:r>
            <a:r>
              <a:rPr dirty="0" sz="1800" spc="-5" b="1">
                <a:latin typeface="Courier New"/>
                <a:cs typeface="Courier New"/>
              </a:rPr>
              <a:t>getDep</a:t>
            </a:r>
            <a:r>
              <a:rPr dirty="0" sz="1800" spc="-25" b="1">
                <a:latin typeface="Courier New"/>
                <a:cs typeface="Courier New"/>
              </a:rPr>
              <a:t>t</a:t>
            </a:r>
            <a:r>
              <a:rPr dirty="0" sz="1800" spc="-5" b="1">
                <a:latin typeface="Courier New"/>
                <a:cs typeface="Courier New"/>
              </a:rPr>
              <a:t>Name</a:t>
            </a:r>
            <a:r>
              <a:rPr dirty="0" sz="1800" spc="-25" b="1">
                <a:latin typeface="Courier New"/>
                <a:cs typeface="Courier New"/>
              </a:rPr>
              <a:t>(</a:t>
            </a:r>
            <a:r>
              <a:rPr dirty="0" sz="1800" spc="-5" b="1">
                <a:latin typeface="Courier New"/>
                <a:cs typeface="Courier New"/>
              </a:rPr>
              <a:t>did</a:t>
            </a:r>
            <a:r>
              <a:rPr dirty="0" sz="1800" spc="-25" b="1">
                <a:latin typeface="Courier New"/>
                <a:cs typeface="Courier New"/>
              </a:rPr>
              <a:t>,</a:t>
            </a:r>
            <a:r>
              <a:rPr dirty="0" sz="1800" spc="-5" b="1">
                <a:latin typeface="Courier New"/>
                <a:cs typeface="Courier New"/>
              </a:rPr>
              <a:t>dnam</a:t>
            </a:r>
            <a:r>
              <a:rPr dirty="0" sz="1800" spc="-25" b="1">
                <a:latin typeface="Courier New"/>
                <a:cs typeface="Courier New"/>
              </a:rPr>
              <a:t>e)</a:t>
            </a:r>
            <a:r>
              <a:rPr dirty="0" sz="180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dbms_output.put_line(dname);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503555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过程和函数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21207"/>
            <a:ext cx="8503920" cy="976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ts val="2590"/>
              </a:lnSpc>
              <a:spcBef>
                <a:spcPts val="10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练习：实现一个过</a:t>
            </a:r>
            <a:r>
              <a:rPr dirty="0" sz="2400" spc="-15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getFullDeptName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只使用一个参数</a:t>
            </a:r>
            <a:endParaRPr sz="2400">
              <a:latin typeface="宋体"/>
              <a:cs typeface="宋体"/>
            </a:endParaRPr>
          </a:p>
          <a:p>
            <a:pPr marL="356870">
              <a:lnSpc>
                <a:spcPts val="2305"/>
              </a:lnSpc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p_dname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以得到部门名称中包含指定字符串的部门名称全名</a:t>
            </a:r>
            <a:endParaRPr sz="2400">
              <a:latin typeface="宋体"/>
              <a:cs typeface="宋体"/>
            </a:endParaRPr>
          </a:p>
          <a:p>
            <a:pPr marL="356870">
              <a:lnSpc>
                <a:spcPts val="2595"/>
              </a:lnSpc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（现假设仅有一个部门与输入的字符串匹配），如何实现？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" y="2057400"/>
            <a:ext cx="8223504" cy="4480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6927" y="2017776"/>
            <a:ext cx="7022592" cy="4492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9750" y="1989137"/>
            <a:ext cx="8209280" cy="4464050"/>
          </a:xfrm>
          <a:custGeom>
            <a:avLst/>
            <a:gdLst/>
            <a:ahLst/>
            <a:cxnLst/>
            <a:rect l="l" t="t" r="r" b="b"/>
            <a:pathLst>
              <a:path w="8209280" h="4464050">
                <a:moveTo>
                  <a:pt x="0" y="4464050"/>
                </a:moveTo>
                <a:lnTo>
                  <a:pt x="8209026" y="4464050"/>
                </a:lnTo>
                <a:lnTo>
                  <a:pt x="8209026" y="0"/>
                </a:lnTo>
                <a:lnTo>
                  <a:pt x="0" y="0"/>
                </a:lnTo>
                <a:lnTo>
                  <a:pt x="0" y="446405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9750" y="1989137"/>
            <a:ext cx="8209280" cy="4464050"/>
          </a:xfrm>
          <a:custGeom>
            <a:avLst/>
            <a:gdLst/>
            <a:ahLst/>
            <a:cxnLst/>
            <a:rect l="l" t="t" r="r" b="b"/>
            <a:pathLst>
              <a:path w="8209280" h="4464050">
                <a:moveTo>
                  <a:pt x="0" y="4464050"/>
                </a:moveTo>
                <a:lnTo>
                  <a:pt x="8209026" y="4464050"/>
                </a:lnTo>
                <a:lnTo>
                  <a:pt x="8209026" y="0"/>
                </a:lnTo>
                <a:lnTo>
                  <a:pt x="0" y="0"/>
                </a:lnTo>
                <a:lnTo>
                  <a:pt x="0" y="446405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84605" y="1996567"/>
            <a:ext cx="6297930" cy="44272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latin typeface="Courier New"/>
                <a:cs typeface="Courier New"/>
              </a:rPr>
              <a:t>CREATE OR REPLACE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PROCEDURE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75"/>
              </a:spcBef>
            </a:pPr>
            <a:r>
              <a:rPr dirty="0" sz="1600" spc="-5" b="1">
                <a:latin typeface="Courier New"/>
                <a:cs typeface="Courier New"/>
              </a:rPr>
              <a:t>getFullDeptName(p_dname </a:t>
            </a:r>
            <a:r>
              <a:rPr dirty="0" sz="1600" b="1">
                <a:latin typeface="Courier New"/>
                <a:cs typeface="Courier New"/>
              </a:rPr>
              <a:t>IN </a:t>
            </a:r>
            <a:r>
              <a:rPr dirty="0" sz="1600" spc="-5" b="1">
                <a:latin typeface="Courier New"/>
                <a:cs typeface="Courier New"/>
              </a:rPr>
              <a:t>OUT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VARCHAR2)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IS</a:t>
            </a:r>
            <a:endParaRPr sz="1600">
              <a:latin typeface="Courier New"/>
              <a:cs typeface="Courier New"/>
            </a:endParaRPr>
          </a:p>
          <a:p>
            <a:pPr marL="12700" marR="2975610" indent="48768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v_oldname</a:t>
            </a:r>
            <a:r>
              <a:rPr dirty="0" sz="1600" spc="-8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varchar2(30);  </a:t>
            </a:r>
            <a:r>
              <a:rPr dirty="0" sz="1600" spc="-5" b="1"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  <a:p>
            <a:pPr marL="927100" marR="473709" indent="-36576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IF p_dname IS NULL THEN  dbms_output.put_line('p_dname </a:t>
            </a:r>
            <a:r>
              <a:rPr dirty="0" sz="1600" b="1">
                <a:latin typeface="Courier New"/>
                <a:cs typeface="Courier New"/>
              </a:rPr>
              <a:t>is </a:t>
            </a:r>
            <a:r>
              <a:rPr dirty="0" sz="1600" spc="-5" b="1">
                <a:latin typeface="Courier New"/>
                <a:cs typeface="Courier New"/>
              </a:rPr>
              <a:t>null');  RETURN;</a:t>
            </a:r>
            <a:endParaRPr sz="16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END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IF;</a:t>
            </a:r>
            <a:endParaRPr sz="16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v_oldname:=p_dname;</a:t>
            </a:r>
            <a:endParaRPr sz="1600">
              <a:latin typeface="Courier New"/>
              <a:cs typeface="Courier New"/>
            </a:endParaRPr>
          </a:p>
          <a:p>
            <a:pPr marL="927100" marR="1086485" indent="-36576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SELECT dname </a:t>
            </a:r>
            <a:r>
              <a:rPr dirty="0" sz="1600" b="1">
                <a:latin typeface="Courier New"/>
                <a:cs typeface="Courier New"/>
              </a:rPr>
              <a:t>INTO p_dname </a:t>
            </a:r>
            <a:r>
              <a:rPr dirty="0" sz="1600" spc="-5" b="1">
                <a:latin typeface="Courier New"/>
                <a:cs typeface="Courier New"/>
              </a:rPr>
              <a:t>FROM </a:t>
            </a:r>
            <a:r>
              <a:rPr dirty="0" sz="1600" spc="-10" b="1">
                <a:latin typeface="Courier New"/>
                <a:cs typeface="Courier New"/>
              </a:rPr>
              <a:t>dept  </a:t>
            </a:r>
            <a:r>
              <a:rPr dirty="0" sz="1600" spc="-5" b="1">
                <a:latin typeface="Courier New"/>
                <a:cs typeface="Courier New"/>
              </a:rPr>
              <a:t>WHERE </a:t>
            </a:r>
            <a:r>
              <a:rPr dirty="0" sz="1600" b="1">
                <a:latin typeface="Courier New"/>
                <a:cs typeface="Courier New"/>
              </a:rPr>
              <a:t>dname </a:t>
            </a:r>
            <a:r>
              <a:rPr dirty="0" sz="1600" spc="-5" b="1">
                <a:latin typeface="Courier New"/>
                <a:cs typeface="Courier New"/>
              </a:rPr>
              <a:t>like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'%'||p_dname||'%';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EXCEPTION</a:t>
            </a:r>
            <a:endParaRPr sz="16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WHEN </a:t>
            </a:r>
            <a:r>
              <a:rPr dirty="0" sz="1600" b="1">
                <a:latin typeface="Courier New"/>
                <a:cs typeface="Courier New"/>
              </a:rPr>
              <a:t>TOO_MANY_ROWS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 marL="923925">
              <a:lnSpc>
                <a:spcPts val="1895"/>
              </a:lnSpc>
              <a:spcBef>
                <a:spcPts val="50"/>
              </a:spcBef>
            </a:pPr>
            <a:r>
              <a:rPr dirty="0" sz="1600" spc="-5" b="1">
                <a:latin typeface="Courier New"/>
                <a:cs typeface="Courier New"/>
              </a:rPr>
              <a:t>dbms_output.put_line('</a:t>
            </a:r>
            <a:r>
              <a:rPr dirty="0" sz="1600" spc="20" b="1">
                <a:latin typeface="宋体"/>
                <a:cs typeface="宋体"/>
              </a:rPr>
              <a:t>不止一个部门包含</a:t>
            </a:r>
            <a:r>
              <a:rPr dirty="0" sz="1600" spc="-5" b="1">
                <a:latin typeface="宋体"/>
                <a:cs typeface="宋体"/>
              </a:rPr>
              <a:t>字</a:t>
            </a:r>
            <a:r>
              <a:rPr dirty="0" sz="1600" spc="5" b="1">
                <a:latin typeface="宋体"/>
                <a:cs typeface="宋体"/>
              </a:rPr>
              <a:t>符</a:t>
            </a:r>
            <a:r>
              <a:rPr dirty="0" sz="1600" spc="-5" b="1">
                <a:latin typeface="Courier New"/>
                <a:cs typeface="Courier New"/>
              </a:rPr>
              <a:t>'''||</a:t>
            </a:r>
            <a:endParaRPr sz="1600">
              <a:latin typeface="Courier New"/>
              <a:cs typeface="Courier New"/>
            </a:endParaRPr>
          </a:p>
          <a:p>
            <a:pPr marL="12700" marR="3340735" indent="853440">
              <a:lnSpc>
                <a:spcPts val="1920"/>
              </a:lnSpc>
              <a:spcBef>
                <a:spcPts val="40"/>
              </a:spcBef>
            </a:pPr>
            <a:r>
              <a:rPr dirty="0" sz="1600" spc="-5" b="1">
                <a:latin typeface="Courier New"/>
                <a:cs typeface="Courier New"/>
              </a:rPr>
              <a:t>v</a:t>
            </a:r>
            <a:r>
              <a:rPr dirty="0" sz="1600" spc="-10" b="1">
                <a:latin typeface="Courier New"/>
                <a:cs typeface="Courier New"/>
              </a:rPr>
              <a:t>_</a:t>
            </a:r>
            <a:r>
              <a:rPr dirty="0" sz="1600" spc="-5" b="1">
                <a:latin typeface="Courier New"/>
                <a:cs typeface="Courier New"/>
              </a:rPr>
              <a:t>o</a:t>
            </a:r>
            <a:r>
              <a:rPr dirty="0" sz="1600" spc="10" b="1">
                <a:latin typeface="Courier New"/>
                <a:cs typeface="Courier New"/>
              </a:rPr>
              <a:t>l</a:t>
            </a:r>
            <a:r>
              <a:rPr dirty="0" sz="1600" spc="-5" b="1">
                <a:latin typeface="Courier New"/>
                <a:cs typeface="Courier New"/>
              </a:rPr>
              <a:t>d</a:t>
            </a:r>
            <a:r>
              <a:rPr dirty="0" sz="1600" spc="-10" b="1">
                <a:latin typeface="Courier New"/>
                <a:cs typeface="Courier New"/>
              </a:rPr>
              <a:t>n</a:t>
            </a:r>
            <a:r>
              <a:rPr dirty="0" sz="1600" spc="-5" b="1">
                <a:latin typeface="Courier New"/>
                <a:cs typeface="Courier New"/>
              </a:rPr>
              <a:t>a</a:t>
            </a:r>
            <a:r>
              <a:rPr dirty="0" sz="1600" spc="-10" b="1">
                <a:latin typeface="Courier New"/>
                <a:cs typeface="Courier New"/>
              </a:rPr>
              <a:t>m</a:t>
            </a:r>
            <a:r>
              <a:rPr dirty="0" sz="1600" spc="-5" b="1">
                <a:latin typeface="Courier New"/>
                <a:cs typeface="Courier New"/>
              </a:rPr>
              <a:t>e</a:t>
            </a:r>
            <a:r>
              <a:rPr dirty="0" sz="1600" spc="-10" b="1">
                <a:latin typeface="Courier New"/>
                <a:cs typeface="Courier New"/>
              </a:rPr>
              <a:t>|</a:t>
            </a:r>
            <a:r>
              <a:rPr dirty="0" sz="1600" spc="-5" b="1">
                <a:latin typeface="Courier New"/>
                <a:cs typeface="Courier New"/>
              </a:rPr>
              <a:t>|</a:t>
            </a:r>
            <a:r>
              <a:rPr dirty="0" sz="1600" spc="-10" b="1">
                <a:latin typeface="Courier New"/>
                <a:cs typeface="Courier New"/>
              </a:rPr>
              <a:t>'</a:t>
            </a:r>
            <a:r>
              <a:rPr dirty="0" sz="1600" spc="15" b="1">
                <a:latin typeface="Courier New"/>
                <a:cs typeface="Courier New"/>
              </a:rPr>
              <a:t>'</a:t>
            </a:r>
            <a:r>
              <a:rPr dirty="0" sz="1600" spc="-5" b="1">
                <a:latin typeface="Courier New"/>
                <a:cs typeface="Courier New"/>
              </a:rPr>
              <a:t>'</a:t>
            </a:r>
            <a:r>
              <a:rPr dirty="0" sz="1600" spc="10" b="1">
                <a:latin typeface="Courier New"/>
                <a:cs typeface="Courier New"/>
              </a:rPr>
              <a:t>'</a:t>
            </a:r>
            <a:r>
              <a:rPr dirty="0" sz="1600" spc="-5" b="1">
                <a:latin typeface="Courier New"/>
                <a:cs typeface="Courier New"/>
              </a:rPr>
              <a:t>);  </a:t>
            </a:r>
            <a:r>
              <a:rPr dirty="0" sz="1600" spc="-5" b="1">
                <a:latin typeface="Courier New"/>
                <a:cs typeface="Courier New"/>
              </a:rPr>
              <a:t>END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getFullDeptName;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60"/>
              </a:lnSpc>
            </a:pPr>
            <a:r>
              <a:rPr dirty="0" sz="1600" spc="5" b="1"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过程和函数</a:t>
            </a:r>
          </a:p>
        </p:txBody>
      </p:sp>
      <p:sp>
        <p:nvSpPr>
          <p:cNvPr id="5" name="object 5"/>
          <p:cNvSpPr/>
          <p:nvPr/>
        </p:nvSpPr>
        <p:spPr>
          <a:xfrm>
            <a:off x="609600" y="1697735"/>
            <a:ext cx="8223504" cy="4983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6927" y="1664207"/>
            <a:ext cx="8119872" cy="4980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9750" y="1628775"/>
            <a:ext cx="8209280" cy="4968875"/>
          </a:xfrm>
          <a:custGeom>
            <a:avLst/>
            <a:gdLst/>
            <a:ahLst/>
            <a:cxnLst/>
            <a:rect l="l" t="t" r="r" b="b"/>
            <a:pathLst>
              <a:path w="8209280" h="4968875">
                <a:moveTo>
                  <a:pt x="0" y="4968875"/>
                </a:moveTo>
                <a:lnTo>
                  <a:pt x="8209026" y="4968875"/>
                </a:lnTo>
                <a:lnTo>
                  <a:pt x="8209026" y="0"/>
                </a:lnTo>
                <a:lnTo>
                  <a:pt x="0" y="0"/>
                </a:lnTo>
                <a:lnTo>
                  <a:pt x="0" y="496887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9750" y="1628775"/>
            <a:ext cx="8209280" cy="4968875"/>
          </a:xfrm>
          <a:custGeom>
            <a:avLst/>
            <a:gdLst/>
            <a:ahLst/>
            <a:cxnLst/>
            <a:rect l="l" t="t" r="r" b="b"/>
            <a:pathLst>
              <a:path w="8209280" h="4968875">
                <a:moveTo>
                  <a:pt x="0" y="4968875"/>
                </a:moveTo>
                <a:lnTo>
                  <a:pt x="8209026" y="4968875"/>
                </a:lnTo>
                <a:lnTo>
                  <a:pt x="8209026" y="0"/>
                </a:lnTo>
                <a:lnTo>
                  <a:pt x="0" y="0"/>
                </a:lnTo>
                <a:lnTo>
                  <a:pt x="0" y="4968875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7340" y="1033399"/>
            <a:ext cx="8556625" cy="552640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356870" marR="5080" indent="-344805">
              <a:lnSpc>
                <a:spcPct val="80000"/>
              </a:lnSpc>
              <a:spcBef>
                <a:spcPts val="5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练习：将过</a:t>
            </a:r>
            <a:r>
              <a:rPr dirty="0" sz="2000" spc="-20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2000" spc="-10">
                <a:solidFill>
                  <a:srgbClr val="FFFFFF"/>
                </a:solidFill>
                <a:latin typeface="Times New Roman"/>
                <a:cs typeface="Times New Roman"/>
              </a:rPr>
              <a:t>getFullDeptName</a:t>
            </a:r>
            <a:r>
              <a:rPr dirty="0" sz="2000" spc="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Times New Roman"/>
                <a:cs typeface="Times New Roman"/>
              </a:rPr>
              <a:t>“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改造为”函</a:t>
            </a:r>
            <a:r>
              <a:rPr dirty="0" sz="2000" spc="-2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000" spc="-5">
                <a:solidFill>
                  <a:srgbClr val="FFFFFF"/>
                </a:solidFill>
                <a:latin typeface="Times New Roman"/>
                <a:cs typeface="Times New Roman"/>
              </a:rPr>
              <a:t>func_getFullDeptName</a:t>
            </a:r>
            <a:r>
              <a:rPr dirty="0" sz="20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令其 能够返回执行成功与否的信息，如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何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是实</a:t>
            </a:r>
            <a:r>
              <a:rPr dirty="0" sz="2000" spc="10">
                <a:solidFill>
                  <a:srgbClr val="FFFFFF"/>
                </a:solidFill>
                <a:latin typeface="宋体"/>
                <a:cs typeface="宋体"/>
              </a:rPr>
              <a:t>现</a:t>
            </a: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？</a:t>
            </a:r>
            <a:endParaRPr sz="2000">
              <a:latin typeface="宋体"/>
              <a:cs typeface="宋体"/>
            </a:endParaRPr>
          </a:p>
          <a:p>
            <a:pPr marL="735330">
              <a:lnSpc>
                <a:spcPct val="100000"/>
              </a:lnSpc>
              <a:spcBef>
                <a:spcPts val="509"/>
              </a:spcBef>
            </a:pPr>
            <a:r>
              <a:rPr dirty="0" sz="1600" spc="-5" b="1">
                <a:latin typeface="Courier New"/>
                <a:cs typeface="Courier New"/>
              </a:rPr>
              <a:t>CREATE </a:t>
            </a:r>
            <a:r>
              <a:rPr dirty="0" sz="1600" b="1">
                <a:latin typeface="Courier New"/>
                <a:cs typeface="Courier New"/>
              </a:rPr>
              <a:t>OR </a:t>
            </a:r>
            <a:r>
              <a:rPr dirty="0" sz="1600" spc="-5" b="1">
                <a:latin typeface="Courier New"/>
                <a:cs typeface="Courier New"/>
              </a:rPr>
              <a:t>REPLACE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FUNCTION</a:t>
            </a:r>
            <a:endParaRPr sz="1600">
              <a:latin typeface="Courier New"/>
              <a:cs typeface="Courier New"/>
            </a:endParaRPr>
          </a:p>
          <a:p>
            <a:pPr marL="1238885" marR="1812289">
              <a:lnSpc>
                <a:spcPct val="100000"/>
              </a:lnSpc>
              <a:spcBef>
                <a:spcPts val="75"/>
              </a:spcBef>
            </a:pPr>
            <a:r>
              <a:rPr dirty="0" sz="1600" b="1">
                <a:latin typeface="Courier New"/>
                <a:cs typeface="Courier New"/>
              </a:rPr>
              <a:t>func_getFullDeptName(p_dname </a:t>
            </a:r>
            <a:r>
              <a:rPr dirty="0" sz="1600" spc="-5" b="1">
                <a:latin typeface="Courier New"/>
                <a:cs typeface="Courier New"/>
              </a:rPr>
              <a:t>IN OUT </a:t>
            </a:r>
            <a:r>
              <a:rPr dirty="0" sz="1600" b="1">
                <a:latin typeface="Courier New"/>
                <a:cs typeface="Courier New"/>
              </a:rPr>
              <a:t>VARCHAR2)  </a:t>
            </a:r>
            <a:r>
              <a:rPr dirty="0" sz="1600" spc="-5" b="1">
                <a:latin typeface="Courier New"/>
                <a:cs typeface="Courier New"/>
              </a:rPr>
              <a:t>RETURN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BOOLEAN</a:t>
            </a:r>
            <a:endParaRPr sz="1600">
              <a:latin typeface="Courier New"/>
              <a:cs typeface="Courier New"/>
            </a:endParaRPr>
          </a:p>
          <a:p>
            <a:pPr marL="68961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IS</a:t>
            </a:r>
            <a:endParaRPr sz="1600">
              <a:latin typeface="Courier New"/>
              <a:cs typeface="Courier New"/>
            </a:endParaRPr>
          </a:p>
          <a:p>
            <a:pPr marL="123888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v_oldname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varchar2(30);</a:t>
            </a:r>
            <a:endParaRPr sz="1600">
              <a:latin typeface="Courier New"/>
              <a:cs typeface="Courier New"/>
            </a:endParaRPr>
          </a:p>
          <a:p>
            <a:pPr marL="68961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  <a:p>
            <a:pPr marL="1604645" marR="2056130" indent="-36576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IF p_dname IS NULL THEN  </a:t>
            </a:r>
            <a:r>
              <a:rPr dirty="0" sz="1600" b="1">
                <a:latin typeface="Courier New"/>
                <a:cs typeface="Courier New"/>
              </a:rPr>
              <a:t>dbms_output.put_line('p_dname </a:t>
            </a:r>
            <a:r>
              <a:rPr dirty="0" sz="1600" spc="-5" b="1">
                <a:latin typeface="Courier New"/>
                <a:cs typeface="Courier New"/>
              </a:rPr>
              <a:t>is</a:t>
            </a:r>
            <a:r>
              <a:rPr dirty="0" sz="1600" spc="-6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null');  </a:t>
            </a:r>
            <a:r>
              <a:rPr dirty="0" sz="1600" spc="-5" b="1">
                <a:latin typeface="Courier New"/>
                <a:cs typeface="Courier New"/>
              </a:rPr>
              <a:t>RETURN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FALSE;</a:t>
            </a:r>
            <a:endParaRPr sz="1600">
              <a:latin typeface="Courier New"/>
              <a:cs typeface="Courier New"/>
            </a:endParaRPr>
          </a:p>
          <a:p>
            <a:pPr marL="123888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END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IF;</a:t>
            </a:r>
            <a:endParaRPr sz="1600">
              <a:latin typeface="Courier New"/>
              <a:cs typeface="Courier New"/>
            </a:endParaRPr>
          </a:p>
          <a:p>
            <a:pPr marL="1238885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v_oldname:=p_dname;</a:t>
            </a:r>
            <a:endParaRPr sz="1600">
              <a:latin typeface="Courier New"/>
              <a:cs typeface="Courier New"/>
            </a:endParaRPr>
          </a:p>
          <a:p>
            <a:pPr marL="1238885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SELECT dname </a:t>
            </a:r>
            <a:r>
              <a:rPr dirty="0" sz="1600" spc="5" b="1">
                <a:latin typeface="Courier New"/>
                <a:cs typeface="Courier New"/>
              </a:rPr>
              <a:t>INTO </a:t>
            </a:r>
            <a:r>
              <a:rPr dirty="0" sz="1600" b="1">
                <a:latin typeface="Courier New"/>
                <a:cs typeface="Courier New"/>
              </a:rPr>
              <a:t>p_dname </a:t>
            </a:r>
            <a:r>
              <a:rPr dirty="0" sz="1600" spc="-5" b="1">
                <a:latin typeface="Courier New"/>
                <a:cs typeface="Courier New"/>
              </a:rPr>
              <a:t>FROM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dept</a:t>
            </a:r>
            <a:endParaRPr sz="1600">
              <a:latin typeface="Courier New"/>
              <a:cs typeface="Courier New"/>
            </a:endParaRPr>
          </a:p>
          <a:p>
            <a:pPr marL="1238885" marR="2668270" indent="36576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WHERE </a:t>
            </a:r>
            <a:r>
              <a:rPr dirty="0" sz="1600" b="1">
                <a:latin typeface="Courier New"/>
                <a:cs typeface="Courier New"/>
              </a:rPr>
              <a:t>dname </a:t>
            </a:r>
            <a:r>
              <a:rPr dirty="0" sz="1600" spc="-5" b="1">
                <a:latin typeface="Courier New"/>
                <a:cs typeface="Courier New"/>
              </a:rPr>
              <a:t>LIKE </a:t>
            </a:r>
            <a:r>
              <a:rPr dirty="0" sz="1600" b="1">
                <a:latin typeface="Courier New"/>
                <a:cs typeface="Courier New"/>
              </a:rPr>
              <a:t>'%'||p_dname||'%';  </a:t>
            </a:r>
            <a:r>
              <a:rPr dirty="0" sz="1600" spc="-5" b="1">
                <a:latin typeface="Courier New"/>
                <a:cs typeface="Courier New"/>
              </a:rPr>
              <a:t>RETURN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TRUE;</a:t>
            </a:r>
            <a:endParaRPr sz="1600">
              <a:latin typeface="Courier New"/>
              <a:cs typeface="Courier New"/>
            </a:endParaRPr>
          </a:p>
          <a:p>
            <a:pPr marL="68961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EXCEPTION</a:t>
            </a:r>
            <a:endParaRPr sz="1600">
              <a:latin typeface="Courier New"/>
              <a:cs typeface="Courier New"/>
            </a:endParaRPr>
          </a:p>
          <a:p>
            <a:pPr marL="123888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WHEN </a:t>
            </a:r>
            <a:r>
              <a:rPr dirty="0" sz="1600" b="1">
                <a:latin typeface="Courier New"/>
                <a:cs typeface="Courier New"/>
              </a:rPr>
              <a:t>TOO_MANY_ROWS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 marL="1601470">
              <a:lnSpc>
                <a:spcPts val="1895"/>
              </a:lnSpc>
              <a:spcBef>
                <a:spcPts val="50"/>
              </a:spcBef>
            </a:pPr>
            <a:r>
              <a:rPr dirty="0" sz="1600" spc="-5" b="1">
                <a:latin typeface="Courier New"/>
                <a:cs typeface="Courier New"/>
              </a:rPr>
              <a:t>dbms_output.put_line('</a:t>
            </a:r>
            <a:r>
              <a:rPr dirty="0" sz="1600" spc="20" b="1">
                <a:latin typeface="宋体"/>
                <a:cs typeface="宋体"/>
              </a:rPr>
              <a:t>不止一个部门包含</a:t>
            </a:r>
            <a:r>
              <a:rPr dirty="0" sz="1600" spc="-5" b="1">
                <a:latin typeface="宋体"/>
                <a:cs typeface="宋体"/>
              </a:rPr>
              <a:t>字</a:t>
            </a:r>
            <a:r>
              <a:rPr dirty="0" sz="1600" spc="5" b="1">
                <a:latin typeface="宋体"/>
                <a:cs typeface="宋体"/>
              </a:rPr>
              <a:t>符</a:t>
            </a:r>
            <a:r>
              <a:rPr dirty="0" sz="1600" spc="-5" b="1">
                <a:latin typeface="Courier New"/>
                <a:cs typeface="Courier New"/>
              </a:rPr>
              <a:t>'||v_oldname);</a:t>
            </a:r>
            <a:endParaRPr sz="1600">
              <a:latin typeface="Courier New"/>
              <a:cs typeface="Courier New"/>
            </a:endParaRPr>
          </a:p>
          <a:p>
            <a:pPr marL="1604645">
              <a:lnSpc>
                <a:spcPts val="1895"/>
              </a:lnSpc>
            </a:pPr>
            <a:r>
              <a:rPr dirty="0" sz="1600" spc="-5" b="1">
                <a:latin typeface="Courier New"/>
                <a:cs typeface="Courier New"/>
              </a:rPr>
              <a:t>RETURN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FALSE;</a:t>
            </a:r>
            <a:endParaRPr sz="1600">
              <a:latin typeface="Courier New"/>
              <a:cs typeface="Courier New"/>
            </a:endParaRPr>
          </a:p>
          <a:p>
            <a:pPr marL="68961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END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func_getFullDeptName;</a:t>
            </a:r>
            <a:endParaRPr sz="1600">
              <a:latin typeface="Courier New"/>
              <a:cs typeface="Courier New"/>
            </a:endParaRPr>
          </a:p>
          <a:p>
            <a:pPr marL="323850">
              <a:lnSpc>
                <a:spcPct val="100000"/>
              </a:lnSpc>
              <a:spcBef>
                <a:spcPts val="5"/>
              </a:spcBef>
            </a:pPr>
            <a:r>
              <a:rPr dirty="0" sz="1600" spc="5" b="1"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过程和函数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799465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调用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func_getfulldeptname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函数的方法如下：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9367" y="2490216"/>
            <a:ext cx="7647432" cy="3236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99744" y="2529839"/>
            <a:ext cx="7882128" cy="3090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1550" y="2420937"/>
            <a:ext cx="7632700" cy="322262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502920">
              <a:lnSpc>
                <a:spcPct val="100000"/>
              </a:lnSpc>
              <a:spcBef>
                <a:spcPts val="600"/>
              </a:spcBef>
            </a:pPr>
            <a:r>
              <a:rPr dirty="0" sz="1800" spc="-10" b="1">
                <a:latin typeface="Courier New"/>
                <a:cs typeface="Courier New"/>
              </a:rPr>
              <a:t>DECLARE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dname </a:t>
            </a:r>
            <a:r>
              <a:rPr dirty="0" sz="1800" spc="-15" b="1">
                <a:latin typeface="Courier New"/>
                <a:cs typeface="Courier New"/>
              </a:rPr>
              <a:t>varchar2(30);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dname:='SALE';</a:t>
            </a:r>
            <a:endParaRPr sz="1800">
              <a:latin typeface="Courier New"/>
              <a:cs typeface="Courier New"/>
            </a:endParaRPr>
          </a:p>
          <a:p>
            <a:pPr marL="1417955" marR="64135" indent="-41148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IF </a:t>
            </a:r>
            <a:r>
              <a:rPr dirty="0" sz="1800" spc="-10" b="1">
                <a:latin typeface="Courier New"/>
                <a:cs typeface="Courier New"/>
              </a:rPr>
              <a:t>Func_getFullDeptName(dname) THEN  dbms_output.put_line('now,dname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is:'||dname);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algn="ctr" marL="2540">
              <a:lnSpc>
                <a:spcPts val="2125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dbms_output.put_line('</a:t>
            </a:r>
            <a:r>
              <a:rPr dirty="0" sz="1800" spc="-10" b="1">
                <a:latin typeface="宋体"/>
                <a:cs typeface="宋体"/>
              </a:rPr>
              <a:t>有</a:t>
            </a:r>
            <a:r>
              <a:rPr dirty="0" sz="1800" spc="10" b="1">
                <a:latin typeface="宋体"/>
                <a:cs typeface="宋体"/>
              </a:rPr>
              <a:t>点</a:t>
            </a:r>
            <a:r>
              <a:rPr dirty="0" sz="1800" spc="-10" b="1">
                <a:latin typeface="宋体"/>
                <a:cs typeface="宋体"/>
              </a:rPr>
              <a:t>不</a:t>
            </a:r>
            <a:r>
              <a:rPr dirty="0" sz="1800" spc="10" b="1">
                <a:latin typeface="宋体"/>
                <a:cs typeface="宋体"/>
              </a:rPr>
              <a:t>对</a:t>
            </a:r>
            <a:r>
              <a:rPr dirty="0" sz="1800" spc="-10" b="1">
                <a:latin typeface="宋体"/>
                <a:cs typeface="宋体"/>
              </a:rPr>
              <a:t>劲</a:t>
            </a:r>
            <a:r>
              <a:rPr dirty="0" sz="1800" b="1">
                <a:latin typeface="宋体"/>
                <a:cs typeface="宋体"/>
              </a:rPr>
              <a:t>！</a:t>
            </a:r>
            <a:r>
              <a:rPr dirty="0" sz="1800" b="1">
                <a:latin typeface="Courier New"/>
                <a:cs typeface="Courier New"/>
              </a:rPr>
              <a:t>');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END</a:t>
            </a:r>
            <a:r>
              <a:rPr dirty="0" sz="1800" spc="-1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IF;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489950" cy="4025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确定性</a:t>
            </a:r>
            <a:endParaRPr sz="3200">
              <a:latin typeface="宋体"/>
              <a:cs typeface="宋体"/>
            </a:endParaRPr>
          </a:p>
          <a:p>
            <a:pPr marL="356870" marR="142875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可以使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DETERMINISTIC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关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键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字将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个自定 义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函数声明为是确定性函数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这意 味着，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数据库系统会相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信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：对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此函数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ts val="3650"/>
              </a:lnSpc>
              <a:spcBef>
                <a:spcPts val="480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而言，只要给定相同的输入，不论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做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多少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次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调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用，它肯定能返回相同的值。</a:t>
            </a:r>
            <a:endParaRPr sz="3200">
              <a:latin typeface="宋体"/>
              <a:cs typeface="宋体"/>
            </a:endParaRPr>
          </a:p>
          <a:p>
            <a:pPr marL="356870" marR="5080" indent="-344805">
              <a:lnSpc>
                <a:spcPts val="3650"/>
              </a:lnSpc>
              <a:spcBef>
                <a:spcPts val="115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对于要在一个用户编写的函数上创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建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索引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情 况，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DETERMINISTIC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关键字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必要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92983" y="188417"/>
            <a:ext cx="35598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包</a:t>
            </a:r>
            <a:r>
              <a:rPr dirty="0" spc="-10"/>
              <a:t>（</a:t>
            </a:r>
            <a:r>
              <a:rPr dirty="0" spc="-5">
                <a:latin typeface="Times New Roman"/>
                <a:cs typeface="Times New Roman"/>
              </a:rPr>
              <a:t>Packag</a:t>
            </a:r>
            <a:r>
              <a:rPr dirty="0">
                <a:latin typeface="Times New Roman"/>
                <a:cs typeface="Times New Roman"/>
              </a:rPr>
              <a:t>e</a:t>
            </a:r>
            <a:r>
              <a:rPr dirty="0" spc="-10"/>
              <a:t>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15694"/>
            <a:ext cx="8903970" cy="366141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6870" marR="419100" indent="-344805">
              <a:lnSpc>
                <a:spcPts val="3650"/>
              </a:lnSpc>
              <a:spcBef>
                <a:spcPts val="3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包可以将彼此相关的功能划分到一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自包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含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单元中。通过使用包，可以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将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代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码模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ts val="3754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块化，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以构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建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供其他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编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程人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员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重用的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代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码库。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6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包通常由两部分组成：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规范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Specification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包体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body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简介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15694"/>
            <a:ext cx="8489950" cy="1951989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356870" marR="5080" indent="-344805">
              <a:lnSpc>
                <a:spcPct val="98400"/>
              </a:lnSpc>
              <a:spcBef>
                <a:spcPts val="15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用户可以命名自己编写的程序块，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并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将其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存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储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起来，以便以后使用。这些命名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程 序块称为存储过程和函数，他们的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集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合称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程 序包。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81042" y="188417"/>
            <a:ext cx="58356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包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15694"/>
            <a:ext cx="8902700" cy="40011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356870" marR="41783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包规范包含有关包的信息，其中列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出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可用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过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程和函数。所有的数据库用户对这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些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信息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都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具 有潜在的访问能力，这些过程和函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称为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公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ts val="3654"/>
              </a:lnSpc>
            </a:pP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Public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对象。规范中通常不包括构成这些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过程和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函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数的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代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码，包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体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中才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包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含实际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代码。</a:t>
            </a:r>
            <a:endParaRPr sz="3200">
              <a:latin typeface="宋体"/>
              <a:cs typeface="宋体"/>
            </a:endParaRPr>
          </a:p>
          <a:p>
            <a:pPr algn="just" marL="356870" marR="417830" indent="-344805">
              <a:lnSpc>
                <a:spcPct val="97600"/>
              </a:lnSpc>
              <a:spcBef>
                <a:spcPts val="105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规范中列出的过程和函数可被外部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访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问，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但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是 只在包体中包含的过程和函数只能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被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包自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身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访 问，它们对于这个包体是私有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Private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对象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92983" y="188417"/>
            <a:ext cx="355854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包</a:t>
            </a:r>
            <a:r>
              <a:rPr dirty="0" spc="-5">
                <a:latin typeface="Times New Roman"/>
                <a:cs typeface="Times New Roman"/>
              </a:rPr>
              <a:t>-</a:t>
            </a:r>
            <a:r>
              <a:rPr dirty="0" spc="-15"/>
              <a:t>创建包规范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1993264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基本语法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0055" y="2505455"/>
            <a:ext cx="7104888" cy="2685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43000" y="2438400"/>
            <a:ext cx="7086600" cy="2667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1375"/>
              </a:spcBef>
            </a:pPr>
            <a:r>
              <a:rPr dirty="0" sz="1800" spc="-5" b="1">
                <a:latin typeface="Courier New"/>
                <a:cs typeface="Courier New"/>
              </a:rPr>
              <a:t>CREATE </a:t>
            </a:r>
            <a:r>
              <a:rPr dirty="0" sz="1800" b="1">
                <a:latin typeface="Courier New"/>
                <a:cs typeface="Courier New"/>
              </a:rPr>
              <a:t>[OR </a:t>
            </a:r>
            <a:r>
              <a:rPr dirty="0" sz="1800" spc="-5" b="1">
                <a:latin typeface="Courier New"/>
                <a:cs typeface="Courier New"/>
              </a:rPr>
              <a:t>REPLACE] PACKAGE</a:t>
            </a:r>
            <a:r>
              <a:rPr dirty="0" sz="1800" spc="-13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package_name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{IS|AS}</a:t>
            </a:r>
            <a:endParaRPr sz="180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</a:pPr>
            <a:r>
              <a:rPr dirty="0" sz="1800" spc="-10" b="1" i="1">
                <a:latin typeface="Courier New"/>
                <a:cs typeface="Courier New"/>
              </a:rPr>
              <a:t>package_specification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END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package_name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73654" y="188417"/>
            <a:ext cx="30010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包</a:t>
            </a:r>
            <a:r>
              <a:rPr dirty="0" spc="-5">
                <a:latin typeface="Times New Roman"/>
                <a:cs typeface="Times New Roman"/>
              </a:rPr>
              <a:t>-</a:t>
            </a:r>
            <a:r>
              <a:rPr dirty="0" spc="-15"/>
              <a:t>创建包体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1993264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基本语法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0055" y="2505455"/>
            <a:ext cx="7104888" cy="2685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43000" y="2438400"/>
            <a:ext cx="7086600" cy="2667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  <a:spcBef>
                <a:spcPts val="1375"/>
              </a:spcBef>
            </a:pPr>
            <a:r>
              <a:rPr dirty="0" sz="1800" spc="-5" b="1">
                <a:latin typeface="Courier New"/>
                <a:cs typeface="Courier New"/>
              </a:rPr>
              <a:t>CREATE </a:t>
            </a:r>
            <a:r>
              <a:rPr dirty="0" sz="1800" b="1">
                <a:latin typeface="Courier New"/>
                <a:cs typeface="Courier New"/>
              </a:rPr>
              <a:t>[OR </a:t>
            </a:r>
            <a:r>
              <a:rPr dirty="0" sz="1800" spc="-5" b="1">
                <a:latin typeface="Courier New"/>
                <a:cs typeface="Courier New"/>
              </a:rPr>
              <a:t>REPLACE] PACKAGE BODY</a:t>
            </a:r>
            <a:r>
              <a:rPr dirty="0" sz="1800" spc="-17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package_name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{IS|AS}</a:t>
            </a:r>
            <a:endParaRPr sz="180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</a:pPr>
            <a:r>
              <a:rPr dirty="0" sz="1800" spc="-10" b="1" i="1">
                <a:latin typeface="Courier New"/>
                <a:cs typeface="Courier New"/>
              </a:rPr>
              <a:t>package_body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END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package_name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29688" y="188417"/>
            <a:ext cx="448818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关于包的一些规则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88999"/>
            <a:ext cx="8566785" cy="520509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algn="just" marL="356870" indent="-344805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调用包中的函数和过程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，应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该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调用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使用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包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名。</a:t>
            </a:r>
            <a:endParaRPr sz="2800">
              <a:latin typeface="宋体"/>
              <a:cs typeface="宋体"/>
            </a:endParaRPr>
          </a:p>
          <a:p>
            <a:pPr algn="just" marL="356870" marR="5080" indent="-344805">
              <a:lnSpc>
                <a:spcPts val="2880"/>
              </a:lnSpc>
              <a:spcBef>
                <a:spcPts val="98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除非包规范成功通过编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译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，否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则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包主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体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是不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能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成功通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过编译的。</a:t>
            </a:r>
            <a:endParaRPr sz="2800">
              <a:latin typeface="宋体"/>
              <a:cs typeface="宋体"/>
            </a:endParaRPr>
          </a:p>
          <a:p>
            <a:pPr algn="just" marL="356870" marR="5080" indent="-344805">
              <a:lnSpc>
                <a:spcPct val="87900"/>
              </a:lnSpc>
              <a:spcBef>
                <a:spcPts val="87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在包中，过程和函数是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以重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载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即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可以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让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多个过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程或函数公用同一个名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称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带有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不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同的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参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数。不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过有一些限制：</a:t>
            </a:r>
            <a:endParaRPr sz="2800">
              <a:latin typeface="宋体"/>
              <a:cs typeface="宋体"/>
            </a:endParaRPr>
          </a:p>
          <a:p>
            <a:pPr marL="756285" marR="173990" indent="-287020">
              <a:lnSpc>
                <a:spcPts val="2470"/>
              </a:lnSpc>
              <a:spcBef>
                <a:spcPts val="850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1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如果两个子程序仅在参数名称和参数模式上不同，则不能 重载这两个子程序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dirty="0" sz="2400" spc="-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如果两个函数只在返回类型上存在不同，不能进行重载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ts val="2675"/>
              </a:lnSpc>
              <a:spcBef>
                <a:spcPts val="409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2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重载函数的参数必须分别属于不同的类型系列，不能在同</a:t>
            </a:r>
            <a:endParaRPr sz="2400">
              <a:latin typeface="宋体"/>
              <a:cs typeface="宋体"/>
            </a:endParaRPr>
          </a:p>
          <a:p>
            <a:pPr marL="756285">
              <a:lnSpc>
                <a:spcPts val="2675"/>
              </a:lnSpc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一类型系列的参数上使用重载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ts val="2735"/>
              </a:lnSpc>
              <a:spcBef>
                <a:spcPts val="29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Oracle10gR1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中，如果两个子程序仅在数字的数据类型上</a:t>
            </a:r>
            <a:endParaRPr sz="2400">
              <a:latin typeface="宋体"/>
              <a:cs typeface="宋体"/>
            </a:endParaRPr>
          </a:p>
          <a:p>
            <a:pPr marL="756285">
              <a:lnSpc>
                <a:spcPts val="2735"/>
              </a:lnSpc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存在不同，可以进行重载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81042" y="188417"/>
            <a:ext cx="58356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包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264525" cy="4222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将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Func_getFullDeptName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放入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包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ss_pkg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中，以 便对代码进行管理和调用，如何实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？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分为两步：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包规范的书写（类似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dirty="0" sz="2800" spc="-2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语言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.h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文件）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包体的书写（类似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语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言中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.c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文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件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81042" y="188417"/>
            <a:ext cx="58356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包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158750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包规范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9263" y="2560320"/>
            <a:ext cx="7647432" cy="2679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0112" y="2492375"/>
            <a:ext cx="7632700" cy="266382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50292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CREATE </a:t>
            </a:r>
            <a:r>
              <a:rPr dirty="0" sz="1800" spc="-5" b="1">
                <a:latin typeface="Courier New"/>
                <a:cs typeface="Courier New"/>
              </a:rPr>
              <a:t>OR </a:t>
            </a:r>
            <a:r>
              <a:rPr dirty="0" sz="1800" spc="-10" b="1">
                <a:latin typeface="Courier New"/>
                <a:cs typeface="Courier New"/>
              </a:rPr>
              <a:t>REPLACE PACKAGE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ss_pkg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AS</a:t>
            </a:r>
            <a:endParaRPr sz="1800">
              <a:latin typeface="Courier New"/>
              <a:cs typeface="Courier New"/>
            </a:endParaRPr>
          </a:p>
          <a:p>
            <a:pPr marL="1920875" marR="2384425" indent="-915035">
              <a:lnSpc>
                <a:spcPct val="100000"/>
              </a:lnSpc>
              <a:tabLst>
                <a:tab pos="2374900" algn="l"/>
              </a:tabLst>
            </a:pPr>
            <a:r>
              <a:rPr dirty="0" sz="1800" spc="-5" b="1">
                <a:latin typeface="Courier New"/>
                <a:cs typeface="Courier New"/>
              </a:rPr>
              <a:t>FUNCTI</a:t>
            </a:r>
            <a:r>
              <a:rPr dirty="0" sz="1800" spc="-25" b="1">
                <a:latin typeface="Courier New"/>
                <a:cs typeface="Courier New"/>
              </a:rPr>
              <a:t>O</a:t>
            </a:r>
            <a:r>
              <a:rPr dirty="0" sz="1800" b="1">
                <a:latin typeface="Courier New"/>
                <a:cs typeface="Courier New"/>
              </a:rPr>
              <a:t>N	</a:t>
            </a:r>
            <a:r>
              <a:rPr dirty="0" sz="1800" spc="-5" b="1">
                <a:latin typeface="Courier New"/>
                <a:cs typeface="Courier New"/>
              </a:rPr>
              <a:t>f</a:t>
            </a:r>
            <a:r>
              <a:rPr dirty="0" sz="1800" spc="-25" b="1">
                <a:latin typeface="Courier New"/>
                <a:cs typeface="Courier New"/>
              </a:rPr>
              <a:t>u</a:t>
            </a:r>
            <a:r>
              <a:rPr dirty="0" sz="1800" spc="-5" b="1">
                <a:latin typeface="Courier New"/>
                <a:cs typeface="Courier New"/>
              </a:rPr>
              <a:t>nc_</a:t>
            </a:r>
            <a:r>
              <a:rPr dirty="0" sz="1800" spc="-25" b="1">
                <a:latin typeface="Courier New"/>
                <a:cs typeface="Courier New"/>
              </a:rPr>
              <a:t>g</a:t>
            </a:r>
            <a:r>
              <a:rPr dirty="0" sz="1800" spc="-5" b="1">
                <a:latin typeface="Courier New"/>
                <a:cs typeface="Courier New"/>
              </a:rPr>
              <a:t>etFu</a:t>
            </a:r>
            <a:r>
              <a:rPr dirty="0" sz="1800" spc="-25" b="1">
                <a:latin typeface="Courier New"/>
                <a:cs typeface="Courier New"/>
              </a:rPr>
              <a:t>ll</a:t>
            </a:r>
            <a:r>
              <a:rPr dirty="0" sz="1800" spc="-5" b="1">
                <a:latin typeface="Courier New"/>
                <a:cs typeface="Courier New"/>
              </a:rPr>
              <a:t>DeptNa</a:t>
            </a:r>
            <a:r>
              <a:rPr dirty="0" sz="1800" spc="-25" b="1">
                <a:latin typeface="Courier New"/>
                <a:cs typeface="Courier New"/>
              </a:rPr>
              <a:t>m</a:t>
            </a:r>
            <a:r>
              <a:rPr dirty="0" sz="1800" spc="-5" b="1">
                <a:latin typeface="Courier New"/>
                <a:cs typeface="Courier New"/>
              </a:rPr>
              <a:t>e(  p_dname IN </a:t>
            </a:r>
            <a:r>
              <a:rPr dirty="0" sz="1800" spc="-10" b="1">
                <a:latin typeface="Courier New"/>
                <a:cs typeface="Courier New"/>
              </a:rPr>
              <a:t>OUT</a:t>
            </a:r>
            <a:r>
              <a:rPr dirty="0" sz="1800" spc="-8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VARCHAR2)</a:t>
            </a:r>
            <a:endParaRPr sz="1800">
              <a:latin typeface="Courier New"/>
              <a:cs typeface="Courier New"/>
            </a:endParaRPr>
          </a:p>
          <a:p>
            <a:pPr marL="141795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RETURN BOOLEAN;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END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ss_pkg;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81042" y="188417"/>
            <a:ext cx="58356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包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118173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包体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671" y="6597650"/>
            <a:ext cx="9101328" cy="835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1628775"/>
            <a:ext cx="9144000" cy="4968875"/>
          </a:xfrm>
          <a:custGeom>
            <a:avLst/>
            <a:gdLst/>
            <a:ahLst/>
            <a:cxnLst/>
            <a:rect l="l" t="t" r="r" b="b"/>
            <a:pathLst>
              <a:path w="9144000" h="4968875">
                <a:moveTo>
                  <a:pt x="0" y="4968875"/>
                </a:moveTo>
                <a:lnTo>
                  <a:pt x="9144000" y="4968875"/>
                </a:lnTo>
                <a:lnTo>
                  <a:pt x="9144000" y="0"/>
                </a:lnTo>
                <a:lnTo>
                  <a:pt x="0" y="0"/>
                </a:lnTo>
                <a:lnTo>
                  <a:pt x="0" y="496887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1628775"/>
            <a:ext cx="9144000" cy="4968875"/>
          </a:xfrm>
          <a:custGeom>
            <a:avLst/>
            <a:gdLst/>
            <a:ahLst/>
            <a:cxnLst/>
            <a:rect l="l" t="t" r="r" b="b"/>
            <a:pathLst>
              <a:path w="9144000" h="4968875">
                <a:moveTo>
                  <a:pt x="0" y="4968875"/>
                </a:moveTo>
                <a:lnTo>
                  <a:pt x="9144000" y="4968875"/>
                </a:lnTo>
                <a:lnTo>
                  <a:pt x="9144000" y="0"/>
                </a:lnTo>
                <a:lnTo>
                  <a:pt x="0" y="0"/>
                </a:lnTo>
                <a:lnTo>
                  <a:pt x="0" y="49688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0660" y="1638375"/>
            <a:ext cx="8581390" cy="490601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5" b="1">
                <a:latin typeface="Courier New"/>
                <a:cs typeface="Courier New"/>
              </a:rPr>
              <a:t>CREATE </a:t>
            </a:r>
            <a:r>
              <a:rPr dirty="0" sz="1600" b="1">
                <a:latin typeface="Courier New"/>
                <a:cs typeface="Courier New"/>
              </a:rPr>
              <a:t>OR REPLACE PACKAGE </a:t>
            </a:r>
            <a:r>
              <a:rPr dirty="0" sz="1600" spc="-5" b="1">
                <a:latin typeface="Courier New"/>
                <a:cs typeface="Courier New"/>
              </a:rPr>
              <a:t>BODY ss_pkg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AS</a:t>
            </a:r>
            <a:endParaRPr sz="1600">
              <a:latin typeface="Courier New"/>
              <a:cs typeface="Courier New"/>
            </a:endParaRPr>
          </a:p>
          <a:p>
            <a:pPr marL="133985" marR="5080">
              <a:lnSpc>
                <a:spcPct val="100000"/>
              </a:lnSpc>
              <a:tabLst>
                <a:tab pos="1353820" algn="l"/>
              </a:tabLst>
            </a:pPr>
            <a:r>
              <a:rPr dirty="0" sz="1600" b="1">
                <a:latin typeface="Courier New"/>
                <a:cs typeface="Courier New"/>
              </a:rPr>
              <a:t>FUNCTION	func_getFullDeptName(p_dname IN </a:t>
            </a:r>
            <a:r>
              <a:rPr dirty="0" sz="1600" spc="-5" b="1">
                <a:latin typeface="Courier New"/>
                <a:cs typeface="Courier New"/>
              </a:rPr>
              <a:t>OUT VARCHAR2)RETURN BOOLEAN  IS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v_oldname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varchar2(30);</a:t>
            </a:r>
            <a:endParaRPr sz="160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  <a:p>
            <a:pPr marL="622300" marR="3062605" indent="-24384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IF </a:t>
            </a:r>
            <a:r>
              <a:rPr dirty="0" sz="1600" b="1">
                <a:latin typeface="Courier New"/>
                <a:cs typeface="Courier New"/>
              </a:rPr>
              <a:t>p_dname </a:t>
            </a:r>
            <a:r>
              <a:rPr dirty="0" sz="1600" spc="-5" b="1">
                <a:latin typeface="Courier New"/>
                <a:cs typeface="Courier New"/>
              </a:rPr>
              <a:t>IS NULL </a:t>
            </a:r>
            <a:r>
              <a:rPr dirty="0" sz="1600" b="1">
                <a:latin typeface="Courier New"/>
                <a:cs typeface="Courier New"/>
              </a:rPr>
              <a:t>THEN  dbms_output.put_line('p_dname </a:t>
            </a:r>
            <a:r>
              <a:rPr dirty="0" sz="1600" spc="-5" b="1">
                <a:latin typeface="Courier New"/>
                <a:cs typeface="Courier New"/>
              </a:rPr>
              <a:t>is null');  RETURN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FALSE;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END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IF;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v_oldname:=p_dname;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SELECT </a:t>
            </a:r>
            <a:r>
              <a:rPr dirty="0" sz="1600" b="1">
                <a:latin typeface="Courier New"/>
                <a:cs typeface="Courier New"/>
              </a:rPr>
              <a:t>dname </a:t>
            </a:r>
            <a:r>
              <a:rPr dirty="0" sz="1600" spc="-5" b="1">
                <a:latin typeface="Courier New"/>
                <a:cs typeface="Courier New"/>
              </a:rPr>
              <a:t>INTO </a:t>
            </a:r>
            <a:r>
              <a:rPr dirty="0" sz="1600" b="1">
                <a:latin typeface="Courier New"/>
                <a:cs typeface="Courier New"/>
              </a:rPr>
              <a:t>p_dname </a:t>
            </a:r>
            <a:r>
              <a:rPr dirty="0" sz="1600" spc="-5" b="1">
                <a:latin typeface="Courier New"/>
                <a:cs typeface="Courier New"/>
              </a:rPr>
              <a:t>FROM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dept</a:t>
            </a:r>
            <a:endParaRPr sz="16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WHERE </a:t>
            </a:r>
            <a:r>
              <a:rPr dirty="0" sz="1600" b="1">
                <a:latin typeface="Courier New"/>
                <a:cs typeface="Courier New"/>
              </a:rPr>
              <a:t>dname </a:t>
            </a:r>
            <a:r>
              <a:rPr dirty="0" sz="1600" spc="-5" b="1">
                <a:latin typeface="Courier New"/>
                <a:cs typeface="Courier New"/>
              </a:rPr>
              <a:t>LIKE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'%'||p_dname||'%';</a:t>
            </a:r>
            <a:endParaRPr sz="1600">
              <a:latin typeface="Courier New"/>
              <a:cs typeface="Courier New"/>
            </a:endParaRPr>
          </a:p>
          <a:p>
            <a:pPr marL="133985" marR="6728459" indent="24384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RETURN</a:t>
            </a:r>
            <a:r>
              <a:rPr dirty="0" sz="1600" spc="-8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TRUE;  </a:t>
            </a:r>
            <a:r>
              <a:rPr dirty="0" sz="1600" spc="-5" b="1">
                <a:latin typeface="Courier New"/>
                <a:cs typeface="Courier New"/>
              </a:rPr>
              <a:t>EXCEPTION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WHEN TOO_MANY_ROWS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 marL="622300">
              <a:lnSpc>
                <a:spcPts val="1895"/>
              </a:lnSpc>
              <a:spcBef>
                <a:spcPts val="50"/>
              </a:spcBef>
            </a:pPr>
            <a:r>
              <a:rPr dirty="0" sz="1600" b="1">
                <a:latin typeface="Courier New"/>
                <a:cs typeface="Courier New"/>
              </a:rPr>
              <a:t>dbms_output.put_line('</a:t>
            </a:r>
            <a:r>
              <a:rPr dirty="0" sz="1600" spc="20" b="1">
                <a:latin typeface="宋体"/>
                <a:cs typeface="宋体"/>
              </a:rPr>
              <a:t>不止一个部门包</a:t>
            </a:r>
            <a:r>
              <a:rPr dirty="0" sz="1600" spc="-5" b="1">
                <a:latin typeface="宋体"/>
                <a:cs typeface="宋体"/>
              </a:rPr>
              <a:t>含</a:t>
            </a:r>
            <a:r>
              <a:rPr dirty="0" sz="1600" spc="20" b="1">
                <a:latin typeface="宋体"/>
                <a:cs typeface="宋体"/>
              </a:rPr>
              <a:t>字</a:t>
            </a:r>
            <a:r>
              <a:rPr dirty="0" sz="1600" b="1">
                <a:latin typeface="宋体"/>
                <a:cs typeface="宋体"/>
              </a:rPr>
              <a:t>符</a:t>
            </a:r>
            <a:r>
              <a:rPr dirty="0" sz="1600" spc="-5" b="1">
                <a:latin typeface="Courier New"/>
                <a:cs typeface="Courier New"/>
              </a:rPr>
              <a:t>'||v_oldname);</a:t>
            </a:r>
            <a:endParaRPr sz="1600">
              <a:latin typeface="Courier New"/>
              <a:cs typeface="Courier New"/>
            </a:endParaRPr>
          </a:p>
          <a:p>
            <a:pPr marL="622300">
              <a:lnSpc>
                <a:spcPts val="1895"/>
              </a:lnSpc>
            </a:pPr>
            <a:r>
              <a:rPr dirty="0" sz="1600" spc="-5" b="1">
                <a:latin typeface="Courier New"/>
                <a:cs typeface="Courier New"/>
              </a:rPr>
              <a:t>RETURN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FALSE;</a:t>
            </a:r>
            <a:endParaRPr sz="1600">
              <a:latin typeface="Courier New"/>
              <a:cs typeface="Courier New"/>
            </a:endParaRPr>
          </a:p>
          <a:p>
            <a:pPr marL="133985" marR="5137785" indent="24384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END</a:t>
            </a:r>
            <a:r>
              <a:rPr dirty="0" sz="1600" spc="-4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func_getFullDeptName;  </a:t>
            </a:r>
            <a:r>
              <a:rPr dirty="0" sz="1600" spc="-5" b="1">
                <a:latin typeface="Courier New"/>
                <a:cs typeface="Courier New"/>
              </a:rPr>
              <a:t>END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ss_pkg;</a:t>
            </a:r>
            <a:endParaRPr sz="160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</a:pPr>
            <a:r>
              <a:rPr dirty="0" sz="1600" spc="5" b="1"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55726" y="188417"/>
            <a:ext cx="783463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查看过程，函数和包的有关信息</a:t>
            </a:r>
          </a:p>
        </p:txBody>
      </p:sp>
      <p:sp>
        <p:nvSpPr>
          <p:cNvPr id="5" name="object 5"/>
          <p:cNvSpPr/>
          <p:nvPr/>
        </p:nvSpPr>
        <p:spPr>
          <a:xfrm>
            <a:off x="448055" y="2429255"/>
            <a:ext cx="8476488" cy="780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8431" y="2612135"/>
            <a:ext cx="860755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1000" y="2362200"/>
            <a:ext cx="8458200" cy="762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17805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1715"/>
              </a:spcBef>
            </a:pPr>
            <a:r>
              <a:rPr dirty="0" sz="1800" spc="-10" b="1">
                <a:latin typeface="Courier New"/>
                <a:cs typeface="Courier New"/>
              </a:rPr>
              <a:t>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10" b="1">
                <a:latin typeface="Courier New"/>
                <a:cs typeface="Courier New"/>
              </a:rPr>
              <a:t>FROM user_procedures WHERE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object_name=‘my_proc’;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3295" y="3712464"/>
            <a:ext cx="8473440" cy="7772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23672" y="3895344"/>
            <a:ext cx="8470392" cy="3474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5287" y="3644900"/>
            <a:ext cx="8458200" cy="762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18440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1720"/>
              </a:spcBef>
            </a:pPr>
            <a:r>
              <a:rPr dirty="0" sz="1800" spc="-10" b="1">
                <a:latin typeface="Courier New"/>
                <a:cs typeface="Courier New"/>
              </a:rPr>
              <a:t>SELECT </a:t>
            </a:r>
            <a:r>
              <a:rPr dirty="0" sz="1800" b="1">
                <a:latin typeface="Courier New"/>
                <a:cs typeface="Courier New"/>
              </a:rPr>
              <a:t>* </a:t>
            </a:r>
            <a:r>
              <a:rPr dirty="0" sz="1800" spc="-10" b="1">
                <a:latin typeface="Courier New"/>
                <a:cs typeface="Courier New"/>
              </a:rPr>
              <a:t>FROM all_procedures WHERE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object_name=‘my_func’;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5509" y="188417"/>
            <a:ext cx="22567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显示代码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4021454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查看过程或函数代码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847543"/>
            <a:ext cx="239903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查看包代码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4604080"/>
            <a:ext cx="321056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查看触发器代码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3855" y="1895855"/>
            <a:ext cx="7333488" cy="780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94232" y="2078735"/>
            <a:ext cx="7513320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66800" y="1828800"/>
            <a:ext cx="7315200" cy="762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17170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1710"/>
              </a:spcBef>
            </a:pPr>
            <a:r>
              <a:rPr dirty="0" sz="1800" spc="-10" b="1">
                <a:latin typeface="Courier New"/>
                <a:cs typeface="Courier New"/>
              </a:rPr>
              <a:t>SELECT text FROM </a:t>
            </a:r>
            <a:r>
              <a:rPr dirty="0" sz="1800" spc="-15" b="1">
                <a:latin typeface="Courier New"/>
                <a:cs typeface="Courier New"/>
              </a:rPr>
              <a:t>user_source </a:t>
            </a:r>
            <a:r>
              <a:rPr dirty="0" sz="1800" spc="-10" b="1">
                <a:latin typeface="Courier New"/>
                <a:cs typeface="Courier New"/>
              </a:rPr>
              <a:t>WHERE</a:t>
            </a:r>
            <a:r>
              <a:rPr dirty="0" sz="1800" spc="8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name=‘MY_PROC’;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33855" y="3648455"/>
            <a:ext cx="7333488" cy="856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66800" y="3581400"/>
            <a:ext cx="7315200" cy="838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18745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935"/>
              </a:spcBef>
            </a:pPr>
            <a:r>
              <a:rPr dirty="0" sz="1800" spc="-10" b="1">
                <a:latin typeface="Courier New"/>
                <a:cs typeface="Courier New"/>
              </a:rPr>
              <a:t>SELECT text FROM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user_source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WHERE </a:t>
            </a:r>
            <a:r>
              <a:rPr dirty="0" sz="1800" spc="-10" b="1">
                <a:latin typeface="Courier New"/>
                <a:cs typeface="Courier New"/>
              </a:rPr>
              <a:t>name=‘MY_PKG’ </a:t>
            </a:r>
            <a:r>
              <a:rPr dirty="0" sz="1800" spc="-5" b="1">
                <a:latin typeface="Courier New"/>
                <a:cs typeface="Courier New"/>
              </a:rPr>
              <a:t>AND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type=‘PACKAGE’;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33855" y="5401055"/>
            <a:ext cx="7333488" cy="856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6800" y="5334000"/>
            <a:ext cx="7315200" cy="838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0014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944"/>
              </a:spcBef>
            </a:pPr>
            <a:r>
              <a:rPr dirty="0" sz="1800" spc="-10" b="1">
                <a:latin typeface="Courier New"/>
                <a:cs typeface="Courier New"/>
              </a:rPr>
              <a:t>SELECT text FROM</a:t>
            </a:r>
            <a:r>
              <a:rPr dirty="0" sz="1800" spc="1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user_source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WHERE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name=‘MY_TRIG’;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5509" y="188417"/>
            <a:ext cx="22567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查看错误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88262"/>
            <a:ext cx="324040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SHOW</a:t>
            </a:r>
            <a:r>
              <a:rPr dirty="0" sz="3200" spc="-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ERRORS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33855" y="2200655"/>
            <a:ext cx="7333488" cy="780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66800" y="2133600"/>
            <a:ext cx="7315200" cy="762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1780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715"/>
              </a:spcBef>
            </a:pPr>
            <a:r>
              <a:rPr dirty="0" sz="1800" spc="-5" b="1">
                <a:latin typeface="Courier New"/>
                <a:cs typeface="Courier New"/>
              </a:rPr>
              <a:t>SHOW </a:t>
            </a:r>
            <a:r>
              <a:rPr dirty="0" sz="1800" spc="-10" b="1">
                <a:latin typeface="Courier New"/>
                <a:cs typeface="Courier New"/>
              </a:rPr>
              <a:t>ERRORS PROCEDURE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my_proc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3855" y="3419855"/>
            <a:ext cx="7333488" cy="780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66800" y="3352800"/>
            <a:ext cx="7315200" cy="762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17804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714"/>
              </a:spcBef>
            </a:pPr>
            <a:r>
              <a:rPr dirty="0" sz="1800" spc="-5" b="1">
                <a:latin typeface="Courier New"/>
                <a:cs typeface="Courier New"/>
              </a:rPr>
              <a:t>SHOW </a:t>
            </a:r>
            <a:r>
              <a:rPr dirty="0" sz="1800" spc="-10" b="1">
                <a:latin typeface="Courier New"/>
                <a:cs typeface="Courier New"/>
              </a:rPr>
              <a:t>ERRORS FUNCTION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my_func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33855" y="4715255"/>
            <a:ext cx="7333488" cy="780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66800" y="4648200"/>
            <a:ext cx="7315200" cy="762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1844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720"/>
              </a:spcBef>
            </a:pPr>
            <a:r>
              <a:rPr dirty="0" sz="1800" spc="-5" b="1">
                <a:latin typeface="Courier New"/>
                <a:cs typeface="Courier New"/>
              </a:rPr>
              <a:t>SHOW </a:t>
            </a:r>
            <a:r>
              <a:rPr dirty="0" sz="1800" spc="-10" b="1">
                <a:latin typeface="Courier New"/>
                <a:cs typeface="Courier New"/>
              </a:rPr>
              <a:t>ERRORS PACKAGE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my_pack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过程与函数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48638"/>
            <a:ext cx="8566785" cy="48507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ts val="3195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过程</a:t>
            </a:r>
            <a:endParaRPr sz="2800">
              <a:latin typeface="宋体"/>
              <a:cs typeface="宋体"/>
            </a:endParaRPr>
          </a:p>
          <a:p>
            <a:pPr marL="356870" marR="5080">
              <a:lnSpc>
                <a:spcPct val="90000"/>
              </a:lnSpc>
              <a:spcBef>
                <a:spcPts val="170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从本质上来看，过程就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命名</a:t>
            </a:r>
            <a:r>
              <a:rPr dirty="0" sz="2800" spc="-3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程序块，它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可以被赋予参数并存储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数据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库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中，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然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后由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另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外一个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应用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例程调用。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356870" indent="-344805">
              <a:lnSpc>
                <a:spcPts val="3265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函数</a:t>
            </a:r>
            <a:endParaRPr sz="2800">
              <a:latin typeface="宋体"/>
              <a:cs typeface="宋体"/>
            </a:endParaRPr>
          </a:p>
          <a:p>
            <a:pPr marL="356870" marR="5080">
              <a:lnSpc>
                <a:spcPct val="89200"/>
              </a:lnSpc>
              <a:spcBef>
                <a:spcPts val="270"/>
              </a:spcBef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函数与过程非常类似，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也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是数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库中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存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储的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命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名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程序块。创建函数与创建过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要都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遵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循同样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的规则。函数与过程的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安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全方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式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和参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传递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也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相同。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函数的主要特征是它必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须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返回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个值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这个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返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回值既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可以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number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varchar2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这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样简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单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的数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类型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也可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数组或对象这样复杂的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据类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型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5509" y="188417"/>
            <a:ext cx="22567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显示代码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4021454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查看过程或函数代码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847543"/>
            <a:ext cx="239903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查看包代码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4604080"/>
            <a:ext cx="321056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查看触发器代码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33855" y="1895855"/>
            <a:ext cx="7333488" cy="780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94232" y="2078735"/>
            <a:ext cx="7513320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66800" y="1828800"/>
            <a:ext cx="7315200" cy="762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17170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1710"/>
              </a:spcBef>
            </a:pPr>
            <a:r>
              <a:rPr dirty="0" sz="1800" spc="-10" b="1">
                <a:latin typeface="Courier New"/>
                <a:cs typeface="Courier New"/>
              </a:rPr>
              <a:t>SELECT text FROM </a:t>
            </a:r>
            <a:r>
              <a:rPr dirty="0" sz="1800" spc="-15" b="1">
                <a:latin typeface="Courier New"/>
                <a:cs typeface="Courier New"/>
              </a:rPr>
              <a:t>user_source </a:t>
            </a:r>
            <a:r>
              <a:rPr dirty="0" sz="1800" spc="-10" b="1">
                <a:latin typeface="Courier New"/>
                <a:cs typeface="Courier New"/>
              </a:rPr>
              <a:t>WHERE</a:t>
            </a:r>
            <a:r>
              <a:rPr dirty="0" sz="1800" spc="8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name=‘MY_PROC’;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33855" y="3648455"/>
            <a:ext cx="7333488" cy="856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66800" y="3581400"/>
            <a:ext cx="7315200" cy="838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18745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935"/>
              </a:spcBef>
            </a:pPr>
            <a:r>
              <a:rPr dirty="0" sz="1800" spc="-10" b="1">
                <a:latin typeface="Courier New"/>
                <a:cs typeface="Courier New"/>
              </a:rPr>
              <a:t>SELECT text FROM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user_source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WHERE </a:t>
            </a:r>
            <a:r>
              <a:rPr dirty="0" sz="1800" spc="-10" b="1">
                <a:latin typeface="Courier New"/>
                <a:cs typeface="Courier New"/>
              </a:rPr>
              <a:t>name=‘MY_PKG’ </a:t>
            </a:r>
            <a:r>
              <a:rPr dirty="0" sz="1800" spc="-5" b="1">
                <a:latin typeface="Courier New"/>
                <a:cs typeface="Courier New"/>
              </a:rPr>
              <a:t>AND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type=‘PACKAGE’;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33855" y="5401055"/>
            <a:ext cx="7333488" cy="8564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066800" y="5334000"/>
            <a:ext cx="7315200" cy="8382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0014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944"/>
              </a:spcBef>
            </a:pPr>
            <a:r>
              <a:rPr dirty="0" sz="1800" spc="-10" b="1">
                <a:latin typeface="Courier New"/>
                <a:cs typeface="Courier New"/>
              </a:rPr>
              <a:t>SELECT text FROM</a:t>
            </a:r>
            <a:r>
              <a:rPr dirty="0" sz="1800" spc="1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user_source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WHERE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name=‘MY_TRIG’;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过程和函数（补充）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417560" cy="1000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调用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ss_pkg.func_getfulldeptname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函数的方法如 下：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9367" y="2490216"/>
            <a:ext cx="7647432" cy="3236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99744" y="2529839"/>
            <a:ext cx="7882128" cy="3090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1550" y="2420937"/>
            <a:ext cx="7632700" cy="322262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76200" rIns="0" bIns="0" rtlCol="0" vert="horz">
            <a:spAutoFit/>
          </a:bodyPr>
          <a:lstStyle/>
          <a:p>
            <a:pPr marL="502920">
              <a:lnSpc>
                <a:spcPct val="100000"/>
              </a:lnSpc>
              <a:spcBef>
                <a:spcPts val="600"/>
              </a:spcBef>
            </a:pPr>
            <a:r>
              <a:rPr dirty="0" sz="1800" spc="-10" b="1">
                <a:latin typeface="Courier New"/>
                <a:cs typeface="Courier New"/>
              </a:rPr>
              <a:t>DECLARE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dname </a:t>
            </a:r>
            <a:r>
              <a:rPr dirty="0" sz="1800" spc="-15" b="1">
                <a:latin typeface="Courier New"/>
                <a:cs typeface="Courier New"/>
              </a:rPr>
              <a:t>varchar2(30);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dname:='SALE';</a:t>
            </a:r>
            <a:endParaRPr sz="1800">
              <a:latin typeface="Courier New"/>
              <a:cs typeface="Courier New"/>
            </a:endParaRPr>
          </a:p>
          <a:p>
            <a:pPr marL="1417955" marR="64135" indent="-41148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IF </a:t>
            </a:r>
            <a:r>
              <a:rPr dirty="0" sz="1800" spc="-10" b="1">
                <a:latin typeface="Courier New"/>
                <a:cs typeface="Courier New"/>
              </a:rPr>
              <a:t>ss_pkg.Func_getFullDeptName(dname) </a:t>
            </a:r>
            <a:r>
              <a:rPr dirty="0" sz="1800" spc="-5" b="1">
                <a:latin typeface="Courier New"/>
                <a:cs typeface="Courier New"/>
              </a:rPr>
              <a:t>THEN  </a:t>
            </a:r>
            <a:r>
              <a:rPr dirty="0" sz="1800" spc="-10" b="1">
                <a:latin typeface="Courier New"/>
                <a:cs typeface="Courier New"/>
              </a:rPr>
              <a:t>dbms_output.put_line('now,dname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is:'||dname);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algn="ctr" marL="2540">
              <a:lnSpc>
                <a:spcPts val="2125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dbms_output.put_line('</a:t>
            </a:r>
            <a:r>
              <a:rPr dirty="0" sz="1800" spc="-10" b="1">
                <a:latin typeface="宋体"/>
                <a:cs typeface="宋体"/>
              </a:rPr>
              <a:t>有</a:t>
            </a:r>
            <a:r>
              <a:rPr dirty="0" sz="1800" spc="10" b="1">
                <a:latin typeface="宋体"/>
                <a:cs typeface="宋体"/>
              </a:rPr>
              <a:t>点</a:t>
            </a:r>
            <a:r>
              <a:rPr dirty="0" sz="1800" spc="-10" b="1">
                <a:latin typeface="宋体"/>
                <a:cs typeface="宋体"/>
              </a:rPr>
              <a:t>不</a:t>
            </a:r>
            <a:r>
              <a:rPr dirty="0" sz="1800" spc="10" b="1">
                <a:latin typeface="宋体"/>
                <a:cs typeface="宋体"/>
              </a:rPr>
              <a:t>对</a:t>
            </a:r>
            <a:r>
              <a:rPr dirty="0" sz="1800" spc="-10" b="1">
                <a:latin typeface="宋体"/>
                <a:cs typeface="宋体"/>
              </a:rPr>
              <a:t>劲</a:t>
            </a:r>
            <a:r>
              <a:rPr dirty="0" sz="1800" b="1">
                <a:latin typeface="宋体"/>
                <a:cs typeface="宋体"/>
              </a:rPr>
              <a:t>！</a:t>
            </a:r>
            <a:r>
              <a:rPr dirty="0" sz="1800" b="1">
                <a:latin typeface="Courier New"/>
                <a:cs typeface="Courier New"/>
              </a:rPr>
              <a:t>');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END</a:t>
            </a:r>
            <a:r>
              <a:rPr dirty="0" sz="1800" spc="-1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IF;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过程和函数（补充）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48931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可以利用游标来解决输出结果多于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行的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情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况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3295" y="1984248"/>
            <a:ext cx="8513064" cy="38313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95287" y="1916112"/>
            <a:ext cx="8498205" cy="381635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98425" rIns="0" bIns="0" rtlCol="0" vert="horz">
            <a:spAutoFit/>
          </a:bodyPr>
          <a:lstStyle/>
          <a:p>
            <a:pPr marL="502920">
              <a:lnSpc>
                <a:spcPct val="100000"/>
              </a:lnSpc>
              <a:spcBef>
                <a:spcPts val="775"/>
              </a:spcBef>
            </a:pPr>
            <a:r>
              <a:rPr dirty="0" sz="1800" spc="-10" b="1">
                <a:latin typeface="Courier New"/>
                <a:cs typeface="Courier New"/>
              </a:rPr>
              <a:t>CREATE </a:t>
            </a:r>
            <a:r>
              <a:rPr dirty="0" sz="1800" spc="-5" b="1">
                <a:latin typeface="Courier New"/>
                <a:cs typeface="Courier New"/>
              </a:rPr>
              <a:t>OR REPLACE </a:t>
            </a:r>
            <a:r>
              <a:rPr dirty="0" sz="1800" spc="-10" b="1">
                <a:latin typeface="Courier New"/>
                <a:cs typeface="Courier New"/>
              </a:rPr>
              <a:t>PROCEDURE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getFullDeptName</a:t>
            </a:r>
            <a:endParaRPr sz="180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(p_dname IN varchar2,p_fullname </a:t>
            </a:r>
            <a:r>
              <a:rPr dirty="0" sz="1800" spc="-5" b="1">
                <a:latin typeface="Courier New"/>
                <a:cs typeface="Courier New"/>
              </a:rPr>
              <a:t>OUT</a:t>
            </a:r>
            <a:r>
              <a:rPr dirty="0" sz="1800" spc="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sys_refcursor)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IS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1920875" marR="1097280" indent="-91503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IF </a:t>
            </a:r>
            <a:r>
              <a:rPr dirty="0" sz="1800" spc="-10" b="1">
                <a:latin typeface="Courier New"/>
                <a:cs typeface="Courier New"/>
              </a:rPr>
              <a:t>p_dname IS NULL </a:t>
            </a:r>
            <a:r>
              <a:rPr dirty="0" sz="1800" spc="-15" b="1">
                <a:latin typeface="Courier New"/>
                <a:cs typeface="Courier New"/>
              </a:rPr>
              <a:t>THEN  </a:t>
            </a:r>
            <a:r>
              <a:rPr dirty="0" sz="1800" spc="-10" b="1">
                <a:latin typeface="Courier New"/>
                <a:cs typeface="Courier New"/>
              </a:rPr>
              <a:t>dbms_output.put_line('p_dname </a:t>
            </a:r>
            <a:r>
              <a:rPr dirty="0" sz="1800" spc="-5" b="1">
                <a:latin typeface="Courier New"/>
                <a:cs typeface="Courier New"/>
              </a:rPr>
              <a:t>is </a:t>
            </a:r>
            <a:r>
              <a:rPr dirty="0" sz="1800" spc="-10" b="1">
                <a:latin typeface="Courier New"/>
                <a:cs typeface="Courier New"/>
              </a:rPr>
              <a:t>null');  </a:t>
            </a:r>
            <a:r>
              <a:rPr dirty="0" sz="1800" b="1">
                <a:latin typeface="Courier New"/>
                <a:cs typeface="Courier New"/>
              </a:rPr>
              <a:t>RETURN;</a:t>
            </a:r>
            <a:endParaRPr sz="18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END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IF;</a:t>
            </a:r>
            <a:endParaRPr sz="18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OPEN </a:t>
            </a:r>
            <a:r>
              <a:rPr dirty="0" sz="1800" spc="-10" b="1">
                <a:latin typeface="Courier New"/>
                <a:cs typeface="Courier New"/>
              </a:rPr>
              <a:t>p_fullname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FOR</a:t>
            </a:r>
            <a:endParaRPr sz="1800">
              <a:latin typeface="Courier New"/>
              <a:cs typeface="Courier New"/>
            </a:endParaRPr>
          </a:p>
          <a:p>
            <a:pPr marL="141795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SELECT dname </a:t>
            </a: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dept</a:t>
            </a:r>
            <a:endParaRPr sz="1800">
              <a:latin typeface="Courier New"/>
              <a:cs typeface="Courier New"/>
            </a:endParaRPr>
          </a:p>
          <a:p>
            <a:pPr marL="14605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WHERE </a:t>
            </a:r>
            <a:r>
              <a:rPr dirty="0" sz="1800" spc="-5" b="1">
                <a:latin typeface="Courier New"/>
                <a:cs typeface="Courier New"/>
              </a:rPr>
              <a:t>dname like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'%'||p_dname||'%';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END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getFullDeptName;</a:t>
            </a:r>
            <a:endParaRPr sz="1800">
              <a:latin typeface="Courier New"/>
              <a:cs typeface="Courier New"/>
            </a:endParaRPr>
          </a:p>
          <a:p>
            <a:pPr marL="50292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过程和函数（补充）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05967"/>
            <a:ext cx="215519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调用示例：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731719"/>
            <a:ext cx="8566785" cy="77724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356870" marR="5080" indent="-344805">
              <a:lnSpc>
                <a:spcPct val="75700"/>
              </a:lnSpc>
              <a:spcBef>
                <a:spcPts val="92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这种方法显然难以满足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我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们的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需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要，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这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时可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结合包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的使用来满足这样的需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要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9263" y="1551432"/>
            <a:ext cx="7647432" cy="1240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6591" y="1478280"/>
            <a:ext cx="4422648" cy="13228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0112" y="1484312"/>
            <a:ext cx="7632700" cy="12242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02920">
              <a:lnSpc>
                <a:spcPts val="1810"/>
              </a:lnSpc>
            </a:pPr>
            <a:r>
              <a:rPr dirty="0" sz="1600" spc="-5" b="1">
                <a:latin typeface="Courier New"/>
                <a:cs typeface="Courier New"/>
              </a:rPr>
              <a:t>variable </a:t>
            </a:r>
            <a:r>
              <a:rPr dirty="0" sz="1600" b="1">
                <a:latin typeface="Courier New"/>
                <a:cs typeface="Courier New"/>
              </a:rPr>
              <a:t>x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refcursor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75"/>
              </a:spcBef>
            </a:pPr>
            <a:r>
              <a:rPr dirty="0" sz="1600" spc="-5" b="1">
                <a:latin typeface="Courier New"/>
                <a:cs typeface="Courier New"/>
              </a:rPr>
              <a:t>variable </a:t>
            </a:r>
            <a:r>
              <a:rPr dirty="0" sz="1600" spc="5" b="1">
                <a:latin typeface="Courier New"/>
                <a:cs typeface="Courier New"/>
              </a:rPr>
              <a:t>name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varchar2(20)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exec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:name:='A';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exec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getfulldeptname(:name,:x)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print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5" b="1">
                <a:latin typeface="Courier New"/>
                <a:cs typeface="Courier New"/>
              </a:rPr>
              <a:t>x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69263" y="3642359"/>
            <a:ext cx="7647432" cy="2752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26591" y="3697223"/>
            <a:ext cx="7903464" cy="25725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00112" y="3573462"/>
            <a:ext cx="7632700" cy="2736850"/>
          </a:xfrm>
          <a:custGeom>
            <a:avLst/>
            <a:gdLst/>
            <a:ahLst/>
            <a:cxnLst/>
            <a:rect l="l" t="t" r="r" b="b"/>
            <a:pathLst>
              <a:path w="7632700" h="2736850">
                <a:moveTo>
                  <a:pt x="0" y="2736850"/>
                </a:moveTo>
                <a:lnTo>
                  <a:pt x="7632700" y="2736850"/>
                </a:lnTo>
                <a:lnTo>
                  <a:pt x="7632700" y="0"/>
                </a:lnTo>
                <a:lnTo>
                  <a:pt x="0" y="0"/>
                </a:lnTo>
                <a:lnTo>
                  <a:pt x="0" y="273685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00112" y="3573462"/>
            <a:ext cx="7632700" cy="2736850"/>
          </a:xfrm>
          <a:custGeom>
            <a:avLst/>
            <a:gdLst/>
            <a:ahLst/>
            <a:cxnLst/>
            <a:rect l="l" t="t" r="r" b="b"/>
            <a:pathLst>
              <a:path w="7632700" h="2736850">
                <a:moveTo>
                  <a:pt x="0" y="2736850"/>
                </a:moveTo>
                <a:lnTo>
                  <a:pt x="7632700" y="2736850"/>
                </a:lnTo>
                <a:lnTo>
                  <a:pt x="7632700" y="0"/>
                </a:lnTo>
                <a:lnTo>
                  <a:pt x="0" y="0"/>
                </a:lnTo>
                <a:lnTo>
                  <a:pt x="0" y="27368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345183" y="3678173"/>
            <a:ext cx="7174865" cy="249682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3201035" indent="45720">
              <a:lnSpc>
                <a:spcPct val="103899"/>
              </a:lnSpc>
              <a:spcBef>
                <a:spcPts val="30"/>
              </a:spcBef>
            </a:pPr>
            <a:r>
              <a:rPr dirty="0" sz="1600" spc="-5" b="1">
                <a:latin typeface="Courier New"/>
                <a:cs typeface="Courier New"/>
              </a:rPr>
              <a:t>CREATE OR REPLACE </a:t>
            </a:r>
            <a:r>
              <a:rPr dirty="0" sz="1600" b="1">
                <a:latin typeface="Courier New"/>
                <a:cs typeface="Courier New"/>
              </a:rPr>
              <a:t>PACKAGE </a:t>
            </a:r>
            <a:r>
              <a:rPr dirty="0" sz="1600" spc="-5" b="1">
                <a:latin typeface="Courier New"/>
                <a:cs typeface="Courier New"/>
              </a:rPr>
              <a:t>ss_pkg  AS</a:t>
            </a:r>
            <a:endParaRPr sz="16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TYPE CURTYPE_DEPTNAME </a:t>
            </a:r>
            <a:r>
              <a:rPr dirty="0" sz="1600" spc="10" b="1">
                <a:latin typeface="Courier New"/>
                <a:cs typeface="Courier New"/>
              </a:rPr>
              <a:t>IS </a:t>
            </a:r>
            <a:r>
              <a:rPr dirty="0" sz="1600" spc="-5" b="1">
                <a:latin typeface="Courier New"/>
                <a:cs typeface="Courier New"/>
              </a:rPr>
              <a:t>ref</a:t>
            </a:r>
            <a:r>
              <a:rPr dirty="0" sz="1600" spc="-10" b="1">
                <a:latin typeface="Courier New"/>
                <a:cs typeface="Courier New"/>
              </a:rPr>
              <a:t> cursor;</a:t>
            </a:r>
            <a:endParaRPr sz="16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FUNCTION Func_getFullDeptName(p_dname </a:t>
            </a:r>
            <a:r>
              <a:rPr dirty="0" sz="1600" spc="10" b="1">
                <a:latin typeface="Courier New"/>
                <a:cs typeface="Courier New"/>
              </a:rPr>
              <a:t>IN </a:t>
            </a:r>
            <a:r>
              <a:rPr dirty="0" sz="1600" spc="-5" b="1">
                <a:latin typeface="Courier New"/>
                <a:cs typeface="Courier New"/>
              </a:rPr>
              <a:t>OUT</a:t>
            </a:r>
            <a:r>
              <a:rPr dirty="0" sz="1600" spc="3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VARCHAR2)</a:t>
            </a:r>
            <a:endParaRPr sz="1600">
              <a:latin typeface="Courier New"/>
              <a:cs typeface="Courier New"/>
            </a:endParaRPr>
          </a:p>
          <a:p>
            <a:pPr marL="104902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RETURN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BOOLEAN;</a:t>
            </a:r>
            <a:endParaRPr sz="16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FUNCTION </a:t>
            </a:r>
            <a:r>
              <a:rPr dirty="0" sz="1600" b="1">
                <a:latin typeface="Courier New"/>
                <a:cs typeface="Courier New"/>
              </a:rPr>
              <a:t>Func_getFullDeptName(p_dname</a:t>
            </a:r>
            <a:r>
              <a:rPr dirty="0" sz="1600" spc="-3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varchar2,</a:t>
            </a:r>
            <a:endParaRPr sz="1600">
              <a:latin typeface="Courier New"/>
              <a:cs typeface="Courier New"/>
            </a:endParaRPr>
          </a:p>
          <a:p>
            <a:pPr algn="ctr" marR="3048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p_fullname OUT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CURTYPE_DEPTNAME)</a:t>
            </a:r>
            <a:endParaRPr sz="1600">
              <a:latin typeface="Courier New"/>
              <a:cs typeface="Courier New"/>
            </a:endParaRPr>
          </a:p>
          <a:p>
            <a:pPr marL="104902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RETURN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BOOLEAN;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END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ss_pkg;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600" b="1"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包（补充）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118173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包体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040" y="1697735"/>
            <a:ext cx="8656320" cy="47670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7368" y="1679448"/>
            <a:ext cx="8156448" cy="4736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0825" y="1628711"/>
            <a:ext cx="8642350" cy="4751705"/>
          </a:xfrm>
          <a:custGeom>
            <a:avLst/>
            <a:gdLst/>
            <a:ahLst/>
            <a:cxnLst/>
            <a:rect l="l" t="t" r="r" b="b"/>
            <a:pathLst>
              <a:path w="8642350" h="4751705">
                <a:moveTo>
                  <a:pt x="0" y="4751451"/>
                </a:moveTo>
                <a:lnTo>
                  <a:pt x="8642350" y="4751451"/>
                </a:lnTo>
                <a:lnTo>
                  <a:pt x="8642350" y="0"/>
                </a:lnTo>
                <a:lnTo>
                  <a:pt x="0" y="0"/>
                </a:lnTo>
                <a:lnTo>
                  <a:pt x="0" y="4751451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0825" y="1628711"/>
            <a:ext cx="8642350" cy="4751705"/>
          </a:xfrm>
          <a:custGeom>
            <a:avLst/>
            <a:gdLst/>
            <a:ahLst/>
            <a:cxnLst/>
            <a:rect l="l" t="t" r="r" b="b"/>
            <a:pathLst>
              <a:path w="8642350" h="4751705">
                <a:moveTo>
                  <a:pt x="0" y="4751451"/>
                </a:moveTo>
                <a:lnTo>
                  <a:pt x="8642350" y="4751451"/>
                </a:lnTo>
                <a:lnTo>
                  <a:pt x="8642350" y="0"/>
                </a:lnTo>
                <a:lnTo>
                  <a:pt x="0" y="0"/>
                </a:lnTo>
                <a:lnTo>
                  <a:pt x="0" y="47514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41375" y="1633473"/>
            <a:ext cx="7356475" cy="4691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CREATE </a:t>
            </a:r>
            <a:r>
              <a:rPr dirty="0" sz="1800" spc="-5" b="1">
                <a:latin typeface="Courier New"/>
                <a:cs typeface="Courier New"/>
              </a:rPr>
              <a:t>OR </a:t>
            </a:r>
            <a:r>
              <a:rPr dirty="0" sz="1800" spc="-10" b="1">
                <a:latin typeface="Courier New"/>
                <a:cs typeface="Courier New"/>
              </a:rPr>
              <a:t>REPLACE PACKAGE </a:t>
            </a:r>
            <a:r>
              <a:rPr dirty="0" sz="1800" spc="-5" b="1">
                <a:latin typeface="Courier New"/>
                <a:cs typeface="Courier New"/>
              </a:rPr>
              <a:t>BODY </a:t>
            </a:r>
            <a:r>
              <a:rPr dirty="0" sz="1800" spc="-10" b="1">
                <a:latin typeface="Courier New"/>
                <a:cs typeface="Courier New"/>
              </a:rPr>
              <a:t>ss_pkg</a:t>
            </a:r>
            <a:r>
              <a:rPr dirty="0" sz="1800" spc="-8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AS</a:t>
            </a:r>
            <a:endParaRPr sz="1800">
              <a:latin typeface="Courier New"/>
              <a:cs typeface="Courier New"/>
            </a:endParaRPr>
          </a:p>
          <a:p>
            <a:pPr marL="515620">
              <a:lnSpc>
                <a:spcPts val="2125"/>
              </a:lnSpc>
              <a:spcBef>
                <a:spcPts val="70"/>
              </a:spcBef>
            </a:pPr>
            <a:r>
              <a:rPr dirty="0" sz="1800" spc="-5" b="1">
                <a:latin typeface="Courier New"/>
                <a:cs typeface="Courier New"/>
              </a:rPr>
              <a:t>......(</a:t>
            </a:r>
            <a:r>
              <a:rPr dirty="0" sz="1800" spc="15" b="1">
                <a:latin typeface="宋体"/>
                <a:cs typeface="宋体"/>
              </a:rPr>
              <a:t>原先</a:t>
            </a:r>
            <a:r>
              <a:rPr dirty="0" sz="1800" spc="10" b="1">
                <a:latin typeface="宋体"/>
                <a:cs typeface="宋体"/>
              </a:rPr>
              <a:t>的</a:t>
            </a:r>
            <a:r>
              <a:rPr dirty="0" sz="1800" spc="-10" b="1">
                <a:latin typeface="Courier New"/>
                <a:cs typeface="Courier New"/>
              </a:rPr>
              <a:t>Func_getFullDeptName</a:t>
            </a:r>
            <a:r>
              <a:rPr dirty="0" sz="1800" spc="-10" b="1">
                <a:latin typeface="宋体"/>
                <a:cs typeface="宋体"/>
              </a:rPr>
              <a:t>实</a:t>
            </a:r>
            <a:r>
              <a:rPr dirty="0" sz="1800" spc="15" b="1">
                <a:latin typeface="宋体"/>
                <a:cs typeface="宋体"/>
              </a:rPr>
              <a:t>现部</a:t>
            </a:r>
            <a:r>
              <a:rPr dirty="0" sz="1800" spc="-15" b="1">
                <a:latin typeface="宋体"/>
                <a:cs typeface="宋体"/>
              </a:rPr>
              <a:t>分</a:t>
            </a:r>
            <a:r>
              <a:rPr dirty="0" sz="1800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515620">
              <a:lnSpc>
                <a:spcPts val="2125"/>
              </a:lnSpc>
            </a:pPr>
            <a:r>
              <a:rPr dirty="0" sz="1800" spc="-10" b="1">
                <a:latin typeface="Courier New"/>
                <a:cs typeface="Courier New"/>
              </a:rPr>
              <a:t>FUNCTION Func_getFullDeptName(p_dname </a:t>
            </a:r>
            <a:r>
              <a:rPr dirty="0" sz="1800" spc="-5" b="1">
                <a:latin typeface="Courier New"/>
                <a:cs typeface="Courier New"/>
              </a:rPr>
              <a:t>IN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varchar2,</a:t>
            </a:r>
            <a:endParaRPr sz="1800">
              <a:latin typeface="Courier New"/>
              <a:cs typeface="Courier New"/>
            </a:endParaRPr>
          </a:p>
          <a:p>
            <a:pPr marL="1704339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p_fullname </a:t>
            </a:r>
            <a:r>
              <a:rPr dirty="0" sz="1800" spc="-5" b="1">
                <a:latin typeface="Courier New"/>
                <a:cs typeface="Courier New"/>
              </a:rPr>
              <a:t>OUT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CURTYPE_DEPTNAME)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RETURN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boolean</a:t>
            </a:r>
            <a:endParaRPr sz="1800">
              <a:latin typeface="Courier New"/>
              <a:cs typeface="Courier New"/>
            </a:endParaRPr>
          </a:p>
          <a:p>
            <a:pPr marL="515620" marR="61468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IS  BEGIN</a:t>
            </a:r>
            <a:endParaRPr sz="1800">
              <a:latin typeface="Courier New"/>
              <a:cs typeface="Courier New"/>
            </a:endParaRPr>
          </a:p>
          <a:p>
            <a:pPr marL="1430020" marR="455295" indent="-5029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IF </a:t>
            </a:r>
            <a:r>
              <a:rPr dirty="0" sz="1800" spc="-10" b="1">
                <a:latin typeface="Courier New"/>
                <a:cs typeface="Courier New"/>
              </a:rPr>
              <a:t>p_dname </a:t>
            </a:r>
            <a:r>
              <a:rPr dirty="0" sz="1800" spc="-5" b="1">
                <a:latin typeface="Courier New"/>
                <a:cs typeface="Courier New"/>
              </a:rPr>
              <a:t>IS NULL THEN  </a:t>
            </a:r>
            <a:r>
              <a:rPr dirty="0" sz="1800" spc="-10" b="1">
                <a:latin typeface="Courier New"/>
                <a:cs typeface="Courier New"/>
              </a:rPr>
              <a:t>dbms_output.put_line('p_dname </a:t>
            </a:r>
            <a:r>
              <a:rPr dirty="0" sz="1800" spc="-5" b="1">
                <a:latin typeface="Courier New"/>
                <a:cs typeface="Courier New"/>
              </a:rPr>
              <a:t>is </a:t>
            </a:r>
            <a:r>
              <a:rPr dirty="0" sz="1800" spc="-15" b="1">
                <a:latin typeface="Courier New"/>
                <a:cs typeface="Courier New"/>
              </a:rPr>
              <a:t>null');  </a:t>
            </a:r>
            <a:r>
              <a:rPr dirty="0" sz="1800" spc="-5" b="1">
                <a:latin typeface="Courier New"/>
                <a:cs typeface="Courier New"/>
              </a:rPr>
              <a:t>RETURN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false;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END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IF;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OPEN </a:t>
            </a:r>
            <a:r>
              <a:rPr dirty="0" sz="1800" spc="-10" b="1">
                <a:latin typeface="Courier New"/>
                <a:cs typeface="Courier New"/>
              </a:rPr>
              <a:t>p_fullname </a:t>
            </a:r>
            <a:r>
              <a:rPr dirty="0" sz="1800" spc="-15" b="1">
                <a:latin typeface="Courier New"/>
                <a:cs typeface="Courier New"/>
              </a:rPr>
              <a:t>FOR </a:t>
            </a: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spc="-10" b="1">
                <a:latin typeface="Courier New"/>
                <a:cs typeface="Courier New"/>
              </a:rPr>
              <a:t>dname FROM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20" b="1">
                <a:latin typeface="Courier New"/>
                <a:cs typeface="Courier New"/>
              </a:rPr>
              <a:t>dept</a:t>
            </a:r>
            <a:endParaRPr sz="1800">
              <a:latin typeface="Courier New"/>
              <a:cs typeface="Courier New"/>
            </a:endParaRPr>
          </a:p>
          <a:p>
            <a:pPr marL="927100" marR="1138555" indent="5029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WHERE </a:t>
            </a:r>
            <a:r>
              <a:rPr dirty="0" sz="1800" spc="-10" b="1">
                <a:latin typeface="Courier New"/>
                <a:cs typeface="Courier New"/>
              </a:rPr>
              <a:t>dname </a:t>
            </a:r>
            <a:r>
              <a:rPr dirty="0" sz="1800" spc="-5" b="1">
                <a:latin typeface="Courier New"/>
                <a:cs typeface="Courier New"/>
              </a:rPr>
              <a:t>LIKE </a:t>
            </a:r>
            <a:r>
              <a:rPr dirty="0" sz="1800" spc="-10" b="1">
                <a:latin typeface="Courier New"/>
                <a:cs typeface="Courier New"/>
              </a:rPr>
              <a:t>'%'||p_dname||'%';  RETURN true;</a:t>
            </a:r>
            <a:endParaRPr sz="1800">
              <a:latin typeface="Courier New"/>
              <a:cs typeface="Courier New"/>
            </a:endParaRPr>
          </a:p>
          <a:p>
            <a:pPr marL="5156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END </a:t>
            </a:r>
            <a:r>
              <a:rPr dirty="0" sz="1800" spc="-15" b="1">
                <a:latin typeface="Courier New"/>
                <a:cs typeface="Courier New"/>
              </a:rPr>
              <a:t>Func_getFullDeptName;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END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ss_pkg;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包（补充）</a:t>
            </a:r>
          </a:p>
        </p:txBody>
      </p:sp>
      <p:sp>
        <p:nvSpPr>
          <p:cNvPr id="5" name="object 5"/>
          <p:cNvSpPr/>
          <p:nvPr/>
        </p:nvSpPr>
        <p:spPr>
          <a:xfrm>
            <a:off x="320040" y="1481327"/>
            <a:ext cx="865632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2608" y="1441703"/>
            <a:ext cx="8513064" cy="4212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0825" y="1412811"/>
            <a:ext cx="8642350" cy="4177029"/>
          </a:xfrm>
          <a:custGeom>
            <a:avLst/>
            <a:gdLst/>
            <a:ahLst/>
            <a:cxnLst/>
            <a:rect l="l" t="t" r="r" b="b"/>
            <a:pathLst>
              <a:path w="8642350" h="4177029">
                <a:moveTo>
                  <a:pt x="0" y="4176776"/>
                </a:moveTo>
                <a:lnTo>
                  <a:pt x="8642350" y="4176776"/>
                </a:lnTo>
                <a:lnTo>
                  <a:pt x="8642350" y="0"/>
                </a:lnTo>
                <a:lnTo>
                  <a:pt x="0" y="0"/>
                </a:lnTo>
                <a:lnTo>
                  <a:pt x="0" y="4176776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0825" y="1412811"/>
            <a:ext cx="8642350" cy="4177029"/>
          </a:xfrm>
          <a:custGeom>
            <a:avLst/>
            <a:gdLst/>
            <a:ahLst/>
            <a:cxnLst/>
            <a:rect l="l" t="t" r="r" b="b"/>
            <a:pathLst>
              <a:path w="8642350" h="4177029">
                <a:moveTo>
                  <a:pt x="0" y="4176776"/>
                </a:moveTo>
                <a:lnTo>
                  <a:pt x="8642350" y="4176776"/>
                </a:lnTo>
                <a:lnTo>
                  <a:pt x="8642350" y="0"/>
                </a:lnTo>
                <a:lnTo>
                  <a:pt x="0" y="0"/>
                </a:lnTo>
                <a:lnTo>
                  <a:pt x="0" y="4176776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8600" y="5661025"/>
            <a:ext cx="8686800" cy="720725"/>
          </a:xfrm>
          <a:custGeom>
            <a:avLst/>
            <a:gdLst/>
            <a:ahLst/>
            <a:cxnLst/>
            <a:rect l="l" t="t" r="r" b="b"/>
            <a:pathLst>
              <a:path w="8686800" h="720725">
                <a:moveTo>
                  <a:pt x="0" y="65062"/>
                </a:moveTo>
                <a:lnTo>
                  <a:pt x="5113" y="39738"/>
                </a:lnTo>
                <a:lnTo>
                  <a:pt x="19057" y="19057"/>
                </a:lnTo>
                <a:lnTo>
                  <a:pt x="39738" y="5113"/>
                </a:lnTo>
                <a:lnTo>
                  <a:pt x="65062" y="0"/>
                </a:lnTo>
                <a:lnTo>
                  <a:pt x="8621776" y="0"/>
                </a:lnTo>
                <a:lnTo>
                  <a:pt x="8647098" y="5113"/>
                </a:lnTo>
                <a:lnTo>
                  <a:pt x="8667765" y="19057"/>
                </a:lnTo>
                <a:lnTo>
                  <a:pt x="8681694" y="39738"/>
                </a:lnTo>
                <a:lnTo>
                  <a:pt x="8686800" y="65062"/>
                </a:lnTo>
                <a:lnTo>
                  <a:pt x="8686800" y="655662"/>
                </a:lnTo>
                <a:lnTo>
                  <a:pt x="8681694" y="680986"/>
                </a:lnTo>
                <a:lnTo>
                  <a:pt x="8667765" y="701667"/>
                </a:lnTo>
                <a:lnTo>
                  <a:pt x="8647098" y="715611"/>
                </a:lnTo>
                <a:lnTo>
                  <a:pt x="8621776" y="720725"/>
                </a:lnTo>
                <a:lnTo>
                  <a:pt x="65062" y="720725"/>
                </a:lnTo>
                <a:lnTo>
                  <a:pt x="39738" y="715611"/>
                </a:lnTo>
                <a:lnTo>
                  <a:pt x="19057" y="701667"/>
                </a:lnTo>
                <a:lnTo>
                  <a:pt x="5113" y="680986"/>
                </a:lnTo>
                <a:lnTo>
                  <a:pt x="0" y="655662"/>
                </a:lnTo>
                <a:lnTo>
                  <a:pt x="0" y="65062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07340" y="965024"/>
            <a:ext cx="8192134" cy="530542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63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000" spc="-10">
                <a:solidFill>
                  <a:srgbClr val="FFFFFF"/>
                </a:solidFill>
                <a:latin typeface="宋体"/>
                <a:cs typeface="宋体"/>
              </a:rPr>
              <a:t>调用示例：</a:t>
            </a:r>
            <a:endParaRPr sz="2000">
              <a:latin typeface="宋体"/>
              <a:cs typeface="宋体"/>
            </a:endParaRPr>
          </a:p>
          <a:p>
            <a:pPr marL="400685">
              <a:lnSpc>
                <a:spcPct val="100000"/>
              </a:lnSpc>
              <a:spcBef>
                <a:spcPts val="440"/>
              </a:spcBef>
            </a:pPr>
            <a:r>
              <a:rPr dirty="0" sz="1600" spc="-5" b="1">
                <a:latin typeface="Courier New"/>
                <a:cs typeface="Courier New"/>
              </a:rPr>
              <a:t>DECLARE</a:t>
            </a:r>
            <a:endParaRPr sz="1600">
              <a:latin typeface="Courier New"/>
              <a:cs typeface="Courier New"/>
            </a:endParaRPr>
          </a:p>
          <a:p>
            <a:pPr marL="949325" marR="344614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result </a:t>
            </a:r>
            <a:r>
              <a:rPr dirty="0" sz="1600" b="1">
                <a:latin typeface="Courier New"/>
                <a:cs typeface="Courier New"/>
              </a:rPr>
              <a:t>ss_pkg.CURTYPE_DEPTNAME;  </a:t>
            </a:r>
            <a:r>
              <a:rPr dirty="0" sz="1600" spc="-5" b="1">
                <a:latin typeface="Courier New"/>
                <a:cs typeface="Courier New"/>
              </a:rPr>
              <a:t>name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dept.dname%TYPE;</a:t>
            </a:r>
            <a:endParaRPr sz="1600">
              <a:latin typeface="Courier New"/>
              <a:cs typeface="Courier New"/>
            </a:endParaRPr>
          </a:p>
          <a:p>
            <a:pPr marL="949325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ret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boolean;</a:t>
            </a:r>
            <a:endParaRPr sz="1600">
              <a:latin typeface="Courier New"/>
              <a:cs typeface="Courier New"/>
            </a:endParaRPr>
          </a:p>
          <a:p>
            <a:pPr marL="40068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  <a:p>
            <a:pPr marL="94932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name:='A';</a:t>
            </a:r>
            <a:endParaRPr sz="1600">
              <a:latin typeface="Courier New"/>
              <a:cs typeface="Courier New"/>
            </a:endParaRPr>
          </a:p>
          <a:p>
            <a:pPr marL="94932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ret:=ss_pkg.func_getfulldeptname(name,result);</a:t>
            </a:r>
            <a:endParaRPr sz="1600">
              <a:latin typeface="Courier New"/>
              <a:cs typeface="Courier New"/>
            </a:endParaRPr>
          </a:p>
          <a:p>
            <a:pPr marL="94932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IF ret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 marL="949325" marR="5080" indent="484505">
              <a:lnSpc>
                <a:spcPts val="1870"/>
              </a:lnSpc>
              <a:spcBef>
                <a:spcPts val="155"/>
              </a:spcBef>
            </a:pPr>
            <a:r>
              <a:rPr dirty="0" sz="1600" b="1">
                <a:latin typeface="Courier New"/>
                <a:cs typeface="Courier New"/>
              </a:rPr>
              <a:t>dbms_output.PUT_line('</a:t>
            </a:r>
            <a:r>
              <a:rPr dirty="0" sz="1600" spc="25" b="1">
                <a:latin typeface="宋体"/>
                <a:cs typeface="宋体"/>
              </a:rPr>
              <a:t>包含</a:t>
            </a:r>
            <a:r>
              <a:rPr dirty="0" sz="1600" spc="20" b="1">
                <a:latin typeface="宋体"/>
                <a:cs typeface="宋体"/>
              </a:rPr>
              <a:t>有</a:t>
            </a:r>
            <a:r>
              <a:rPr dirty="0" sz="1600" spc="-5" b="1">
                <a:latin typeface="Courier New"/>
                <a:cs typeface="Courier New"/>
              </a:rPr>
              <a:t>'''||name||'''</a:t>
            </a:r>
            <a:r>
              <a:rPr dirty="0" sz="1600" spc="25" b="1">
                <a:latin typeface="宋体"/>
                <a:cs typeface="宋体"/>
              </a:rPr>
              <a:t>字符的部门</a:t>
            </a:r>
            <a:r>
              <a:rPr dirty="0" sz="1600" spc="15" b="1">
                <a:latin typeface="宋体"/>
                <a:cs typeface="宋体"/>
              </a:rPr>
              <a:t>有</a:t>
            </a:r>
            <a:r>
              <a:rPr dirty="0" sz="1600" spc="-5" b="1">
                <a:latin typeface="Courier New"/>
                <a:cs typeface="Courier New"/>
              </a:rPr>
              <a:t>:');  FETCH result </a:t>
            </a:r>
            <a:r>
              <a:rPr dirty="0" sz="1600" b="1">
                <a:latin typeface="Courier New"/>
                <a:cs typeface="Courier New"/>
              </a:rPr>
              <a:t>INTO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name;</a:t>
            </a:r>
            <a:endParaRPr sz="1600">
              <a:latin typeface="Courier New"/>
              <a:cs typeface="Courier New"/>
            </a:endParaRPr>
          </a:p>
          <a:p>
            <a:pPr marL="949325">
              <a:lnSpc>
                <a:spcPts val="1870"/>
              </a:lnSpc>
            </a:pPr>
            <a:r>
              <a:rPr dirty="0" sz="1600" spc="-5" b="1">
                <a:latin typeface="Courier New"/>
                <a:cs typeface="Courier New"/>
              </a:rPr>
              <a:t>WHILE </a:t>
            </a:r>
            <a:r>
              <a:rPr dirty="0" sz="1600" b="1">
                <a:latin typeface="Courier New"/>
                <a:cs typeface="Courier New"/>
              </a:rPr>
              <a:t>result%FOUND</a:t>
            </a:r>
            <a:r>
              <a:rPr dirty="0" sz="1600" spc="-8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LOOP</a:t>
            </a:r>
            <a:endParaRPr sz="1600">
              <a:latin typeface="Courier New"/>
              <a:cs typeface="Courier New"/>
            </a:endParaRPr>
          </a:p>
          <a:p>
            <a:pPr marL="186436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dbms_output.put_line(name);</a:t>
            </a:r>
            <a:endParaRPr sz="1600">
              <a:latin typeface="Courier New"/>
              <a:cs typeface="Courier New"/>
            </a:endParaRPr>
          </a:p>
          <a:p>
            <a:pPr marL="949325" marR="3512820" indent="9144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FETCH result </a:t>
            </a:r>
            <a:r>
              <a:rPr dirty="0" sz="1600" b="1">
                <a:latin typeface="Courier New"/>
                <a:cs typeface="Courier New"/>
              </a:rPr>
              <a:t>INTO </a:t>
            </a:r>
            <a:r>
              <a:rPr dirty="0" sz="1600" spc="-5" b="1">
                <a:latin typeface="Courier New"/>
                <a:cs typeface="Courier New"/>
              </a:rPr>
              <a:t>name;  END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LOOP;</a:t>
            </a:r>
            <a:endParaRPr sz="1600">
              <a:latin typeface="Courier New"/>
              <a:cs typeface="Courier New"/>
            </a:endParaRPr>
          </a:p>
          <a:p>
            <a:pPr marL="949325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END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IF;</a:t>
            </a:r>
            <a:endParaRPr sz="1600">
              <a:latin typeface="Courier New"/>
              <a:cs typeface="Courier New"/>
            </a:endParaRPr>
          </a:p>
          <a:p>
            <a:pPr marL="40068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END;</a:t>
            </a:r>
            <a:endParaRPr sz="1600">
              <a:latin typeface="Courier New"/>
              <a:cs typeface="Courier New"/>
            </a:endParaRPr>
          </a:p>
          <a:p>
            <a:pPr marL="400685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  <a:p>
            <a:pPr marL="971550" marR="1786255">
              <a:lnSpc>
                <a:spcPts val="2160"/>
              </a:lnSpc>
              <a:spcBef>
                <a:spcPts val="1280"/>
              </a:spcBef>
            </a:pPr>
            <a:r>
              <a:rPr dirty="0" sz="1900" spc="-100" i="1">
                <a:solidFill>
                  <a:srgbClr val="FFFFFF"/>
                </a:solidFill>
                <a:latin typeface="宋体"/>
                <a:cs typeface="宋体"/>
              </a:rPr>
              <a:t>不能使用</a:t>
            </a:r>
            <a:r>
              <a:rPr dirty="0" sz="1900" spc="-525" i="1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1800" i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800" spc="-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00" spc="-100" i="1">
                <a:solidFill>
                  <a:srgbClr val="FFFFFF"/>
                </a:solidFill>
                <a:latin typeface="宋体"/>
                <a:cs typeface="宋体"/>
              </a:rPr>
              <a:t>的那种遍历游标的方式，否则会出现错误 因为系统并不知道动态游标内部的情况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5287" y="5734050"/>
            <a:ext cx="533400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22878" y="188417"/>
            <a:ext cx="169926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触发器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15694"/>
            <a:ext cx="8609330" cy="4112895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356870" marR="124460" indent="-344805">
              <a:lnSpc>
                <a:spcPts val="3650"/>
              </a:lnSpc>
              <a:spcBef>
                <a:spcPts val="3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触发器是一种特殊的过程。当特定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事件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发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生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时，触发器被自动执行。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Times New Roman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触发器具有以下优势：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能够进行复杂的有效性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检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验。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能够用于审计。</a:t>
            </a:r>
            <a:endParaRPr sz="2800">
              <a:latin typeface="宋体"/>
              <a:cs typeface="宋体"/>
            </a:endParaRPr>
          </a:p>
          <a:p>
            <a:pPr marL="756285" marR="5080" indent="-287020">
              <a:lnSpc>
                <a:spcPts val="3220"/>
              </a:lnSpc>
              <a:spcBef>
                <a:spcPts val="104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能够根据对一个表中的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操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作去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自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动修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改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其他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的内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容。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22878" y="188417"/>
            <a:ext cx="169926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触发器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3052"/>
            <a:ext cx="8609330" cy="513842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触发器的作用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防止非法的数据库操纵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维护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据库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安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全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对数据库的操作进行审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计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，存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历史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完成数据库初始化处理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控制数据库的数据完整性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进行相关数据的修改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完成数据复制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自动完成数据库统计计算</a:t>
            </a:r>
            <a:endParaRPr sz="2800">
              <a:latin typeface="宋体"/>
              <a:cs typeface="宋体"/>
            </a:endParaRPr>
          </a:p>
          <a:p>
            <a:pPr marL="756285" marR="5080" indent="-287020">
              <a:lnSpc>
                <a:spcPts val="3220"/>
              </a:lnSpc>
              <a:spcBef>
                <a:spcPts val="104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限制数据库操作的时间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权限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等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，控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制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实体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安全 性。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22878" y="188417"/>
            <a:ext cx="169926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触发器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3052"/>
            <a:ext cx="8856345" cy="437007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触发器与存储过程</a:t>
            </a:r>
            <a:endParaRPr sz="3200">
              <a:latin typeface="宋体"/>
              <a:cs typeface="宋体"/>
            </a:endParaRPr>
          </a:p>
          <a:p>
            <a:pPr marL="756285" marR="608965" indent="-28702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数据库触发器是在进行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据操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纵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时自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触发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  存储过程要通过程序调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在数据库触发器中可以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调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用存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过程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函数。</a:t>
            </a:r>
            <a:endParaRPr sz="2800">
              <a:latin typeface="宋体"/>
              <a:cs typeface="宋体"/>
            </a:endParaRPr>
          </a:p>
          <a:p>
            <a:pPr marL="756285" marR="5080" indent="-28702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在触发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中禁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止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使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COMMIT</a:t>
            </a:r>
            <a:r>
              <a:rPr dirty="0" sz="28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ROLLBACK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语句， 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存储过程中可以使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中可以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使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用的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部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SQL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语句。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在触发器中不得间接调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含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COMMIT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endParaRPr sz="2800">
              <a:latin typeface="宋体"/>
              <a:cs typeface="宋体"/>
            </a:endParaRPr>
          </a:p>
          <a:p>
            <a:pPr marL="756285">
              <a:lnSpc>
                <a:spcPct val="100000"/>
              </a:lnSpc>
            </a:pP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ROLLBACK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语句的存储过程。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22878" y="188417"/>
            <a:ext cx="1699260" cy="695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-15">
                <a:solidFill>
                  <a:srgbClr val="FFFFFF"/>
                </a:solidFill>
                <a:latin typeface="宋体"/>
                <a:cs typeface="宋体"/>
              </a:rPr>
              <a:t>触发器</a:t>
            </a:r>
            <a:endParaRPr sz="44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15049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•</a:t>
            </a:r>
            <a:endParaRPr sz="2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11187" y="1125600"/>
          <a:ext cx="7777480" cy="4464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"/>
                <a:gridCol w="3206115"/>
                <a:gridCol w="1252854"/>
                <a:gridCol w="2923539"/>
              </a:tblGrid>
              <a:tr h="431800">
                <a:tc gridSpan="2">
                  <a:txBody>
                    <a:bodyPr/>
                    <a:lstStyle/>
                    <a:p>
                      <a:pPr marL="53340">
                        <a:lnSpc>
                          <a:spcPts val="3200"/>
                        </a:lnSpc>
                      </a:pPr>
                      <a:r>
                        <a:rPr dirty="0" sz="2800" spc="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触发器的分类（</a:t>
                      </a:r>
                      <a:r>
                        <a:rPr dirty="0" sz="2800" spc="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2800" spc="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）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11860" indent="-344805">
                        <a:lnSpc>
                          <a:spcPts val="3200"/>
                        </a:lnSpc>
                        <a:buFont typeface="Times New Roman"/>
                        <a:buChar char="•"/>
                        <a:tabLst>
                          <a:tab pos="911860" algn="l"/>
                          <a:tab pos="912494" algn="l"/>
                        </a:tabLst>
                      </a:pPr>
                      <a:r>
                        <a:rPr dirty="0" sz="2800" spc="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触发器的分类</a:t>
                      </a:r>
                      <a:r>
                        <a:rPr dirty="0" sz="2800" spc="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2800" spc="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2800" spc="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）</a:t>
                      </a:r>
                      <a:endParaRPr sz="2800">
                        <a:latin typeface="宋体"/>
                        <a:cs typeface="宋体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9265"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¤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400" spc="-2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DML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触发器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4953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¤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4953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语句级触发器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4953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  <a:tr h="6816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¤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行级触发器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19685"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865251"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¤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1590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24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Instead-of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触发器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21590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¤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1590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instead</a:t>
                      </a:r>
                      <a:r>
                        <a:rPr dirty="0" sz="2400" spc="-4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触发器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215900"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47748"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¤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2860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系统触发器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22860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¤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2860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180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系统事件触发器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228600"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</a:tr>
              <a:tr h="792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¤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L w="381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用户事件触发器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20320"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57626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81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过程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3052"/>
            <a:ext cx="1993264" cy="112522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基本语法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创建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844" y="4738192"/>
            <a:ext cx="102616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删除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0055" y="2429255"/>
            <a:ext cx="7104888" cy="2075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70432" y="2435351"/>
            <a:ext cx="6967728" cy="1993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43000" y="2362200"/>
            <a:ext cx="7086600" cy="20574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330"/>
              </a:spcBef>
            </a:pPr>
            <a:r>
              <a:rPr dirty="0" sz="1800" spc="-5" b="1">
                <a:latin typeface="Courier New"/>
                <a:cs typeface="Courier New"/>
              </a:rPr>
              <a:t>CREATE </a:t>
            </a:r>
            <a:r>
              <a:rPr dirty="0" sz="1800" b="1">
                <a:latin typeface="Courier New"/>
                <a:cs typeface="Courier New"/>
              </a:rPr>
              <a:t>[OR </a:t>
            </a:r>
            <a:r>
              <a:rPr dirty="0" sz="1800" spc="-5" b="1">
                <a:latin typeface="Courier New"/>
                <a:cs typeface="Courier New"/>
              </a:rPr>
              <a:t>REPLACE] PROCEDURE</a:t>
            </a:r>
            <a:r>
              <a:rPr dirty="0" sz="1800" spc="-14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procedure_name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[(</a:t>
            </a:r>
            <a:r>
              <a:rPr dirty="0" sz="1800" spc="-10" b="1" i="1">
                <a:latin typeface="Courier New"/>
                <a:cs typeface="Courier New"/>
              </a:rPr>
              <a:t>parameter_name </a:t>
            </a:r>
            <a:r>
              <a:rPr dirty="0" sz="1800" spc="-10">
                <a:latin typeface="Courier New"/>
                <a:cs typeface="Courier New"/>
              </a:rPr>
              <a:t>[</a:t>
            </a:r>
            <a:r>
              <a:rPr dirty="0" sz="1800" spc="-10" b="1">
                <a:latin typeface="Courier New"/>
                <a:cs typeface="Courier New"/>
              </a:rPr>
              <a:t>IN|OUT|IN </a:t>
            </a:r>
            <a:r>
              <a:rPr dirty="0" sz="1800" spc="-5" b="1">
                <a:latin typeface="Courier New"/>
                <a:cs typeface="Courier New"/>
              </a:rPr>
              <a:t>OUT</a:t>
            </a:r>
            <a:r>
              <a:rPr dirty="0" sz="1800" spc="-5">
                <a:latin typeface="Courier New"/>
                <a:cs typeface="Courier New"/>
              </a:rPr>
              <a:t>] </a:t>
            </a:r>
            <a:r>
              <a:rPr dirty="0" sz="1800" spc="-10" b="1" i="1">
                <a:latin typeface="Courier New"/>
                <a:cs typeface="Courier New"/>
              </a:rPr>
              <a:t>type</a:t>
            </a:r>
            <a:r>
              <a:rPr dirty="0" sz="1800" spc="-45" b="1" i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[,...])]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{IS|AS}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[</a:t>
            </a:r>
            <a:r>
              <a:rPr dirty="0" sz="1800" spc="-5" b="1" i="1">
                <a:latin typeface="Courier New"/>
                <a:cs typeface="Courier New"/>
              </a:rPr>
              <a:t>variable type</a:t>
            </a:r>
            <a:r>
              <a:rPr dirty="0" sz="1800" spc="-70" b="1" i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[,...]]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</a:pPr>
            <a:r>
              <a:rPr dirty="0" sz="1800" spc="-10" b="1" i="1">
                <a:latin typeface="Courier New"/>
                <a:cs typeface="Courier New"/>
              </a:rPr>
              <a:t>procedure_body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Courier New"/>
                <a:cs typeface="Courier New"/>
              </a:rPr>
              <a:t>END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procedure_name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0055" y="5477255"/>
            <a:ext cx="7104888" cy="780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43000" y="5410200"/>
            <a:ext cx="7086600" cy="762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19075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1725"/>
              </a:spcBef>
            </a:pPr>
            <a:r>
              <a:rPr dirty="0" sz="1800" spc="-5" b="1">
                <a:latin typeface="Courier New"/>
                <a:cs typeface="Courier New"/>
              </a:rPr>
              <a:t>DROP PROCEDURE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procedure_name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04133" y="188417"/>
            <a:ext cx="294005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DM</a:t>
            </a:r>
            <a:r>
              <a:rPr dirty="0">
                <a:latin typeface="Times New Roman"/>
                <a:cs typeface="Times New Roman"/>
              </a:rPr>
              <a:t>L</a:t>
            </a:r>
            <a:r>
              <a:rPr dirty="0" spc="-15"/>
              <a:t>触发器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1993264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基本语法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5672" y="2343911"/>
            <a:ext cx="7101840" cy="2950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43000" y="2377439"/>
            <a:ext cx="7242048" cy="2816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16012" y="2276475"/>
            <a:ext cx="7086600" cy="2935605"/>
          </a:xfrm>
          <a:custGeom>
            <a:avLst/>
            <a:gdLst/>
            <a:ahLst/>
            <a:cxnLst/>
            <a:rect l="l" t="t" r="r" b="b"/>
            <a:pathLst>
              <a:path w="7086600" h="2935604">
                <a:moveTo>
                  <a:pt x="0" y="2935351"/>
                </a:moveTo>
                <a:lnTo>
                  <a:pt x="7086600" y="2935351"/>
                </a:lnTo>
                <a:lnTo>
                  <a:pt x="7086600" y="0"/>
                </a:lnTo>
                <a:lnTo>
                  <a:pt x="0" y="0"/>
                </a:lnTo>
                <a:lnTo>
                  <a:pt x="0" y="2935351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16012" y="2276475"/>
            <a:ext cx="7086600" cy="2935605"/>
          </a:xfrm>
          <a:custGeom>
            <a:avLst/>
            <a:gdLst/>
            <a:ahLst/>
            <a:cxnLst/>
            <a:rect l="l" t="t" r="r" b="b"/>
            <a:pathLst>
              <a:path w="7086600" h="2935604">
                <a:moveTo>
                  <a:pt x="0" y="2935351"/>
                </a:moveTo>
                <a:lnTo>
                  <a:pt x="7086600" y="2935351"/>
                </a:lnTo>
                <a:lnTo>
                  <a:pt x="7086600" y="0"/>
                </a:lnTo>
                <a:lnTo>
                  <a:pt x="0" y="0"/>
                </a:lnTo>
                <a:lnTo>
                  <a:pt x="0" y="29353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69516" y="2333625"/>
            <a:ext cx="6579870" cy="2770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CREATE </a:t>
            </a:r>
            <a:r>
              <a:rPr dirty="0" sz="1800" spc="-5" b="1">
                <a:latin typeface="Courier New"/>
                <a:cs typeface="Courier New"/>
              </a:rPr>
              <a:t>[OR </a:t>
            </a:r>
            <a:r>
              <a:rPr dirty="0" sz="1800" spc="-10" b="1">
                <a:latin typeface="Courier New"/>
                <a:cs typeface="Courier New"/>
              </a:rPr>
              <a:t>REPLACE] </a:t>
            </a:r>
            <a:r>
              <a:rPr dirty="0" sz="1800" spc="-5" b="1">
                <a:latin typeface="Courier New"/>
                <a:cs typeface="Courier New"/>
              </a:rPr>
              <a:t>TRIGGER</a:t>
            </a:r>
            <a:r>
              <a:rPr dirty="0" sz="1800" spc="-8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trigger_name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{BEFORE|AFTER}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trigger_event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ON </a:t>
            </a:r>
            <a:r>
              <a:rPr dirty="0" sz="1800" spc="-10" b="1" i="1">
                <a:latin typeface="Courier New"/>
                <a:cs typeface="Courier New"/>
              </a:rPr>
              <a:t>table_name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[REFERENCING [OLD </a:t>
            </a:r>
            <a:r>
              <a:rPr dirty="0" sz="1800" spc="-15" b="1">
                <a:latin typeface="Courier New"/>
                <a:cs typeface="Courier New"/>
              </a:rPr>
              <a:t>AS </a:t>
            </a:r>
            <a:r>
              <a:rPr dirty="0" sz="1800" spc="-10" b="1">
                <a:latin typeface="Courier New"/>
                <a:cs typeface="Courier New"/>
              </a:rPr>
              <a:t>old_name][NEW </a:t>
            </a:r>
            <a:r>
              <a:rPr dirty="0" sz="1800" spc="-15" b="1">
                <a:latin typeface="Courier New"/>
                <a:cs typeface="Courier New"/>
              </a:rPr>
              <a:t>AS </a:t>
            </a:r>
            <a:r>
              <a:rPr dirty="0" sz="1800" spc="-10" b="1">
                <a:latin typeface="Courier New"/>
                <a:cs typeface="Courier New"/>
              </a:rPr>
              <a:t>new_name]]  </a:t>
            </a:r>
            <a:r>
              <a:rPr dirty="0" sz="1800" spc="-5" b="1">
                <a:latin typeface="Courier New"/>
                <a:cs typeface="Courier New"/>
              </a:rPr>
              <a:t>[WHEN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trigger_condition]</a:t>
            </a:r>
            <a:endParaRPr sz="1800">
              <a:latin typeface="Courier New"/>
              <a:cs typeface="Courier New"/>
            </a:endParaRPr>
          </a:p>
          <a:p>
            <a:pPr marL="12700" marR="464502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[FOR EACH</a:t>
            </a:r>
            <a:r>
              <a:rPr dirty="0" sz="1800" spc="-1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ROW]  </a:t>
            </a:r>
            <a:r>
              <a:rPr dirty="0" sz="1800" spc="-10" b="1">
                <a:latin typeface="Courier New"/>
                <a:cs typeface="Courier New"/>
              </a:rPr>
              <a:t>[DECLARE]  </a:t>
            </a:r>
            <a:r>
              <a:rPr dirty="0" sz="1800" spc="-5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</a:pPr>
            <a:r>
              <a:rPr dirty="0" sz="1800" spc="-10" b="1" i="1">
                <a:latin typeface="Courier New"/>
                <a:cs typeface="Courier New"/>
              </a:rPr>
              <a:t>trigger_body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END </a:t>
            </a:r>
            <a:r>
              <a:rPr dirty="0" sz="1800" spc="-10" b="1" i="1">
                <a:latin typeface="Courier New"/>
                <a:cs typeface="Courier New"/>
              </a:rPr>
              <a:t>trigger_name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04133" y="188417"/>
            <a:ext cx="294005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DM</a:t>
            </a:r>
            <a:r>
              <a:rPr dirty="0">
                <a:latin typeface="Times New Roman"/>
                <a:cs typeface="Times New Roman"/>
              </a:rPr>
              <a:t>L</a:t>
            </a:r>
            <a:r>
              <a:rPr dirty="0" spc="-15"/>
              <a:t>触发器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2680"/>
            <a:ext cx="5909310" cy="3903979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触发器执行顺序：</a:t>
            </a:r>
            <a:endParaRPr sz="3200">
              <a:latin typeface="宋体"/>
              <a:cs typeface="宋体"/>
            </a:endParaRPr>
          </a:p>
          <a:p>
            <a:pPr marL="622300" indent="-610235">
              <a:lnSpc>
                <a:spcPct val="100000"/>
              </a:lnSpc>
              <a:spcBef>
                <a:spcPts val="770"/>
              </a:spcBef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执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行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before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语句级触发器</a:t>
            </a:r>
            <a:endParaRPr sz="3200">
              <a:latin typeface="宋体"/>
              <a:cs typeface="宋体"/>
            </a:endParaRPr>
          </a:p>
          <a:p>
            <a:pPr marL="622300" indent="-610235">
              <a:lnSpc>
                <a:spcPct val="100000"/>
              </a:lnSpc>
              <a:spcBef>
                <a:spcPts val="775"/>
              </a:spcBef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对于受该语句影响的每一行：</a:t>
            </a:r>
            <a:endParaRPr sz="3200">
              <a:latin typeface="宋体"/>
              <a:cs typeface="宋体"/>
            </a:endParaRPr>
          </a:p>
          <a:p>
            <a:pPr lvl="1" marL="1003935" indent="-534035">
              <a:lnSpc>
                <a:spcPct val="100000"/>
              </a:lnSpc>
              <a:spcBef>
                <a:spcPts val="690"/>
              </a:spcBef>
              <a:buFont typeface="Times New Roman"/>
              <a:buAutoNum type="arabicPeriod"/>
              <a:tabLst>
                <a:tab pos="1003300" algn="l"/>
                <a:tab pos="100393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执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行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before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行级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触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发器</a:t>
            </a:r>
            <a:endParaRPr sz="2800">
              <a:latin typeface="宋体"/>
              <a:cs typeface="宋体"/>
            </a:endParaRPr>
          </a:p>
          <a:p>
            <a:pPr lvl="1" marL="1003935" indent="-534035">
              <a:lnSpc>
                <a:spcPct val="100000"/>
              </a:lnSpc>
              <a:spcBef>
                <a:spcPts val="670"/>
              </a:spcBef>
              <a:buFont typeface="Times New Roman"/>
              <a:buAutoNum type="arabicPeriod"/>
              <a:tabLst>
                <a:tab pos="1003300" algn="l"/>
                <a:tab pos="100393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执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行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DML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语句</a:t>
            </a:r>
            <a:endParaRPr sz="2800">
              <a:latin typeface="宋体"/>
              <a:cs typeface="宋体"/>
            </a:endParaRPr>
          </a:p>
          <a:p>
            <a:pPr lvl="1" marL="1003935" indent="-534035">
              <a:lnSpc>
                <a:spcPct val="100000"/>
              </a:lnSpc>
              <a:spcBef>
                <a:spcPts val="675"/>
              </a:spcBef>
              <a:buFont typeface="Times New Roman"/>
              <a:buAutoNum type="arabicPeriod"/>
              <a:tabLst>
                <a:tab pos="1003300" algn="l"/>
                <a:tab pos="100393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执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行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after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行级触发器</a:t>
            </a:r>
            <a:endParaRPr sz="2800">
              <a:latin typeface="宋体"/>
              <a:cs typeface="宋体"/>
            </a:endParaRPr>
          </a:p>
          <a:p>
            <a:pPr marL="622300" indent="-610235">
              <a:lnSpc>
                <a:spcPct val="100000"/>
              </a:lnSpc>
              <a:spcBef>
                <a:spcPts val="755"/>
              </a:spcBef>
              <a:buFont typeface="Times New Roman"/>
              <a:buAutoNum type="arabicPeriod"/>
              <a:tabLst>
                <a:tab pos="622300" algn="l"/>
                <a:tab pos="62293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执行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after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语句级触发器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04133" y="188417"/>
            <a:ext cx="294005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DM</a:t>
            </a:r>
            <a:r>
              <a:rPr dirty="0">
                <a:latin typeface="Times New Roman"/>
                <a:cs typeface="Times New Roman"/>
              </a:rPr>
              <a:t>L</a:t>
            </a:r>
            <a:r>
              <a:rPr dirty="0" spc="-15"/>
              <a:t>触发器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2680"/>
            <a:ext cx="8903970" cy="314769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5" b="1">
                <a:solidFill>
                  <a:srgbClr val="FFFF00"/>
                </a:solidFill>
                <a:latin typeface="Times New Roman"/>
                <a:cs typeface="Times New Roman"/>
              </a:rPr>
              <a:t>:old</a:t>
            </a:r>
            <a:r>
              <a:rPr dirty="0" sz="3200" spc="-5" b="1">
                <a:solidFill>
                  <a:srgbClr val="FFFF00"/>
                </a:solidFill>
                <a:latin typeface="宋体"/>
                <a:cs typeface="宋体"/>
              </a:rPr>
              <a:t>和</a:t>
            </a:r>
            <a:r>
              <a:rPr dirty="0" sz="3200" spc="5" b="1">
                <a:solidFill>
                  <a:srgbClr val="FFFF00"/>
                </a:solidFill>
                <a:latin typeface="Times New Roman"/>
                <a:cs typeface="Times New Roman"/>
              </a:rPr>
              <a:t>:new</a:t>
            </a:r>
            <a:r>
              <a:rPr dirty="0" sz="3200" b="1">
                <a:solidFill>
                  <a:srgbClr val="FFFF00"/>
                </a:solidFill>
                <a:latin typeface="宋体"/>
                <a:cs typeface="宋体"/>
              </a:rPr>
              <a:t>是两个很特殊的关联标识</a:t>
            </a:r>
            <a:r>
              <a:rPr dirty="0" sz="3200" spc="-15" b="1">
                <a:solidFill>
                  <a:srgbClr val="FFFF00"/>
                </a:solidFill>
                <a:latin typeface="宋体"/>
                <a:cs typeface="宋体"/>
              </a:rPr>
              <a:t>符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  <a:p>
            <a:pPr marL="356870" marR="5080" indent="-344805">
              <a:lnSpc>
                <a:spcPct val="100099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关联标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识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符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种特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殊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的绑定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变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量。 标识符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前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面的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冒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号，既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说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明两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者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都是绑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定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变量，  也说明他们不是一般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变量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endParaRPr sz="3200">
              <a:latin typeface="Times New Roman"/>
              <a:cs typeface="Times New Roman"/>
            </a:endParaRPr>
          </a:p>
          <a:p>
            <a:pPr marL="356870">
              <a:lnSpc>
                <a:spcPts val="3745"/>
              </a:lnSpc>
              <a:spcBef>
                <a:spcPts val="190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编译器会把它们看作是定义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3200" spc="-10">
                <a:solidFill>
                  <a:srgbClr val="FFFF00"/>
                </a:solidFill>
                <a:latin typeface="宋体"/>
                <a:cs typeface="宋体"/>
              </a:rPr>
              <a:t>触发</a:t>
            </a:r>
            <a:r>
              <a:rPr dirty="0" sz="3200" spc="15">
                <a:solidFill>
                  <a:srgbClr val="FFFF00"/>
                </a:solidFill>
                <a:latin typeface="宋体"/>
                <a:cs typeface="宋体"/>
              </a:rPr>
              <a:t>表</a:t>
            </a:r>
            <a:r>
              <a:rPr dirty="0" sz="3200" spc="-10">
                <a:solidFill>
                  <a:srgbClr val="FFFF00"/>
                </a:solidFill>
                <a:latin typeface="宋体"/>
                <a:cs typeface="宋体"/>
              </a:rPr>
              <a:t>的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ts val="3745"/>
              </a:lnSpc>
            </a:pPr>
            <a:r>
              <a:rPr dirty="0" sz="3200" spc="-10">
                <a:solidFill>
                  <a:srgbClr val="FFFF00"/>
                </a:solidFill>
                <a:latin typeface="Times New Roman"/>
                <a:cs typeface="Times New Roman"/>
              </a:rPr>
              <a:t>%ROWTYPE</a:t>
            </a:r>
            <a:r>
              <a:rPr dirty="0" sz="3200" spc="-10">
                <a:solidFill>
                  <a:srgbClr val="FFFF00"/>
                </a:solidFill>
                <a:latin typeface="宋体"/>
                <a:cs typeface="宋体"/>
              </a:rPr>
              <a:t>类型的记</a:t>
            </a:r>
            <a:r>
              <a:rPr dirty="0" sz="3200" spc="-15">
                <a:solidFill>
                  <a:srgbClr val="FFFF00"/>
                </a:solidFill>
                <a:latin typeface="宋体"/>
                <a:cs typeface="宋体"/>
              </a:rPr>
              <a:t>录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04133" y="188417"/>
            <a:ext cx="294005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DM</a:t>
            </a:r>
            <a:r>
              <a:rPr dirty="0">
                <a:latin typeface="Times New Roman"/>
                <a:cs typeface="Times New Roman"/>
              </a:rPr>
              <a:t>L</a:t>
            </a:r>
            <a:r>
              <a:rPr dirty="0" spc="-15"/>
              <a:t>触发器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9590" y="1624964"/>
            <a:ext cx="304800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:old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:new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的含义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6237" y="2330450"/>
          <a:ext cx="8437880" cy="2054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4280"/>
                <a:gridCol w="3529329"/>
                <a:gridCol w="3627754"/>
              </a:tblGrid>
              <a:tr h="504825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触发语句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39370">
                    <a:lnR w="12700">
                      <a:solidFill>
                        <a:srgbClr val="BADFE2"/>
                      </a:solidFill>
                      <a:prstDash val="solid"/>
                    </a:lnR>
                    <a:lnT w="381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:old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381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:new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BADFE2"/>
                      </a:solidFill>
                      <a:prstDash val="solid"/>
                    </a:lnL>
                    <a:lnT w="381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  <a:tr h="5033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insert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未定义</a:t>
                      </a:r>
                      <a:r>
                        <a:rPr dirty="0" sz="20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000" spc="-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所有字段均</a:t>
                      </a:r>
                      <a:r>
                        <a:rPr dirty="0" sz="200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为</a:t>
                      </a:r>
                      <a:r>
                        <a:rPr dirty="0" sz="2000" spc="-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null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触发语句完成时，要插入的值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BADFE2"/>
                      </a:solidFill>
                      <a:prstDash val="solid"/>
                    </a:lnL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  <a:tr h="5031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update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更新以前相应记录行的原始值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触发语句完成时，要更新的值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0005">
                    <a:lnL w="12700">
                      <a:solidFill>
                        <a:srgbClr val="BADFE2"/>
                      </a:solidFill>
                      <a:prstDash val="solid"/>
                    </a:lnL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delete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381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更新以前相应记录行的原始值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381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未定义</a:t>
                      </a:r>
                      <a:r>
                        <a:rPr dirty="0" sz="2000" spc="-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000" spc="-1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所有字段均为</a:t>
                      </a:r>
                      <a:r>
                        <a:rPr dirty="0" sz="2000" spc="-1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null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BADFE2"/>
                      </a:solidFill>
                      <a:prstDash val="solid"/>
                    </a:lnL>
                    <a:lnT w="12700">
                      <a:solidFill>
                        <a:srgbClr val="BADFE2"/>
                      </a:solidFill>
                      <a:prstDash val="solid"/>
                    </a:lnT>
                    <a:lnB w="381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1692275" y="5807075"/>
            <a:ext cx="5905500" cy="285750"/>
          </a:xfrm>
          <a:custGeom>
            <a:avLst/>
            <a:gdLst/>
            <a:ahLst/>
            <a:cxnLst/>
            <a:rect l="l" t="t" r="r" b="b"/>
            <a:pathLst>
              <a:path w="5905500" h="285750">
                <a:moveTo>
                  <a:pt x="5734050" y="142875"/>
                </a:moveTo>
                <a:lnTo>
                  <a:pt x="5619750" y="285750"/>
                </a:lnTo>
                <a:lnTo>
                  <a:pt x="5848350" y="171450"/>
                </a:lnTo>
                <a:lnTo>
                  <a:pt x="5734050" y="171450"/>
                </a:lnTo>
                <a:lnTo>
                  <a:pt x="5734050" y="142875"/>
                </a:lnTo>
                <a:close/>
              </a:path>
              <a:path w="5905500" h="285750">
                <a:moveTo>
                  <a:pt x="5711190" y="114300"/>
                </a:moveTo>
                <a:lnTo>
                  <a:pt x="0" y="114300"/>
                </a:lnTo>
                <a:lnTo>
                  <a:pt x="0" y="171450"/>
                </a:lnTo>
                <a:lnTo>
                  <a:pt x="5711190" y="171450"/>
                </a:lnTo>
                <a:lnTo>
                  <a:pt x="5734050" y="142875"/>
                </a:lnTo>
                <a:lnTo>
                  <a:pt x="5711190" y="114300"/>
                </a:lnTo>
                <a:close/>
              </a:path>
              <a:path w="5905500" h="285750">
                <a:moveTo>
                  <a:pt x="5848350" y="114300"/>
                </a:moveTo>
                <a:lnTo>
                  <a:pt x="5734050" y="114300"/>
                </a:lnTo>
                <a:lnTo>
                  <a:pt x="5734050" y="171450"/>
                </a:lnTo>
                <a:lnTo>
                  <a:pt x="5848350" y="171450"/>
                </a:lnTo>
                <a:lnTo>
                  <a:pt x="5905500" y="142875"/>
                </a:lnTo>
                <a:lnTo>
                  <a:pt x="5848350" y="114300"/>
                </a:lnTo>
                <a:close/>
              </a:path>
              <a:path w="5905500" h="285750">
                <a:moveTo>
                  <a:pt x="5619750" y="0"/>
                </a:moveTo>
                <a:lnTo>
                  <a:pt x="5734050" y="142875"/>
                </a:lnTo>
                <a:lnTo>
                  <a:pt x="5734050" y="114300"/>
                </a:lnTo>
                <a:lnTo>
                  <a:pt x="5848350" y="114300"/>
                </a:lnTo>
                <a:lnTo>
                  <a:pt x="561975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291965" y="5400243"/>
            <a:ext cx="6845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3458" y="5004561"/>
            <a:ext cx="5861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solidFill>
                  <a:srgbClr val="FFFF00"/>
                </a:solidFill>
                <a:latin typeface="Arial"/>
                <a:cs typeface="Arial"/>
              </a:rPr>
              <a:t>:</a:t>
            </a:r>
            <a:r>
              <a:rPr dirty="0" sz="2400" b="1">
                <a:solidFill>
                  <a:srgbClr val="FFFF00"/>
                </a:solidFill>
                <a:latin typeface="Arial"/>
                <a:cs typeface="Arial"/>
              </a:rPr>
              <a:t>old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0217" y="5003038"/>
            <a:ext cx="7219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solidFill>
                  <a:srgbClr val="FFFF00"/>
                </a:solidFill>
                <a:latin typeface="Arial"/>
                <a:cs typeface="Arial"/>
              </a:rPr>
              <a:t>:</a:t>
            </a:r>
            <a:r>
              <a:rPr dirty="0" sz="2400" b="1">
                <a:solidFill>
                  <a:srgbClr val="FFFF00"/>
                </a:solidFill>
                <a:latin typeface="Arial"/>
                <a:cs typeface="Arial"/>
              </a:rPr>
              <a:t>new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64001" y="5445125"/>
            <a:ext cx="0" cy="431800"/>
          </a:xfrm>
          <a:custGeom>
            <a:avLst/>
            <a:gdLst/>
            <a:ahLst/>
            <a:cxnLst/>
            <a:rect l="l" t="t" r="r" b="b"/>
            <a:pathLst>
              <a:path w="0"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7620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651500" y="5445125"/>
            <a:ext cx="0" cy="431800"/>
          </a:xfrm>
          <a:custGeom>
            <a:avLst/>
            <a:gdLst/>
            <a:ahLst/>
            <a:cxnLst/>
            <a:rect l="l" t="t" r="r" b="b"/>
            <a:pathLst>
              <a:path w="0" h="431800">
                <a:moveTo>
                  <a:pt x="0" y="0"/>
                </a:moveTo>
                <a:lnTo>
                  <a:pt x="0" y="431800"/>
                </a:lnTo>
              </a:path>
            </a:pathLst>
          </a:custGeom>
          <a:ln w="76200">
            <a:solidFill>
              <a:srgbClr val="FFFF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04133" y="188417"/>
            <a:ext cx="294005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DM</a:t>
            </a:r>
            <a:r>
              <a:rPr dirty="0">
                <a:latin typeface="Times New Roman"/>
                <a:cs typeface="Times New Roman"/>
              </a:rPr>
              <a:t>L</a:t>
            </a:r>
            <a:r>
              <a:rPr dirty="0" spc="-15"/>
              <a:t>触发器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395335" cy="4318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不能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te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行级触发器中更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改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ew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的值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因为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该语句已经处理过了。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不能更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改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:old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的值（不论何种情况）。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6870" marR="116839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一般情况下，只会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before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行级触发器中更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改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ew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的值，并且永远不修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改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的值，只会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从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:old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标识符中取值。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04133" y="188417"/>
            <a:ext cx="294005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DM</a:t>
            </a:r>
            <a:r>
              <a:rPr dirty="0">
                <a:latin typeface="Times New Roman"/>
                <a:cs typeface="Times New Roman"/>
              </a:rPr>
              <a:t>L</a:t>
            </a:r>
            <a:r>
              <a:rPr dirty="0" spc="-15"/>
              <a:t>触发器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489950" cy="268478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marR="5080" indent="-344805">
              <a:lnSpc>
                <a:spcPct val="100099"/>
              </a:lnSpc>
              <a:spcBef>
                <a:spcPts val="2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只能在行级触发器中使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:new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:old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记录。如 果在语句级触发器中引用它们，就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会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产生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个 编译错误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200" spc="-10">
                <a:solidFill>
                  <a:srgbClr val="FFFF00"/>
                </a:solidFill>
                <a:latin typeface="宋体"/>
                <a:cs typeface="宋体"/>
              </a:rPr>
              <a:t>为什么？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00"/>
                </a:solidFill>
                <a:latin typeface="宋体"/>
                <a:cs typeface="宋体"/>
              </a:rPr>
              <a:t>因为</a:t>
            </a:r>
            <a:r>
              <a:rPr dirty="0" sz="3200" spc="-5">
                <a:solidFill>
                  <a:srgbClr val="FFFF00"/>
                </a:solidFill>
                <a:latin typeface="Times New Roman"/>
                <a:cs typeface="Times New Roman"/>
              </a:rPr>
              <a:t>:new</a:t>
            </a:r>
            <a:r>
              <a:rPr dirty="0" sz="3200" spc="-10">
                <a:solidFill>
                  <a:srgbClr val="FFFF00"/>
                </a:solidFill>
                <a:latin typeface="宋体"/>
                <a:cs typeface="宋体"/>
              </a:rPr>
              <a:t>和</a:t>
            </a:r>
            <a:r>
              <a:rPr dirty="0" sz="3200">
                <a:solidFill>
                  <a:srgbClr val="FFFF00"/>
                </a:solidFill>
                <a:latin typeface="Times New Roman"/>
                <a:cs typeface="Times New Roman"/>
              </a:rPr>
              <a:t>:old</a:t>
            </a:r>
            <a:r>
              <a:rPr dirty="0" sz="3200" spc="-10">
                <a:solidFill>
                  <a:srgbClr val="FFFF00"/>
                </a:solidFill>
                <a:latin typeface="宋体"/>
                <a:cs typeface="宋体"/>
              </a:rPr>
              <a:t>是记录类型变量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04133" y="188417"/>
            <a:ext cx="294005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DM</a:t>
            </a:r>
            <a:r>
              <a:rPr dirty="0">
                <a:latin typeface="Times New Roman"/>
                <a:cs typeface="Times New Roman"/>
              </a:rPr>
              <a:t>L</a:t>
            </a:r>
            <a:r>
              <a:rPr dirty="0" spc="-15"/>
              <a:t>触发器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509635" cy="50984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虽然在语法上可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将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:new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:old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看作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triggering_table%ROWTYPE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类型的记录，但实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99000"/>
              </a:lnSpc>
              <a:spcBef>
                <a:spcPts val="23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际上它们并不是记录：某些在记录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上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能够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正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常 执行的操作并不适用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:new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:old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。比如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00"/>
                </a:solidFill>
                <a:latin typeface="宋体"/>
                <a:cs typeface="宋体"/>
              </a:rPr>
              <a:t>不 能将它们作为一个整体赋</a:t>
            </a:r>
            <a:r>
              <a:rPr dirty="0" sz="3200" spc="-25">
                <a:solidFill>
                  <a:srgbClr val="FFFF00"/>
                </a:solidFill>
                <a:latin typeface="宋体"/>
                <a:cs typeface="宋体"/>
              </a:rPr>
              <a:t>值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，只能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对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其中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各 个字段分别赋值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；</a:t>
            </a:r>
            <a:r>
              <a:rPr dirty="0" sz="3200" spc="-10">
                <a:solidFill>
                  <a:srgbClr val="FFFF00"/>
                </a:solidFill>
                <a:latin typeface="宋体"/>
                <a:cs typeface="宋体"/>
              </a:rPr>
              <a:t>不能</a:t>
            </a:r>
            <a:r>
              <a:rPr dirty="0" sz="3200" spc="-20">
                <a:solidFill>
                  <a:srgbClr val="FFFF00"/>
                </a:solidFill>
                <a:latin typeface="宋体"/>
                <a:cs typeface="宋体"/>
              </a:rPr>
              <a:t>将</a:t>
            </a:r>
            <a:r>
              <a:rPr dirty="0" sz="3200">
                <a:solidFill>
                  <a:srgbClr val="FFFF00"/>
                </a:solidFill>
                <a:latin typeface="Times New Roman"/>
                <a:cs typeface="Times New Roman"/>
              </a:rPr>
              <a:t>:old</a:t>
            </a:r>
            <a:r>
              <a:rPr dirty="0" sz="3200" spc="-15">
                <a:solidFill>
                  <a:srgbClr val="FFFF00"/>
                </a:solidFill>
                <a:latin typeface="宋体"/>
                <a:cs typeface="宋体"/>
              </a:rPr>
              <a:t>和</a:t>
            </a:r>
            <a:r>
              <a:rPr dirty="0" sz="3200" spc="-5">
                <a:solidFill>
                  <a:srgbClr val="FFFF00"/>
                </a:solidFill>
                <a:latin typeface="Times New Roman"/>
                <a:cs typeface="Times New Roman"/>
              </a:rPr>
              <a:t>:new</a:t>
            </a:r>
            <a:r>
              <a:rPr dirty="0" sz="3200" spc="-10">
                <a:solidFill>
                  <a:srgbClr val="FFFF00"/>
                </a:solidFill>
                <a:latin typeface="宋体"/>
                <a:cs typeface="宋体"/>
              </a:rPr>
              <a:t>传递给参 数类型</a:t>
            </a:r>
            <a:r>
              <a:rPr dirty="0" sz="3200" spc="-15">
                <a:solidFill>
                  <a:srgbClr val="FFFF00"/>
                </a:solidFill>
                <a:latin typeface="宋体"/>
                <a:cs typeface="宋体"/>
              </a:rPr>
              <a:t>为</a:t>
            </a:r>
            <a:r>
              <a:rPr dirty="0" sz="3200" spc="-5">
                <a:solidFill>
                  <a:srgbClr val="FFFF00"/>
                </a:solidFill>
                <a:latin typeface="Times New Roman"/>
                <a:cs typeface="Times New Roman"/>
              </a:rPr>
              <a:t>triggering_table%ROWTYPE</a:t>
            </a:r>
            <a:r>
              <a:rPr dirty="0" sz="3200" spc="-10">
                <a:solidFill>
                  <a:srgbClr val="FFFF00"/>
                </a:solidFill>
                <a:latin typeface="宋体"/>
                <a:cs typeface="宋体"/>
              </a:rPr>
              <a:t>的过程或 函数。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所以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:new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:old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也被称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3200" spc="-10">
                <a:solidFill>
                  <a:srgbClr val="FFFF00"/>
                </a:solidFill>
                <a:latin typeface="宋体"/>
                <a:cs typeface="宋体"/>
              </a:rPr>
              <a:t>伪记录。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04133" y="188417"/>
            <a:ext cx="294005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DM</a:t>
            </a:r>
            <a:r>
              <a:rPr dirty="0">
                <a:latin typeface="Times New Roman"/>
                <a:cs typeface="Times New Roman"/>
              </a:rPr>
              <a:t>L</a:t>
            </a:r>
            <a:r>
              <a:rPr dirty="0" spc="-15"/>
              <a:t>触发器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42543"/>
            <a:ext cx="8575040" cy="485457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algn="just" marL="356870" marR="137160" indent="-344805">
              <a:lnSpc>
                <a:spcPts val="3460"/>
              </a:lnSpc>
              <a:spcBef>
                <a:spcPts val="525"/>
              </a:spcBef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REFERENCING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子句中，关联标识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符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都不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带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冒 号。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har char="•"/>
            </a:pPr>
            <a:endParaRPr sz="4250">
              <a:latin typeface="Times New Roman"/>
              <a:cs typeface="Times New Roman"/>
            </a:endParaRPr>
          </a:p>
          <a:p>
            <a:pPr algn="just" marL="356870" marR="5080" indent="-344805">
              <a:lnSpc>
                <a:spcPct val="90000"/>
              </a:lnSpc>
              <a:spcBef>
                <a:spcPts val="5"/>
              </a:spcBef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00"/>
                </a:solidFill>
                <a:latin typeface="Times New Roman"/>
                <a:cs typeface="Times New Roman"/>
              </a:rPr>
              <a:t>DM</a:t>
            </a:r>
            <a:r>
              <a:rPr dirty="0" sz="3200" spc="-20">
                <a:solidFill>
                  <a:srgbClr val="FFFF00"/>
                </a:solidFill>
                <a:latin typeface="Times New Roman"/>
                <a:cs typeface="Times New Roman"/>
              </a:rPr>
              <a:t>L</a:t>
            </a:r>
            <a:r>
              <a:rPr dirty="0" sz="3200" spc="-10">
                <a:solidFill>
                  <a:srgbClr val="FFFF00"/>
                </a:solidFill>
                <a:latin typeface="宋体"/>
                <a:cs typeface="宋体"/>
              </a:rPr>
              <a:t>触发器中</a:t>
            </a:r>
            <a:r>
              <a:rPr dirty="0" sz="3200" spc="-15">
                <a:solidFill>
                  <a:srgbClr val="FFFF00"/>
                </a:solidFill>
                <a:latin typeface="宋体"/>
                <a:cs typeface="宋体"/>
              </a:rPr>
              <a:t>的</a:t>
            </a:r>
            <a:r>
              <a:rPr dirty="0" sz="3200" spc="-20">
                <a:solidFill>
                  <a:srgbClr val="FFFF00"/>
                </a:solidFill>
                <a:latin typeface="Times New Roman"/>
                <a:cs typeface="Times New Roman"/>
              </a:rPr>
              <a:t>W</a:t>
            </a:r>
            <a:r>
              <a:rPr dirty="0" sz="3200" spc="-10">
                <a:solidFill>
                  <a:srgbClr val="FFFF00"/>
                </a:solidFill>
                <a:latin typeface="Times New Roman"/>
                <a:cs typeface="Times New Roman"/>
              </a:rPr>
              <a:t>HE</a:t>
            </a:r>
            <a:r>
              <a:rPr dirty="0" sz="3200" spc="-20">
                <a:solidFill>
                  <a:srgbClr val="FFFF00"/>
                </a:solidFill>
                <a:latin typeface="Times New Roman"/>
                <a:cs typeface="Times New Roman"/>
              </a:rPr>
              <a:t>N</a:t>
            </a:r>
            <a:r>
              <a:rPr dirty="0" sz="3200" spc="15">
                <a:solidFill>
                  <a:srgbClr val="FFFF00"/>
                </a:solidFill>
                <a:latin typeface="宋体"/>
                <a:cs typeface="宋体"/>
              </a:rPr>
              <a:t>子</a:t>
            </a:r>
            <a:r>
              <a:rPr dirty="0" sz="3200" spc="-15">
                <a:solidFill>
                  <a:srgbClr val="FFFF00"/>
                </a:solidFill>
                <a:latin typeface="宋体"/>
                <a:cs typeface="宋体"/>
              </a:rPr>
              <a:t>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只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能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在行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级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触发器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中使用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200" spc="-10">
                <a:solidFill>
                  <a:srgbClr val="FFFF00"/>
                </a:solidFill>
                <a:latin typeface="宋体"/>
                <a:cs typeface="宋体"/>
              </a:rPr>
              <a:t>触发器主体只对满</a:t>
            </a:r>
            <a:r>
              <a:rPr dirty="0" sz="3200" spc="-20">
                <a:solidFill>
                  <a:srgbClr val="FFFF00"/>
                </a:solidFill>
                <a:latin typeface="宋体"/>
                <a:cs typeface="宋体"/>
              </a:rPr>
              <a:t>足</a:t>
            </a:r>
            <a:r>
              <a:rPr dirty="0" sz="3200">
                <a:solidFill>
                  <a:srgbClr val="FFFF00"/>
                </a:solidFill>
                <a:latin typeface="Times New Roman"/>
                <a:cs typeface="Times New Roman"/>
              </a:rPr>
              <a:t>WHEN</a:t>
            </a:r>
            <a:r>
              <a:rPr dirty="0" sz="3200" spc="-10">
                <a:solidFill>
                  <a:srgbClr val="FFFF00"/>
                </a:solidFill>
                <a:latin typeface="宋体"/>
                <a:cs typeface="宋体"/>
              </a:rPr>
              <a:t>所定</a:t>
            </a:r>
            <a:r>
              <a:rPr dirty="0" sz="3200" spc="15">
                <a:solidFill>
                  <a:srgbClr val="FFFF00"/>
                </a:solidFill>
                <a:latin typeface="宋体"/>
                <a:cs typeface="宋体"/>
              </a:rPr>
              <a:t>义</a:t>
            </a:r>
            <a:r>
              <a:rPr dirty="0" sz="3200" spc="-10">
                <a:solidFill>
                  <a:srgbClr val="FFFF00"/>
                </a:solidFill>
                <a:latin typeface="宋体"/>
                <a:cs typeface="宋体"/>
              </a:rPr>
              <a:t>条 件的那些记录行执行。</a:t>
            </a:r>
            <a:endParaRPr sz="3200">
              <a:latin typeface="宋体"/>
              <a:cs typeface="宋体"/>
            </a:endParaRPr>
          </a:p>
          <a:p>
            <a:pPr marL="356870" marR="296545">
              <a:lnSpc>
                <a:spcPts val="3460"/>
              </a:lnSpc>
              <a:spcBef>
                <a:spcPts val="50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可以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子句的条件中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使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:new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:old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记 录，但使用时不需要冒号。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00"/>
                </a:solidFill>
                <a:latin typeface="宋体"/>
                <a:cs typeface="宋体"/>
              </a:rPr>
              <a:t>关联标识符仅在触发器主体中才需</a:t>
            </a:r>
            <a:r>
              <a:rPr dirty="0" sz="3200" spc="10">
                <a:solidFill>
                  <a:srgbClr val="FFFF00"/>
                </a:solidFill>
                <a:latin typeface="宋体"/>
                <a:cs typeface="宋体"/>
              </a:rPr>
              <a:t>要</a:t>
            </a:r>
            <a:r>
              <a:rPr dirty="0" sz="3200" spc="-10">
                <a:solidFill>
                  <a:srgbClr val="FFFF00"/>
                </a:solidFill>
                <a:latin typeface="宋体"/>
                <a:cs typeface="宋体"/>
              </a:rPr>
              <a:t>使用</a:t>
            </a:r>
            <a:r>
              <a:rPr dirty="0" sz="3200" spc="10">
                <a:solidFill>
                  <a:srgbClr val="FFFF00"/>
                </a:solidFill>
                <a:latin typeface="宋体"/>
                <a:cs typeface="宋体"/>
              </a:rPr>
              <a:t>冒</a:t>
            </a:r>
            <a:r>
              <a:rPr dirty="0" sz="3200" spc="-10">
                <a:solidFill>
                  <a:srgbClr val="FFFF00"/>
                </a:solidFill>
                <a:latin typeface="宋体"/>
                <a:cs typeface="宋体"/>
              </a:rPr>
              <a:t>号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22878" y="188417"/>
            <a:ext cx="169926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触发器</a:t>
            </a:r>
          </a:p>
        </p:txBody>
      </p:sp>
      <p:sp>
        <p:nvSpPr>
          <p:cNvPr id="5" name="object 5"/>
          <p:cNvSpPr/>
          <p:nvPr/>
        </p:nvSpPr>
        <p:spPr>
          <a:xfrm>
            <a:off x="320040" y="2706623"/>
            <a:ext cx="8656320" cy="3685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7368" y="2877311"/>
            <a:ext cx="8638032" cy="32735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0825" y="2636901"/>
            <a:ext cx="8641080" cy="3672204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CREATE OR REPLACE </a:t>
            </a:r>
            <a:r>
              <a:rPr dirty="0" sz="1600" b="1">
                <a:latin typeface="Courier New"/>
                <a:cs typeface="Courier New"/>
              </a:rPr>
              <a:t>TRIGGER</a:t>
            </a:r>
            <a:r>
              <a:rPr dirty="0" sz="1600" spc="-5" b="1">
                <a:latin typeface="Courier New"/>
                <a:cs typeface="Courier New"/>
              </a:rPr>
              <a:t> TRIG_DMLLOG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75"/>
              </a:spcBef>
            </a:pPr>
            <a:r>
              <a:rPr dirty="0" sz="1600" spc="-5" b="1">
                <a:latin typeface="Courier New"/>
                <a:cs typeface="Courier New"/>
              </a:rPr>
              <a:t>BEFORE </a:t>
            </a:r>
            <a:r>
              <a:rPr dirty="0" sz="1600" b="1">
                <a:latin typeface="Courier New"/>
                <a:cs typeface="Courier New"/>
              </a:rPr>
              <a:t>insert or delete or </a:t>
            </a:r>
            <a:r>
              <a:rPr dirty="0" sz="1600" spc="-5" b="1">
                <a:latin typeface="Courier New"/>
                <a:cs typeface="Courier New"/>
              </a:rPr>
              <a:t>update </a:t>
            </a:r>
            <a:r>
              <a:rPr dirty="0" sz="1600" b="1">
                <a:latin typeface="Courier New"/>
                <a:cs typeface="Courier New"/>
              </a:rPr>
              <a:t>on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DEPT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dbms_output.put_line('DML </a:t>
            </a:r>
            <a:r>
              <a:rPr dirty="0" sz="1600" spc="-5" b="1">
                <a:latin typeface="Courier New"/>
                <a:cs typeface="Courier New"/>
              </a:rPr>
              <a:t>Trigger</a:t>
            </a:r>
            <a:r>
              <a:rPr dirty="0" sz="1600" b="1">
                <a:latin typeface="Courier New"/>
                <a:cs typeface="Courier New"/>
              </a:rPr>
              <a:t> fired!');</a:t>
            </a:r>
            <a:endParaRPr sz="16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IF </a:t>
            </a:r>
            <a:r>
              <a:rPr dirty="0" sz="1600" spc="-5" b="1">
                <a:latin typeface="Courier New"/>
                <a:cs typeface="Courier New"/>
              </a:rPr>
              <a:t>inserting</a:t>
            </a:r>
            <a:r>
              <a:rPr dirty="0" sz="1600" spc="-2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 marL="125031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insert into testlog</a:t>
            </a:r>
            <a:r>
              <a:rPr dirty="0" sz="1600" spc="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values(user,'scott.DEPT',sysdate,'I');</a:t>
            </a:r>
            <a:endParaRPr sz="16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ELSIF </a:t>
            </a:r>
            <a:r>
              <a:rPr dirty="0" sz="1600" b="1">
                <a:latin typeface="Courier New"/>
                <a:cs typeface="Courier New"/>
              </a:rPr>
              <a:t>deleting</a:t>
            </a:r>
            <a:r>
              <a:rPr dirty="0" sz="1600" spc="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 marL="1005840" marR="294640" indent="24384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insert into testlog </a:t>
            </a:r>
            <a:r>
              <a:rPr dirty="0" sz="1600" b="1">
                <a:latin typeface="Courier New"/>
                <a:cs typeface="Courier New"/>
              </a:rPr>
              <a:t>values(user,'scott.DEPT',sysdate,'D');  </a:t>
            </a:r>
            <a:r>
              <a:rPr dirty="0" sz="1600" spc="-5" b="1"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125031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insert into testlog</a:t>
            </a:r>
            <a:r>
              <a:rPr dirty="0" sz="1600" spc="7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values(user,'scott.DEPT',sysdate,'U');</a:t>
            </a:r>
            <a:endParaRPr sz="16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END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IF;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END;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5"/>
              </a:spcBef>
            </a:pPr>
            <a:r>
              <a:rPr dirty="0" sz="1600" spc="5" b="1"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0040" y="1121663"/>
            <a:ext cx="8656320" cy="15270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0825" y="1052575"/>
            <a:ext cx="8641080" cy="15132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38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975"/>
              </a:spcBef>
            </a:pPr>
            <a:r>
              <a:rPr dirty="0" sz="1600" spc="-5" b="1">
                <a:latin typeface="Courier New"/>
                <a:cs typeface="Courier New"/>
              </a:rPr>
              <a:t>CREATE TABLE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testlog(</a:t>
            </a:r>
            <a:endParaRPr sz="1600">
              <a:latin typeface="Courier New"/>
              <a:cs typeface="Courier New"/>
            </a:endParaRPr>
          </a:p>
          <a:p>
            <a:pPr marL="1005840" marR="469455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curr_user </a:t>
            </a:r>
            <a:r>
              <a:rPr dirty="0" sz="1600" b="1">
                <a:latin typeface="Courier New"/>
                <a:cs typeface="Courier New"/>
              </a:rPr>
              <a:t>varchar2(100),  </a:t>
            </a:r>
            <a:r>
              <a:rPr dirty="0" sz="1600" spc="-5" b="1">
                <a:latin typeface="Courier New"/>
                <a:cs typeface="Courier New"/>
              </a:rPr>
              <a:t>target </a:t>
            </a:r>
            <a:r>
              <a:rPr dirty="0" sz="1600" b="1">
                <a:latin typeface="Courier New"/>
                <a:cs typeface="Courier New"/>
              </a:rPr>
              <a:t>varchar2(100),  </a:t>
            </a:r>
            <a:r>
              <a:rPr dirty="0" sz="1600" spc="-5" b="1">
                <a:latin typeface="Courier New"/>
                <a:cs typeface="Courier New"/>
              </a:rPr>
              <a:t>curr_date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date,</a:t>
            </a:r>
            <a:endParaRPr sz="16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act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varchar2(1));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22878" y="188417"/>
            <a:ext cx="169926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触发器</a:t>
            </a:r>
          </a:p>
        </p:txBody>
      </p:sp>
      <p:sp>
        <p:nvSpPr>
          <p:cNvPr id="5" name="object 5"/>
          <p:cNvSpPr/>
          <p:nvPr/>
        </p:nvSpPr>
        <p:spPr>
          <a:xfrm>
            <a:off x="320040" y="1825751"/>
            <a:ext cx="8656320" cy="374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2608" y="1825751"/>
            <a:ext cx="7342632" cy="310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0825" y="1757426"/>
            <a:ext cx="8642350" cy="35877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5"/>
              </a:spcBef>
            </a:pPr>
            <a:r>
              <a:rPr dirty="0" sz="1600" spc="-5" b="1">
                <a:latin typeface="Courier New"/>
                <a:cs typeface="Courier New"/>
              </a:rPr>
              <a:t>CREATE </a:t>
            </a:r>
            <a:r>
              <a:rPr dirty="0" sz="1600" b="1">
                <a:latin typeface="Courier New"/>
                <a:cs typeface="Courier New"/>
              </a:rPr>
              <a:t>SEQUENCE SEQ_salHis </a:t>
            </a:r>
            <a:r>
              <a:rPr dirty="0" sz="1600" spc="-5" b="1">
                <a:latin typeface="Courier New"/>
                <a:cs typeface="Courier New"/>
              </a:rPr>
              <a:t>START WITH </a:t>
            </a:r>
            <a:r>
              <a:rPr dirty="0" sz="1600" spc="5" b="1">
                <a:latin typeface="Courier New"/>
                <a:cs typeface="Courier New"/>
              </a:rPr>
              <a:t>100 </a:t>
            </a:r>
            <a:r>
              <a:rPr dirty="0" sz="1600" b="1">
                <a:latin typeface="Courier New"/>
                <a:cs typeface="Courier New"/>
              </a:rPr>
              <a:t>INCREMENT </a:t>
            </a:r>
            <a:r>
              <a:rPr dirty="0" sz="1600" spc="-5" b="1">
                <a:latin typeface="Courier New"/>
                <a:cs typeface="Courier New"/>
              </a:rPr>
              <a:t>BY</a:t>
            </a:r>
            <a:r>
              <a:rPr dirty="0" sz="1600" spc="-5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2;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0040" y="2258567"/>
            <a:ext cx="8656320" cy="419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2608" y="2218944"/>
            <a:ext cx="7702296" cy="42123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0825" y="2190750"/>
            <a:ext cx="8642350" cy="4175125"/>
          </a:xfrm>
          <a:custGeom>
            <a:avLst/>
            <a:gdLst/>
            <a:ahLst/>
            <a:cxnLst/>
            <a:rect l="l" t="t" r="r" b="b"/>
            <a:pathLst>
              <a:path w="8642350" h="4175125">
                <a:moveTo>
                  <a:pt x="0" y="4175125"/>
                </a:moveTo>
                <a:lnTo>
                  <a:pt x="8642350" y="4175125"/>
                </a:lnTo>
                <a:lnTo>
                  <a:pt x="8642350" y="0"/>
                </a:lnTo>
                <a:lnTo>
                  <a:pt x="0" y="0"/>
                </a:lnTo>
                <a:lnTo>
                  <a:pt x="0" y="417512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0825" y="2190750"/>
            <a:ext cx="8642350" cy="4175125"/>
          </a:xfrm>
          <a:custGeom>
            <a:avLst/>
            <a:gdLst/>
            <a:ahLst/>
            <a:cxnLst/>
            <a:rect l="l" t="t" r="r" b="b"/>
            <a:pathLst>
              <a:path w="8642350" h="4175125">
                <a:moveTo>
                  <a:pt x="0" y="4175125"/>
                </a:moveTo>
                <a:lnTo>
                  <a:pt x="8642350" y="4175125"/>
                </a:lnTo>
                <a:lnTo>
                  <a:pt x="8642350" y="0"/>
                </a:lnTo>
                <a:lnTo>
                  <a:pt x="0" y="0"/>
                </a:lnTo>
                <a:lnTo>
                  <a:pt x="0" y="41751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29590" y="2169668"/>
            <a:ext cx="7352665" cy="41738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latin typeface="Courier New"/>
                <a:cs typeface="Courier New"/>
              </a:rPr>
              <a:t>CREATE OR </a:t>
            </a:r>
            <a:r>
              <a:rPr dirty="0" sz="1600" b="1">
                <a:latin typeface="Courier New"/>
                <a:cs typeface="Courier New"/>
              </a:rPr>
              <a:t>REPLACE TRIGGER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trig_EMPSal_DML</a:t>
            </a:r>
            <a:endParaRPr sz="1600">
              <a:latin typeface="Courier New"/>
              <a:cs typeface="Courier New"/>
            </a:endParaRPr>
          </a:p>
          <a:p>
            <a:pPr marL="12700" marR="256857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AFTER update </a:t>
            </a:r>
            <a:r>
              <a:rPr dirty="0" sz="1600" spc="10" b="1">
                <a:latin typeface="Courier New"/>
                <a:cs typeface="Courier New"/>
              </a:rPr>
              <a:t>or </a:t>
            </a:r>
            <a:r>
              <a:rPr dirty="0" sz="1600" spc="-5" b="1">
                <a:latin typeface="Courier New"/>
                <a:cs typeface="Courier New"/>
              </a:rPr>
              <a:t>insert </a:t>
            </a:r>
            <a:r>
              <a:rPr dirty="0" sz="1600" b="1">
                <a:latin typeface="Courier New"/>
                <a:cs typeface="Courier New"/>
              </a:rPr>
              <a:t>or </a:t>
            </a:r>
            <a:r>
              <a:rPr dirty="0" sz="1600" spc="-5" b="1">
                <a:latin typeface="Courier New"/>
                <a:cs typeface="Courier New"/>
              </a:rPr>
              <a:t>delete on Emp  FOR EACH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ROW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IF </a:t>
            </a:r>
            <a:r>
              <a:rPr dirty="0" sz="1600" spc="-5" b="1">
                <a:latin typeface="Courier New"/>
                <a:cs typeface="Courier New"/>
              </a:rPr>
              <a:t>updating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IF :new.sal!=:old.sal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10" b="1"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insert into </a:t>
            </a:r>
            <a:r>
              <a:rPr dirty="0" sz="1600" b="1">
                <a:latin typeface="Courier New"/>
                <a:cs typeface="Courier New"/>
              </a:rPr>
              <a:t>salhis</a:t>
            </a:r>
            <a:r>
              <a:rPr dirty="0" sz="1600" spc="-4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values(seq_salhis.nextval,</a:t>
            </a:r>
            <a:endParaRPr sz="1600">
              <a:latin typeface="Courier New"/>
              <a:cs typeface="Courier New"/>
            </a:endParaRPr>
          </a:p>
          <a:p>
            <a:pPr marL="2756535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sysdate,:new.empno,:old.sal);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END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IF;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ELSIF </a:t>
            </a:r>
            <a:r>
              <a:rPr dirty="0" sz="1600" b="1">
                <a:latin typeface="Courier New"/>
                <a:cs typeface="Courier New"/>
              </a:rPr>
              <a:t>inserting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 marL="2756535" marR="5080" indent="-91503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insert into </a:t>
            </a:r>
            <a:r>
              <a:rPr dirty="0" sz="1600" b="1">
                <a:latin typeface="Courier New"/>
                <a:cs typeface="Courier New"/>
              </a:rPr>
              <a:t>salhis values(seq_salhis.nextval,  sysdate,:new.empno,0);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256540" marR="1285240" indent="67056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delete from </a:t>
            </a:r>
            <a:r>
              <a:rPr dirty="0" sz="1600" b="1">
                <a:latin typeface="Courier New"/>
                <a:cs typeface="Courier New"/>
              </a:rPr>
              <a:t>salhis where empno=:old.empno;  </a:t>
            </a:r>
            <a:r>
              <a:rPr dirty="0" sz="1600" spc="-5" b="1">
                <a:latin typeface="Courier New"/>
                <a:cs typeface="Courier New"/>
              </a:rPr>
              <a:t>END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IF;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END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trig_EMPSal_DML;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040" y="1033272"/>
            <a:ext cx="8656320" cy="7345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92608" y="972311"/>
            <a:ext cx="8851392" cy="7985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50825" y="965263"/>
            <a:ext cx="8655050" cy="71945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1440" marR="3175">
              <a:lnSpc>
                <a:spcPts val="1689"/>
              </a:lnSpc>
            </a:pPr>
            <a:r>
              <a:rPr dirty="0" sz="1600" spc="-5" b="1">
                <a:latin typeface="Courier New"/>
                <a:cs typeface="Courier New"/>
              </a:rPr>
              <a:t>CREATE TABLE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salhis(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id </a:t>
            </a:r>
            <a:r>
              <a:rPr dirty="0" sz="1600" b="1">
                <a:latin typeface="Courier New"/>
                <a:cs typeface="Courier New"/>
              </a:rPr>
              <a:t>number(38) primary key, </a:t>
            </a:r>
            <a:r>
              <a:rPr dirty="0" sz="1600" spc="-5" b="1">
                <a:latin typeface="Courier New"/>
                <a:cs typeface="Courier New"/>
              </a:rPr>
              <a:t>time </a:t>
            </a:r>
            <a:r>
              <a:rPr dirty="0" sz="1600" b="1">
                <a:latin typeface="Courier New"/>
                <a:cs typeface="Courier New"/>
              </a:rPr>
              <a:t>date, </a:t>
            </a:r>
            <a:r>
              <a:rPr dirty="0" sz="1600" spc="-5" b="1">
                <a:latin typeface="Courier New"/>
                <a:cs typeface="Courier New"/>
              </a:rPr>
              <a:t>empno number(38),newsal</a:t>
            </a:r>
            <a:r>
              <a:rPr dirty="0" sz="1600" spc="7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number</a:t>
            </a:r>
            <a:endParaRPr sz="1600">
              <a:latin typeface="Courier New"/>
              <a:cs typeface="Courier New"/>
            </a:endParaRPr>
          </a:p>
          <a:p>
            <a:pPr marL="91440" marR="3175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3052"/>
            <a:ext cx="1993264" cy="112522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基本语法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创建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844" y="4738192"/>
            <a:ext cx="102616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删除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0055" y="2353055"/>
            <a:ext cx="7104888" cy="2304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70432" y="2337816"/>
            <a:ext cx="6967728" cy="22677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43000" y="2286000"/>
            <a:ext cx="7086600" cy="2286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marL="365760" marR="429895">
              <a:lnSpc>
                <a:spcPct val="100000"/>
              </a:lnSpc>
              <a:spcBef>
                <a:spcPts val="155"/>
              </a:spcBef>
            </a:pPr>
            <a:r>
              <a:rPr dirty="0" sz="1800" spc="-5" b="1">
                <a:latin typeface="Courier New"/>
                <a:cs typeface="Courier New"/>
              </a:rPr>
              <a:t>CREATE </a:t>
            </a:r>
            <a:r>
              <a:rPr dirty="0" sz="1800" b="1">
                <a:latin typeface="Courier New"/>
                <a:cs typeface="Courier New"/>
              </a:rPr>
              <a:t>[OR </a:t>
            </a:r>
            <a:r>
              <a:rPr dirty="0" sz="1800" spc="-5" b="1">
                <a:latin typeface="Courier New"/>
                <a:cs typeface="Courier New"/>
              </a:rPr>
              <a:t>REPLACE] FUNCTION </a:t>
            </a:r>
            <a:r>
              <a:rPr dirty="0" sz="1800" spc="-10" b="1" i="1">
                <a:latin typeface="Courier New"/>
                <a:cs typeface="Courier New"/>
              </a:rPr>
              <a:t>function_name  </a:t>
            </a:r>
            <a:r>
              <a:rPr dirty="0" sz="1800" spc="-10" b="1">
                <a:latin typeface="Courier New"/>
                <a:cs typeface="Courier New"/>
              </a:rPr>
              <a:t>[(</a:t>
            </a:r>
            <a:r>
              <a:rPr dirty="0" sz="1800" spc="-10" b="1" i="1">
                <a:latin typeface="Courier New"/>
                <a:cs typeface="Courier New"/>
              </a:rPr>
              <a:t>parameter_name </a:t>
            </a:r>
            <a:r>
              <a:rPr dirty="0" sz="1800" spc="-10">
                <a:latin typeface="Courier New"/>
                <a:cs typeface="Courier New"/>
              </a:rPr>
              <a:t>[</a:t>
            </a:r>
            <a:r>
              <a:rPr dirty="0" sz="1800" spc="-10" b="1">
                <a:latin typeface="Courier New"/>
                <a:cs typeface="Courier New"/>
              </a:rPr>
              <a:t>IN|OUT|IN </a:t>
            </a:r>
            <a:r>
              <a:rPr dirty="0" sz="1800" spc="-5" b="1">
                <a:latin typeface="Courier New"/>
                <a:cs typeface="Courier New"/>
              </a:rPr>
              <a:t>OUT</a:t>
            </a:r>
            <a:r>
              <a:rPr dirty="0" sz="1800" spc="-5">
                <a:latin typeface="Courier New"/>
                <a:cs typeface="Courier New"/>
              </a:rPr>
              <a:t>] </a:t>
            </a:r>
            <a:r>
              <a:rPr dirty="0" sz="1800" spc="-10" b="1" i="1">
                <a:latin typeface="Courier New"/>
                <a:cs typeface="Courier New"/>
              </a:rPr>
              <a:t>type </a:t>
            </a:r>
            <a:r>
              <a:rPr dirty="0" sz="1800" spc="-10" b="1">
                <a:latin typeface="Courier New"/>
                <a:cs typeface="Courier New"/>
              </a:rPr>
              <a:t>[,...])]  RETURN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type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{IS|AS}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[</a:t>
            </a:r>
            <a:r>
              <a:rPr dirty="0" sz="1800" spc="-5" b="1" i="1">
                <a:latin typeface="Courier New"/>
                <a:cs typeface="Courier New"/>
              </a:rPr>
              <a:t>variable type</a:t>
            </a:r>
            <a:r>
              <a:rPr dirty="0" sz="1800" spc="-75" b="1" i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[,...]]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</a:pPr>
            <a:r>
              <a:rPr dirty="0" sz="1800" spc="-10" b="1" i="1">
                <a:latin typeface="Courier New"/>
                <a:cs typeface="Courier New"/>
              </a:rPr>
              <a:t>function_body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Courier New"/>
                <a:cs typeface="Courier New"/>
              </a:rPr>
              <a:t>END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function_name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0055" y="5477255"/>
            <a:ext cx="7104888" cy="7802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43000" y="5410200"/>
            <a:ext cx="7086600" cy="762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19075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1725"/>
              </a:spcBef>
            </a:pPr>
            <a:r>
              <a:rPr dirty="0" sz="1800" spc="-5" b="1">
                <a:latin typeface="Courier New"/>
                <a:cs typeface="Courier New"/>
              </a:rPr>
              <a:t>DROP FUNCTION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function_name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04133" y="188417"/>
            <a:ext cx="294005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DM</a:t>
            </a:r>
            <a:r>
              <a:rPr dirty="0">
                <a:latin typeface="Times New Roman"/>
                <a:cs typeface="Times New Roman"/>
              </a:rPr>
              <a:t>L</a:t>
            </a:r>
            <a:r>
              <a:rPr dirty="0" spc="-15"/>
              <a:t>触发器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6926"/>
            <a:ext cx="8994140" cy="492760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algn="just" marL="356870" marR="5080" indent="-344805">
              <a:lnSpc>
                <a:spcPct val="87600"/>
              </a:lnSpc>
              <a:spcBef>
                <a:spcPts val="56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在同一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表上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以定义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触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发器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数目没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限制，  定义不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类型</a:t>
            </a:r>
            <a:r>
              <a:rPr dirty="0" sz="3200" spc="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DML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触发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目也没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限制。 同一种类的所有触发器会相继激活。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Times New Roman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algn="just" marL="356870" marR="509270" indent="-344805">
              <a:lnSpc>
                <a:spcPct val="87600"/>
              </a:lnSpc>
              <a:spcBef>
                <a:spcPts val="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每一个触发器激活的时候，它都会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看之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前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触发器对数据执行的更改，以及迄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今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为止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该 触发语句对数据库执行的所有更改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（举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例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Times New Roman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如果触发器的激活顺序非常重要，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怎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么办？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38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将所有这些操作联合成一个触发器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22878" y="188417"/>
            <a:ext cx="169926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触发器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767588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利用触发器和序列来实现整型数据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自增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6111" y="2343911"/>
            <a:ext cx="7632192" cy="2968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53439" y="2798064"/>
            <a:ext cx="7787640" cy="1993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27087" y="2276475"/>
            <a:ext cx="7618730" cy="295275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65760" marR="1781810">
              <a:lnSpc>
                <a:spcPct val="100000"/>
              </a:lnSpc>
              <a:spcBef>
                <a:spcPts val="1560"/>
              </a:spcBef>
              <a:tabLst>
                <a:tab pos="4396740" algn="l"/>
              </a:tabLst>
            </a:pPr>
            <a:r>
              <a:rPr dirty="0" sz="1800" spc="-10" b="1">
                <a:latin typeface="Courier New"/>
                <a:cs typeface="Courier New"/>
              </a:rPr>
              <a:t>CREATE </a:t>
            </a:r>
            <a:r>
              <a:rPr dirty="0" sz="1800" spc="-5" b="1">
                <a:latin typeface="Courier New"/>
                <a:cs typeface="Courier New"/>
              </a:rPr>
              <a:t>OR </a:t>
            </a:r>
            <a:r>
              <a:rPr dirty="0" sz="1800" spc="-10" b="1">
                <a:latin typeface="Courier New"/>
                <a:cs typeface="Courier New"/>
              </a:rPr>
              <a:t>REPLACE TRIGGER trig_seqSalHis  BEFORE </a:t>
            </a:r>
            <a:r>
              <a:rPr dirty="0" u="heavy" sz="1800" spc="-10" b="1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insert</a:t>
            </a:r>
            <a:r>
              <a:rPr dirty="0" u="heavy" sz="1800" spc="-55" b="1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 </a:t>
            </a:r>
            <a:r>
              <a:rPr dirty="0" u="heavy" sz="1800" spc="-5" b="1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ON</a:t>
            </a:r>
            <a:r>
              <a:rPr dirty="0" u="heavy" sz="1800" spc="-15" b="1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 SalHis </a:t>
            </a:r>
            <a:r>
              <a:rPr dirty="0" u="heavy" sz="1800" b="1"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	</a:t>
            </a:r>
            <a:r>
              <a:rPr dirty="0" sz="180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                  </a:t>
            </a:r>
            <a:r>
              <a:rPr dirty="0" sz="1800" spc="5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FOR </a:t>
            </a:r>
            <a:r>
              <a:rPr dirty="0" sz="1800" spc="-10" b="1">
                <a:latin typeface="Courier New"/>
                <a:cs typeface="Courier New"/>
              </a:rPr>
              <a:t>EACH</a:t>
            </a:r>
            <a:r>
              <a:rPr dirty="0" sz="1800" spc="-15" b="1">
                <a:latin typeface="Courier New"/>
                <a:cs typeface="Courier New"/>
              </a:rPr>
              <a:t> ROW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select seq_salhis.nextval </a:t>
            </a:r>
            <a:r>
              <a:rPr dirty="0" sz="1800" spc="-5" b="1">
                <a:latin typeface="Courier New"/>
                <a:cs typeface="Courier New"/>
              </a:rPr>
              <a:t>into </a:t>
            </a:r>
            <a:r>
              <a:rPr dirty="0" sz="1800" spc="-10" b="1">
                <a:latin typeface="Courier New"/>
                <a:cs typeface="Courier New"/>
              </a:rPr>
              <a:t>:new.id from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DUAL;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228600"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95900" y="3243326"/>
            <a:ext cx="2660650" cy="609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392430">
              <a:lnSpc>
                <a:spcPct val="100000"/>
              </a:lnSpc>
              <a:spcBef>
                <a:spcPts val="345"/>
              </a:spcBef>
            </a:pPr>
            <a:r>
              <a:rPr dirty="0" sz="1800" spc="15" b="1">
                <a:latin typeface="宋体"/>
                <a:cs typeface="宋体"/>
              </a:rPr>
              <a:t>如</a:t>
            </a:r>
            <a:r>
              <a:rPr dirty="0" sz="1800" spc="10" b="1">
                <a:latin typeface="宋体"/>
                <a:cs typeface="宋体"/>
              </a:rPr>
              <a:t>果</a:t>
            </a:r>
            <a:r>
              <a:rPr dirty="0" sz="1800" spc="-5" b="1">
                <a:latin typeface="Arial"/>
                <a:cs typeface="Arial"/>
              </a:rPr>
              <a:t>BEFORE</a:t>
            </a:r>
            <a:r>
              <a:rPr dirty="0" sz="1800" spc="15" b="1">
                <a:latin typeface="宋体"/>
                <a:cs typeface="宋体"/>
              </a:rPr>
              <a:t>换成</a:t>
            </a:r>
            <a:endParaRPr sz="1800">
              <a:latin typeface="宋体"/>
              <a:cs typeface="宋体"/>
            </a:endParaRPr>
          </a:p>
          <a:p>
            <a:pPr marL="490220">
              <a:lnSpc>
                <a:spcPct val="100000"/>
              </a:lnSpc>
            </a:pPr>
            <a:r>
              <a:rPr dirty="0" sz="1800" spc="-10" b="1">
                <a:latin typeface="Arial"/>
                <a:cs typeface="Arial"/>
              </a:rPr>
              <a:t>AFTER</a:t>
            </a:r>
            <a:r>
              <a:rPr dirty="0" sz="1800" spc="15" b="1">
                <a:latin typeface="宋体"/>
                <a:cs typeface="宋体"/>
              </a:rPr>
              <a:t>会怎样？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22878" y="188417"/>
            <a:ext cx="169926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触发器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398510" cy="26593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中的序号不是递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增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而是递增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了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也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就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是 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说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seq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运行了两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次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nextval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求值过程，为什么？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因为刚才在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对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emp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触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发器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还是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采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seq.nexval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的形式，查看一下原先的定义。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" y="4075176"/>
            <a:ext cx="8150352" cy="807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6927" y="4270247"/>
            <a:ext cx="8333232" cy="347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39750" y="4005262"/>
            <a:ext cx="8137525" cy="7924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select text from </a:t>
            </a:r>
            <a:r>
              <a:rPr dirty="0" sz="1800" spc="-10" b="1">
                <a:latin typeface="Courier New"/>
                <a:cs typeface="Courier New"/>
              </a:rPr>
              <a:t>user_source </a:t>
            </a:r>
            <a:r>
              <a:rPr dirty="0" sz="1800" spc="-5" b="1">
                <a:latin typeface="Courier New"/>
                <a:cs typeface="Courier New"/>
              </a:rPr>
              <a:t>where</a:t>
            </a:r>
            <a:r>
              <a:rPr dirty="0" sz="1800" spc="-1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name='TRIG_EMPSAL_DML';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22878" y="188417"/>
            <a:ext cx="169926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触发器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724344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将前述触发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trig_EMPSal_DML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变为：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040" y="1984248"/>
            <a:ext cx="8656320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0825" y="1916112"/>
            <a:ext cx="8642350" cy="4175125"/>
          </a:xfrm>
          <a:custGeom>
            <a:avLst/>
            <a:gdLst/>
            <a:ahLst/>
            <a:cxnLst/>
            <a:rect l="l" t="t" r="r" b="b"/>
            <a:pathLst>
              <a:path w="8642350" h="4175125">
                <a:moveTo>
                  <a:pt x="0" y="4175125"/>
                </a:moveTo>
                <a:lnTo>
                  <a:pt x="8642350" y="4175125"/>
                </a:lnTo>
                <a:lnTo>
                  <a:pt x="8642350" y="0"/>
                </a:lnTo>
                <a:lnTo>
                  <a:pt x="0" y="0"/>
                </a:lnTo>
                <a:lnTo>
                  <a:pt x="0" y="417512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0825" y="1916112"/>
            <a:ext cx="8642350" cy="4175125"/>
          </a:xfrm>
          <a:custGeom>
            <a:avLst/>
            <a:gdLst/>
            <a:ahLst/>
            <a:cxnLst/>
            <a:rect l="l" t="t" r="r" b="b"/>
            <a:pathLst>
              <a:path w="8642350" h="4175125">
                <a:moveTo>
                  <a:pt x="0" y="4175125"/>
                </a:moveTo>
                <a:lnTo>
                  <a:pt x="8642350" y="4175125"/>
                </a:lnTo>
                <a:lnTo>
                  <a:pt x="8642350" y="0"/>
                </a:lnTo>
                <a:lnTo>
                  <a:pt x="0" y="0"/>
                </a:lnTo>
                <a:lnTo>
                  <a:pt x="0" y="417512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9590" y="2138933"/>
            <a:ext cx="8150859" cy="36861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5" b="1">
                <a:latin typeface="Courier New"/>
                <a:cs typeface="Courier New"/>
              </a:rPr>
              <a:t>CREATE OR </a:t>
            </a:r>
            <a:r>
              <a:rPr dirty="0" sz="1600" b="1">
                <a:latin typeface="Courier New"/>
                <a:cs typeface="Courier New"/>
              </a:rPr>
              <a:t>REPLACE TRIGGER</a:t>
            </a:r>
            <a:r>
              <a:rPr dirty="0" sz="1600" spc="-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trig_EMPSal_DML</a:t>
            </a:r>
            <a:endParaRPr sz="1600">
              <a:latin typeface="Courier New"/>
              <a:cs typeface="Courier New"/>
            </a:endParaRPr>
          </a:p>
          <a:p>
            <a:pPr marL="12700" marR="336677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AFTER update </a:t>
            </a:r>
            <a:r>
              <a:rPr dirty="0" sz="1600" spc="10" b="1">
                <a:latin typeface="Courier New"/>
                <a:cs typeface="Courier New"/>
              </a:rPr>
              <a:t>or </a:t>
            </a:r>
            <a:r>
              <a:rPr dirty="0" sz="1600" spc="-5" b="1">
                <a:latin typeface="Courier New"/>
                <a:cs typeface="Courier New"/>
              </a:rPr>
              <a:t>insert </a:t>
            </a:r>
            <a:r>
              <a:rPr dirty="0" sz="1600" b="1">
                <a:latin typeface="Courier New"/>
                <a:cs typeface="Courier New"/>
              </a:rPr>
              <a:t>or </a:t>
            </a:r>
            <a:r>
              <a:rPr dirty="0" sz="1600" spc="-5" b="1">
                <a:latin typeface="Courier New"/>
                <a:cs typeface="Courier New"/>
              </a:rPr>
              <a:t>delete on Emp  FOR EACH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ROW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BEGIN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IF </a:t>
            </a:r>
            <a:r>
              <a:rPr dirty="0" sz="1600" spc="-5" b="1">
                <a:latin typeface="Courier New"/>
                <a:cs typeface="Courier New"/>
              </a:rPr>
              <a:t>updating</a:t>
            </a:r>
            <a:r>
              <a:rPr dirty="0" sz="160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IF :new.sal!=:old.sal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10" b="1"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 marL="117094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insert into salhis</a:t>
            </a:r>
            <a:r>
              <a:rPr dirty="0" sz="1600" spc="2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values(1,sysdate,:new.empno,:old.sal);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END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IF;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ELSIF </a:t>
            </a:r>
            <a:r>
              <a:rPr dirty="0" sz="1600" b="1">
                <a:latin typeface="Courier New"/>
                <a:cs typeface="Courier New"/>
              </a:rPr>
              <a:t>inserting</a:t>
            </a:r>
            <a:r>
              <a:rPr dirty="0" sz="1600" spc="-20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THEN</a:t>
            </a:r>
            <a:endParaRPr sz="1600">
              <a:latin typeface="Courier New"/>
              <a:cs typeface="Courier New"/>
            </a:endParaRPr>
          </a:p>
          <a:p>
            <a:pPr marL="117094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insert into salhis</a:t>
            </a:r>
            <a:r>
              <a:rPr dirty="0" sz="1600" spc="10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values(1,sysdate,:new.empno,0);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256540" marR="2083435" indent="670560">
              <a:lnSpc>
                <a:spcPct val="100000"/>
              </a:lnSpc>
            </a:pPr>
            <a:r>
              <a:rPr dirty="0" sz="1600" spc="-5" b="1">
                <a:latin typeface="Courier New"/>
                <a:cs typeface="Courier New"/>
              </a:rPr>
              <a:t>delete from </a:t>
            </a:r>
            <a:r>
              <a:rPr dirty="0" sz="1600" b="1">
                <a:latin typeface="Courier New"/>
                <a:cs typeface="Courier New"/>
              </a:rPr>
              <a:t>salhis where empno=:old.empno;  </a:t>
            </a:r>
            <a:r>
              <a:rPr dirty="0" sz="1600" spc="-5" b="1">
                <a:latin typeface="Courier New"/>
                <a:cs typeface="Courier New"/>
              </a:rPr>
              <a:t>END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spc="-5" b="1">
                <a:latin typeface="Courier New"/>
                <a:cs typeface="Courier New"/>
              </a:rPr>
              <a:t>IF;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5" b="1">
                <a:latin typeface="Courier New"/>
                <a:cs typeface="Courier New"/>
              </a:rPr>
              <a:t>END</a:t>
            </a:r>
            <a:r>
              <a:rPr dirty="0" sz="1600" spc="-15" b="1">
                <a:latin typeface="Courier New"/>
                <a:cs typeface="Courier New"/>
              </a:rPr>
              <a:t> </a:t>
            </a:r>
            <a:r>
              <a:rPr dirty="0" sz="1600" b="1">
                <a:latin typeface="Courier New"/>
                <a:cs typeface="Courier New"/>
              </a:rPr>
              <a:t>trig_EMPSal_DML;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Courier New"/>
                <a:cs typeface="Courier New"/>
              </a:rPr>
              <a:t>/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6095" y="188417"/>
            <a:ext cx="4053204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66010" algn="l"/>
              </a:tabLst>
            </a:pPr>
            <a:r>
              <a:rPr dirty="0" spc="-5">
                <a:latin typeface="Times New Roman"/>
                <a:cs typeface="Times New Roman"/>
              </a:rPr>
              <a:t>Instead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of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15"/>
              <a:t>触发器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1993264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基本语法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85672" y="1914144"/>
            <a:ext cx="7101840" cy="2950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43000" y="1947672"/>
            <a:ext cx="7242048" cy="2816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16012" y="1844675"/>
            <a:ext cx="7086600" cy="2935605"/>
          </a:xfrm>
          <a:custGeom>
            <a:avLst/>
            <a:gdLst/>
            <a:ahLst/>
            <a:cxnLst/>
            <a:rect l="l" t="t" r="r" b="b"/>
            <a:pathLst>
              <a:path w="7086600" h="2935604">
                <a:moveTo>
                  <a:pt x="0" y="2935351"/>
                </a:moveTo>
                <a:lnTo>
                  <a:pt x="7086600" y="2935351"/>
                </a:lnTo>
                <a:lnTo>
                  <a:pt x="7086600" y="0"/>
                </a:lnTo>
                <a:lnTo>
                  <a:pt x="0" y="0"/>
                </a:lnTo>
                <a:lnTo>
                  <a:pt x="0" y="2935351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16012" y="1844675"/>
            <a:ext cx="7086600" cy="2935605"/>
          </a:xfrm>
          <a:custGeom>
            <a:avLst/>
            <a:gdLst/>
            <a:ahLst/>
            <a:cxnLst/>
            <a:rect l="l" t="t" r="r" b="b"/>
            <a:pathLst>
              <a:path w="7086600" h="2935604">
                <a:moveTo>
                  <a:pt x="0" y="2935351"/>
                </a:moveTo>
                <a:lnTo>
                  <a:pt x="7086600" y="2935351"/>
                </a:lnTo>
                <a:lnTo>
                  <a:pt x="7086600" y="0"/>
                </a:lnTo>
                <a:lnTo>
                  <a:pt x="0" y="0"/>
                </a:lnTo>
                <a:lnTo>
                  <a:pt x="0" y="29353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469516" y="1901444"/>
            <a:ext cx="6579870" cy="2769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CREATE </a:t>
            </a:r>
            <a:r>
              <a:rPr dirty="0" sz="1800" spc="-5" b="1">
                <a:latin typeface="Courier New"/>
                <a:cs typeface="Courier New"/>
              </a:rPr>
              <a:t>[OR </a:t>
            </a:r>
            <a:r>
              <a:rPr dirty="0" sz="1800" spc="-10" b="1">
                <a:latin typeface="Courier New"/>
                <a:cs typeface="Courier New"/>
              </a:rPr>
              <a:t>REPLACE] </a:t>
            </a:r>
            <a:r>
              <a:rPr dirty="0" sz="1800" spc="-5" b="1">
                <a:latin typeface="Courier New"/>
                <a:cs typeface="Courier New"/>
              </a:rPr>
              <a:t>TRIGGER</a:t>
            </a:r>
            <a:r>
              <a:rPr dirty="0" sz="1800" spc="-8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trigger_name</a:t>
            </a:r>
            <a:endParaRPr sz="1800">
              <a:latin typeface="Courier New"/>
              <a:cs typeface="Courier New"/>
            </a:endParaRPr>
          </a:p>
          <a:p>
            <a:pPr marL="12700" marR="3281679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INSTEAD </a:t>
            </a:r>
            <a:r>
              <a:rPr dirty="0" sz="1800" spc="-5" b="1">
                <a:latin typeface="Courier New"/>
                <a:cs typeface="Courier New"/>
              </a:rPr>
              <a:t>OF </a:t>
            </a:r>
            <a:r>
              <a:rPr dirty="0" sz="1800" spc="-10" b="1">
                <a:latin typeface="Courier New"/>
                <a:cs typeface="Courier New"/>
              </a:rPr>
              <a:t>trigger_event  </a:t>
            </a:r>
            <a:r>
              <a:rPr dirty="0" sz="1800" spc="-5" b="1">
                <a:latin typeface="Courier New"/>
                <a:cs typeface="Courier New"/>
              </a:rPr>
              <a:t>ON</a:t>
            </a:r>
            <a:r>
              <a:rPr dirty="0" sz="1800" spc="-1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view_name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[REFERENCING [OLD </a:t>
            </a:r>
            <a:r>
              <a:rPr dirty="0" sz="1800" spc="-15" b="1">
                <a:latin typeface="Courier New"/>
                <a:cs typeface="Courier New"/>
              </a:rPr>
              <a:t>AS </a:t>
            </a:r>
            <a:r>
              <a:rPr dirty="0" sz="1800" spc="-10" b="1">
                <a:latin typeface="Courier New"/>
                <a:cs typeface="Courier New"/>
              </a:rPr>
              <a:t>old_name][NEW </a:t>
            </a:r>
            <a:r>
              <a:rPr dirty="0" sz="1800" spc="-20" b="1">
                <a:latin typeface="Courier New"/>
                <a:cs typeface="Courier New"/>
              </a:rPr>
              <a:t>AS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new_name]]</a:t>
            </a:r>
            <a:endParaRPr sz="1800">
              <a:latin typeface="Courier New"/>
              <a:cs typeface="Courier New"/>
            </a:endParaRPr>
          </a:p>
          <a:p>
            <a:pPr marL="12700" marR="328231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[WHEN</a:t>
            </a:r>
            <a:r>
              <a:rPr dirty="0" sz="1800" spc="-10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trigger_condition]  </a:t>
            </a:r>
            <a:r>
              <a:rPr dirty="0" sz="1800" spc="-5" b="1">
                <a:latin typeface="Courier New"/>
                <a:cs typeface="Courier New"/>
              </a:rPr>
              <a:t>[FOR EACH ROW]  </a:t>
            </a:r>
            <a:r>
              <a:rPr dirty="0" sz="1800" spc="-10" b="1">
                <a:latin typeface="Courier New"/>
                <a:cs typeface="Courier New"/>
              </a:rPr>
              <a:t>[DECLARE]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dirty="0" sz="1800" spc="-10" b="1" i="1">
                <a:latin typeface="Courier New"/>
                <a:cs typeface="Courier New"/>
              </a:rPr>
              <a:t>trigger_body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END </a:t>
            </a:r>
            <a:r>
              <a:rPr dirty="0" sz="1800" spc="-10" b="1" i="1">
                <a:latin typeface="Courier New"/>
                <a:cs typeface="Courier New"/>
              </a:rPr>
              <a:t>trigger_name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92275" y="6022975"/>
            <a:ext cx="5905500" cy="285750"/>
          </a:xfrm>
          <a:custGeom>
            <a:avLst/>
            <a:gdLst/>
            <a:ahLst/>
            <a:cxnLst/>
            <a:rect l="l" t="t" r="r" b="b"/>
            <a:pathLst>
              <a:path w="5905500" h="285750">
                <a:moveTo>
                  <a:pt x="5734050" y="142875"/>
                </a:moveTo>
                <a:lnTo>
                  <a:pt x="5619750" y="285750"/>
                </a:lnTo>
                <a:lnTo>
                  <a:pt x="5848350" y="171450"/>
                </a:lnTo>
                <a:lnTo>
                  <a:pt x="5734050" y="171450"/>
                </a:lnTo>
                <a:lnTo>
                  <a:pt x="5734050" y="142875"/>
                </a:lnTo>
                <a:close/>
              </a:path>
              <a:path w="5905500" h="285750">
                <a:moveTo>
                  <a:pt x="5711190" y="114300"/>
                </a:moveTo>
                <a:lnTo>
                  <a:pt x="0" y="114300"/>
                </a:lnTo>
                <a:lnTo>
                  <a:pt x="0" y="171450"/>
                </a:lnTo>
                <a:lnTo>
                  <a:pt x="5711190" y="171450"/>
                </a:lnTo>
                <a:lnTo>
                  <a:pt x="5734050" y="142875"/>
                </a:lnTo>
                <a:lnTo>
                  <a:pt x="5711190" y="114300"/>
                </a:lnTo>
                <a:close/>
              </a:path>
              <a:path w="5905500" h="285750">
                <a:moveTo>
                  <a:pt x="5848350" y="114300"/>
                </a:moveTo>
                <a:lnTo>
                  <a:pt x="5734050" y="114300"/>
                </a:lnTo>
                <a:lnTo>
                  <a:pt x="5734050" y="171450"/>
                </a:lnTo>
                <a:lnTo>
                  <a:pt x="5848350" y="171450"/>
                </a:lnTo>
                <a:lnTo>
                  <a:pt x="5905500" y="142875"/>
                </a:lnTo>
                <a:lnTo>
                  <a:pt x="5848350" y="114300"/>
                </a:lnTo>
                <a:close/>
              </a:path>
              <a:path w="5905500" h="285750">
                <a:moveTo>
                  <a:pt x="5619750" y="0"/>
                </a:moveTo>
                <a:lnTo>
                  <a:pt x="5734050" y="142875"/>
                </a:lnTo>
                <a:lnTo>
                  <a:pt x="5734050" y="114300"/>
                </a:lnTo>
                <a:lnTo>
                  <a:pt x="5848350" y="114300"/>
                </a:lnTo>
                <a:lnTo>
                  <a:pt x="561975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304665" y="5776791"/>
            <a:ext cx="659130" cy="340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55"/>
              </a:lnSpc>
            </a:pPr>
            <a:r>
              <a:rPr dirty="0" sz="2400" spc="-5" b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z="2400" spc="-20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z="2400" b="1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95801" y="5229225"/>
            <a:ext cx="1225550" cy="115252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wrap="square" lIns="0" tIns="23495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185"/>
              </a:spcBef>
            </a:pPr>
            <a:r>
              <a:rPr dirty="0" sz="1800" b="1">
                <a:latin typeface="Arial"/>
                <a:cs typeface="Arial"/>
              </a:rPr>
              <a:t>Instead</a:t>
            </a:r>
            <a:r>
              <a:rPr dirty="0" sz="1800" spc="-10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algn="ctr" marL="635">
              <a:lnSpc>
                <a:spcPct val="100000"/>
              </a:lnSpc>
              <a:spcBef>
                <a:spcPts val="5"/>
              </a:spcBef>
            </a:pPr>
            <a:r>
              <a:rPr dirty="0" sz="1800" spc="-15" b="1">
                <a:latin typeface="Arial"/>
                <a:cs typeface="Arial"/>
              </a:rPr>
              <a:t>Trigger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61335" y="188417"/>
            <a:ext cx="402526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Times New Roman"/>
                <a:cs typeface="Times New Roman"/>
              </a:rPr>
              <a:t>instead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of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 spc="-15"/>
              <a:t>触发器</a:t>
            </a:r>
          </a:p>
        </p:txBody>
      </p:sp>
      <p:sp>
        <p:nvSpPr>
          <p:cNvPr id="5" name="object 5"/>
          <p:cNvSpPr/>
          <p:nvPr/>
        </p:nvSpPr>
        <p:spPr>
          <a:xfrm>
            <a:off x="228600" y="4436998"/>
            <a:ext cx="8686800" cy="1657985"/>
          </a:xfrm>
          <a:custGeom>
            <a:avLst/>
            <a:gdLst/>
            <a:ahLst/>
            <a:cxnLst/>
            <a:rect l="l" t="t" r="r" b="b"/>
            <a:pathLst>
              <a:path w="8686800" h="1657985">
                <a:moveTo>
                  <a:pt x="0" y="149732"/>
                </a:moveTo>
                <a:lnTo>
                  <a:pt x="7628" y="102412"/>
                </a:lnTo>
                <a:lnTo>
                  <a:pt x="28870" y="61310"/>
                </a:lnTo>
                <a:lnTo>
                  <a:pt x="61261" y="28895"/>
                </a:lnTo>
                <a:lnTo>
                  <a:pt x="102336" y="7635"/>
                </a:lnTo>
                <a:lnTo>
                  <a:pt x="149631" y="0"/>
                </a:lnTo>
                <a:lnTo>
                  <a:pt x="8537194" y="0"/>
                </a:lnTo>
                <a:lnTo>
                  <a:pt x="8584500" y="7635"/>
                </a:lnTo>
                <a:lnTo>
                  <a:pt x="8625571" y="28895"/>
                </a:lnTo>
                <a:lnTo>
                  <a:pt x="8657949" y="61310"/>
                </a:lnTo>
                <a:lnTo>
                  <a:pt x="8679177" y="102412"/>
                </a:lnTo>
                <a:lnTo>
                  <a:pt x="8686800" y="149732"/>
                </a:lnTo>
                <a:lnTo>
                  <a:pt x="8686800" y="1507782"/>
                </a:lnTo>
                <a:lnTo>
                  <a:pt x="8679177" y="1555077"/>
                </a:lnTo>
                <a:lnTo>
                  <a:pt x="8657949" y="1596152"/>
                </a:lnTo>
                <a:lnTo>
                  <a:pt x="8625571" y="1628543"/>
                </a:lnTo>
                <a:lnTo>
                  <a:pt x="8584500" y="1649785"/>
                </a:lnTo>
                <a:lnTo>
                  <a:pt x="8537194" y="1657413"/>
                </a:lnTo>
                <a:lnTo>
                  <a:pt x="149631" y="1657413"/>
                </a:lnTo>
                <a:lnTo>
                  <a:pt x="102336" y="1649785"/>
                </a:lnTo>
                <a:lnTo>
                  <a:pt x="61261" y="1628543"/>
                </a:lnTo>
                <a:lnTo>
                  <a:pt x="28870" y="1596152"/>
                </a:lnTo>
                <a:lnTo>
                  <a:pt x="7628" y="1555077"/>
                </a:lnTo>
                <a:lnTo>
                  <a:pt x="0" y="1507782"/>
                </a:lnTo>
                <a:lnTo>
                  <a:pt x="0" y="149732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7340" y="1091311"/>
            <a:ext cx="8181975" cy="47193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Instead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2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触发器只能定义在视图上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Times New Roman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instead</a:t>
            </a:r>
            <a:r>
              <a:rPr dirty="0" sz="32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触发器必须是行级触发器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不能创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建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instead</a:t>
            </a:r>
            <a:r>
              <a:rPr dirty="0" sz="3200" spc="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系统触发器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3500">
              <a:latin typeface="Times New Roman"/>
              <a:cs typeface="Times New Roman"/>
            </a:endParaRPr>
          </a:p>
          <a:p>
            <a:pPr algn="just" marL="971550" marR="5080">
              <a:lnSpc>
                <a:spcPts val="2880"/>
              </a:lnSpc>
              <a:spcBef>
                <a:spcPts val="2085"/>
              </a:spcBef>
            </a:pP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Instead</a:t>
            </a:r>
            <a:r>
              <a:rPr dirty="0" sz="2400" spc="-7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触发器中的</a:t>
            </a:r>
            <a:r>
              <a:rPr dirty="0" sz="2500" spc="-615" i="1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2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each</a:t>
            </a:r>
            <a:r>
              <a:rPr dirty="0" sz="2400" spc="-4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5" i="1">
                <a:solidFill>
                  <a:srgbClr val="FFFFFF"/>
                </a:solidFill>
                <a:latin typeface="Arial"/>
                <a:cs typeface="Arial"/>
              </a:rPr>
              <a:t>row</a:t>
            </a: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子句是可选的。不 管有没有定义此子句，所有</a:t>
            </a:r>
            <a:r>
              <a:rPr dirty="0" sz="2500" spc="-120" i="1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instead</a:t>
            </a:r>
            <a:r>
              <a:rPr dirty="0" sz="2400" spc="-7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400" spc="-7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触发器都是行 级触发器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5287" y="4695825"/>
            <a:ext cx="5334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6095" y="188417"/>
            <a:ext cx="4053204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66010" algn="l"/>
              </a:tabLst>
            </a:pPr>
            <a:r>
              <a:rPr dirty="0" spc="-5">
                <a:latin typeface="Times New Roman"/>
                <a:cs typeface="Times New Roman"/>
              </a:rPr>
              <a:t>Instead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of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15"/>
              <a:t>触发器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411226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Instead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触发器示例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9704" y="2560320"/>
            <a:ext cx="8150352" cy="2682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0080" y="3008376"/>
            <a:ext cx="8196072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11187" y="2492375"/>
            <a:ext cx="8136255" cy="2667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91440" marR="3528060">
              <a:lnSpc>
                <a:spcPct val="100000"/>
              </a:lnSpc>
              <a:spcBef>
                <a:spcPts val="1515"/>
              </a:spcBef>
            </a:pPr>
            <a:r>
              <a:rPr dirty="0" sz="1800" spc="-5" b="1">
                <a:latin typeface="Courier New"/>
                <a:cs typeface="Courier New"/>
              </a:rPr>
              <a:t>CREATE OR </a:t>
            </a:r>
            <a:r>
              <a:rPr dirty="0" sz="1800" spc="-10" b="1">
                <a:latin typeface="Courier New"/>
                <a:cs typeface="Courier New"/>
              </a:rPr>
              <a:t>REPLACE VIEW vw_DeptSal  </a:t>
            </a:r>
            <a:r>
              <a:rPr dirty="0" sz="1800" spc="-5" b="1">
                <a:latin typeface="Courier New"/>
                <a:cs typeface="Courier New"/>
              </a:rPr>
              <a:t>AS</a:t>
            </a:r>
            <a:endParaRPr sz="1800">
              <a:latin typeface="Courier New"/>
              <a:cs typeface="Courier New"/>
            </a:endParaRPr>
          </a:p>
          <a:p>
            <a:pPr marL="91440" marR="3886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spc="-10" b="1">
                <a:latin typeface="Courier New"/>
                <a:cs typeface="Courier New"/>
              </a:rPr>
              <a:t>dept.deptno,dname,max(sal) maxsal,min(sal) minsal  </a:t>
            </a: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10" b="1">
                <a:latin typeface="Courier New"/>
                <a:cs typeface="Courier New"/>
              </a:rPr>
              <a:t> emp,dept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where</a:t>
            </a:r>
            <a:r>
              <a:rPr dirty="0" sz="180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emp.deptno=dept.deptno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group </a:t>
            </a:r>
            <a:r>
              <a:rPr dirty="0" sz="1800" spc="-15" b="1">
                <a:latin typeface="Courier New"/>
                <a:cs typeface="Courier New"/>
              </a:rPr>
              <a:t>by</a:t>
            </a:r>
            <a:r>
              <a:rPr dirty="0" sz="1800" spc="-10" b="1">
                <a:latin typeface="Courier New"/>
                <a:cs typeface="Courier New"/>
              </a:rPr>
              <a:t> dept.deptno,dname;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46095" y="188417"/>
            <a:ext cx="4053204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66010" algn="l"/>
              </a:tabLst>
            </a:pPr>
            <a:r>
              <a:rPr dirty="0" spc="-5">
                <a:latin typeface="Times New Roman"/>
                <a:cs typeface="Times New Roman"/>
              </a:rPr>
              <a:t>Instead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of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15"/>
              <a:t>触发器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411226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Instead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2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触发器示例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191" y="1767839"/>
            <a:ext cx="8510016" cy="4553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3850" y="1700212"/>
            <a:ext cx="8496300" cy="4537075"/>
          </a:xfrm>
          <a:custGeom>
            <a:avLst/>
            <a:gdLst/>
            <a:ahLst/>
            <a:cxnLst/>
            <a:rect l="l" t="t" r="r" b="b"/>
            <a:pathLst>
              <a:path w="8496300" h="4537075">
                <a:moveTo>
                  <a:pt x="0" y="4537075"/>
                </a:moveTo>
                <a:lnTo>
                  <a:pt x="8496300" y="4537075"/>
                </a:lnTo>
                <a:lnTo>
                  <a:pt x="8496300" y="0"/>
                </a:lnTo>
                <a:lnTo>
                  <a:pt x="0" y="0"/>
                </a:lnTo>
                <a:lnTo>
                  <a:pt x="0" y="4537075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3850" y="1700212"/>
            <a:ext cx="8496300" cy="4537075"/>
          </a:xfrm>
          <a:custGeom>
            <a:avLst/>
            <a:gdLst/>
            <a:ahLst/>
            <a:cxnLst/>
            <a:rect l="l" t="t" r="r" b="b"/>
            <a:pathLst>
              <a:path w="8496300" h="4537075">
                <a:moveTo>
                  <a:pt x="0" y="4537075"/>
                </a:moveTo>
                <a:lnTo>
                  <a:pt x="8496300" y="4537075"/>
                </a:lnTo>
                <a:lnTo>
                  <a:pt x="8496300" y="0"/>
                </a:lnTo>
                <a:lnTo>
                  <a:pt x="0" y="0"/>
                </a:lnTo>
                <a:lnTo>
                  <a:pt x="0" y="45370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02742" y="1872234"/>
            <a:ext cx="7997190" cy="41421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CREATE OR </a:t>
            </a:r>
            <a:r>
              <a:rPr dirty="0" sz="1800" spc="-10" b="1">
                <a:latin typeface="Courier New"/>
                <a:cs typeface="Courier New"/>
              </a:rPr>
              <a:t>REPLACE TRIGGER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trig_upd_vw_deptsal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INSTEAD OF </a:t>
            </a:r>
            <a:r>
              <a:rPr dirty="0" sz="1800" spc="-15" b="1">
                <a:latin typeface="Courier New"/>
                <a:cs typeface="Courier New"/>
              </a:rPr>
              <a:t>update </a:t>
            </a:r>
            <a:r>
              <a:rPr dirty="0" sz="1800" spc="-5" b="1">
                <a:latin typeface="Courier New"/>
                <a:cs typeface="Courier New"/>
              </a:rPr>
              <a:t>ON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vw_deptsal</a:t>
            </a:r>
            <a:endParaRPr sz="1800">
              <a:latin typeface="Courier New"/>
              <a:cs typeface="Courier New"/>
            </a:endParaRPr>
          </a:p>
          <a:p>
            <a:pPr marL="12700" marR="633349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FOR </a:t>
            </a:r>
            <a:r>
              <a:rPr dirty="0" sz="1800" spc="-10" b="1">
                <a:latin typeface="Courier New"/>
                <a:cs typeface="Courier New"/>
              </a:rPr>
              <a:t>EACH</a:t>
            </a:r>
            <a:r>
              <a:rPr dirty="0" sz="1800" spc="-9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ROW  BEGIN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IF </a:t>
            </a:r>
            <a:r>
              <a:rPr dirty="0" sz="1800" spc="-10" b="1">
                <a:latin typeface="Courier New"/>
                <a:cs typeface="Courier New"/>
              </a:rPr>
              <a:t>:new.maxsal!=:old.maxsal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update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emp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set</a:t>
            </a:r>
            <a:r>
              <a:rPr dirty="0" sz="1800" spc="-10" b="1">
                <a:latin typeface="Courier New"/>
                <a:cs typeface="Courier New"/>
              </a:rPr>
              <a:t> sal=:new.maxsal</a:t>
            </a:r>
            <a:endParaRPr sz="1800">
              <a:latin typeface="Courier New"/>
              <a:cs typeface="Courier New"/>
            </a:endParaRPr>
          </a:p>
          <a:p>
            <a:pPr marL="927100" marR="5080" indent="9144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where </a:t>
            </a:r>
            <a:r>
              <a:rPr dirty="0" sz="1800" spc="-15" b="1">
                <a:latin typeface="Courier New"/>
                <a:cs typeface="Courier New"/>
              </a:rPr>
              <a:t>deptno=:new.deptno </a:t>
            </a:r>
            <a:r>
              <a:rPr dirty="0" sz="1800" spc="-5" b="1">
                <a:latin typeface="Courier New"/>
                <a:cs typeface="Courier New"/>
              </a:rPr>
              <a:t>and </a:t>
            </a:r>
            <a:r>
              <a:rPr dirty="0" sz="1800" spc="-10" b="1">
                <a:latin typeface="Courier New"/>
                <a:cs typeface="Courier New"/>
              </a:rPr>
              <a:t>sal=:old.maxsal;  </a:t>
            </a:r>
            <a:r>
              <a:rPr dirty="0" sz="1800" spc="-5" b="1">
                <a:latin typeface="Courier New"/>
                <a:cs typeface="Courier New"/>
              </a:rPr>
              <a:t>END</a:t>
            </a:r>
            <a:r>
              <a:rPr dirty="0" sz="1800" spc="-1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IF;</a:t>
            </a:r>
            <a:endParaRPr sz="1800">
              <a:latin typeface="Courier New"/>
              <a:cs typeface="Courier New"/>
            </a:endParaRPr>
          </a:p>
          <a:p>
            <a:pPr marL="1841500" marR="2690495" indent="-91503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IF </a:t>
            </a:r>
            <a:r>
              <a:rPr dirty="0" sz="1800" spc="-10" b="1">
                <a:latin typeface="Courier New"/>
                <a:cs typeface="Courier New"/>
              </a:rPr>
              <a:t>:new.minsal!=:old.minsal THEN  </a:t>
            </a:r>
            <a:r>
              <a:rPr dirty="0" sz="1800" spc="-5" b="1">
                <a:latin typeface="Courier New"/>
                <a:cs typeface="Courier New"/>
              </a:rPr>
              <a:t>update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emp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set</a:t>
            </a:r>
            <a:r>
              <a:rPr dirty="0" sz="1800" spc="-10" b="1">
                <a:latin typeface="Courier New"/>
                <a:cs typeface="Courier New"/>
              </a:rPr>
              <a:t> sal=:new.minsal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where </a:t>
            </a:r>
            <a:r>
              <a:rPr dirty="0" sz="1800" spc="-15" b="1">
                <a:latin typeface="Courier New"/>
                <a:cs typeface="Courier New"/>
              </a:rPr>
              <a:t>deptno=:new.deptno </a:t>
            </a:r>
            <a:r>
              <a:rPr dirty="0" sz="1800" spc="-5" b="1">
                <a:latin typeface="Courier New"/>
                <a:cs typeface="Courier New"/>
              </a:rPr>
              <a:t>and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sal=:old.minsal;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END</a:t>
            </a:r>
            <a:r>
              <a:rPr dirty="0" sz="1800" spc="-1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IF;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系统触发器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1993264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基本语法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2855" y="2343911"/>
            <a:ext cx="7720583" cy="2950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4212" y="2276475"/>
            <a:ext cx="7704455" cy="2935605"/>
          </a:xfrm>
          <a:custGeom>
            <a:avLst/>
            <a:gdLst/>
            <a:ahLst/>
            <a:cxnLst/>
            <a:rect l="l" t="t" r="r" b="b"/>
            <a:pathLst>
              <a:path w="7704455" h="2935604">
                <a:moveTo>
                  <a:pt x="0" y="2935351"/>
                </a:moveTo>
                <a:lnTo>
                  <a:pt x="7704074" y="2935351"/>
                </a:lnTo>
                <a:lnTo>
                  <a:pt x="7704074" y="0"/>
                </a:lnTo>
                <a:lnTo>
                  <a:pt x="0" y="0"/>
                </a:lnTo>
                <a:lnTo>
                  <a:pt x="0" y="2935351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84212" y="2276475"/>
            <a:ext cx="7704455" cy="2935605"/>
          </a:xfrm>
          <a:custGeom>
            <a:avLst/>
            <a:gdLst/>
            <a:ahLst/>
            <a:cxnLst/>
            <a:rect l="l" t="t" r="r" b="b"/>
            <a:pathLst>
              <a:path w="7704455" h="2935604">
                <a:moveTo>
                  <a:pt x="0" y="2935351"/>
                </a:moveTo>
                <a:lnTo>
                  <a:pt x="7704074" y="2935351"/>
                </a:lnTo>
                <a:lnTo>
                  <a:pt x="7704074" y="0"/>
                </a:lnTo>
                <a:lnTo>
                  <a:pt x="0" y="0"/>
                </a:lnTo>
                <a:lnTo>
                  <a:pt x="0" y="293535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37640" y="2333625"/>
            <a:ext cx="5488940" cy="2770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CREATE </a:t>
            </a:r>
            <a:r>
              <a:rPr dirty="0" sz="1800" spc="-5" b="1">
                <a:latin typeface="Courier New"/>
                <a:cs typeface="Courier New"/>
              </a:rPr>
              <a:t>[OR </a:t>
            </a:r>
            <a:r>
              <a:rPr dirty="0" sz="1800" spc="-10" b="1">
                <a:latin typeface="Courier New"/>
                <a:cs typeface="Courier New"/>
              </a:rPr>
              <a:t>REPLACE] </a:t>
            </a:r>
            <a:r>
              <a:rPr dirty="0" sz="1800" spc="-5" b="1">
                <a:latin typeface="Courier New"/>
                <a:cs typeface="Courier New"/>
              </a:rPr>
              <a:t>TRIGGER</a:t>
            </a:r>
            <a:r>
              <a:rPr dirty="0" sz="1800" spc="-10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trigger_name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{BEFORE|AFTER}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{ddl_event_list|database_event_list}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ON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{DATABASE|[</a:t>
            </a:r>
            <a:r>
              <a:rPr dirty="0" sz="1800" spc="-10" b="1" i="1">
                <a:latin typeface="Courier New"/>
                <a:cs typeface="Courier New"/>
              </a:rPr>
              <a:t>schema</a:t>
            </a:r>
            <a:r>
              <a:rPr dirty="0" sz="1800" spc="-10" b="1">
                <a:latin typeface="Courier New"/>
                <a:cs typeface="Courier New"/>
              </a:rPr>
              <a:t>.]SCHEMA}</a:t>
            </a:r>
            <a:endParaRPr sz="1800">
              <a:latin typeface="Courier New"/>
              <a:cs typeface="Courier New"/>
            </a:endParaRPr>
          </a:p>
          <a:p>
            <a:pPr marL="12700" marR="219138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[WHEN</a:t>
            </a:r>
            <a:r>
              <a:rPr dirty="0" sz="1800" spc="-10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trigger_condition]  </a:t>
            </a:r>
            <a:r>
              <a:rPr dirty="0" sz="1800" spc="-5" b="1">
                <a:latin typeface="Courier New"/>
                <a:cs typeface="Courier New"/>
              </a:rPr>
              <a:t>[FOR EACH ROW]  </a:t>
            </a:r>
            <a:r>
              <a:rPr dirty="0" sz="1800" spc="-10" b="1">
                <a:latin typeface="Courier New"/>
                <a:cs typeface="Courier New"/>
              </a:rPr>
              <a:t>[DECLARE]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</a:pPr>
            <a:r>
              <a:rPr dirty="0" sz="1800" spc="-10" b="1" i="1">
                <a:latin typeface="Courier New"/>
                <a:cs typeface="Courier New"/>
              </a:rPr>
              <a:t>trigger_body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END </a:t>
            </a:r>
            <a:r>
              <a:rPr dirty="0" sz="1800" spc="-10" b="1" i="1">
                <a:latin typeface="Courier New"/>
                <a:cs typeface="Courier New"/>
              </a:rPr>
              <a:t>trigger_name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系统触发器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3052"/>
            <a:ext cx="7675880" cy="471360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系统触发器的激活基于两种不同的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事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件：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DDL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事件</a:t>
            </a:r>
            <a:endParaRPr sz="28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spcBef>
                <a:spcPts val="570"/>
              </a:spcBef>
              <a:buChar char="•"/>
              <a:tabLst>
                <a:tab pos="1156335" algn="l"/>
              </a:tabLst>
            </a:pPr>
            <a:r>
              <a:rPr dirty="0" sz="2400" spc="-45">
                <a:solidFill>
                  <a:srgbClr val="FFFFFF"/>
                </a:solidFill>
                <a:latin typeface="Times New Roman"/>
                <a:cs typeface="Times New Roman"/>
              </a:rPr>
              <a:t>CREATE</a:t>
            </a:r>
            <a:endParaRPr sz="2400">
              <a:latin typeface="Times New Roman"/>
              <a:cs typeface="Times New Roman"/>
            </a:endParaRPr>
          </a:p>
          <a:p>
            <a:pPr lvl="1" marL="1156335" indent="-229235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dirty="0" sz="2400" spc="-55">
                <a:solidFill>
                  <a:srgbClr val="FFFFFF"/>
                </a:solidFill>
                <a:latin typeface="Times New Roman"/>
                <a:cs typeface="Times New Roman"/>
              </a:rPr>
              <a:t>ALTER</a:t>
            </a:r>
            <a:endParaRPr sz="2400">
              <a:latin typeface="Times New Roman"/>
              <a:cs typeface="Times New Roman"/>
            </a:endParaRPr>
          </a:p>
          <a:p>
            <a:pPr lvl="1" marL="1156335" indent="-229235">
              <a:lnSpc>
                <a:spcPct val="100000"/>
              </a:lnSpc>
              <a:spcBef>
                <a:spcPts val="580"/>
              </a:spcBef>
              <a:buChar char="•"/>
              <a:tabLst>
                <a:tab pos="1156335" algn="l"/>
              </a:tabLst>
            </a:pP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DROP</a:t>
            </a:r>
            <a:endParaRPr sz="2400">
              <a:latin typeface="Times New Roman"/>
              <a:cs typeface="Times New Roman"/>
            </a:endParaRPr>
          </a:p>
          <a:p>
            <a:pPr lvl="1" marL="1156335" indent="-229235">
              <a:lnSpc>
                <a:spcPct val="100000"/>
              </a:lnSpc>
              <a:spcBef>
                <a:spcPts val="600"/>
              </a:spcBef>
              <a:buFont typeface="Times New Roman"/>
              <a:buChar char="•"/>
              <a:tabLst>
                <a:tab pos="1156335" algn="l"/>
              </a:tabLst>
            </a:pPr>
            <a:r>
              <a:rPr dirty="0" sz="2400" spc="-25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TRUNCATE</a:t>
            </a:r>
            <a:r>
              <a:rPr dirty="0" sz="2400" spc="-2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400" spc="-25">
                <a:solidFill>
                  <a:srgbClr val="FFFFFF"/>
                </a:solidFill>
                <a:latin typeface="Times New Roman"/>
                <a:cs typeface="Times New Roman"/>
              </a:rPr>
              <a:t>…</a:t>
            </a:r>
            <a:r>
              <a:rPr dirty="0" sz="2400" spc="-25">
                <a:solidFill>
                  <a:srgbClr val="FFFFFF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数据库事件</a:t>
            </a:r>
            <a:endParaRPr sz="28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spcBef>
                <a:spcPts val="590"/>
              </a:spcBef>
              <a:buFont typeface="Times New Roman"/>
              <a:buChar char="•"/>
              <a:tabLst>
                <a:tab pos="115633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数据库服务器的启</a:t>
            </a:r>
            <a:r>
              <a:rPr dirty="0" sz="2400" spc="-15">
                <a:solidFill>
                  <a:srgbClr val="FFFFFF"/>
                </a:solidFill>
                <a:latin typeface="宋体"/>
                <a:cs typeface="宋体"/>
              </a:rPr>
              <a:t>动</a:t>
            </a:r>
            <a:r>
              <a:rPr dirty="0" sz="2400" spc="5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关闭事件</a:t>
            </a:r>
            <a:endParaRPr sz="24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spcBef>
                <a:spcPts val="580"/>
              </a:spcBef>
              <a:buFont typeface="Times New Roman"/>
              <a:buChar char="•"/>
              <a:tabLst>
                <a:tab pos="115633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用户的登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录</a:t>
            </a:r>
            <a:r>
              <a:rPr dirty="0" sz="2400" spc="5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断开事件</a:t>
            </a:r>
            <a:endParaRPr sz="2400">
              <a:latin typeface="宋体"/>
              <a:cs typeface="宋体"/>
            </a:endParaRPr>
          </a:p>
          <a:p>
            <a:pPr lvl="1" marL="1156335" indent="-229235">
              <a:lnSpc>
                <a:spcPct val="100000"/>
              </a:lnSpc>
              <a:spcBef>
                <a:spcPts val="580"/>
              </a:spcBef>
              <a:buFont typeface="Times New Roman"/>
              <a:buChar char="•"/>
              <a:tabLst>
                <a:tab pos="115633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服务器错误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过程和函数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489950" cy="4025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调用过程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可以使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EXECUTE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指令调用过程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也可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代码块中直接调用过程。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调用函数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ct val="98400"/>
              </a:lnSpc>
              <a:spcBef>
                <a:spcPts val="254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函数不能直接调用，只能作为表达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式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的一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分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进行调用（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中，函数总是要返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回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一个 值，调用者必须接受这个值，否则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就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会出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错 误）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600" y="5257800"/>
            <a:ext cx="8686800" cy="838200"/>
          </a:xfrm>
          <a:custGeom>
            <a:avLst/>
            <a:gdLst/>
            <a:ahLst/>
            <a:cxnLst/>
            <a:rect l="l" t="t" r="r" b="b"/>
            <a:pathLst>
              <a:path w="8686800" h="838200">
                <a:moveTo>
                  <a:pt x="0" y="75691"/>
                </a:moveTo>
                <a:lnTo>
                  <a:pt x="5947" y="46237"/>
                </a:lnTo>
                <a:lnTo>
                  <a:pt x="22166" y="22177"/>
                </a:lnTo>
                <a:lnTo>
                  <a:pt x="46221" y="5951"/>
                </a:lnTo>
                <a:lnTo>
                  <a:pt x="75679" y="0"/>
                </a:lnTo>
                <a:lnTo>
                  <a:pt x="8611108" y="0"/>
                </a:lnTo>
                <a:lnTo>
                  <a:pt x="8640562" y="5951"/>
                </a:lnTo>
                <a:lnTo>
                  <a:pt x="8664622" y="22177"/>
                </a:lnTo>
                <a:lnTo>
                  <a:pt x="8680848" y="46237"/>
                </a:lnTo>
                <a:lnTo>
                  <a:pt x="8686800" y="75691"/>
                </a:lnTo>
                <a:lnTo>
                  <a:pt x="8686800" y="762520"/>
                </a:lnTo>
                <a:lnTo>
                  <a:pt x="8680848" y="791978"/>
                </a:lnTo>
                <a:lnTo>
                  <a:pt x="8664622" y="816033"/>
                </a:lnTo>
                <a:lnTo>
                  <a:pt x="8640562" y="832252"/>
                </a:lnTo>
                <a:lnTo>
                  <a:pt x="8611108" y="838200"/>
                </a:lnTo>
                <a:lnTo>
                  <a:pt x="75679" y="838200"/>
                </a:lnTo>
                <a:lnTo>
                  <a:pt x="46221" y="832252"/>
                </a:lnTo>
                <a:lnTo>
                  <a:pt x="22166" y="816033"/>
                </a:lnTo>
                <a:lnTo>
                  <a:pt x="5947" y="791978"/>
                </a:lnTo>
                <a:lnTo>
                  <a:pt x="0" y="762520"/>
                </a:lnTo>
                <a:lnTo>
                  <a:pt x="0" y="75691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98575" y="5505112"/>
            <a:ext cx="6614795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14" i="1">
                <a:solidFill>
                  <a:srgbClr val="FFFFFF"/>
                </a:solidFill>
                <a:latin typeface="宋体"/>
                <a:cs typeface="宋体"/>
              </a:rPr>
              <a:t>在不带参数时，声明和调用过程或</a:t>
            </a:r>
            <a:r>
              <a:rPr dirty="0" sz="2100" spc="-95" i="1">
                <a:solidFill>
                  <a:srgbClr val="FFFFFF"/>
                </a:solidFill>
                <a:latin typeface="宋体"/>
                <a:cs typeface="宋体"/>
              </a:rPr>
              <a:t>函</a:t>
            </a:r>
            <a:r>
              <a:rPr dirty="0" sz="2100" spc="-114" i="1">
                <a:solidFill>
                  <a:srgbClr val="FFFFFF"/>
                </a:solidFill>
                <a:latin typeface="宋体"/>
                <a:cs typeface="宋体"/>
              </a:rPr>
              <a:t>数都</a:t>
            </a:r>
            <a:r>
              <a:rPr dirty="0" sz="2100" spc="-95" i="1">
                <a:solidFill>
                  <a:srgbClr val="FFFFFF"/>
                </a:solidFill>
                <a:latin typeface="宋体"/>
                <a:cs typeface="宋体"/>
              </a:rPr>
              <a:t>不</a:t>
            </a:r>
            <a:r>
              <a:rPr dirty="0" sz="2100" spc="-114" i="1">
                <a:solidFill>
                  <a:srgbClr val="FFFFFF"/>
                </a:solidFill>
                <a:latin typeface="宋体"/>
                <a:cs typeface="宋体"/>
              </a:rPr>
              <a:t>需要</a:t>
            </a:r>
            <a:r>
              <a:rPr dirty="0" sz="2100" spc="-95" i="1">
                <a:solidFill>
                  <a:srgbClr val="FFFFFF"/>
                </a:solidFill>
                <a:latin typeface="宋体"/>
                <a:cs typeface="宋体"/>
              </a:rPr>
              <a:t>使</a:t>
            </a:r>
            <a:r>
              <a:rPr dirty="0" sz="2100" spc="-114" i="1">
                <a:solidFill>
                  <a:srgbClr val="FFFFFF"/>
                </a:solidFill>
                <a:latin typeface="宋体"/>
                <a:cs typeface="宋体"/>
              </a:rPr>
              <a:t>用圆</a:t>
            </a:r>
            <a:r>
              <a:rPr dirty="0" sz="2100" spc="-95" i="1">
                <a:solidFill>
                  <a:srgbClr val="FFFFFF"/>
                </a:solidFill>
                <a:latin typeface="宋体"/>
                <a:cs typeface="宋体"/>
              </a:rPr>
              <a:t>括</a:t>
            </a:r>
            <a:r>
              <a:rPr dirty="0" sz="2100" spc="-110" i="1">
                <a:solidFill>
                  <a:srgbClr val="FFFFFF"/>
                </a:solidFill>
                <a:latin typeface="宋体"/>
                <a:cs typeface="宋体"/>
              </a:rPr>
              <a:t>弧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" y="5410200"/>
            <a:ext cx="5334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系统触发器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42543"/>
            <a:ext cx="8902700" cy="441515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56870" marR="701040" indent="-344805">
              <a:lnSpc>
                <a:spcPts val="3460"/>
              </a:lnSpc>
              <a:spcBef>
                <a:spcPts val="52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3200" spc="-37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27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HEM</a:t>
            </a:r>
            <a:r>
              <a:rPr dirty="0" sz="3200" spc="-25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关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键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字决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定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了某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给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定系统触发器的级别（数据库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级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模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式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级）。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FFFFFF"/>
              </a:buClr>
              <a:buFont typeface="Times New Roman"/>
              <a:buChar char="•"/>
            </a:pPr>
            <a:endParaRPr sz="4500">
              <a:latin typeface="Times New Roman"/>
              <a:cs typeface="Times New Roman"/>
            </a:endParaRPr>
          </a:p>
          <a:p>
            <a:pPr algn="just" marL="356870" marR="417830" indent="-344805">
              <a:lnSpc>
                <a:spcPct val="87500"/>
              </a:lnSpc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只要发生了激活事件，数据库级触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发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器就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会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激 活。而只有激活事件发生在某个具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体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的模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式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时，相应的模式级触发器才会激活。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Times New Roman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356870" marR="5080" indent="-344805">
              <a:lnSpc>
                <a:spcPts val="346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如果使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SCHEMA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关键字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未指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定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具体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模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式的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名称，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那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么默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认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设置为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有这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触发器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模式。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系统触发器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42543"/>
            <a:ext cx="8489950" cy="4808220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algn="just" marL="356870" marR="5080" indent="-344805">
              <a:lnSpc>
                <a:spcPct val="90100"/>
              </a:lnSpc>
              <a:spcBef>
                <a:spcPts val="47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系统触发器也可以使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HE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子句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指定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触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发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器激活的条件。但在可以对每种触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发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器指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定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条 件的类型上，存在一些限制：</a:t>
            </a:r>
            <a:endParaRPr sz="3200">
              <a:latin typeface="宋体"/>
              <a:cs typeface="宋体"/>
            </a:endParaRPr>
          </a:p>
          <a:p>
            <a:pPr marL="756285" marR="240665" indent="-287020">
              <a:lnSpc>
                <a:spcPts val="3030"/>
              </a:lnSpc>
              <a:spcBef>
                <a:spcPts val="73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60">
                <a:solidFill>
                  <a:srgbClr val="FFFFFF"/>
                </a:solidFill>
                <a:latin typeface="Times New Roman"/>
                <a:cs typeface="Times New Roman"/>
              </a:rPr>
              <a:t>STARTUP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SHUTDOWN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触发器不能带有任何条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件</a:t>
            </a:r>
            <a:endParaRPr sz="2800">
              <a:latin typeface="宋体"/>
              <a:cs typeface="宋体"/>
            </a:endParaRPr>
          </a:p>
          <a:p>
            <a:pPr marL="756285" marR="74295" indent="-287020">
              <a:lnSpc>
                <a:spcPts val="3020"/>
              </a:lnSpc>
              <a:spcBef>
                <a:spcPts val="67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imes New Roman"/>
                <a:cs typeface="Times New Roman"/>
              </a:rPr>
              <a:t>SERVERERROR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触发器可以使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ERRNO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检测，只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检查某一特定的错误</a:t>
            </a:r>
            <a:endParaRPr sz="2800">
              <a:latin typeface="宋体"/>
              <a:cs typeface="宋体"/>
            </a:endParaRPr>
          </a:p>
          <a:p>
            <a:pPr marL="756285" marR="608330" indent="-287020">
              <a:lnSpc>
                <a:spcPts val="3020"/>
              </a:lnSpc>
              <a:spcBef>
                <a:spcPts val="68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LOGON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LOGOFF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触发器可以使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USERID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或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USERNAME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检测，检查用户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或名称。</a:t>
            </a:r>
            <a:endParaRPr sz="2800">
              <a:latin typeface="宋体"/>
              <a:cs typeface="宋体"/>
            </a:endParaRPr>
          </a:p>
          <a:p>
            <a:pPr marL="756285" marR="220979" indent="-287020">
              <a:lnSpc>
                <a:spcPts val="3030"/>
              </a:lnSpc>
              <a:spcBef>
                <a:spcPts val="67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DDL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触发器既可以检查正被更新对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象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的类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型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和名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称，还可以检查用户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名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称。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22878" y="188417"/>
            <a:ext cx="169926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触发器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523875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触发器的禁用、启用与删除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9704" y="2353055"/>
            <a:ext cx="7787640" cy="780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1187" y="2286000"/>
            <a:ext cx="7771130" cy="762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1780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715"/>
              </a:spcBef>
            </a:pPr>
            <a:r>
              <a:rPr dirty="0" sz="1800" spc="-5" b="1">
                <a:latin typeface="Courier New"/>
                <a:cs typeface="Courier New"/>
              </a:rPr>
              <a:t>ALTER </a:t>
            </a:r>
            <a:r>
              <a:rPr dirty="0" sz="1800" spc="-10" b="1">
                <a:latin typeface="Courier New"/>
                <a:cs typeface="Courier New"/>
              </a:rPr>
              <a:t>TRIGGER </a:t>
            </a:r>
            <a:r>
              <a:rPr dirty="0" sz="1800" spc="-10" b="1" i="1">
                <a:latin typeface="Courier New"/>
                <a:cs typeface="Courier New"/>
              </a:rPr>
              <a:t>my_trig</a:t>
            </a:r>
            <a:r>
              <a:rPr dirty="0" sz="1800" spc="-45" b="1" i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{DISABLE|ENABLE}</a:t>
            </a:r>
            <a:r>
              <a:rPr dirty="0" sz="1800" spc="-1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9704" y="3496055"/>
            <a:ext cx="7787640" cy="780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0080" y="3678935"/>
            <a:ext cx="7787640" cy="347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11187" y="3429000"/>
            <a:ext cx="7771130" cy="762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17804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714"/>
              </a:spcBef>
            </a:pPr>
            <a:r>
              <a:rPr dirty="0" sz="1800" spc="-5" b="1">
                <a:latin typeface="Courier New"/>
                <a:cs typeface="Courier New"/>
              </a:rPr>
              <a:t>ALTER TABLE </a:t>
            </a:r>
            <a:r>
              <a:rPr dirty="0" sz="1800" spc="-15" b="1" i="1">
                <a:latin typeface="Courier New"/>
                <a:cs typeface="Courier New"/>
              </a:rPr>
              <a:t>trig_table </a:t>
            </a:r>
            <a:r>
              <a:rPr dirty="0" sz="1800" spc="-10" b="1">
                <a:latin typeface="Courier New"/>
                <a:cs typeface="Courier New"/>
              </a:rPr>
              <a:t>{DISABLE|ENABLE} ALL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TRIGGERS</a:t>
            </a:r>
            <a:r>
              <a:rPr dirty="0" sz="1800" spc="-1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9704" y="4639055"/>
            <a:ext cx="7787640" cy="780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11187" y="4572000"/>
            <a:ext cx="7771130" cy="762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1844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720"/>
              </a:spcBef>
            </a:pPr>
            <a:r>
              <a:rPr dirty="0" sz="1800" spc="-5" b="1">
                <a:latin typeface="Courier New"/>
                <a:cs typeface="Courier New"/>
              </a:rPr>
              <a:t>DROP </a:t>
            </a:r>
            <a:r>
              <a:rPr dirty="0" sz="1800" spc="-15" b="1">
                <a:latin typeface="Courier New"/>
                <a:cs typeface="Courier New"/>
              </a:rPr>
              <a:t>TRIGGER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my_trig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22878" y="188417"/>
            <a:ext cx="169926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触发器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321056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查看触发器信息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2855" y="2776727"/>
            <a:ext cx="7787640" cy="777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84212" y="2708275"/>
            <a:ext cx="7771130" cy="7620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21780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715"/>
              </a:spcBef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spc="-10" b="1">
                <a:latin typeface="Courier New"/>
                <a:cs typeface="Courier New"/>
              </a:rPr>
              <a:t>trigger_name,table_name FROM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user_triggers</a:t>
            </a:r>
            <a:r>
              <a:rPr dirty="0" sz="1800" spc="-1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7340" y="0"/>
            <a:ext cx="4837430" cy="3492500"/>
          </a:xfrm>
          <a:prstGeom prst="rect">
            <a:avLst/>
          </a:prstGeom>
        </p:spPr>
        <p:txBody>
          <a:bodyPr wrap="square" lIns="0" tIns="33274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620"/>
              </a:spcBef>
            </a:pPr>
            <a:r>
              <a:rPr dirty="0" sz="4400" spc="-15">
                <a:solidFill>
                  <a:srgbClr val="FFFFFF"/>
                </a:solidFill>
                <a:latin typeface="宋体"/>
                <a:cs typeface="宋体"/>
              </a:rPr>
              <a:t>小结</a:t>
            </a:r>
            <a:endParaRPr sz="44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183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过程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函数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程序包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触发器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尝试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72280"/>
            <a:ext cx="8956675" cy="4732020"/>
          </a:xfrm>
          <a:prstGeom prst="rect">
            <a:avLst/>
          </a:prstGeom>
        </p:spPr>
        <p:txBody>
          <a:bodyPr wrap="square" lIns="0" tIns="13081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3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写出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程序以完成如下功能：</a:t>
            </a:r>
            <a:endParaRPr sz="3200">
              <a:latin typeface="宋体"/>
              <a:cs typeface="宋体"/>
            </a:endParaRPr>
          </a:p>
          <a:p>
            <a:pPr marL="756285" marR="352425" indent="-287020">
              <a:lnSpc>
                <a:spcPts val="3220"/>
              </a:lnSpc>
              <a:spcBef>
                <a:spcPts val="105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记录每个数据库用户登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录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数据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库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系统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退出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据库 系统的时间；</a:t>
            </a:r>
            <a:endParaRPr sz="2800">
              <a:latin typeface="宋体"/>
              <a:cs typeface="宋体"/>
            </a:endParaRPr>
          </a:p>
          <a:p>
            <a:pPr marL="756285" marR="5080" indent="-287020">
              <a:lnSpc>
                <a:spcPct val="98600"/>
              </a:lnSpc>
              <a:spcBef>
                <a:spcPts val="78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记录每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用户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删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除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表的操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作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时间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操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作对象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（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提示：  可通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过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DBA_OBJECTS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获得用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户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及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其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拥有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数据库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对象的名称；可通过数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库级</a:t>
            </a:r>
            <a:r>
              <a:rPr dirty="0" sz="2800" spc="-3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drop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事件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获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得删除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表的触发时机）；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819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查询某一给定用户（通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过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输入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参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数指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定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）在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某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一天</a:t>
            </a:r>
            <a:endParaRPr sz="2800">
              <a:latin typeface="宋体"/>
              <a:cs typeface="宋体"/>
            </a:endParaRPr>
          </a:p>
          <a:p>
            <a:pPr marL="756285" marR="352425">
              <a:lnSpc>
                <a:spcPts val="3220"/>
              </a:lnSpc>
              <a:spcBef>
                <a:spcPts val="225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（通过输入参数指定）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数据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库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登录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退出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次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数统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计显示。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00351" y="2709798"/>
            <a:ext cx="4543425" cy="1438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过程和函数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09599"/>
            <a:ext cx="8566785" cy="137477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356870" marR="5080" indent="-344805">
              <a:lnSpc>
                <a:spcPts val="3220"/>
              </a:lnSpc>
              <a:spcBef>
                <a:spcPts val="33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过程和函数可以统称为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子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程序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它们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对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参数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使用方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式是一致的。</a:t>
            </a:r>
            <a:endParaRPr sz="28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5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子程序的形式参数可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种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模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式：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0850" y="2660650"/>
          <a:ext cx="8248650" cy="3523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/>
                <a:gridCol w="6553200"/>
              </a:tblGrid>
              <a:tr h="533400">
                <a:tc>
                  <a:txBody>
                    <a:bodyPr/>
                    <a:lstStyle/>
                    <a:p>
                      <a:pPr marL="5340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模式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说明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400" spc="-6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56870">
                        <a:lnSpc>
                          <a:spcPts val="2760"/>
                        </a:lnSpc>
                        <a:spcBef>
                          <a:spcPts val="63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默认模式，在过程内部，形参就像常量一样： 只读，不可修改，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806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5544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4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60020">
                        <a:lnSpc>
                          <a:spcPct val="98600"/>
                        </a:lnSpc>
                        <a:spcBef>
                          <a:spcPts val="489"/>
                        </a:spcBef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调用过程时，实参的值被忽略，在过程内部， 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形参就像未初始化的变量一样，会有一</a:t>
                      </a:r>
                      <a:r>
                        <a:rPr dirty="0" sz="2400" spc="1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个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2400" spc="-5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值，可读可写，过程执行完毕后，形参的值被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赋给实参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6222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2400" spc="-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2400" spc="2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2400" spc="-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2400" spc="3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和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宋体"/>
                          <a:cs typeface="宋体"/>
                        </a:rPr>
                        <a:t>的复合模式</a:t>
                      </a:r>
                      <a:endParaRPr sz="2400">
                        <a:latin typeface="宋体"/>
                        <a:cs typeface="宋体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过程和函数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3052"/>
            <a:ext cx="8609330" cy="513842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关于参数的进一步说明</a:t>
            </a:r>
            <a:endParaRPr sz="3200">
              <a:latin typeface="宋体"/>
              <a:cs typeface="宋体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OUT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8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OUT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模式的形参相关联的实参必须是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一个变量，不能是字面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值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或常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量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。必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须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有一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可以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存储返回值的位置</a:t>
            </a:r>
            <a:endParaRPr sz="2800">
              <a:latin typeface="宋体"/>
              <a:cs typeface="宋体"/>
            </a:endParaRPr>
          </a:p>
          <a:p>
            <a:pPr marL="756285" marR="220979" indent="-28702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PL/SQL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编译器会在编译时检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查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模式的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形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参是否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被修改过，如果发生修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改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，则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产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生编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译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警告。</a:t>
            </a:r>
            <a:endParaRPr sz="2800">
              <a:latin typeface="宋体"/>
              <a:cs typeface="宋体"/>
            </a:endParaRPr>
          </a:p>
          <a:p>
            <a:pPr marL="756285" marR="5080" indent="-287020">
              <a:lnSpc>
                <a:spcPct val="99000"/>
              </a:lnSpc>
              <a:spcBef>
                <a:spcPts val="85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1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作为参数传递机制的一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分，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调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用子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序时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也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会传 递变量上的约束。因此</a:t>
            </a:r>
            <a:r>
              <a:rPr dirty="0" sz="2800" spc="-3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15" b="1">
                <a:solidFill>
                  <a:srgbClr val="FFFF00"/>
                </a:solidFill>
                <a:latin typeface="宋体"/>
                <a:cs typeface="宋体"/>
              </a:rPr>
              <a:t>在</a:t>
            </a:r>
            <a:r>
              <a:rPr dirty="0" sz="2800" spc="-5" b="1">
                <a:solidFill>
                  <a:srgbClr val="FFFF00"/>
                </a:solidFill>
                <a:latin typeface="宋体"/>
                <a:cs typeface="宋体"/>
              </a:rPr>
              <a:t>子程序</a:t>
            </a:r>
            <a:r>
              <a:rPr dirty="0" sz="2800" b="1">
                <a:solidFill>
                  <a:srgbClr val="FFFF00"/>
                </a:solidFill>
                <a:latin typeface="宋体"/>
                <a:cs typeface="宋体"/>
              </a:rPr>
              <a:t>声</a:t>
            </a:r>
            <a:r>
              <a:rPr dirty="0" sz="2800" spc="-5" b="1">
                <a:solidFill>
                  <a:srgbClr val="FFFF00"/>
                </a:solidFill>
                <a:latin typeface="宋体"/>
                <a:cs typeface="宋体"/>
              </a:rPr>
              <a:t>明</a:t>
            </a:r>
            <a:r>
              <a:rPr dirty="0" sz="2800" spc="20" b="1">
                <a:solidFill>
                  <a:srgbClr val="FFFF00"/>
                </a:solidFill>
                <a:latin typeface="宋体"/>
                <a:cs typeface="宋体"/>
              </a:rPr>
              <a:t>中</a:t>
            </a:r>
            <a:r>
              <a:rPr dirty="0" sz="2800" spc="-5" b="1">
                <a:solidFill>
                  <a:srgbClr val="FFFF00"/>
                </a:solidFill>
                <a:latin typeface="宋体"/>
                <a:cs typeface="宋体"/>
              </a:rPr>
              <a:t>，约束 </a:t>
            </a:r>
            <a:r>
              <a:rPr dirty="0" sz="2800" spc="-10" b="1">
                <a:solidFill>
                  <a:srgbClr val="FFFF00"/>
                </a:solidFill>
                <a:latin typeface="Times New Roman"/>
                <a:cs typeface="Times New Roman"/>
              </a:rPr>
              <a:t>CHAR</a:t>
            </a:r>
            <a:r>
              <a:rPr dirty="0" sz="2800" spc="15" b="1">
                <a:solidFill>
                  <a:srgbClr val="FFFF00"/>
                </a:solidFill>
                <a:latin typeface="宋体"/>
                <a:cs typeface="宋体"/>
              </a:rPr>
              <a:t>和</a:t>
            </a:r>
            <a:r>
              <a:rPr dirty="0" sz="2800" spc="-50" b="1">
                <a:solidFill>
                  <a:srgbClr val="FFFF00"/>
                </a:solidFill>
                <a:latin typeface="Times New Roman"/>
                <a:cs typeface="Times New Roman"/>
              </a:rPr>
              <a:t>VARCHAR2</a:t>
            </a:r>
            <a:r>
              <a:rPr dirty="0" sz="2800" spc="15" b="1">
                <a:solidFill>
                  <a:srgbClr val="FFFF00"/>
                </a:solidFill>
                <a:latin typeface="宋体"/>
                <a:cs typeface="宋体"/>
              </a:rPr>
              <a:t>类型参数的</a:t>
            </a:r>
            <a:r>
              <a:rPr dirty="0" sz="2800" spc="-5" b="1">
                <a:solidFill>
                  <a:srgbClr val="FFFF00"/>
                </a:solidFill>
                <a:latin typeface="宋体"/>
                <a:cs typeface="宋体"/>
              </a:rPr>
              <a:t>长度</a:t>
            </a:r>
            <a:r>
              <a:rPr dirty="0" sz="2800" spc="10" b="1">
                <a:solidFill>
                  <a:srgbClr val="FFFF00"/>
                </a:solidFill>
                <a:latin typeface="宋体"/>
                <a:cs typeface="宋体"/>
              </a:rPr>
              <a:t>或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NUMBER  </a:t>
            </a:r>
            <a:r>
              <a:rPr dirty="0" sz="2800" spc="15" b="1">
                <a:solidFill>
                  <a:srgbClr val="FFFF00"/>
                </a:solidFill>
                <a:latin typeface="宋体"/>
                <a:cs typeface="宋体"/>
              </a:rPr>
              <a:t>类型参数</a:t>
            </a:r>
            <a:r>
              <a:rPr dirty="0" sz="2800" spc="-5" b="1">
                <a:solidFill>
                  <a:srgbClr val="FFFF00"/>
                </a:solidFill>
                <a:latin typeface="宋体"/>
                <a:cs typeface="宋体"/>
              </a:rPr>
              <a:t>的长度</a:t>
            </a:r>
            <a:r>
              <a:rPr dirty="0" sz="2800" spc="15" b="1">
                <a:solidFill>
                  <a:srgbClr val="FFFF00"/>
                </a:solidFill>
                <a:latin typeface="宋体"/>
                <a:cs typeface="宋体"/>
              </a:rPr>
              <a:t>或</a:t>
            </a:r>
            <a:r>
              <a:rPr dirty="0" sz="2800" spc="-5" b="1">
                <a:solidFill>
                  <a:srgbClr val="FFFF00"/>
                </a:solidFill>
                <a:latin typeface="宋体"/>
                <a:cs typeface="宋体"/>
              </a:rPr>
              <a:t>精度都是不</a:t>
            </a:r>
            <a:r>
              <a:rPr dirty="0" sz="2800" spc="15" b="1">
                <a:solidFill>
                  <a:srgbClr val="FFFF00"/>
                </a:solidFill>
                <a:latin typeface="宋体"/>
                <a:cs typeface="宋体"/>
              </a:rPr>
              <a:t>合</a:t>
            </a:r>
            <a:r>
              <a:rPr dirty="0" sz="2800" spc="-5" b="1">
                <a:solidFill>
                  <a:srgbClr val="FFFF00"/>
                </a:solidFill>
                <a:latin typeface="宋体"/>
                <a:cs typeface="宋体"/>
              </a:rPr>
              <a:t>法的，因</a:t>
            </a:r>
            <a:r>
              <a:rPr dirty="0" sz="2800" spc="15" b="1">
                <a:solidFill>
                  <a:srgbClr val="FFFF00"/>
                </a:solidFill>
                <a:latin typeface="宋体"/>
                <a:cs typeface="宋体"/>
              </a:rPr>
              <a:t>为</a:t>
            </a:r>
            <a:r>
              <a:rPr dirty="0" sz="2800" spc="-5" b="1">
                <a:solidFill>
                  <a:srgbClr val="FFFF00"/>
                </a:solidFill>
                <a:latin typeface="宋体"/>
                <a:cs typeface="宋体"/>
              </a:rPr>
              <a:t>约束 </a:t>
            </a:r>
            <a:r>
              <a:rPr dirty="0" sz="2800" spc="15" b="1">
                <a:solidFill>
                  <a:srgbClr val="FFFF00"/>
                </a:solidFill>
                <a:latin typeface="宋体"/>
                <a:cs typeface="宋体"/>
              </a:rPr>
              <a:t>是从实际</a:t>
            </a:r>
            <a:r>
              <a:rPr dirty="0" sz="2800" spc="-5" b="1">
                <a:solidFill>
                  <a:srgbClr val="FFFF00"/>
                </a:solidFill>
                <a:latin typeface="宋体"/>
                <a:cs typeface="宋体"/>
              </a:rPr>
              <a:t>参数中</a:t>
            </a:r>
            <a:r>
              <a:rPr dirty="0" sz="2800" spc="25" b="1">
                <a:solidFill>
                  <a:srgbClr val="FFFF00"/>
                </a:solidFill>
                <a:latin typeface="宋体"/>
                <a:cs typeface="宋体"/>
              </a:rPr>
              <a:t>带</a:t>
            </a:r>
            <a:r>
              <a:rPr dirty="0" sz="2800" spc="-5" b="1">
                <a:solidFill>
                  <a:srgbClr val="FFFF00"/>
                </a:solidFill>
                <a:latin typeface="宋体"/>
                <a:cs typeface="宋体"/>
              </a:rPr>
              <a:t>来的。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过程和函数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3052"/>
            <a:ext cx="8609330" cy="3345179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关于参数的进一步说明</a:t>
            </a:r>
            <a:endParaRPr sz="3200">
              <a:latin typeface="宋体"/>
              <a:cs typeface="宋体"/>
            </a:endParaRPr>
          </a:p>
          <a:p>
            <a:pPr marL="756285" marR="5080" indent="-287020">
              <a:lnSpc>
                <a:spcPct val="100000"/>
              </a:lnSpc>
              <a:spcBef>
                <a:spcPts val="690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0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可以使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%TYPE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对形参进行一定的约束。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如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果形 参是使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%TYPE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声明的，而且底层的类型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受到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约束的，那么这种约束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就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会作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到形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参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上，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不是 作用到实参上。</a:t>
            </a:r>
            <a:endParaRPr sz="2800">
              <a:latin typeface="宋体"/>
              <a:cs typeface="宋体"/>
            </a:endParaRPr>
          </a:p>
          <a:p>
            <a:pPr marL="756285" marR="5080" indent="-28702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17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可以分别使用或混合使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位置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示法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名称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示法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名称表示法示例：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0055" y="4562855"/>
            <a:ext cx="7333488" cy="1466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143000" y="4495800"/>
            <a:ext cx="7315200" cy="1447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49860" rIns="0" bIns="0" rtlCol="0" vert="horz">
            <a:spAutoFit/>
          </a:bodyPr>
          <a:lstStyle/>
          <a:p>
            <a:pPr marL="1921510">
              <a:lnSpc>
                <a:spcPct val="100000"/>
              </a:lnSpc>
              <a:spcBef>
                <a:spcPts val="1180"/>
              </a:spcBef>
            </a:pPr>
            <a:r>
              <a:rPr dirty="0" sz="1800" b="1">
                <a:latin typeface="Courier New"/>
                <a:cs typeface="Courier New"/>
              </a:rPr>
              <a:t>BEGIN</a:t>
            </a:r>
            <a:endParaRPr sz="1800">
              <a:latin typeface="Courier New"/>
              <a:cs typeface="Courier New"/>
            </a:endParaRPr>
          </a:p>
          <a:p>
            <a:pPr marL="1921510" marR="2375535" indent="27432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print_dept(did=&gt;10);  </a:t>
            </a:r>
            <a:r>
              <a:rPr dirty="0" sz="1800" b="1">
                <a:latin typeface="Courier New"/>
                <a:cs typeface="Courier New"/>
              </a:rPr>
              <a:t>END;</a:t>
            </a:r>
            <a:endParaRPr sz="1800">
              <a:latin typeface="Courier New"/>
              <a:cs typeface="Courier New"/>
            </a:endParaRPr>
          </a:p>
          <a:p>
            <a:pPr marL="192151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Courier New"/>
                <a:cs typeface="Courier New"/>
              </a:rPr>
              <a:t>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ssm</dc:creator>
  <dc:title>高级PL/SQL -过程、函数和程序包</dc:title>
  <dcterms:created xsi:type="dcterms:W3CDTF">2020-03-03T12:35:39Z</dcterms:created>
  <dcterms:modified xsi:type="dcterms:W3CDTF">2020-03-03T12:35:39Z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2020-03-03T00:00:00Z</vt:filetime>
  </property>
</Properties>
</file>