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52724" y="1640535"/>
            <a:ext cx="3638550" cy="136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58000" y="6400798"/>
            <a:ext cx="379412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15200" y="6418261"/>
            <a:ext cx="1600200" cy="3254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1700" y="188417"/>
            <a:ext cx="2260599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6854" y="1109599"/>
            <a:ext cx="8670290" cy="4704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6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ts val="5255"/>
              </a:lnSpc>
              <a:spcBef>
                <a:spcPts val="95"/>
              </a:spcBef>
            </a:pPr>
            <a:r>
              <a:rPr spc="-10" dirty="0"/>
              <a:t>管理安全性</a:t>
            </a:r>
            <a:endParaRPr spc="-10" dirty="0"/>
          </a:p>
          <a:p>
            <a:pPr marL="635" algn="ctr">
              <a:lnSpc>
                <a:spcPts val="5255"/>
              </a:lnSpc>
            </a:pPr>
            <a:r>
              <a:rPr spc="-10" dirty="0">
                <a:latin typeface="Times New Roman" panose="02020603050405020304"/>
                <a:cs typeface="Times New Roman" panose="02020603050405020304"/>
              </a:rPr>
              <a:t>——</a:t>
            </a:r>
            <a:r>
              <a:rPr sz="2800" spc="5" dirty="0"/>
              <a:t>用户与权限管理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1859" y="3454349"/>
            <a:ext cx="12420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单世民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权限管理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950" cy="45154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56870" marR="5080" indent="-344805" algn="just">
              <a:lnSpc>
                <a:spcPct val="98000"/>
              </a:lnSpc>
              <a:spcBef>
                <a:spcPts val="185"/>
              </a:spcBef>
              <a:buFont typeface="Times New Roman" panose="02020603050405020304"/>
              <a:buChar char="•"/>
              <a:tabLst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除非用户具有执行特定的数据库操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权限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否 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则，用户既不能与数据库服务器连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，也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 做任何事情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 panose="02020603050405020304"/>
              <a:buChar char="•"/>
            </a:pPr>
            <a:endParaRPr sz="4650">
              <a:latin typeface="Times New Roman" panose="02020603050405020304"/>
              <a:cs typeface="Times New Roman" panose="02020603050405020304"/>
            </a:endParaRPr>
          </a:p>
          <a:p>
            <a:pPr marL="356870" indent="-344805">
              <a:lnSpc>
                <a:spcPct val="100000"/>
              </a:lnSpc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例如：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6285" marR="219710" indent="-28702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¤</a:t>
            </a:r>
            <a:r>
              <a:rPr sz="2800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除非用户具</a:t>
            </a:r>
            <a:r>
              <a:rPr sz="2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8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8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SESSION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系统权限，否则 用户不能</a:t>
            </a:r>
            <a:r>
              <a:rPr sz="2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Oracle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据库</a:t>
            </a:r>
            <a:r>
              <a:rPr sz="2800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连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6285" marR="194945" indent="-28702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¤</a:t>
            </a:r>
            <a:r>
              <a:rPr sz="2800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除非用户具</a:t>
            </a:r>
            <a:r>
              <a:rPr sz="2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8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800" spc="-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系统权限，否则用 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户不能在自己的模式中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创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建表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权限管理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609330" cy="4246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254000" indent="-344805" algn="just"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Char char="•"/>
              <a:tabLst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Oracle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数据库中</a:t>
            </a:r>
            <a:r>
              <a:rPr sz="3200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有两类权</a:t>
            </a:r>
            <a:r>
              <a:rPr sz="32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限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：对象权限和 系统权限。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6285" marR="5080" indent="-287020" algn="just">
              <a:lnSpc>
                <a:spcPct val="98000"/>
              </a:lnSpc>
              <a:spcBef>
                <a:spcPts val="910"/>
              </a:spcBef>
            </a:pPr>
            <a:r>
              <a:rPr sz="28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¤</a:t>
            </a:r>
            <a:r>
              <a:rPr sz="2800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对象级别权限是由用户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赋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予的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访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问或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操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作数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库对 象的权限。例如，如果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需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要</a:t>
            </a:r>
            <a:r>
              <a:rPr sz="28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向</a:t>
            </a:r>
            <a:r>
              <a:rPr sz="2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scott.emp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表中插入行 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的数据库用户必须拥有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完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成这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工作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指定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权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限。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756285" marR="5080" indent="-287020">
              <a:lnSpc>
                <a:spcPct val="98000"/>
              </a:lnSpc>
              <a:spcBef>
                <a:spcPts val="1700"/>
              </a:spcBef>
            </a:pPr>
            <a:r>
              <a:rPr sz="28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¤</a:t>
            </a:r>
            <a:r>
              <a:rPr sz="2800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系统权限不是控制对指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对象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访问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而是 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用来许可对各种特性的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访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问，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许</a:t>
            </a:r>
            <a:r>
              <a:rPr sz="2800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2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Oracle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800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 中的特定任务。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权限管理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9950" cy="4415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数据库权限的类</a:t>
            </a:r>
            <a:r>
              <a:rPr sz="32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型</a:t>
            </a:r>
            <a:r>
              <a:rPr sz="3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--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系统权限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 marL="356870" marR="5080" algn="just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系统权限</a:t>
            </a:r>
            <a:r>
              <a:rPr sz="3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3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32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Privilege</a:t>
            </a:r>
            <a:r>
              <a:rPr sz="3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向用户提供了执 行某一种或某一类型的数据库操作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能力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 近</a:t>
            </a:r>
            <a:r>
              <a:rPr sz="3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种系统权限。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Times New Roman" panose="02020603050405020304"/>
              <a:cs typeface="Times New Roman" panose="02020603050405020304"/>
            </a:endParaRPr>
          </a:p>
          <a:p>
            <a:pPr marL="356870" marR="5080">
              <a:lnSpc>
                <a:spcPct val="98000"/>
              </a:lnSpc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系统权限不是控制对指定数据库对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象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的访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  而是用来许可对各种特性的访问，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许可 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Oracle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数据库中的特定任务。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权限管理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4272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系统权限的授予和撤销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9263" y="4721352"/>
            <a:ext cx="7431024" cy="94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0112" y="4653026"/>
            <a:ext cx="7416800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9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REVOKE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sys_priv_1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sys_priv_2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|ALL[PRIVILEGES]}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]...|PUBLIC}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9263" y="2273807"/>
            <a:ext cx="7431024" cy="1240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0112" y="2205037"/>
            <a:ext cx="7416800" cy="12242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7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GRANT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sys_priv_1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sys_priv_2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|ALL[PRIVILEGES]}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292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 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]...|PUBLIC}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292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[WITH ADMIN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OPTION]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权限管理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196392" y="988513"/>
            <a:ext cx="8823960" cy="46443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使用系统权限时，需要注意以下几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55700" lvl="1" indent="-229235">
              <a:lnSpc>
                <a:spcPct val="100000"/>
              </a:lnSpc>
              <a:spcBef>
                <a:spcPts val="610"/>
              </a:spcBef>
              <a:buFont typeface="Times New Roman" panose="02020603050405020304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一般情况下，都应该</a:t>
            </a:r>
            <a:r>
              <a:rPr sz="24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4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SESSION</a:t>
            </a:r>
            <a:r>
              <a:rPr sz="24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权限授予用户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55700" lvl="1" indent="-229235">
              <a:lnSpc>
                <a:spcPct val="100000"/>
              </a:lnSpc>
              <a:spcBef>
                <a:spcPts val="580"/>
              </a:spcBef>
              <a:buFont typeface="Times New Roman" panose="02020603050405020304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用户需要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400" spc="-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4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权限来在自己的模式中创建、修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55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改、删除或查询任何表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55700" lvl="1" indent="-229235">
              <a:lnSpc>
                <a:spcPct val="100000"/>
              </a:lnSpc>
              <a:spcBef>
                <a:spcPts val="575"/>
              </a:spcBef>
              <a:buFont typeface="Times New Roman" panose="02020603050405020304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如果要删除其他模式中的表，用户必须具</a:t>
            </a:r>
            <a:r>
              <a:rPr sz="24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DROP</a:t>
            </a:r>
            <a:r>
              <a:rPr sz="2400" spc="-2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155700">
              <a:lnSpc>
                <a:spcPct val="100000"/>
              </a:lnSpc>
            </a:pPr>
            <a:r>
              <a:rPr sz="24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系统权限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55700" marR="254635" lvl="1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400" spc="-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PROCEDURE</a:t>
            </a: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允许用户创建、修改、删除 </a:t>
            </a:r>
            <a:r>
              <a:rPr sz="24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或执行任何存储过程、程序包和函数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55700" marR="141605" lvl="1" indent="-229235">
              <a:lnSpc>
                <a:spcPct val="100000"/>
              </a:lnSpc>
              <a:spcBef>
                <a:spcPts val="580"/>
              </a:spcBef>
              <a:buFont typeface="Times New Roman" panose="02020603050405020304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开发人员一般需要几个系统权限，包</a:t>
            </a:r>
            <a:r>
              <a:rPr sz="24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括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CREATE  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TABLE,CREATE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VIEW,CREATE</a:t>
            </a:r>
            <a:r>
              <a:rPr sz="24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4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等，以创建支持前 </a:t>
            </a: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台应用程序的数据库模式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权限管理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66785" cy="1308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数据库权限的类</a:t>
            </a:r>
            <a:r>
              <a:rPr sz="28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型</a:t>
            </a:r>
            <a:r>
              <a:rPr sz="2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--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对象</a:t>
            </a:r>
            <a:r>
              <a:rPr sz="2800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权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限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6870" marR="5080">
              <a:lnSpc>
                <a:spcPts val="3220"/>
              </a:lnSpc>
              <a:spcBef>
                <a:spcPts val="370"/>
              </a:spcBef>
            </a:pP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对象权限控制用户是否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在特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对象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如表、 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视图或存储过程）上执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特定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类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型的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操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7862" y="2846451"/>
          <a:ext cx="7868284" cy="306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230"/>
                <a:gridCol w="2500630"/>
                <a:gridCol w="3889374"/>
              </a:tblGrid>
              <a:tr h="304800"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对象权限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46A3A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适用对象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46A3A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允许的操作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46A3A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SELECT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表、视图、序列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查询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UPDATE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表、视图或其中的字段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更新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DELETE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表和视图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删除行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INSERT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表、视图或其中的字段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插入行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EXECUTE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存储过程，存储函数与程序包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执行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PL/SQL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存储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对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象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READ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目录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读取目录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INDEX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表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在表上建立索引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3047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REFERENCES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表或其中字段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在其他表中创建的外键能引用表或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表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中的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字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段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ALTER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表或序列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修改表或序列的结构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权限管理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4272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对象权限的授予和撤销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3295" y="4434840"/>
            <a:ext cx="8369808" cy="1527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3672" y="4440935"/>
            <a:ext cx="8470392" cy="1444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5287" y="4365625"/>
            <a:ext cx="8353425" cy="15113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REVOKE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obj_priv_1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obj_priv_2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|ALL[PRIVILEGES]}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ON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{[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schema.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object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[(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column1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column2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])]|DIRECTORY</a:t>
            </a:r>
            <a:r>
              <a:rPr sz="1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dir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5760" marR="360553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FROM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]...|PUBLIC} 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[CASCADE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CONSTRAINTS]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[FORCE]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3295" y="2273807"/>
            <a:ext cx="8369808" cy="1527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3672" y="2279904"/>
            <a:ext cx="8333232" cy="1444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5287" y="2205101"/>
            <a:ext cx="8353425" cy="15113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GRANT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obj_priv_1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obj_priv_2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|ALL[PRIVILEGES]}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292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ON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{[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schema.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object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[(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column1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column2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])]|DIRECTORY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dir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292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]...|PUBLIC}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292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[WITH GRANT</a:t>
            </a:r>
            <a:r>
              <a:rPr sz="18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OPTION]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292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[WITH HIERARCHY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OPTION]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权限管理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489950" cy="5125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使用对象权限时需要注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意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以下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几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个问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756285" marR="184785" indent="-287020" algn="just">
              <a:lnSpc>
                <a:spcPct val="89000"/>
              </a:lnSpc>
            </a:pPr>
            <a:r>
              <a:rPr sz="2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¤</a:t>
            </a:r>
            <a:r>
              <a:rPr sz="2800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如果一个视图引用了其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他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模式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的表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视图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则 该视图的拥有者必须</a:t>
            </a:r>
            <a:r>
              <a:rPr sz="28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2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GRANT</a:t>
            </a:r>
            <a:r>
              <a:rPr sz="28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OPTION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方 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式获得这些表或视图的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权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限，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才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能将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该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视图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 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象权限授予其他用户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Times New Roman" panose="02020603050405020304"/>
              <a:cs typeface="Times New Roman" panose="02020603050405020304"/>
            </a:endParaRPr>
          </a:p>
          <a:p>
            <a:pPr marL="756285" marR="242570" indent="-287020">
              <a:lnSpc>
                <a:spcPts val="2880"/>
              </a:lnSpc>
            </a:pPr>
            <a:r>
              <a:rPr sz="28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¤</a:t>
            </a:r>
            <a:r>
              <a:rPr sz="2800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用户只在具有某个表的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有权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限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时，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才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能锁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 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 marL="756285" marR="5080" indent="-287020">
              <a:lnSpc>
                <a:spcPts val="3020"/>
              </a:lnSpc>
            </a:pPr>
            <a:r>
              <a:rPr sz="28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¤</a:t>
            </a:r>
            <a:r>
              <a:rPr sz="2800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对象权限只能授予整个表而不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授予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 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的字段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7055" y="188417"/>
            <a:ext cx="39300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角色与权限管理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524240" cy="29273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6870" marR="5080" indent="-344805" algn="just">
              <a:lnSpc>
                <a:spcPct val="99000"/>
              </a:lnSpc>
              <a:spcBef>
                <a:spcPts val="130"/>
              </a:spcBef>
              <a:buFont typeface="Times New Roman" panose="02020603050405020304"/>
              <a:buChar char="•"/>
              <a:tabLst>
                <a:tab pos="357505" algn="l"/>
              </a:tabLst>
            </a:pPr>
            <a:r>
              <a:rPr sz="3200" b="1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数据库角色就是权限的命名集</a:t>
            </a:r>
            <a:r>
              <a:rPr sz="3200" b="1" spc="-2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。使用角色可 以大大降低用户权限的维护负担。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角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色可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 对象权限或系统权限的命名集合。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据库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管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 员只需创建特定的数据库角色，使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其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反映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组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织 或应用的安全权限，就可以将这些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角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色赋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予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 户。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7055" y="188417"/>
            <a:ext cx="39300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角色与权限管理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4272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利用角色进行权限管理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111" y="1914144"/>
            <a:ext cx="7577328" cy="4407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7087" y="1844611"/>
            <a:ext cx="7561580" cy="4392930"/>
          </a:xfrm>
          <a:custGeom>
            <a:avLst/>
            <a:gdLst/>
            <a:ahLst/>
            <a:cxnLst/>
            <a:rect l="l" t="t" r="r" b="b"/>
            <a:pathLst>
              <a:path w="7561580" h="4392930">
                <a:moveTo>
                  <a:pt x="0" y="4392676"/>
                </a:moveTo>
                <a:lnTo>
                  <a:pt x="7561199" y="4392676"/>
                </a:lnTo>
                <a:lnTo>
                  <a:pt x="7561199" y="0"/>
                </a:lnTo>
                <a:lnTo>
                  <a:pt x="0" y="0"/>
                </a:lnTo>
                <a:lnTo>
                  <a:pt x="0" y="4392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7087" y="1844611"/>
            <a:ext cx="7561580" cy="4392930"/>
          </a:xfrm>
          <a:custGeom>
            <a:avLst/>
            <a:gdLst/>
            <a:ahLst/>
            <a:cxnLst/>
            <a:rect l="l" t="t" r="r" b="b"/>
            <a:pathLst>
              <a:path w="7561580" h="4392930">
                <a:moveTo>
                  <a:pt x="0" y="4392676"/>
                </a:moveTo>
                <a:lnTo>
                  <a:pt x="7561199" y="4392676"/>
                </a:lnTo>
                <a:lnTo>
                  <a:pt x="7561199" y="0"/>
                </a:lnTo>
                <a:lnTo>
                  <a:pt x="0" y="0"/>
                </a:lnTo>
                <a:lnTo>
                  <a:pt x="0" y="43926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47875" y="2133600"/>
            <a:ext cx="1152525" cy="431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权限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7675" y="2133600"/>
            <a:ext cx="1152525" cy="431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权限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4951" y="2133600"/>
            <a:ext cx="1152525" cy="431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权限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3350" y="3644836"/>
            <a:ext cx="1800225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角色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51500" y="3644836"/>
            <a:ext cx="1800225" cy="576580"/>
          </a:xfrm>
          <a:custGeom>
            <a:avLst/>
            <a:gdLst/>
            <a:ahLst/>
            <a:cxnLst/>
            <a:rect l="l" t="t" r="r" b="b"/>
            <a:pathLst>
              <a:path w="1800225" h="576579">
                <a:moveTo>
                  <a:pt x="0" y="576262"/>
                </a:moveTo>
                <a:lnTo>
                  <a:pt x="1800225" y="576262"/>
                </a:lnTo>
                <a:lnTo>
                  <a:pt x="1800225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51500" y="3644836"/>
            <a:ext cx="1800225" cy="5765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角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色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2275" y="5084762"/>
            <a:ext cx="1079500" cy="4337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62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用户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3575" y="5084762"/>
            <a:ext cx="1079500" cy="4337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62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用户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27826" y="5084762"/>
            <a:ext cx="1079500" cy="4337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49555">
              <a:lnSpc>
                <a:spcPct val="100000"/>
              </a:lnSpc>
              <a:spcBef>
                <a:spcPts val="62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用户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24075" y="2565400"/>
            <a:ext cx="179705" cy="1079500"/>
          </a:xfrm>
          <a:custGeom>
            <a:avLst/>
            <a:gdLst/>
            <a:ahLst/>
            <a:cxnLst/>
            <a:rect l="l" t="t" r="r" b="b"/>
            <a:pathLst>
              <a:path w="179705" h="1079500">
                <a:moveTo>
                  <a:pt x="0" y="0"/>
                </a:moveTo>
                <a:lnTo>
                  <a:pt x="179450" y="10795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03526" y="2565400"/>
            <a:ext cx="1260475" cy="1079500"/>
          </a:xfrm>
          <a:custGeom>
            <a:avLst/>
            <a:gdLst/>
            <a:ahLst/>
            <a:cxnLst/>
            <a:rect l="l" t="t" r="r" b="b"/>
            <a:pathLst>
              <a:path w="1260475" h="1079500">
                <a:moveTo>
                  <a:pt x="1260475" y="0"/>
                </a:moveTo>
                <a:lnTo>
                  <a:pt x="0" y="1079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32025" y="4221098"/>
            <a:ext cx="71755" cy="863600"/>
          </a:xfrm>
          <a:custGeom>
            <a:avLst/>
            <a:gdLst/>
            <a:ahLst/>
            <a:cxnLst/>
            <a:rect l="l" t="t" r="r" b="b"/>
            <a:pathLst>
              <a:path w="71755" h="863600">
                <a:moveTo>
                  <a:pt x="71500" y="0"/>
                </a:moveTo>
                <a:lnTo>
                  <a:pt x="0" y="863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03526" y="4221098"/>
            <a:ext cx="1440180" cy="863600"/>
          </a:xfrm>
          <a:custGeom>
            <a:avLst/>
            <a:gdLst/>
            <a:ahLst/>
            <a:cxnLst/>
            <a:rect l="l" t="t" r="r" b="b"/>
            <a:pathLst>
              <a:path w="1440179" h="863600">
                <a:moveTo>
                  <a:pt x="0" y="0"/>
                </a:moveTo>
                <a:lnTo>
                  <a:pt x="1439799" y="863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43325" y="2565400"/>
            <a:ext cx="2917825" cy="2519680"/>
          </a:xfrm>
          <a:custGeom>
            <a:avLst/>
            <a:gdLst/>
            <a:ahLst/>
            <a:cxnLst/>
            <a:rect l="l" t="t" r="r" b="b"/>
            <a:pathLst>
              <a:path w="2917825" h="2519679">
                <a:moveTo>
                  <a:pt x="0" y="2519299"/>
                </a:moveTo>
                <a:lnTo>
                  <a:pt x="2917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64001" y="2565400"/>
            <a:ext cx="2987675" cy="1079500"/>
          </a:xfrm>
          <a:custGeom>
            <a:avLst/>
            <a:gdLst/>
            <a:ahLst/>
            <a:cxnLst/>
            <a:rect l="l" t="t" r="r" b="b"/>
            <a:pathLst>
              <a:path w="2987675" h="1079500">
                <a:moveTo>
                  <a:pt x="0" y="0"/>
                </a:moveTo>
                <a:lnTo>
                  <a:pt x="2987675" y="1079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51676" y="2565400"/>
            <a:ext cx="109855" cy="1079500"/>
          </a:xfrm>
          <a:custGeom>
            <a:avLst/>
            <a:gdLst/>
            <a:ahLst/>
            <a:cxnLst/>
            <a:rect l="l" t="t" r="r" b="b"/>
            <a:pathLst>
              <a:path w="109854" h="1079500">
                <a:moveTo>
                  <a:pt x="109474" y="0"/>
                </a:moveTo>
                <a:lnTo>
                  <a:pt x="0" y="1079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51676" y="4221098"/>
            <a:ext cx="215900" cy="863600"/>
          </a:xfrm>
          <a:custGeom>
            <a:avLst/>
            <a:gdLst/>
            <a:ahLst/>
            <a:cxnLst/>
            <a:rect l="l" t="t" r="r" b="b"/>
            <a:pathLst>
              <a:path w="215900" h="863600">
                <a:moveTo>
                  <a:pt x="0" y="0"/>
                </a:moveTo>
                <a:lnTo>
                  <a:pt x="215900" y="863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03526" y="4221098"/>
            <a:ext cx="4464050" cy="863600"/>
          </a:xfrm>
          <a:custGeom>
            <a:avLst/>
            <a:gdLst/>
            <a:ahLst/>
            <a:cxnLst/>
            <a:rect l="l" t="t" r="r" b="b"/>
            <a:pathLst>
              <a:path w="4464050" h="863600">
                <a:moveTo>
                  <a:pt x="0" y="0"/>
                </a:moveTo>
                <a:lnTo>
                  <a:pt x="4464050" y="863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用户与权限管理概述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903970" cy="417385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56870" marR="5080" indent="-344805">
              <a:lnSpc>
                <a:spcPct val="98000"/>
              </a:lnSpc>
              <a:spcBef>
                <a:spcPts val="185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对于任意一个多用户计算机系统来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说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，访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 访问安全都是至关重要的。既要允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许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很多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户 访问计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机系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统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，又要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防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止未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授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权的用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户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访问。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 panose="02020603050405020304"/>
              <a:buChar char="•"/>
            </a:pPr>
            <a:endParaRPr sz="4650">
              <a:latin typeface="Times New Roman" panose="02020603050405020304"/>
              <a:cs typeface="Times New Roman" panose="02020603050405020304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Oracle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提供了三种用户认证方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¤</a:t>
            </a:r>
            <a:r>
              <a:rPr sz="2800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口令认证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¤</a:t>
            </a:r>
            <a:r>
              <a:rPr sz="2800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操作系统认证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¤</a:t>
            </a:r>
            <a:r>
              <a:rPr sz="2800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全局认证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7055" y="188417"/>
            <a:ext cx="39300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角色与权限管理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创建角色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433013"/>
            <a:ext cx="199326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删除角色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48255" y="2127504"/>
            <a:ext cx="4983480" cy="737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79676" y="2060575"/>
            <a:ext cx="4968875" cy="7207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196215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1545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CREATE ROLE</a:t>
            </a:r>
            <a:r>
              <a:rPr sz="18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role_name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48255" y="4578096"/>
            <a:ext cx="5056632" cy="807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79676" y="4508500"/>
            <a:ext cx="5041900" cy="79375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6350" algn="ctr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DROP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ROLE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role;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7055" y="188417"/>
            <a:ext cx="39300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角色与权限管理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02145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将系统权限授予角色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433013"/>
            <a:ext cx="402145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将对象权限授予角色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2519" y="1770888"/>
            <a:ext cx="7720583" cy="1527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42987" y="1701800"/>
            <a:ext cx="7705725" cy="15113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142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GRANT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sys_priv_1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sys_priv_2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|ALL[PRIVILEGES]}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3555" marR="391668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TO </a:t>
            </a:r>
            <a:r>
              <a:rPr sz="1800" b="1" i="1" spc="-15" dirty="0">
                <a:latin typeface="Courier New" panose="02070309020205020404"/>
                <a:cs typeface="Courier New" panose="02070309020205020404"/>
              </a:rPr>
              <a:t>role_1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5" dirty="0">
                <a:latin typeface="Courier New" panose="02070309020205020404"/>
                <a:cs typeface="Courier New" panose="02070309020205020404"/>
              </a:rPr>
              <a:t>role_2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]...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[WITH ADMIN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OPTION]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[WITH HIERARCHY</a:t>
            </a:r>
            <a:r>
              <a:rPr sz="18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OPTION]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6448" y="4218432"/>
            <a:ext cx="8513064" cy="1527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3776" y="4224528"/>
            <a:ext cx="8333232" cy="1444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6725" y="4149725"/>
            <a:ext cx="8498205" cy="15113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502920">
              <a:lnSpc>
                <a:spcPct val="100000"/>
              </a:lnSpc>
              <a:spcBef>
                <a:spcPts val="35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GRANT 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obj_priv_1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obj_priv_2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|ALL[PRIVILEGES]}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2920" marR="476885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ON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{[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schema.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object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[(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column1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column2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])]|DIRECTORY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dir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} 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 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role_1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role_2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]...|PUBLIC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292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[WITH GRANT</a:t>
            </a:r>
            <a:r>
              <a:rPr sz="18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OPTION]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292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[WITH HIERARCHY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OPTION]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7055" y="188417"/>
            <a:ext cx="39300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角色与权限管理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02145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撤销角色的系统权限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433013"/>
            <a:ext cx="402145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撤销角色的对象权限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6111" y="2139695"/>
            <a:ext cx="7647432" cy="9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3439" y="2264664"/>
            <a:ext cx="7650480" cy="621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27087" y="2070100"/>
            <a:ext cx="7632700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28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REVOKE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sys_priv_1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sys_priv_2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|ALL[PRIVILEGES]}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role_1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role_2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]...};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3295" y="4434840"/>
            <a:ext cx="8369808" cy="1527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3672" y="4440935"/>
            <a:ext cx="8470392" cy="1444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5287" y="4365625"/>
            <a:ext cx="8353425" cy="15113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REVOKE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 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obj_priv_1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obj_priv_2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|ALL[PRIVILEGES]}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ON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{[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schema.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object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[(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column1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column2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])]|DIRECTORY</a:t>
            </a:r>
            <a:r>
              <a:rPr sz="1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dir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5760" marR="456311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FROM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]...} 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[CASCADE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CONSTRAINTS]  [FORCE]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7055" y="188417"/>
            <a:ext cx="39300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角色与权限管理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52387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将角色授予用户或其他角色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433013"/>
            <a:ext cx="60502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撤销授予用户或其他角色的角色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2519" y="1840992"/>
            <a:ext cx="7431024" cy="1240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42987" y="1773237"/>
            <a:ext cx="7416800" cy="12242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137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GRANT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role_1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,role_2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800" i="1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3555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]...|PUBLIC|role_1[,role_2]}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355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[WITH ADMIN</a:t>
            </a:r>
            <a:r>
              <a:rPr sz="18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OPTION]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2519" y="4721352"/>
            <a:ext cx="7431024" cy="1097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42987" y="4652962"/>
            <a:ext cx="7416800" cy="10814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36639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REVOKE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role_1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,role_2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800" i="1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50520">
              <a:lnSpc>
                <a:spcPct val="100000"/>
              </a:lnSpc>
              <a:spcBef>
                <a:spcPts val="5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user_1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[,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user_2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]...|PUBLIC|role_1[,role_2]}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2983" y="188417"/>
            <a:ext cx="35617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PL/SQL</a:t>
            </a:r>
            <a:r>
              <a:rPr spc="-15" dirty="0"/>
              <a:t>与角色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42543"/>
            <a:ext cx="8545195" cy="49034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75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默认情况下，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PL/SQL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函数、过程、程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包都 要使用“定义者”的命名空间和权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限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执行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需 要注意的是，这</a:t>
            </a:r>
            <a:r>
              <a:rPr sz="32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些</a:t>
            </a:r>
            <a:r>
              <a:rPr sz="3200" b="1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已编译的</a:t>
            </a:r>
            <a:r>
              <a:rPr sz="3200"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sz="3200" b="1" spc="-5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PL/SQL</a:t>
            </a:r>
            <a:r>
              <a:rPr sz="3200" b="1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程序”  对象要使用直接赋予设计用户的权限执行，而 不使用用户通过数据库角色得到的对象权限来 执行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。当然，这将使让作为特定数据库用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户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 </a:t>
            </a:r>
            <a:r>
              <a:rPr sz="3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SQL*Plus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中测试特</a:t>
            </a:r>
            <a:r>
              <a:rPr sz="3200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3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DML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语句的</a:t>
            </a:r>
            <a:r>
              <a:rPr sz="3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发人</a:t>
            </a:r>
            <a:r>
              <a:rPr sz="3200" spc="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员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混 淆，他们将发</a:t>
            </a:r>
            <a:r>
              <a:rPr sz="32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PL/SQL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过程中的相同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句不 能够编译</a:t>
            </a:r>
            <a:r>
              <a:rPr sz="32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3200" b="1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大多数情况下，造成这种问题的原 因是由于对象权限是通过角色授予，而不是直 接授予设计用户的。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2983" y="188417"/>
            <a:ext cx="35617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PL/SQL</a:t>
            </a:r>
            <a:r>
              <a:rPr spc="-15" dirty="0"/>
              <a:t>与角色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7355" marR="5080" indent="-344805">
              <a:lnSpc>
                <a:spcPct val="100000"/>
              </a:lnSpc>
              <a:spcBef>
                <a:spcPts val="120"/>
              </a:spcBef>
              <a:buFont typeface="Times New Roman" panose="02020603050405020304"/>
              <a:buChar char="•"/>
              <a:tabLst>
                <a:tab pos="427355" algn="l"/>
                <a:tab pos="427990" algn="l"/>
              </a:tabLst>
            </a:pPr>
            <a:r>
              <a:rPr b="1" spc="1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通常情况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下，应</a:t>
            </a:r>
            <a:r>
              <a:rPr b="1" spc="2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开发的</a:t>
            </a:r>
            <a:r>
              <a:rPr b="1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安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全</a:t>
            </a:r>
            <a:r>
              <a:rPr b="1" spc="2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方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法是不</a:t>
            </a:r>
            <a:r>
              <a:rPr b="1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直</a:t>
            </a:r>
            <a:r>
              <a:rPr b="1" spc="1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将表和视 </a:t>
            </a:r>
            <a:r>
              <a:rPr b="1" spc="1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图上的权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限赋予</a:t>
            </a:r>
            <a:r>
              <a:rPr b="1" spc="1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据库用户，</a:t>
            </a:r>
            <a:r>
              <a:rPr b="1" spc="1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只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能够通</a:t>
            </a:r>
            <a:r>
              <a:rPr b="1" spc="-2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b="1" spc="-5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PL/SQL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过 </a:t>
            </a:r>
            <a:r>
              <a:rPr b="1" spc="1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程、函数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或程序</a:t>
            </a:r>
            <a:r>
              <a:rPr b="1" spc="1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包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访问附属的</a:t>
            </a:r>
            <a:r>
              <a:rPr b="1" spc="1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和视图，</a:t>
            </a:r>
            <a:r>
              <a:rPr b="1" spc="1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而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执行这些 </a:t>
            </a:r>
            <a:r>
              <a:rPr b="1" spc="1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已编译对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象的权</a:t>
            </a:r>
            <a:r>
              <a:rPr b="1" spc="2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限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要通过</a:t>
            </a:r>
            <a:r>
              <a:rPr b="1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b="1" spc="2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b="1" spc="-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角色提</a:t>
            </a:r>
            <a:r>
              <a:rPr b="1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供</a:t>
            </a:r>
            <a:r>
              <a:rPr b="1" spc="2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pc="-20" dirty="0"/>
              <a:t>这</a:t>
            </a:r>
            <a:r>
              <a:rPr spc="5" dirty="0"/>
              <a:t>种方式 </a:t>
            </a:r>
            <a:r>
              <a:rPr spc="10" dirty="0"/>
              <a:t>的最大优点是：除了通</a:t>
            </a:r>
            <a:r>
              <a:rPr spc="-20" dirty="0"/>
              <a:t>过</a:t>
            </a:r>
            <a:r>
              <a:rPr spc="10" dirty="0"/>
              <a:t>公开</a:t>
            </a:r>
            <a:r>
              <a:rPr spc="-20" dirty="0"/>
              <a:t>的</a:t>
            </a:r>
            <a:r>
              <a:rPr spc="10" dirty="0"/>
              <a:t>方法</a:t>
            </a:r>
            <a:r>
              <a:rPr spc="-20" dirty="0"/>
              <a:t>之</a:t>
            </a:r>
            <a:r>
              <a:rPr spc="10" dirty="0"/>
              <a:t>外，</a:t>
            </a:r>
            <a:r>
              <a:rPr spc="-20" dirty="0"/>
              <a:t>终</a:t>
            </a:r>
            <a:r>
              <a:rPr spc="10" dirty="0"/>
              <a:t>端用户 </a:t>
            </a:r>
            <a:r>
              <a:rPr spc="5" dirty="0"/>
              <a:t>不能直接操作应用程序</a:t>
            </a:r>
            <a:r>
              <a:rPr spc="-20" dirty="0"/>
              <a:t>中</a:t>
            </a:r>
            <a:r>
              <a:rPr spc="5" dirty="0"/>
              <a:t>的表</a:t>
            </a:r>
            <a:r>
              <a:rPr spc="-20" dirty="0"/>
              <a:t>和</a:t>
            </a:r>
            <a:r>
              <a:rPr spc="5" dirty="0"/>
              <a:t>视图</a:t>
            </a:r>
            <a:r>
              <a:rPr spc="-20" dirty="0"/>
              <a:t>。</a:t>
            </a:r>
            <a:r>
              <a:rPr spc="5" dirty="0"/>
              <a:t>如果</a:t>
            </a:r>
            <a:r>
              <a:rPr spc="-20" dirty="0"/>
              <a:t>将</a:t>
            </a:r>
            <a:r>
              <a:rPr spc="5" dirty="0"/>
              <a:t>安全直 接绑定到用户应用中，</a:t>
            </a:r>
            <a:r>
              <a:rPr spc="-20" dirty="0"/>
              <a:t>而</a:t>
            </a:r>
            <a:r>
              <a:rPr spc="5" dirty="0"/>
              <a:t>不是</a:t>
            </a:r>
            <a:r>
              <a:rPr spc="-20" dirty="0"/>
              <a:t>数</a:t>
            </a:r>
            <a:r>
              <a:rPr spc="5" dirty="0"/>
              <a:t>据库</a:t>
            </a:r>
            <a:r>
              <a:rPr spc="-20" dirty="0"/>
              <a:t>中</a:t>
            </a:r>
            <a:r>
              <a:rPr spc="5" dirty="0"/>
              <a:t>，就</a:t>
            </a:r>
            <a:r>
              <a:rPr spc="-20" dirty="0"/>
              <a:t>意</a:t>
            </a:r>
            <a:r>
              <a:rPr spc="5" dirty="0"/>
              <a:t>味着安 </a:t>
            </a:r>
            <a:r>
              <a:rPr spc="10" dirty="0"/>
              <a:t>全实现只能够适用于用</a:t>
            </a:r>
            <a:r>
              <a:rPr spc="-20" dirty="0"/>
              <a:t>户</a:t>
            </a:r>
            <a:r>
              <a:rPr spc="10" dirty="0"/>
              <a:t>应用</a:t>
            </a:r>
            <a:r>
              <a:rPr spc="-20" dirty="0"/>
              <a:t>。</a:t>
            </a:r>
            <a:r>
              <a:rPr spc="10" dirty="0"/>
              <a:t>然而</a:t>
            </a:r>
            <a:r>
              <a:rPr spc="-20" dirty="0"/>
              <a:t>，</a:t>
            </a:r>
            <a:r>
              <a:rPr spc="10" dirty="0"/>
              <a:t>如果</a:t>
            </a:r>
            <a:r>
              <a:rPr spc="-20" dirty="0"/>
              <a:t>用</a:t>
            </a:r>
            <a:r>
              <a:rPr spc="10" dirty="0"/>
              <a:t>户只能 </a:t>
            </a:r>
            <a:r>
              <a:rPr spc="5" dirty="0"/>
              <a:t>够提供通</a:t>
            </a:r>
            <a:r>
              <a:rPr dirty="0"/>
              <a:t>过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PL/SQL</a:t>
            </a:r>
            <a:r>
              <a:rPr spc="5" dirty="0"/>
              <a:t>过程、函数和程</a:t>
            </a:r>
            <a:r>
              <a:rPr spc="-20" dirty="0"/>
              <a:t>序</a:t>
            </a:r>
            <a:r>
              <a:rPr spc="5" dirty="0"/>
              <a:t>包修</a:t>
            </a:r>
            <a:r>
              <a:rPr spc="-20" dirty="0"/>
              <a:t>改</a:t>
            </a:r>
            <a:r>
              <a:rPr spc="5" dirty="0"/>
              <a:t>用户应 用的表和视图的能力，</a:t>
            </a:r>
            <a:r>
              <a:rPr spc="-20" dirty="0"/>
              <a:t>那</a:t>
            </a:r>
            <a:r>
              <a:rPr spc="5" dirty="0"/>
              <a:t>么就</a:t>
            </a:r>
            <a:r>
              <a:rPr spc="-20" dirty="0"/>
              <a:t>要</a:t>
            </a:r>
            <a:r>
              <a:rPr spc="5" dirty="0"/>
              <a:t>为访</a:t>
            </a:r>
            <a:r>
              <a:rPr spc="-40" dirty="0"/>
              <a:t>问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Oracle</a:t>
            </a:r>
            <a:r>
              <a:rPr spc="-20" dirty="0"/>
              <a:t>数</a:t>
            </a:r>
            <a:r>
              <a:rPr spc="5" dirty="0"/>
              <a:t>据库 </a:t>
            </a:r>
            <a:r>
              <a:rPr spc="10" dirty="0"/>
              <a:t>的所有应用维护数据库</a:t>
            </a:r>
            <a:r>
              <a:rPr spc="-20" dirty="0"/>
              <a:t>对</a:t>
            </a:r>
            <a:r>
              <a:rPr spc="10" dirty="0"/>
              <a:t>象的</a:t>
            </a:r>
            <a:r>
              <a:rPr spc="-20" dirty="0"/>
              <a:t>安</a:t>
            </a:r>
            <a:r>
              <a:rPr spc="10" dirty="0"/>
              <a:t>全。</a:t>
            </a:r>
            <a:endParaRPr spc="1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小结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992680"/>
            <a:ext cx="5791835" cy="35382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用户管理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权限的基本作用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系统权限（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3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admin</a:t>
            </a:r>
            <a:r>
              <a:rPr sz="32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option</a:t>
            </a:r>
            <a:r>
              <a:rPr sz="32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对象权限（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32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grant </a:t>
            </a:r>
            <a:r>
              <a:rPr sz="3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option</a:t>
            </a:r>
            <a:r>
              <a:rPr sz="32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角色</a:t>
            </a:r>
            <a:r>
              <a:rPr sz="3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3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3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admin</a:t>
            </a:r>
            <a:r>
              <a:rPr sz="32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option</a:t>
            </a:r>
            <a:r>
              <a:rPr sz="32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PL/SQL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与角色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0351" y="2709798"/>
            <a:ext cx="4543425" cy="143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用户管理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28047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建立用户帐号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1455" y="2066544"/>
            <a:ext cx="6952488" cy="1877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4400" y="1997075"/>
            <a:ext cx="6934200" cy="18637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5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CREATE USER</a:t>
            </a:r>
            <a:r>
              <a:rPr sz="18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username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4071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IDENTIFIED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BY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password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40715" marR="958850">
              <a:lnSpc>
                <a:spcPct val="100000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DEFAULT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TABLESPACE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default_tablespace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]  [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TEMPORARY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TABLESPACE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temp_tablespace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]  [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PASSWORD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EXPIRE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]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4071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ACCOUNT</a:t>
            </a:r>
            <a:r>
              <a:rPr sz="18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LOCK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|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UNLOCK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}]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9263" y="4721352"/>
            <a:ext cx="6949440" cy="94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0112" y="4653026"/>
            <a:ext cx="6934200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R="2315845" algn="ctr">
              <a:lnSpc>
                <a:spcPct val="100000"/>
              </a:lnSpc>
              <a:spcBef>
                <a:spcPts val="129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CREATE USER</a:t>
            </a:r>
            <a:r>
              <a:rPr sz="18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Michael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R="211455" algn="ctr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IDENTIFIED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BY</a:t>
            </a:r>
            <a:r>
              <a:rPr sz="18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lincoln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用户管理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57783"/>
            <a:ext cx="8587740" cy="4717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ts val="2735"/>
              </a:lnSpc>
              <a:spcBef>
                <a:spcPts val="10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用户与模式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6870">
              <a:lnSpc>
                <a:spcPts val="2595"/>
              </a:lnSpc>
            </a:pPr>
            <a:r>
              <a:rPr sz="24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Oracle</a:t>
            </a: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中，数据库用户和模式是安全的最基本的单元。术语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6870">
              <a:lnSpc>
                <a:spcPts val="2735"/>
              </a:lnSpc>
            </a:pP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“用户”和“模式”经常互换使用，然而它们是有区别的：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  <a:tabLst>
                <a:tab pos="756285" algn="l"/>
              </a:tabLst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¤	</a:t>
            </a:r>
            <a:r>
              <a:rPr sz="20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数据库模式定义为数据库对象的集</a:t>
            </a:r>
            <a:r>
              <a:rPr sz="20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20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¤	</a:t>
            </a:r>
            <a:r>
              <a:rPr sz="20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模式的名称就是拥有或控制这些数</a:t>
            </a:r>
            <a:r>
              <a:rPr sz="20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20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库对</a:t>
            </a:r>
            <a:r>
              <a:rPr sz="20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象</a:t>
            </a:r>
            <a:r>
              <a:rPr sz="20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集合</a:t>
            </a:r>
            <a:r>
              <a:rPr sz="20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用户</a:t>
            </a:r>
            <a:r>
              <a:rPr sz="20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名</a:t>
            </a:r>
            <a:r>
              <a:rPr sz="20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称。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356870" marR="5080" indent="-344805">
              <a:lnSpc>
                <a:spcPct val="90000"/>
              </a:lnSpc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2400" b="1" spc="1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所有的数据库对</a:t>
            </a:r>
            <a:r>
              <a:rPr sz="2400" b="1" spc="-2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象</a:t>
            </a: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，包括表、视图、索引、触发器</a:t>
            </a:r>
            <a:r>
              <a:rPr sz="2400" spc="-2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Java</a:t>
            </a: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存储 过程</a:t>
            </a:r>
            <a:r>
              <a:rPr sz="24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PL/SQL</a:t>
            </a: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程序包、函数等</a:t>
            </a:r>
            <a:r>
              <a:rPr sz="2400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都归</a:t>
            </a:r>
            <a:r>
              <a:rPr sz="2400" b="1" spc="-5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Oracle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数据库中的某一 </a:t>
            </a:r>
            <a:r>
              <a:rPr sz="2400" b="1" spc="1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个用户所</a:t>
            </a:r>
            <a:r>
              <a:rPr sz="2400" b="1" spc="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。甚</a:t>
            </a:r>
            <a:r>
              <a:rPr sz="24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至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的数据字典、系统目录也是名称</a:t>
            </a:r>
            <a:r>
              <a:rPr sz="2400" spc="-2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的模式的一部分。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44170" marR="79375" indent="-344170">
              <a:lnSpc>
                <a:spcPts val="2735"/>
              </a:lnSpc>
              <a:buFont typeface="Times New Roman" panose="02020603050405020304"/>
              <a:buChar char="•"/>
              <a:tabLst>
                <a:tab pos="344170" algn="l"/>
                <a:tab pos="357505" algn="l"/>
              </a:tabLst>
            </a:pP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Oracle</a:t>
            </a: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数据库中，可以存在没有拥有任何数据库对象的用户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36830" algn="ctr">
              <a:lnSpc>
                <a:spcPts val="2735"/>
              </a:lnSpc>
            </a:pP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不是模</a:t>
            </a:r>
            <a:r>
              <a:rPr sz="24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但是不</a:t>
            </a:r>
            <a:r>
              <a:rPr lang="zh-CN"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存在</a:t>
            </a: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没有命名的模式或数据库对象集合。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用户管理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05967"/>
            <a:ext cx="32258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修改用户帐号口令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286762"/>
            <a:ext cx="25120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删除用户帐号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9263" y="1624583"/>
            <a:ext cx="6949440" cy="521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0112" y="1557337"/>
            <a:ext cx="6934200" cy="50355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69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ALTER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USER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username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IDENTIFIED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BY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password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9263" y="2993135"/>
            <a:ext cx="7001256" cy="521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0112" y="2924175"/>
            <a:ext cx="6985000" cy="5048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705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DROP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USER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username</a:t>
            </a:r>
            <a:r>
              <a:rPr sz="1800" b="1" i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[CASCADE]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00" y="3860800"/>
            <a:ext cx="8686800" cy="2160905"/>
          </a:xfrm>
          <a:custGeom>
            <a:avLst/>
            <a:gdLst/>
            <a:ahLst/>
            <a:cxnLst/>
            <a:rect l="l" t="t" r="r" b="b"/>
            <a:pathLst>
              <a:path w="8686800" h="2160904">
                <a:moveTo>
                  <a:pt x="0" y="195072"/>
                </a:moveTo>
                <a:lnTo>
                  <a:pt x="5151" y="150356"/>
                </a:lnTo>
                <a:lnTo>
                  <a:pt x="19825" y="109301"/>
                </a:lnTo>
                <a:lnTo>
                  <a:pt x="42850" y="73080"/>
                </a:lnTo>
                <a:lnTo>
                  <a:pt x="73057" y="42867"/>
                </a:lnTo>
                <a:lnTo>
                  <a:pt x="109274" y="19834"/>
                </a:lnTo>
                <a:lnTo>
                  <a:pt x="150332" y="5154"/>
                </a:lnTo>
                <a:lnTo>
                  <a:pt x="195059" y="0"/>
                </a:lnTo>
                <a:lnTo>
                  <a:pt x="8491728" y="0"/>
                </a:lnTo>
                <a:lnTo>
                  <a:pt x="8536443" y="5154"/>
                </a:lnTo>
                <a:lnTo>
                  <a:pt x="8577498" y="19834"/>
                </a:lnTo>
                <a:lnTo>
                  <a:pt x="8613719" y="42867"/>
                </a:lnTo>
                <a:lnTo>
                  <a:pt x="8643932" y="73080"/>
                </a:lnTo>
                <a:lnTo>
                  <a:pt x="8666965" y="109301"/>
                </a:lnTo>
                <a:lnTo>
                  <a:pt x="8681645" y="150356"/>
                </a:lnTo>
                <a:lnTo>
                  <a:pt x="8686800" y="195072"/>
                </a:lnTo>
                <a:lnTo>
                  <a:pt x="8686800" y="1965528"/>
                </a:lnTo>
                <a:lnTo>
                  <a:pt x="8681645" y="2010255"/>
                </a:lnTo>
                <a:lnTo>
                  <a:pt x="8666965" y="2051312"/>
                </a:lnTo>
                <a:lnTo>
                  <a:pt x="8643932" y="2087530"/>
                </a:lnTo>
                <a:lnTo>
                  <a:pt x="8613719" y="2117736"/>
                </a:lnTo>
                <a:lnTo>
                  <a:pt x="8577498" y="2140762"/>
                </a:lnTo>
                <a:lnTo>
                  <a:pt x="8536443" y="2155436"/>
                </a:lnTo>
                <a:lnTo>
                  <a:pt x="8491728" y="2160587"/>
                </a:lnTo>
                <a:lnTo>
                  <a:pt x="195059" y="2160587"/>
                </a:lnTo>
                <a:lnTo>
                  <a:pt x="150332" y="2155436"/>
                </a:lnTo>
                <a:lnTo>
                  <a:pt x="109274" y="2140762"/>
                </a:lnTo>
                <a:lnTo>
                  <a:pt x="73057" y="2117736"/>
                </a:lnTo>
                <a:lnTo>
                  <a:pt x="42850" y="2087530"/>
                </a:lnTo>
                <a:lnTo>
                  <a:pt x="19825" y="2051312"/>
                </a:lnTo>
                <a:lnTo>
                  <a:pt x="5151" y="2010255"/>
                </a:lnTo>
                <a:lnTo>
                  <a:pt x="0" y="1965528"/>
                </a:lnTo>
                <a:lnTo>
                  <a:pt x="0" y="19507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5287" y="4005262"/>
            <a:ext cx="533400" cy="531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95222" y="3945975"/>
            <a:ext cx="7340600" cy="18751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250"/>
              </a:spcBef>
            </a:pPr>
            <a:r>
              <a:rPr sz="2500" i="1" spc="-10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sz="2500" i="1" spc="-1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240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Cascade</a:t>
            </a:r>
            <a:r>
              <a:rPr sz="2500" i="1" spc="-10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关键字用</a:t>
            </a:r>
            <a:r>
              <a:rPr sz="2500" i="1" spc="-1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24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drop</a:t>
            </a:r>
            <a:r>
              <a:rPr sz="2400" i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2500" i="1" spc="-10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命令的末尾，则 </a:t>
            </a:r>
            <a:r>
              <a:rPr sz="2500" i="1" spc="-1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在从数据库中删除用户之前，删除用户的所有对象。该 </a:t>
            </a:r>
            <a:r>
              <a:rPr sz="2500" i="1" spc="-10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关键字不仅可以删除所有的用户对象，而且还可以删除 </a:t>
            </a:r>
            <a:r>
              <a:rPr sz="2500" i="1" spc="-1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其他用户模式中对已删除对象表进行引用的约束，使其 </a:t>
            </a:r>
            <a:r>
              <a:rPr sz="2500" i="1" spc="-1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他用户所拥有的引用了已删除对象的对象无效。</a:t>
            </a:r>
            <a:endParaRPr sz="2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用户管理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60502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用户的默认表空间与临时表空间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1455" y="2066544"/>
            <a:ext cx="6266688" cy="108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4400" y="1997138"/>
            <a:ext cx="6250305" cy="10718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77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ALTER USER</a:t>
            </a:r>
            <a:r>
              <a:rPr sz="18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username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DEFAULT TABLESPACE</a:t>
            </a:r>
            <a:r>
              <a:rPr sz="18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default_tablespace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TEMPORARY TABLESPACE</a:t>
            </a:r>
            <a:r>
              <a:rPr sz="18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temp_tablespace;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4149725"/>
            <a:ext cx="8686800" cy="1727200"/>
          </a:xfrm>
          <a:custGeom>
            <a:avLst/>
            <a:gdLst/>
            <a:ahLst/>
            <a:cxnLst/>
            <a:rect l="l" t="t" r="r" b="b"/>
            <a:pathLst>
              <a:path w="8686800" h="1727200">
                <a:moveTo>
                  <a:pt x="0" y="155956"/>
                </a:moveTo>
                <a:lnTo>
                  <a:pt x="7949" y="106671"/>
                </a:lnTo>
                <a:lnTo>
                  <a:pt x="30085" y="63861"/>
                </a:lnTo>
                <a:lnTo>
                  <a:pt x="63839" y="30097"/>
                </a:lnTo>
                <a:lnTo>
                  <a:pt x="106644" y="7953"/>
                </a:lnTo>
                <a:lnTo>
                  <a:pt x="155930" y="0"/>
                </a:lnTo>
                <a:lnTo>
                  <a:pt x="8530844" y="0"/>
                </a:lnTo>
                <a:lnTo>
                  <a:pt x="8580128" y="7953"/>
                </a:lnTo>
                <a:lnTo>
                  <a:pt x="8622938" y="30097"/>
                </a:lnTo>
                <a:lnTo>
                  <a:pt x="8656702" y="63861"/>
                </a:lnTo>
                <a:lnTo>
                  <a:pt x="8678846" y="106671"/>
                </a:lnTo>
                <a:lnTo>
                  <a:pt x="8686800" y="155956"/>
                </a:lnTo>
                <a:lnTo>
                  <a:pt x="8686800" y="1571269"/>
                </a:lnTo>
                <a:lnTo>
                  <a:pt x="8678846" y="1620555"/>
                </a:lnTo>
                <a:lnTo>
                  <a:pt x="8656702" y="1663360"/>
                </a:lnTo>
                <a:lnTo>
                  <a:pt x="8622938" y="1697114"/>
                </a:lnTo>
                <a:lnTo>
                  <a:pt x="8580128" y="1719250"/>
                </a:lnTo>
                <a:lnTo>
                  <a:pt x="8530844" y="1727200"/>
                </a:lnTo>
                <a:lnTo>
                  <a:pt x="155930" y="1727200"/>
                </a:lnTo>
                <a:lnTo>
                  <a:pt x="106644" y="1719250"/>
                </a:lnTo>
                <a:lnTo>
                  <a:pt x="63839" y="1697114"/>
                </a:lnTo>
                <a:lnTo>
                  <a:pt x="30085" y="1663360"/>
                </a:lnTo>
                <a:lnTo>
                  <a:pt x="7949" y="1620555"/>
                </a:lnTo>
                <a:lnTo>
                  <a:pt x="0" y="1571269"/>
                </a:lnTo>
                <a:lnTo>
                  <a:pt x="0" y="15595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18996" y="4414799"/>
            <a:ext cx="7275195" cy="11430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250"/>
              </a:spcBef>
            </a:pPr>
            <a:r>
              <a:rPr sz="2500" i="1" spc="-1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如果不进行指定，则用户的默认表空间</a:t>
            </a:r>
            <a:r>
              <a:rPr sz="2500" i="1" spc="-9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USERS</a:t>
            </a:r>
            <a:r>
              <a:rPr sz="2500" i="1" spc="-1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表空 </a:t>
            </a:r>
            <a:r>
              <a:rPr sz="2500" i="1" spc="-10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间；默认的临时表空间</a:t>
            </a:r>
            <a:r>
              <a:rPr sz="2500" i="1" spc="-9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0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</a:t>
            </a:r>
            <a:r>
              <a:rPr sz="24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i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500" i="1" spc="-9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表空间，如果没有创建  </a:t>
            </a:r>
            <a:r>
              <a:rPr sz="240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</a:t>
            </a:r>
            <a:r>
              <a:rPr sz="2500" i="1" spc="-1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表空间，</a:t>
            </a:r>
            <a:r>
              <a:rPr sz="2500" i="1" spc="-9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40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2500" i="1" spc="-1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表空间为用户临时表空间</a:t>
            </a:r>
            <a:endParaRPr sz="2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5287" y="4365561"/>
            <a:ext cx="533400" cy="53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用户管理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727011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锁定和解锁用户帐号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687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被锁定的帐号不能进行数据库访问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操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9263" y="2560320"/>
            <a:ext cx="6208776" cy="591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3752" y="2648711"/>
            <a:ext cx="6150864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0112" y="2492438"/>
            <a:ext cx="6193155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98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ALTER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USER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username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ACCOUNT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LOCK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|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UNLOCK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};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4149725"/>
            <a:ext cx="8686800" cy="1727200"/>
          </a:xfrm>
          <a:custGeom>
            <a:avLst/>
            <a:gdLst/>
            <a:ahLst/>
            <a:cxnLst/>
            <a:rect l="l" t="t" r="r" b="b"/>
            <a:pathLst>
              <a:path w="8686800" h="1727200">
                <a:moveTo>
                  <a:pt x="0" y="155956"/>
                </a:moveTo>
                <a:lnTo>
                  <a:pt x="7949" y="106671"/>
                </a:lnTo>
                <a:lnTo>
                  <a:pt x="30085" y="63861"/>
                </a:lnTo>
                <a:lnTo>
                  <a:pt x="63839" y="30097"/>
                </a:lnTo>
                <a:lnTo>
                  <a:pt x="106644" y="7953"/>
                </a:lnTo>
                <a:lnTo>
                  <a:pt x="155930" y="0"/>
                </a:lnTo>
                <a:lnTo>
                  <a:pt x="8530844" y="0"/>
                </a:lnTo>
                <a:lnTo>
                  <a:pt x="8580128" y="7953"/>
                </a:lnTo>
                <a:lnTo>
                  <a:pt x="8622938" y="30097"/>
                </a:lnTo>
                <a:lnTo>
                  <a:pt x="8656702" y="63861"/>
                </a:lnTo>
                <a:lnTo>
                  <a:pt x="8678846" y="106671"/>
                </a:lnTo>
                <a:lnTo>
                  <a:pt x="8686800" y="155956"/>
                </a:lnTo>
                <a:lnTo>
                  <a:pt x="8686800" y="1571269"/>
                </a:lnTo>
                <a:lnTo>
                  <a:pt x="8678846" y="1620555"/>
                </a:lnTo>
                <a:lnTo>
                  <a:pt x="8656702" y="1663360"/>
                </a:lnTo>
                <a:lnTo>
                  <a:pt x="8622938" y="1697114"/>
                </a:lnTo>
                <a:lnTo>
                  <a:pt x="8580128" y="1719250"/>
                </a:lnTo>
                <a:lnTo>
                  <a:pt x="8530844" y="1727200"/>
                </a:lnTo>
                <a:lnTo>
                  <a:pt x="155930" y="1727200"/>
                </a:lnTo>
                <a:lnTo>
                  <a:pt x="106644" y="1719250"/>
                </a:lnTo>
                <a:lnTo>
                  <a:pt x="63839" y="1697114"/>
                </a:lnTo>
                <a:lnTo>
                  <a:pt x="30085" y="1663360"/>
                </a:lnTo>
                <a:lnTo>
                  <a:pt x="7949" y="1620555"/>
                </a:lnTo>
                <a:lnTo>
                  <a:pt x="0" y="1571269"/>
                </a:lnTo>
                <a:lnTo>
                  <a:pt x="0" y="15595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5287" y="4365561"/>
            <a:ext cx="533400" cy="531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95222" y="4172072"/>
            <a:ext cx="7340600" cy="16363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615"/>
              </a:spcBef>
            </a:pPr>
            <a:r>
              <a:rPr sz="2500" i="1" spc="-1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为什么要锁定用户帐号而不是将其删除？</a:t>
            </a:r>
            <a:endParaRPr sz="2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algn="just">
              <a:lnSpc>
                <a:spcPct val="94000"/>
              </a:lnSpc>
              <a:spcBef>
                <a:spcPts val="700"/>
              </a:spcBef>
            </a:pPr>
            <a:r>
              <a:rPr sz="2500" i="1" spc="-1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用户帐号关联的模式中含有需要保留的表或其他对象； </a:t>
            </a:r>
            <a:r>
              <a:rPr sz="2500" i="1" spc="-10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使用帐号对应的模式作为某应用程序使用的数据库对象 </a:t>
            </a:r>
            <a:r>
              <a:rPr sz="2500" i="1" spc="-1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的一种组织方式；其他一些原因</a:t>
            </a:r>
            <a:endParaRPr sz="2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用户管理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8329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修改用户的磁盘空间配额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8592" y="2417064"/>
            <a:ext cx="6120383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19250" y="2349500"/>
            <a:ext cx="6105525" cy="10795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640715">
              <a:lnSpc>
                <a:spcPct val="100000"/>
              </a:lnSpc>
              <a:spcBef>
                <a:spcPts val="80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ALTER USER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5" dirty="0">
                <a:latin typeface="Courier New" panose="02070309020205020404"/>
                <a:cs typeface="Courier New" panose="02070309020205020404"/>
              </a:rPr>
              <a:t>username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4071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DEFAULT TABLESPACE</a:t>
            </a:r>
            <a:r>
              <a:rPr sz="18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default_tablespace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4071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QUOTA </a:t>
            </a:r>
            <a:r>
              <a:rPr sz="1800" b="1" i="1" spc="-5" dirty="0">
                <a:latin typeface="Courier New" panose="02070309020205020404"/>
                <a:cs typeface="Courier New" panose="02070309020205020404"/>
              </a:rPr>
              <a:t>nn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on</a:t>
            </a:r>
            <a:r>
              <a:rPr sz="1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default_tablespace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用户管理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90280" cy="4893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默认的数据库用户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6870" marR="243205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</a:t>
            </a:r>
            <a:r>
              <a:rPr sz="3200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3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Oracl</a:t>
            </a:r>
            <a:r>
              <a:rPr sz="32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数据库都有两个默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认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的数</a:t>
            </a: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3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库用户 </a:t>
            </a:r>
            <a:r>
              <a:rPr sz="32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帐</a:t>
            </a:r>
            <a:r>
              <a:rPr sz="3200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</a:t>
            </a:r>
            <a:r>
              <a:rPr sz="3200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3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756285" marR="44450" indent="-28702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¤</a:t>
            </a:r>
            <a:r>
              <a:rPr sz="2800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帐号拥有数据库数据字典对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象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，除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非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需要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安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装 属于</a:t>
            </a:r>
            <a:r>
              <a:rPr sz="2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的额外的数据字典对象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否则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应使用 </a:t>
            </a:r>
            <a:r>
              <a:rPr sz="2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进行数据库操作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 panose="02020603050405020304"/>
              <a:cs typeface="Times New Roman" panose="02020603050405020304"/>
            </a:endParaRPr>
          </a:p>
          <a:p>
            <a:pPr marL="756285" marR="5080" indent="-28702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¤</a:t>
            </a:r>
            <a:r>
              <a:rPr sz="2800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帐号是默认的数据库管理员帐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，可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 用此帐号启动一个新的</a:t>
            </a:r>
            <a:r>
              <a:rPr sz="2800" spc="-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8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据库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4758</Words>
  <Application>WPS 演示</Application>
  <PresentationFormat>On-screen Show (4:3)</PresentationFormat>
  <Paragraphs>366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Arial</vt:lpstr>
      <vt:lpstr>Courier New</vt:lpstr>
      <vt:lpstr>Calibri</vt:lpstr>
      <vt:lpstr>微软雅黑</vt:lpstr>
      <vt:lpstr>Arial Unicode MS</vt:lpstr>
      <vt:lpstr>Office Theme</vt:lpstr>
      <vt:lpstr>——用户与权限管理</vt:lpstr>
      <vt:lpstr>用户与权限管理概述</vt:lpstr>
      <vt:lpstr>用户管理</vt:lpstr>
      <vt:lpstr>用户管理</vt:lpstr>
      <vt:lpstr>用户管理</vt:lpstr>
      <vt:lpstr>用户管理</vt:lpstr>
      <vt:lpstr>用户管理</vt:lpstr>
      <vt:lpstr>用户管理</vt:lpstr>
      <vt:lpstr>用户管理</vt:lpstr>
      <vt:lpstr>权限管理</vt:lpstr>
      <vt:lpstr>权限管理</vt:lpstr>
      <vt:lpstr>权限管理</vt:lpstr>
      <vt:lpstr>权限管理</vt:lpstr>
      <vt:lpstr>权限管理</vt:lpstr>
      <vt:lpstr>权限管理</vt:lpstr>
      <vt:lpstr>权限管理</vt:lpstr>
      <vt:lpstr>权限管理</vt:lpstr>
      <vt:lpstr>角色与权限管理</vt:lpstr>
      <vt:lpstr>角色与权限管理</vt:lpstr>
      <vt:lpstr>角色与权限管理</vt:lpstr>
      <vt:lpstr>角色与权限管理</vt:lpstr>
      <vt:lpstr>角色与权限管理</vt:lpstr>
      <vt:lpstr>角色与权限管理</vt:lpstr>
      <vt:lpstr>PL/SQL与角色</vt:lpstr>
      <vt:lpstr>PL/SQL与角色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管理安全性——用户与权限管理</dc:title>
  <dc:creator>ssm</dc:creator>
  <cp:lastModifiedBy>DUT_刺客型辅助</cp:lastModifiedBy>
  <cp:revision>1</cp:revision>
  <dcterms:created xsi:type="dcterms:W3CDTF">2020-03-15T11:52:34Z</dcterms:created>
  <dcterms:modified xsi:type="dcterms:W3CDTF">2020-03-15T11:52:34Z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2020-03-11T00:00:00Z</vt:filetime>
  </property>
  <property fmtid="{D5CDD505-2E9C-101B-9397-08002B2CF9AE}" pid="5" name="KSOProductBuildVer">
    <vt:lpwstr>2052-11.1.0.9513</vt:lpwstr>
  </property>
</Properties>
</file>