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70" r:id="rId4"/>
    <p:sldId id="261" r:id="rId5"/>
    <p:sldId id="281" r:id="rId6"/>
    <p:sldId id="272" r:id="rId7"/>
    <p:sldId id="274" r:id="rId8"/>
    <p:sldId id="283" r:id="rId9"/>
    <p:sldId id="280" r:id="rId10"/>
    <p:sldId id="273" r:id="rId11"/>
    <p:sldId id="284" r:id="rId12"/>
    <p:sldId id="278" r:id="rId13"/>
    <p:sldId id="282" r:id="rId14"/>
    <p:sldId id="263" r:id="rId15"/>
    <p:sldId id="269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521F80"/>
    <a:srgbClr val="392190"/>
    <a:srgbClr val="26262D"/>
    <a:srgbClr val="22446A"/>
    <a:srgbClr val="28416B"/>
    <a:srgbClr val="000048"/>
    <a:srgbClr val="00004A"/>
    <a:srgbClr val="000062"/>
    <a:srgbClr val="1E1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75604" autoAdjust="0"/>
  </p:normalViewPr>
  <p:slideViewPr>
    <p:cSldViewPr snapToGrid="0">
      <p:cViewPr varScale="1">
        <p:scale>
          <a:sx n="115" d="100"/>
          <a:sy n="115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Transformation Office</a:t>
            </a:r>
            <a:endParaRPr lang="en-CA" dirty="0"/>
          </a:p>
        </p:txBody>
      </p:sp>
      <p:pic>
        <p:nvPicPr>
          <p:cNvPr id="4" name="__EngageSlideDescription__" descr="slide description : Presentation title page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85" y="2940914"/>
            <a:ext cx="12700" cy="12700"/>
          </a:xfrm>
          <a:prstGeom prst="rect">
            <a:avLst/>
          </a:prstGeom>
          <a:ln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CIO </a:t>
            </a:r>
            <a:r>
              <a:rPr lang="en-CA" dirty="0"/>
              <a:t>a</a:t>
            </a:r>
            <a:r>
              <a:rPr lang="en-CA" dirty="0" smtClean="0"/>
              <a:t>ll-staff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Ansible command running</a:t>
            </a:r>
            <a:br>
              <a:rPr lang="en-CA" dirty="0" smtClean="0"/>
            </a:br>
            <a:r>
              <a:rPr lang="en-CA" sz="1400" b="0" dirty="0" smtClean="0"/>
              <a:t>Split screen – show script running in ½, resources being created in other half</a:t>
            </a:r>
            <a:endParaRPr lang="en-CA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10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0" y="2263367"/>
            <a:ext cx="12192000" cy="4594634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058" y="5349483"/>
            <a:ext cx="3808622" cy="1068249"/>
          </a:xfrm>
          <a:prstGeom prst="rect">
            <a:avLst/>
          </a:prstGeom>
          <a:noFill/>
          <a:effectLst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DevOps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08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14" y="2829624"/>
            <a:ext cx="1674891" cy="1946496"/>
          </a:xfrm>
          <a:prstGeom prst="rect">
            <a:avLst/>
          </a:prstGeom>
          <a:solidFill>
            <a:srgbClr val="29229A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delivering modern digital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CI/CD pipelines are the backbone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92719" y="2829623"/>
            <a:ext cx="1674891" cy="1946496"/>
          </a:xfrm>
          <a:prstGeom prst="rect">
            <a:avLst/>
          </a:prstGeom>
          <a:solidFill>
            <a:srgbClr val="3D218D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1083" y="2829622"/>
            <a:ext cx="1674891" cy="1946496"/>
          </a:xfrm>
          <a:prstGeom prst="rect">
            <a:avLst/>
          </a:prstGeom>
          <a:solidFill>
            <a:srgbClr val="4C2084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249447" y="2829622"/>
            <a:ext cx="1674891" cy="1946496"/>
          </a:xfrm>
          <a:prstGeom prst="rect">
            <a:avLst/>
          </a:prstGeom>
          <a:solidFill>
            <a:srgbClr val="601E77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192035" y="3040497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Version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Control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184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Integration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548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Delivery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8623" y="3040497"/>
            <a:ext cx="13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Deployment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4977" y="5475769"/>
            <a:ext cx="2084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/>
              <a:t>Monitor and report</a:t>
            </a:r>
            <a:endParaRPr lang="en-CA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52257" y="5322204"/>
            <a:ext cx="8551000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2257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39219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76633" y="4887741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157992" y="4878792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6827" y="4031362"/>
            <a:ext cx="133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The project’s history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3178" y="4048525"/>
            <a:ext cx="159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Build and test changes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1525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test environments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8883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production</a:t>
            </a:r>
            <a:endParaRPr lang="en-CA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4814" y="3823143"/>
            <a:ext cx="10109524" cy="2"/>
          </a:xfrm>
          <a:prstGeom prst="line">
            <a:avLst/>
          </a:prstGeom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3717" y="3816158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7836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82901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4587" y="2621392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36" name="Oval 35"/>
          <p:cNvSpPr/>
          <p:nvPr/>
        </p:nvSpPr>
        <p:spPr>
          <a:xfrm>
            <a:off x="3405792" y="2598133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2</a:t>
            </a:r>
            <a:endParaRPr lang="en-CA" b="1" dirty="0"/>
          </a:p>
        </p:txBody>
      </p:sp>
      <p:sp>
        <p:nvSpPr>
          <p:cNvPr id="37" name="Oval 36"/>
          <p:cNvSpPr/>
          <p:nvPr/>
        </p:nvSpPr>
        <p:spPr>
          <a:xfrm>
            <a:off x="6191089" y="2634396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  <p:sp>
        <p:nvSpPr>
          <p:cNvPr id="38" name="Oval 37"/>
          <p:cNvSpPr/>
          <p:nvPr/>
        </p:nvSpPr>
        <p:spPr>
          <a:xfrm>
            <a:off x="9062980" y="2634395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9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99808" y="1267485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921273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531704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we’re using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13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45" y="4057767"/>
            <a:ext cx="1417413" cy="10630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0" y="1747349"/>
            <a:ext cx="2410661" cy="15769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7" y="3647790"/>
            <a:ext cx="1782968" cy="1780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10" y="1813997"/>
            <a:ext cx="980452" cy="1206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55" y="3987654"/>
            <a:ext cx="1332358" cy="1203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54" y="1659803"/>
            <a:ext cx="1535160" cy="153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9140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Cloud</a:t>
            </a:r>
            <a:endParaRPr lang="en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0188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Automation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50555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Version control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63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Task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14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1968500"/>
            <a:ext cx="12192000" cy="35681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9185" y="3904551"/>
            <a:ext cx="16190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Crowdsource 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a list of challenges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8104" y="2487655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/>
          <p:cNvSpPr/>
          <p:nvPr/>
        </p:nvSpPr>
        <p:spPr>
          <a:xfrm>
            <a:off x="708104" y="2759556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/>
          <p:cNvSpPr/>
          <p:nvPr/>
        </p:nvSpPr>
        <p:spPr>
          <a:xfrm>
            <a:off x="708104" y="3035050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be 11"/>
          <p:cNvSpPr/>
          <p:nvPr/>
        </p:nvSpPr>
        <p:spPr>
          <a:xfrm>
            <a:off x="708104" y="3490434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88541" y="3122143"/>
            <a:ext cx="42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  <a:endParaRPr lang="en-CA" sz="20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646" y="3913482"/>
            <a:ext cx="161908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Discover </a:t>
            </a:r>
            <a:r>
              <a:rPr lang="en-US" sz="1400" dirty="0" smtClean="0">
                <a:solidFill>
                  <a:schemeClr val="bg2"/>
                </a:solidFill>
              </a:rPr>
              <a:t>cause &amp; potential mission</a:t>
            </a:r>
            <a:endParaRPr lang="en-CA" sz="14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3" y="2373920"/>
            <a:ext cx="1335744" cy="1335744"/>
          </a:xfrm>
          <a:prstGeom prst="rect">
            <a:avLst/>
          </a:prstGeom>
          <a:noFill/>
        </p:spPr>
      </p:pic>
      <p:sp>
        <p:nvSpPr>
          <p:cNvPr id="17" name="Cube 16"/>
          <p:cNvSpPr/>
          <p:nvPr/>
        </p:nvSpPr>
        <p:spPr>
          <a:xfrm>
            <a:off x="2567621" y="3190383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4275349" y="3914372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Collaborate </a:t>
            </a:r>
            <a:r>
              <a:rPr lang="en-US" sz="1400" dirty="0" smtClean="0">
                <a:solidFill>
                  <a:schemeClr val="bg2"/>
                </a:solidFill>
              </a:rPr>
              <a:t>on a partnership agreement</a:t>
            </a:r>
            <a:endParaRPr lang="en-CA" sz="1400" dirty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326174" y="3921173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Do the thing </a:t>
            </a:r>
            <a:r>
              <a:rPr lang="en-US" sz="1400" dirty="0" smtClean="0">
                <a:solidFill>
                  <a:schemeClr val="bg2"/>
                </a:solidFill>
              </a:rPr>
              <a:t>together, in iterations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5454" y="3926077"/>
            <a:ext cx="192406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Share </a:t>
            </a:r>
            <a:r>
              <a:rPr lang="en-US" sz="1400" dirty="0" smtClean="0">
                <a:solidFill>
                  <a:schemeClr val="bg2"/>
                </a:solidFill>
              </a:rPr>
              <a:t>what </a:t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we’ve done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4236" y="3904551"/>
            <a:ext cx="19240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Evaluate </a:t>
            </a:r>
            <a:r>
              <a:rPr lang="en-US" sz="1400" dirty="0" smtClean="0">
                <a:solidFill>
                  <a:schemeClr val="bg2"/>
                </a:solidFill>
              </a:rPr>
              <a:t>the mission; extend OR move on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4" name="Flowchart: Process 33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Lightning Bolt 3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7" name="Flowchart: Process 36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in touch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00" y="2361857"/>
            <a:ext cx="5729092" cy="2527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Philippe.Lefebvre2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Brittany.Hurley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github.com</a:t>
            </a:r>
            <a:r>
              <a:rPr lang="en-CA" b="1" dirty="0" smtClean="0"/>
              <a:t>/dtf-</a:t>
            </a:r>
            <a:r>
              <a:rPr lang="en-CA" b="1" dirty="0" err="1" smtClean="0"/>
              <a:t>ein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15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3" y="20861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we get up to</a:t>
            </a:r>
            <a:endParaRPr lang="en-CA" dirty="0"/>
          </a:p>
        </p:txBody>
      </p:sp>
      <p:pic>
        <p:nvPicPr>
          <p:cNvPr id="5" name="__EngageSlideDescription__" descr="slide description : Digital Transformation Office goal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1358020" y="2390115"/>
            <a:ext cx="1584356" cy="1584356"/>
          </a:xfrm>
          <a:prstGeom prst="ellipse">
            <a:avLst/>
          </a:prstGeom>
          <a:solidFill>
            <a:srgbClr val="26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7" name="Oval 6"/>
          <p:cNvSpPr/>
          <p:nvPr/>
        </p:nvSpPr>
        <p:spPr>
          <a:xfrm>
            <a:off x="5136633" y="2390115"/>
            <a:ext cx="1584356" cy="1584356"/>
          </a:xfrm>
          <a:prstGeom prst="ellipse">
            <a:avLst/>
          </a:prstGeom>
          <a:solidFill>
            <a:srgbClr val="392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8" name="Oval 7"/>
          <p:cNvSpPr/>
          <p:nvPr/>
        </p:nvSpPr>
        <p:spPr>
          <a:xfrm>
            <a:off x="8915246" y="2390115"/>
            <a:ext cx="1584356" cy="1584356"/>
          </a:xfrm>
          <a:prstGeom prst="ellipse">
            <a:avLst/>
          </a:prstGeom>
          <a:solidFill>
            <a:srgbClr val="521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012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Cloud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63435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Automation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42858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DevOps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993424" y="4178724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559843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1</a:t>
            </a:r>
            <a:endParaRPr lang="en-CA" sz="1200" b="1" dirty="0"/>
          </a:p>
        </p:txBody>
      </p:sp>
      <p:sp>
        <p:nvSpPr>
          <p:cNvPr id="25" name="Oval 24"/>
          <p:cNvSpPr/>
          <p:nvPr/>
        </p:nvSpPr>
        <p:spPr>
          <a:xfrm>
            <a:off x="8998349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3</a:t>
            </a:r>
            <a:endParaRPr lang="en-CA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56" y="3016917"/>
            <a:ext cx="807736" cy="330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3413" y="2920730"/>
            <a:ext cx="796760" cy="52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1" y="2824681"/>
            <a:ext cx="377055" cy="7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028792"/>
            <a:ext cx="12192000" cy="2829208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8111" y="5349483"/>
            <a:ext cx="2890533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Cloud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741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cloud</a:t>
            </a:r>
            <a:endParaRPr lang="en-CA" dirty="0"/>
          </a:p>
        </p:txBody>
      </p:sp>
      <p:pic>
        <p:nvPicPr>
          <p:cNvPr id="5" name="__EngageSlideDescription__" descr="slide description : Highlevel overview of cloud computing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companies network, computers and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Cost is based on home much power and storage you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 a utility company, for </a:t>
            </a:r>
            <a:r>
              <a:rPr lang="en-CA" dirty="0" smtClean="0"/>
              <a:t>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4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go cloud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Faster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Ability to scale with demand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Enables modern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cloud works</a:t>
            </a:r>
            <a:endParaRPr lang="en-CA" dirty="0"/>
          </a:p>
        </p:txBody>
      </p:sp>
      <p:pic>
        <p:nvPicPr>
          <p:cNvPr id="6" name="__EngageSlideDescription__" descr="slide description : Explanation of different cloud models, which include IaaS, PaaS and Saa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00" y="1051130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Different service models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build on the cloud provider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1976" y="5823414"/>
            <a:ext cx="3252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Most control and effort</a:t>
            </a:r>
            <a:endParaRPr lang="en-CA" sz="1400" dirty="0"/>
          </a:p>
        </p:txBody>
      </p:sp>
      <p:cxnSp>
        <p:nvCxnSpPr>
          <p:cNvPr id="37" name="Straight Connector 36" descr="Arrow between most control and least control"/>
          <p:cNvCxnSpPr/>
          <p:nvPr/>
        </p:nvCxnSpPr>
        <p:spPr>
          <a:xfrm>
            <a:off x="6436130" y="2116691"/>
            <a:ext cx="2178544" cy="3630378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9431" y="1636688"/>
            <a:ext cx="3048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Least control and effort</a:t>
            </a: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3222934" y="1791812"/>
            <a:ext cx="5129950" cy="4429971"/>
            <a:chOff x="6096600" y="397746"/>
            <a:chExt cx="5129950" cy="4429971"/>
          </a:xfrm>
        </p:grpSpPr>
        <p:grpSp>
          <p:nvGrpSpPr>
            <p:cNvPr id="9" name="Group 8"/>
            <p:cNvGrpSpPr/>
            <p:nvPr/>
          </p:nvGrpSpPr>
          <p:grpSpPr>
            <a:xfrm>
              <a:off x="6096600" y="397746"/>
              <a:ext cx="5129950" cy="4429971"/>
              <a:chOff x="5266832" y="1641075"/>
              <a:chExt cx="5129950" cy="4429971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5266832" y="1648675"/>
                <a:ext cx="5129950" cy="4422371"/>
              </a:xfrm>
              <a:prstGeom prst="triangle">
                <a:avLst/>
              </a:prstGeom>
              <a:solidFill>
                <a:srgbClr val="26262D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948716" y="1641075"/>
                <a:ext cx="3766181" cy="3246708"/>
              </a:xfrm>
              <a:prstGeom prst="triangle">
                <a:avLst/>
              </a:prstGeom>
              <a:solidFill>
                <a:srgbClr val="3921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645337" y="1666453"/>
                <a:ext cx="2365613" cy="2039321"/>
              </a:xfrm>
              <a:prstGeom prst="triangle">
                <a:avLst/>
              </a:prstGeom>
              <a:solidFill>
                <a:srgbClr val="521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364979" y="3905627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IaaS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Infrastructure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4979" y="2704203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PaaS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Platform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0574" y="1579249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SaaS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Software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878187" y="3818597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84669" y="5009321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GC Accelerators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 source templates for creating cloud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TBS security and cloud guidelines baked-in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Avoids re-inventing the wheel 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Foster collaboration amongst GC departments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Developed with the CTO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2210"/>
            <a:ext cx="12192000" cy="343579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1E1E1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7754" y="5349483"/>
            <a:ext cx="5438246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Automation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58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9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400" y="1069847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of cloud is unlocked through automation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express your </a:t>
            </a:r>
            <a:r>
              <a:rPr lang="en-CA" b="1" dirty="0" smtClean="0"/>
              <a:t>infrastructure as code</a:t>
            </a:r>
            <a:br>
              <a:rPr lang="en-CA" b="1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 and fast creation of services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7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71f38433143136ce508b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1597</TotalTime>
  <Words>183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Office Theme</vt:lpstr>
      <vt:lpstr>Digital Transformation Office</vt:lpstr>
      <vt:lpstr>Things we get up to</vt:lpstr>
      <vt:lpstr>PowerPoint Presentation</vt:lpstr>
      <vt:lpstr>What is cloud</vt:lpstr>
      <vt:lpstr>Why go cloud</vt:lpstr>
      <vt:lpstr>How cloud works</vt:lpstr>
      <vt:lpstr>GC Accelerators</vt:lpstr>
      <vt:lpstr>PowerPoint Presentation</vt:lpstr>
      <vt:lpstr>Automation</vt:lpstr>
      <vt:lpstr>Movie of Ansible command running Split screen – show script running in ½, resources being created in other half</vt:lpstr>
      <vt:lpstr>PowerPoint Presentation</vt:lpstr>
      <vt:lpstr>DevOps</vt:lpstr>
      <vt:lpstr>What we’re using</vt:lpstr>
      <vt:lpstr>Digital Task Force</vt:lpstr>
      <vt:lpstr>Get in touch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77</cp:revision>
  <dcterms:created xsi:type="dcterms:W3CDTF">2018-07-20T14:42:10Z</dcterms:created>
  <dcterms:modified xsi:type="dcterms:W3CDTF">2019-10-16T13:46:33Z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