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70" r:id="rId5"/>
    <p:sldId id="261" r:id="rId6"/>
    <p:sldId id="272" r:id="rId7"/>
    <p:sldId id="274" r:id="rId8"/>
    <p:sldId id="271" r:id="rId9"/>
    <p:sldId id="273" r:id="rId10"/>
    <p:sldId id="262" r:id="rId11"/>
    <p:sldId id="263" r:id="rId12"/>
    <p:sldId id="264" r:id="rId13"/>
    <p:sldId id="266" r:id="rId14"/>
    <p:sldId id="278" r:id="rId15"/>
    <p:sldId id="279" r:id="rId16"/>
    <p:sldId id="275" r:id="rId17"/>
    <p:sldId id="276" r:id="rId18"/>
    <p:sldId id="277" r:id="rId19"/>
    <p:sldId id="269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190"/>
    <a:srgbClr val="26262D"/>
    <a:srgbClr val="521F80"/>
    <a:srgbClr val="FC6204"/>
    <a:srgbClr val="8A0000"/>
    <a:srgbClr val="27229B"/>
    <a:srgbClr val="621E75"/>
    <a:srgbClr val="511F80"/>
    <a:srgbClr val="4A208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75604" autoAdjust="0"/>
  </p:normalViewPr>
  <p:slideViewPr>
    <p:cSldViewPr snapToGrid="0">
      <p:cViewPr varScale="1">
        <p:scale>
          <a:sx n="106" d="100"/>
          <a:sy n="106" d="100"/>
        </p:scale>
        <p:origin x="11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Transformation Office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CIO </a:t>
            </a:r>
            <a:r>
              <a:rPr lang="en-CA" dirty="0"/>
              <a:t>a</a:t>
            </a:r>
            <a:r>
              <a:rPr lang="en-CA" dirty="0" smtClean="0"/>
              <a:t>ll-staff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Terraform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express your </a:t>
            </a:r>
            <a:r>
              <a:rPr lang="en-CA" b="1" dirty="0" smtClean="0"/>
              <a:t>infrastructure as code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Repeatable, automated creation of services</a:t>
            </a:r>
            <a:r>
              <a:rPr lang="en-CA" dirty="0"/>
              <a:t> </a:t>
            </a:r>
            <a:r>
              <a:rPr lang="en-CA" dirty="0" smtClean="0"/>
              <a:t>in the cloud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10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6499" y="3533310"/>
            <a:ext cx="1250576" cy="973152"/>
            <a:chOff x="2729753" y="4146437"/>
            <a:chExt cx="968188" cy="753408"/>
          </a:xfrm>
        </p:grpSpPr>
        <p:sp>
          <p:nvSpPr>
            <p:cNvPr id="7" name="Rectangle 6"/>
            <p:cNvSpPr/>
            <p:nvPr/>
          </p:nvSpPr>
          <p:spPr>
            <a:xfrm>
              <a:off x="2729753" y="4277488"/>
              <a:ext cx="968188" cy="6223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753" y="4146437"/>
              <a:ext cx="968188" cy="157670"/>
            </a:xfrm>
            <a:prstGeom prst="rect">
              <a:avLst/>
            </a:prstGeom>
            <a:solidFill>
              <a:srgbClr val="621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838721" y="4457616"/>
              <a:ext cx="153316" cy="262099"/>
            </a:xfrm>
            <a:custGeom>
              <a:avLst/>
              <a:gdLst>
                <a:gd name="T0" fmla="*/ 137 w 140"/>
                <a:gd name="T1" fmla="*/ 126 h 240"/>
                <a:gd name="T2" fmla="*/ 25 w 140"/>
                <a:gd name="T3" fmla="*/ 238 h 240"/>
                <a:gd name="T4" fmla="*/ 20 w 140"/>
                <a:gd name="T5" fmla="*/ 240 h 240"/>
                <a:gd name="T6" fmla="*/ 14 w 140"/>
                <a:gd name="T7" fmla="*/ 238 h 240"/>
                <a:gd name="T8" fmla="*/ 2 w 140"/>
                <a:gd name="T9" fmla="*/ 226 h 240"/>
                <a:gd name="T10" fmla="*/ 0 w 140"/>
                <a:gd name="T11" fmla="*/ 220 h 240"/>
                <a:gd name="T12" fmla="*/ 2 w 140"/>
                <a:gd name="T13" fmla="*/ 215 h 240"/>
                <a:gd name="T14" fmla="*/ 97 w 140"/>
                <a:gd name="T15" fmla="*/ 120 h 240"/>
                <a:gd name="T16" fmla="*/ 2 w 140"/>
                <a:gd name="T17" fmla="*/ 26 h 240"/>
                <a:gd name="T18" fmla="*/ 0 w 140"/>
                <a:gd name="T19" fmla="*/ 20 h 240"/>
                <a:gd name="T20" fmla="*/ 2 w 140"/>
                <a:gd name="T21" fmla="*/ 15 h 240"/>
                <a:gd name="T22" fmla="*/ 14 w 140"/>
                <a:gd name="T23" fmla="*/ 3 h 240"/>
                <a:gd name="T24" fmla="*/ 20 w 140"/>
                <a:gd name="T25" fmla="*/ 0 h 240"/>
                <a:gd name="T26" fmla="*/ 25 w 140"/>
                <a:gd name="T27" fmla="*/ 3 h 240"/>
                <a:gd name="T28" fmla="*/ 137 w 140"/>
                <a:gd name="T29" fmla="*/ 115 h 240"/>
                <a:gd name="T30" fmla="*/ 140 w 140"/>
                <a:gd name="T31" fmla="*/ 120 h 240"/>
                <a:gd name="T32" fmla="*/ 137 w 140"/>
                <a:gd name="T33" fmla="*/ 12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40">
                  <a:moveTo>
                    <a:pt x="137" y="126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2" y="240"/>
                    <a:pt x="20" y="240"/>
                  </a:cubicBezTo>
                  <a:cubicBezTo>
                    <a:pt x="18" y="240"/>
                    <a:pt x="15" y="239"/>
                    <a:pt x="14" y="238"/>
                  </a:cubicBezTo>
                  <a:cubicBezTo>
                    <a:pt x="2" y="226"/>
                    <a:pt x="2" y="226"/>
                    <a:pt x="2" y="226"/>
                  </a:cubicBezTo>
                  <a:cubicBezTo>
                    <a:pt x="1" y="225"/>
                    <a:pt x="0" y="223"/>
                    <a:pt x="0" y="220"/>
                  </a:cubicBezTo>
                  <a:cubicBezTo>
                    <a:pt x="0" y="219"/>
                    <a:pt x="1" y="216"/>
                    <a:pt x="2" y="215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8" y="0"/>
                    <a:pt x="20" y="0"/>
                  </a:cubicBezTo>
                  <a:cubicBezTo>
                    <a:pt x="22" y="0"/>
                    <a:pt x="24" y="1"/>
                    <a:pt x="25" y="3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9" y="116"/>
                    <a:pt x="140" y="118"/>
                    <a:pt x="140" y="120"/>
                  </a:cubicBezTo>
                  <a:cubicBezTo>
                    <a:pt x="140" y="122"/>
                    <a:pt x="139" y="125"/>
                    <a:pt x="13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67050" y="4457616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67050" y="4588665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67050" y="4723680"/>
              <a:ext cx="31115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48183" y="3531940"/>
            <a:ext cx="1228766" cy="974522"/>
            <a:chOff x="4523947" y="4056374"/>
            <a:chExt cx="1228766" cy="974522"/>
          </a:xfrm>
        </p:grpSpPr>
        <p:sp>
          <p:nvSpPr>
            <p:cNvPr id="16" name="Rectangle 15"/>
            <p:cNvSpPr/>
            <p:nvPr/>
          </p:nvSpPr>
          <p:spPr>
            <a:xfrm>
              <a:off x="4523948" y="4056374"/>
              <a:ext cx="1228765" cy="442228"/>
            </a:xfrm>
            <a:prstGeom prst="rect">
              <a:avLst/>
            </a:prstGeom>
            <a:gradFill>
              <a:gsLst>
                <a:gs pos="0">
                  <a:srgbClr val="201B7B"/>
                </a:gs>
                <a:gs pos="100000">
                  <a:srgbClr val="631E7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/>
                <a:t>PLAN</a:t>
              </a:r>
              <a:endParaRPr lang="en-CA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23947" y="4588668"/>
              <a:ext cx="1228765" cy="442228"/>
            </a:xfrm>
            <a:prstGeom prst="rect">
              <a:avLst/>
            </a:prstGeom>
            <a:gradFill>
              <a:gsLst>
                <a:gs pos="0">
                  <a:srgbClr val="201B7B"/>
                </a:gs>
                <a:gs pos="100000">
                  <a:srgbClr val="631E7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/>
                <a:t>APPLY</a:t>
              </a:r>
              <a:endParaRPr lang="en-CA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242544" y="2471069"/>
            <a:ext cx="1842247" cy="3095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47" y="3722008"/>
            <a:ext cx="735715" cy="551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97" y="4647737"/>
            <a:ext cx="1513159" cy="6101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29" y="2854360"/>
            <a:ext cx="660633" cy="49261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084295" y="4037286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88856" y="400459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48794" y="402574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820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Terraform</a:t>
            </a:r>
            <a:endParaRPr lang="en-CA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62977" y="5654042"/>
            <a:ext cx="217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Cloud providers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98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Build</a:t>
            </a:r>
            <a:endParaRPr lang="en-CA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9430480" y="2471069"/>
            <a:ext cx="2175249" cy="3490751"/>
            <a:chOff x="6068081" y="2479586"/>
            <a:chExt cx="2175249" cy="3490751"/>
          </a:xfrm>
        </p:grpSpPr>
        <p:sp>
          <p:nvSpPr>
            <p:cNvPr id="54" name="TextBox 53"/>
            <p:cNvSpPr txBox="1"/>
            <p:nvPr/>
          </p:nvSpPr>
          <p:spPr>
            <a:xfrm>
              <a:off x="6068081" y="5662560"/>
              <a:ext cx="217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New servers</a:t>
              </a:r>
              <a:endParaRPr lang="en-CA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42758" y="4712242"/>
              <a:ext cx="1842247" cy="865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37635" y="3593735"/>
              <a:ext cx="1842247" cy="865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34581" y="2479586"/>
              <a:ext cx="1842247" cy="865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196" y="2782549"/>
              <a:ext cx="919016" cy="25931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196" y="3874934"/>
              <a:ext cx="919016" cy="25931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373" y="5015205"/>
              <a:ext cx="919016" cy="25931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1274478" y="3127235"/>
            <a:ext cx="345852" cy="346848"/>
            <a:chOff x="11095777" y="3669465"/>
            <a:chExt cx="500683" cy="502125"/>
          </a:xfrm>
        </p:grpSpPr>
        <p:sp>
          <p:nvSpPr>
            <p:cNvPr id="63" name="Oval 62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274478" y="4231812"/>
            <a:ext cx="345852" cy="346848"/>
            <a:chOff x="11095777" y="3669465"/>
            <a:chExt cx="500683" cy="502125"/>
          </a:xfrm>
        </p:grpSpPr>
        <p:sp>
          <p:nvSpPr>
            <p:cNvPr id="66" name="Oval 65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274478" y="5331432"/>
            <a:ext cx="345852" cy="346848"/>
            <a:chOff x="11095777" y="3669465"/>
            <a:chExt cx="500683" cy="502125"/>
          </a:xfrm>
        </p:grpSpPr>
        <p:sp>
          <p:nvSpPr>
            <p:cNvPr id="69" name="Oval 68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94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Task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11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1968500"/>
            <a:ext cx="12192000" cy="35681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9185" y="3904551"/>
            <a:ext cx="16190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Crowdsource 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2"/>
                </a:solidFill>
              </a:rPr>
              <a:t>a list of challenges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08104" y="2487655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ube 9"/>
          <p:cNvSpPr/>
          <p:nvPr/>
        </p:nvSpPr>
        <p:spPr>
          <a:xfrm>
            <a:off x="708104" y="2759556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ube 10"/>
          <p:cNvSpPr/>
          <p:nvPr/>
        </p:nvSpPr>
        <p:spPr>
          <a:xfrm>
            <a:off x="708104" y="3035050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be 11"/>
          <p:cNvSpPr/>
          <p:nvPr/>
        </p:nvSpPr>
        <p:spPr>
          <a:xfrm>
            <a:off x="708104" y="3490434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988541" y="3122143"/>
            <a:ext cx="42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  <a:endParaRPr lang="en-CA" sz="20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646" y="3913482"/>
            <a:ext cx="161908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Discover </a:t>
            </a:r>
            <a:r>
              <a:rPr lang="en-US" sz="1400" dirty="0" smtClean="0">
                <a:solidFill>
                  <a:schemeClr val="bg2"/>
                </a:solidFill>
              </a:rPr>
              <a:t>cause &amp; potential mission</a:t>
            </a:r>
            <a:endParaRPr lang="en-CA" sz="14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43" y="2373920"/>
            <a:ext cx="1335744" cy="1335744"/>
          </a:xfrm>
          <a:prstGeom prst="rect">
            <a:avLst/>
          </a:prstGeom>
          <a:noFill/>
        </p:spPr>
      </p:pic>
      <p:sp>
        <p:nvSpPr>
          <p:cNvPr id="17" name="Cube 16"/>
          <p:cNvSpPr/>
          <p:nvPr/>
        </p:nvSpPr>
        <p:spPr>
          <a:xfrm>
            <a:off x="2567621" y="3190383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4275349" y="3914372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Collaborate </a:t>
            </a:r>
            <a:r>
              <a:rPr lang="en-US" sz="1400" dirty="0" smtClean="0">
                <a:solidFill>
                  <a:schemeClr val="bg2"/>
                </a:solidFill>
              </a:rPr>
              <a:t>on a partnership agreement</a:t>
            </a:r>
            <a:endParaRPr lang="en-CA" sz="1400" dirty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326174" y="3921173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Do the thing </a:t>
            </a:r>
            <a:r>
              <a:rPr lang="en-US" sz="1400" dirty="0" smtClean="0">
                <a:solidFill>
                  <a:schemeClr val="bg2"/>
                </a:solidFill>
              </a:rPr>
              <a:t>together, in iterations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5454" y="3926077"/>
            <a:ext cx="192406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Share </a:t>
            </a:r>
            <a:r>
              <a:rPr lang="en-US" sz="1400" dirty="0" smtClean="0">
                <a:solidFill>
                  <a:schemeClr val="bg2"/>
                </a:solidFill>
              </a:rPr>
              <a:t>what </a:t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we’ve done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64236" y="3904551"/>
            <a:ext cx="19240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Evaluate </a:t>
            </a:r>
            <a:r>
              <a:rPr lang="en-US" sz="1400" dirty="0" smtClean="0">
                <a:solidFill>
                  <a:schemeClr val="bg2"/>
                </a:solidFill>
              </a:rPr>
              <a:t>the mission; extend OR move on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4" name="Flowchart: Process 33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Lightning Bolt 3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7" name="Flowchart: Process 36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have we done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Learned about SSC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Created our team presence on GitHub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Ansible playbooks for building services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12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0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-276225" y="3394796"/>
            <a:ext cx="12649200" cy="0"/>
          </a:xfrm>
          <a:prstGeom prst="line">
            <a:avLst/>
          </a:prstGeom>
          <a:ln w="508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bit like Facebook for nerds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for collaborative programming between strangers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13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053954" y="3056089"/>
            <a:ext cx="675628" cy="675628"/>
          </a:xfrm>
          <a:prstGeom prst="ellipse">
            <a:avLst/>
          </a:prstGeom>
          <a:solidFill>
            <a:srgbClr val="26262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 dirty="0"/>
          </a:p>
        </p:txBody>
      </p:sp>
      <p:sp>
        <p:nvSpPr>
          <p:cNvPr id="10" name="Oval 9"/>
          <p:cNvSpPr/>
          <p:nvPr/>
        </p:nvSpPr>
        <p:spPr>
          <a:xfrm>
            <a:off x="4772214" y="5094668"/>
            <a:ext cx="353085" cy="35308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965009" y="5094668"/>
            <a:ext cx="353085" cy="35308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120646" y="5094668"/>
            <a:ext cx="353085" cy="35308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urved Connector 17"/>
          <p:cNvCxnSpPr>
            <a:stCxn id="5" idx="6"/>
            <a:endCxn id="10" idx="2"/>
          </p:cNvCxnSpPr>
          <p:nvPr/>
        </p:nvCxnSpPr>
        <p:spPr>
          <a:xfrm>
            <a:off x="2729582" y="3393903"/>
            <a:ext cx="2042632" cy="1877308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6"/>
            <a:endCxn id="6" idx="2"/>
          </p:cNvCxnSpPr>
          <p:nvPr/>
        </p:nvCxnSpPr>
        <p:spPr>
          <a:xfrm flipV="1">
            <a:off x="7473731" y="3408487"/>
            <a:ext cx="1853065" cy="1862724"/>
          </a:xfrm>
          <a:prstGeom prst="curvedConnector3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6"/>
            <a:endCxn id="11" idx="2"/>
          </p:cNvCxnSpPr>
          <p:nvPr/>
        </p:nvCxnSpPr>
        <p:spPr>
          <a:xfrm>
            <a:off x="5125299" y="5271211"/>
            <a:ext cx="83971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6"/>
            <a:endCxn id="12" idx="2"/>
          </p:cNvCxnSpPr>
          <p:nvPr/>
        </p:nvCxnSpPr>
        <p:spPr>
          <a:xfrm>
            <a:off x="6318094" y="5271211"/>
            <a:ext cx="802552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2292612" y="3200906"/>
            <a:ext cx="260427" cy="387780"/>
          </a:xfrm>
          <a:custGeom>
            <a:avLst/>
            <a:gdLst>
              <a:gd name="T0" fmla="*/ 62 w 77"/>
              <a:gd name="T1" fmla="*/ 9 h 115"/>
              <a:gd name="T2" fmla="*/ 48 w 77"/>
              <a:gd name="T3" fmla="*/ 24 h 115"/>
              <a:gd name="T4" fmla="*/ 55 w 77"/>
              <a:gd name="T5" fmla="*/ 36 h 115"/>
              <a:gd name="T6" fmla="*/ 52 w 77"/>
              <a:gd name="T7" fmla="*/ 48 h 115"/>
              <a:gd name="T8" fmla="*/ 45 w 77"/>
              <a:gd name="T9" fmla="*/ 55 h 115"/>
              <a:gd name="T10" fmla="*/ 33 w 77"/>
              <a:gd name="T11" fmla="*/ 60 h 115"/>
              <a:gd name="T12" fmla="*/ 21 w 77"/>
              <a:gd name="T13" fmla="*/ 27 h 115"/>
              <a:gd name="T14" fmla="*/ 29 w 77"/>
              <a:gd name="T15" fmla="*/ 14 h 115"/>
              <a:gd name="T16" fmla="*/ 14 w 77"/>
              <a:gd name="T17" fmla="*/ 0 h 115"/>
              <a:gd name="T18" fmla="*/ 0 w 77"/>
              <a:gd name="T19" fmla="*/ 14 h 115"/>
              <a:gd name="T20" fmla="*/ 7 w 77"/>
              <a:gd name="T21" fmla="*/ 27 h 115"/>
              <a:gd name="T22" fmla="*/ 2 w 77"/>
              <a:gd name="T23" fmla="*/ 94 h 115"/>
              <a:gd name="T24" fmla="*/ 4 w 77"/>
              <a:gd name="T25" fmla="*/ 111 h 115"/>
              <a:gd name="T26" fmla="*/ 24 w 77"/>
              <a:gd name="T27" fmla="*/ 111 h 115"/>
              <a:gd name="T28" fmla="*/ 27 w 77"/>
              <a:gd name="T29" fmla="*/ 94 h 115"/>
              <a:gd name="T30" fmla="*/ 21 w 77"/>
              <a:gd name="T31" fmla="*/ 86 h 115"/>
              <a:gd name="T32" fmla="*/ 37 w 77"/>
              <a:gd name="T33" fmla="*/ 74 h 115"/>
              <a:gd name="T34" fmla="*/ 70 w 77"/>
              <a:gd name="T35" fmla="*/ 36 h 115"/>
              <a:gd name="T36" fmla="*/ 77 w 77"/>
              <a:gd name="T37" fmla="*/ 24 h 115"/>
              <a:gd name="T38" fmla="*/ 62 w 77"/>
              <a:gd name="T39" fmla="*/ 31 h 115"/>
              <a:gd name="T40" fmla="*/ 55 w 77"/>
              <a:gd name="T41" fmla="*/ 24 h 115"/>
              <a:gd name="T42" fmla="*/ 62 w 77"/>
              <a:gd name="T43" fmla="*/ 17 h 115"/>
              <a:gd name="T44" fmla="*/ 70 w 77"/>
              <a:gd name="T45" fmla="*/ 24 h 115"/>
              <a:gd name="T46" fmla="*/ 62 w 77"/>
              <a:gd name="T47" fmla="*/ 31 h 115"/>
              <a:gd name="T48" fmla="*/ 9 w 77"/>
              <a:gd name="T49" fmla="*/ 19 h 115"/>
              <a:gd name="T50" fmla="*/ 9 w 77"/>
              <a:gd name="T51" fmla="*/ 9 h 115"/>
              <a:gd name="T52" fmla="*/ 19 w 77"/>
              <a:gd name="T53" fmla="*/ 9 h 115"/>
              <a:gd name="T54" fmla="*/ 19 w 77"/>
              <a:gd name="T55" fmla="*/ 19 h 115"/>
              <a:gd name="T56" fmla="*/ 14 w 77"/>
              <a:gd name="T57" fmla="*/ 108 h 115"/>
              <a:gd name="T58" fmla="*/ 7 w 77"/>
              <a:gd name="T59" fmla="*/ 101 h 115"/>
              <a:gd name="T60" fmla="*/ 14 w 77"/>
              <a:gd name="T61" fmla="*/ 94 h 115"/>
              <a:gd name="T62" fmla="*/ 21 w 77"/>
              <a:gd name="T63" fmla="*/ 101 h 115"/>
              <a:gd name="T64" fmla="*/ 14 w 77"/>
              <a:gd name="T65" fmla="*/ 10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" h="115">
                <a:moveTo>
                  <a:pt x="73" y="14"/>
                </a:moveTo>
                <a:cubicBezTo>
                  <a:pt x="70" y="11"/>
                  <a:pt x="66" y="9"/>
                  <a:pt x="62" y="9"/>
                </a:cubicBezTo>
                <a:cubicBezTo>
                  <a:pt x="58" y="9"/>
                  <a:pt x="55" y="11"/>
                  <a:pt x="52" y="14"/>
                </a:cubicBezTo>
                <a:cubicBezTo>
                  <a:pt x="49" y="16"/>
                  <a:pt x="48" y="20"/>
                  <a:pt x="48" y="24"/>
                </a:cubicBezTo>
                <a:cubicBezTo>
                  <a:pt x="48" y="26"/>
                  <a:pt x="49" y="29"/>
                  <a:pt x="50" y="31"/>
                </a:cubicBezTo>
                <a:cubicBezTo>
                  <a:pt x="51" y="33"/>
                  <a:pt x="53" y="35"/>
                  <a:pt x="55" y="36"/>
                </a:cubicBezTo>
                <a:cubicBezTo>
                  <a:pt x="55" y="39"/>
                  <a:pt x="55" y="41"/>
                  <a:pt x="54" y="43"/>
                </a:cubicBezTo>
                <a:cubicBezTo>
                  <a:pt x="54" y="45"/>
                  <a:pt x="53" y="47"/>
                  <a:pt x="52" y="48"/>
                </a:cubicBezTo>
                <a:cubicBezTo>
                  <a:pt x="51" y="50"/>
                  <a:pt x="50" y="51"/>
                  <a:pt x="49" y="52"/>
                </a:cubicBezTo>
                <a:cubicBezTo>
                  <a:pt x="48" y="53"/>
                  <a:pt x="47" y="54"/>
                  <a:pt x="45" y="55"/>
                </a:cubicBezTo>
                <a:cubicBezTo>
                  <a:pt x="43" y="56"/>
                  <a:pt x="41" y="57"/>
                  <a:pt x="40" y="58"/>
                </a:cubicBezTo>
                <a:cubicBezTo>
                  <a:pt x="38" y="58"/>
                  <a:pt x="36" y="59"/>
                  <a:pt x="33" y="60"/>
                </a:cubicBezTo>
                <a:cubicBezTo>
                  <a:pt x="28" y="61"/>
                  <a:pt x="24" y="63"/>
                  <a:pt x="21" y="64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5"/>
                  <a:pt x="25" y="24"/>
                  <a:pt x="27" y="21"/>
                </a:cubicBezTo>
                <a:cubicBezTo>
                  <a:pt x="28" y="19"/>
                  <a:pt x="29" y="17"/>
                  <a:pt x="29" y="14"/>
                </a:cubicBezTo>
                <a:cubicBezTo>
                  <a:pt x="29" y="10"/>
                  <a:pt x="27" y="7"/>
                  <a:pt x="24" y="4"/>
                </a:cubicBezTo>
                <a:cubicBezTo>
                  <a:pt x="22" y="1"/>
                  <a:pt x="18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1" y="7"/>
                  <a:pt x="0" y="10"/>
                  <a:pt x="0" y="14"/>
                </a:cubicBezTo>
                <a:cubicBezTo>
                  <a:pt x="0" y="17"/>
                  <a:pt x="0" y="19"/>
                  <a:pt x="2" y="21"/>
                </a:cubicBezTo>
                <a:cubicBezTo>
                  <a:pt x="3" y="24"/>
                  <a:pt x="5" y="25"/>
                  <a:pt x="7" y="27"/>
                </a:cubicBezTo>
                <a:cubicBezTo>
                  <a:pt x="7" y="88"/>
                  <a:pt x="7" y="88"/>
                  <a:pt x="7" y="88"/>
                </a:cubicBezTo>
                <a:cubicBezTo>
                  <a:pt x="5" y="90"/>
                  <a:pt x="3" y="91"/>
                  <a:pt x="2" y="94"/>
                </a:cubicBezTo>
                <a:cubicBezTo>
                  <a:pt x="0" y="96"/>
                  <a:pt x="0" y="98"/>
                  <a:pt x="0" y="101"/>
                </a:cubicBezTo>
                <a:cubicBezTo>
                  <a:pt x="0" y="105"/>
                  <a:pt x="1" y="108"/>
                  <a:pt x="4" y="111"/>
                </a:cubicBezTo>
                <a:cubicBezTo>
                  <a:pt x="7" y="114"/>
                  <a:pt x="10" y="115"/>
                  <a:pt x="14" y="115"/>
                </a:cubicBezTo>
                <a:cubicBezTo>
                  <a:pt x="18" y="115"/>
                  <a:pt x="22" y="114"/>
                  <a:pt x="24" y="111"/>
                </a:cubicBezTo>
                <a:cubicBezTo>
                  <a:pt x="27" y="108"/>
                  <a:pt x="29" y="105"/>
                  <a:pt x="29" y="101"/>
                </a:cubicBezTo>
                <a:cubicBezTo>
                  <a:pt x="29" y="98"/>
                  <a:pt x="28" y="96"/>
                  <a:pt x="27" y="94"/>
                </a:cubicBezTo>
                <a:cubicBezTo>
                  <a:pt x="25" y="91"/>
                  <a:pt x="24" y="90"/>
                  <a:pt x="21" y="88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83"/>
                  <a:pt x="22" y="81"/>
                  <a:pt x="24" y="79"/>
                </a:cubicBezTo>
                <a:cubicBezTo>
                  <a:pt x="27" y="77"/>
                  <a:pt x="31" y="76"/>
                  <a:pt x="37" y="74"/>
                </a:cubicBezTo>
                <a:cubicBezTo>
                  <a:pt x="44" y="71"/>
                  <a:pt x="49" y="69"/>
                  <a:pt x="53" y="67"/>
                </a:cubicBezTo>
                <a:cubicBezTo>
                  <a:pt x="64" y="61"/>
                  <a:pt x="69" y="51"/>
                  <a:pt x="70" y="36"/>
                </a:cubicBezTo>
                <a:cubicBezTo>
                  <a:pt x="72" y="35"/>
                  <a:pt x="74" y="33"/>
                  <a:pt x="75" y="31"/>
                </a:cubicBezTo>
                <a:cubicBezTo>
                  <a:pt x="76" y="29"/>
                  <a:pt x="77" y="26"/>
                  <a:pt x="77" y="24"/>
                </a:cubicBezTo>
                <a:cubicBezTo>
                  <a:pt x="77" y="20"/>
                  <a:pt x="75" y="16"/>
                  <a:pt x="73" y="14"/>
                </a:cubicBezTo>
                <a:close/>
                <a:moveTo>
                  <a:pt x="62" y="31"/>
                </a:moveTo>
                <a:cubicBezTo>
                  <a:pt x="60" y="31"/>
                  <a:pt x="59" y="30"/>
                  <a:pt x="57" y="29"/>
                </a:cubicBezTo>
                <a:cubicBezTo>
                  <a:pt x="56" y="27"/>
                  <a:pt x="55" y="26"/>
                  <a:pt x="55" y="24"/>
                </a:cubicBezTo>
                <a:cubicBezTo>
                  <a:pt x="55" y="22"/>
                  <a:pt x="56" y="20"/>
                  <a:pt x="57" y="19"/>
                </a:cubicBezTo>
                <a:cubicBezTo>
                  <a:pt x="59" y="17"/>
                  <a:pt x="60" y="17"/>
                  <a:pt x="62" y="17"/>
                </a:cubicBezTo>
                <a:cubicBezTo>
                  <a:pt x="64" y="17"/>
                  <a:pt x="66" y="17"/>
                  <a:pt x="67" y="19"/>
                </a:cubicBezTo>
                <a:cubicBezTo>
                  <a:pt x="69" y="20"/>
                  <a:pt x="70" y="22"/>
                  <a:pt x="70" y="24"/>
                </a:cubicBezTo>
                <a:cubicBezTo>
                  <a:pt x="70" y="26"/>
                  <a:pt x="69" y="27"/>
                  <a:pt x="67" y="29"/>
                </a:cubicBezTo>
                <a:cubicBezTo>
                  <a:pt x="66" y="30"/>
                  <a:pt x="64" y="31"/>
                  <a:pt x="62" y="31"/>
                </a:cubicBezTo>
                <a:close/>
                <a:moveTo>
                  <a:pt x="14" y="21"/>
                </a:moveTo>
                <a:cubicBezTo>
                  <a:pt x="12" y="21"/>
                  <a:pt x="10" y="21"/>
                  <a:pt x="9" y="19"/>
                </a:cubicBezTo>
                <a:cubicBezTo>
                  <a:pt x="8" y="18"/>
                  <a:pt x="7" y="16"/>
                  <a:pt x="7" y="14"/>
                </a:cubicBezTo>
                <a:cubicBezTo>
                  <a:pt x="7" y="12"/>
                  <a:pt x="8" y="10"/>
                  <a:pt x="9" y="9"/>
                </a:cubicBezTo>
                <a:cubicBezTo>
                  <a:pt x="10" y="8"/>
                  <a:pt x="12" y="7"/>
                  <a:pt x="14" y="7"/>
                </a:cubicBezTo>
                <a:cubicBezTo>
                  <a:pt x="16" y="7"/>
                  <a:pt x="18" y="8"/>
                  <a:pt x="19" y="9"/>
                </a:cubicBezTo>
                <a:cubicBezTo>
                  <a:pt x="21" y="10"/>
                  <a:pt x="21" y="12"/>
                  <a:pt x="21" y="14"/>
                </a:cubicBezTo>
                <a:cubicBezTo>
                  <a:pt x="21" y="16"/>
                  <a:pt x="21" y="18"/>
                  <a:pt x="19" y="19"/>
                </a:cubicBezTo>
                <a:cubicBezTo>
                  <a:pt x="18" y="21"/>
                  <a:pt x="16" y="21"/>
                  <a:pt x="14" y="21"/>
                </a:cubicBezTo>
                <a:close/>
                <a:moveTo>
                  <a:pt x="14" y="108"/>
                </a:moveTo>
                <a:cubicBezTo>
                  <a:pt x="12" y="108"/>
                  <a:pt x="10" y="107"/>
                  <a:pt x="9" y="106"/>
                </a:cubicBezTo>
                <a:cubicBezTo>
                  <a:pt x="8" y="105"/>
                  <a:pt x="7" y="103"/>
                  <a:pt x="7" y="101"/>
                </a:cubicBezTo>
                <a:cubicBezTo>
                  <a:pt x="7" y="99"/>
                  <a:pt x="8" y="97"/>
                  <a:pt x="9" y="96"/>
                </a:cubicBezTo>
                <a:cubicBezTo>
                  <a:pt x="10" y="94"/>
                  <a:pt x="12" y="94"/>
                  <a:pt x="14" y="94"/>
                </a:cubicBezTo>
                <a:cubicBezTo>
                  <a:pt x="16" y="94"/>
                  <a:pt x="18" y="94"/>
                  <a:pt x="19" y="96"/>
                </a:cubicBezTo>
                <a:cubicBezTo>
                  <a:pt x="21" y="97"/>
                  <a:pt x="21" y="99"/>
                  <a:pt x="21" y="101"/>
                </a:cubicBezTo>
                <a:cubicBezTo>
                  <a:pt x="21" y="103"/>
                  <a:pt x="21" y="105"/>
                  <a:pt x="19" y="106"/>
                </a:cubicBezTo>
                <a:cubicBezTo>
                  <a:pt x="18" y="107"/>
                  <a:pt x="16" y="108"/>
                  <a:pt x="14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1572801" y="3782576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Branch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858218" y="3803955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Merge</a:t>
            </a:r>
            <a:endParaRPr lang="en-CA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138879" y="5575382"/>
            <a:ext cx="200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Make changes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1980" y="4820185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Test</a:t>
            </a:r>
            <a:endParaRPr lang="en-CA" sz="1400" dirty="0"/>
          </a:p>
        </p:txBody>
      </p:sp>
      <p:sp>
        <p:nvSpPr>
          <p:cNvPr id="6" name="Oval 5"/>
          <p:cNvSpPr/>
          <p:nvPr/>
        </p:nvSpPr>
        <p:spPr>
          <a:xfrm>
            <a:off x="9326796" y="3058097"/>
            <a:ext cx="700779" cy="700779"/>
          </a:xfrm>
          <a:prstGeom prst="ellipse">
            <a:avLst/>
          </a:prstGeom>
          <a:solidFill>
            <a:srgbClr val="521F8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34" y="3221731"/>
            <a:ext cx="347093" cy="373512"/>
          </a:xfrm>
          <a:prstGeom prst="rect">
            <a:avLst/>
          </a:prstGeom>
        </p:spPr>
      </p:pic>
      <p:sp>
        <p:nvSpPr>
          <p:cNvPr id="81" name="Oval 80"/>
          <p:cNvSpPr/>
          <p:nvPr/>
        </p:nvSpPr>
        <p:spPr>
          <a:xfrm>
            <a:off x="11050821" y="3217361"/>
            <a:ext cx="353085" cy="35308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753767" y="3217361"/>
            <a:ext cx="353085" cy="35308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3" name="Group 92"/>
          <p:cNvGrpSpPr/>
          <p:nvPr/>
        </p:nvGrpSpPr>
        <p:grpSpPr>
          <a:xfrm>
            <a:off x="8072510" y="4084573"/>
            <a:ext cx="785708" cy="767693"/>
            <a:chOff x="8042643" y="4026630"/>
            <a:chExt cx="785708" cy="767693"/>
          </a:xfrm>
        </p:grpSpPr>
        <p:sp>
          <p:nvSpPr>
            <p:cNvPr id="69" name="Oval 68"/>
            <p:cNvSpPr/>
            <p:nvPr/>
          </p:nvSpPr>
          <p:spPr>
            <a:xfrm>
              <a:off x="8042643" y="4026630"/>
              <a:ext cx="685003" cy="685003"/>
            </a:xfrm>
            <a:prstGeom prst="ellipse">
              <a:avLst/>
            </a:prstGeom>
            <a:solidFill>
              <a:srgbClr val="39219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541381" y="4506118"/>
              <a:ext cx="286970" cy="288205"/>
              <a:chOff x="8305015" y="4630962"/>
              <a:chExt cx="372332" cy="37393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8326088" y="4655840"/>
                <a:ext cx="349056" cy="349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8305015" y="4630962"/>
                <a:ext cx="372332" cy="373404"/>
              </a:xfrm>
              <a:custGeom>
                <a:avLst/>
                <a:gdLst>
                  <a:gd name="T0" fmla="*/ 110 w 147"/>
                  <a:gd name="T1" fmla="*/ 10 h 147"/>
                  <a:gd name="T2" fmla="*/ 73 w 147"/>
                  <a:gd name="T3" fmla="*/ 0 h 147"/>
                  <a:gd name="T4" fmla="*/ 36 w 147"/>
                  <a:gd name="T5" fmla="*/ 10 h 147"/>
                  <a:gd name="T6" fmla="*/ 10 w 147"/>
                  <a:gd name="T7" fmla="*/ 37 h 147"/>
                  <a:gd name="T8" fmla="*/ 0 w 147"/>
                  <a:gd name="T9" fmla="*/ 74 h 147"/>
                  <a:gd name="T10" fmla="*/ 10 w 147"/>
                  <a:gd name="T11" fmla="*/ 111 h 147"/>
                  <a:gd name="T12" fmla="*/ 36 w 147"/>
                  <a:gd name="T13" fmla="*/ 137 h 147"/>
                  <a:gd name="T14" fmla="*/ 73 w 147"/>
                  <a:gd name="T15" fmla="*/ 147 h 147"/>
                  <a:gd name="T16" fmla="*/ 110 w 147"/>
                  <a:gd name="T17" fmla="*/ 137 h 147"/>
                  <a:gd name="T18" fmla="*/ 137 w 147"/>
                  <a:gd name="T19" fmla="*/ 111 h 147"/>
                  <a:gd name="T20" fmla="*/ 147 w 147"/>
                  <a:gd name="T21" fmla="*/ 74 h 147"/>
                  <a:gd name="T22" fmla="*/ 137 w 147"/>
                  <a:gd name="T23" fmla="*/ 37 h 147"/>
                  <a:gd name="T24" fmla="*/ 110 w 147"/>
                  <a:gd name="T25" fmla="*/ 10 h 147"/>
                  <a:gd name="T26" fmla="*/ 121 w 147"/>
                  <a:gd name="T27" fmla="*/ 63 h 147"/>
                  <a:gd name="T28" fmla="*/ 69 w 147"/>
                  <a:gd name="T29" fmla="*/ 114 h 147"/>
                  <a:gd name="T30" fmla="*/ 65 w 147"/>
                  <a:gd name="T31" fmla="*/ 116 h 147"/>
                  <a:gd name="T32" fmla="*/ 60 w 147"/>
                  <a:gd name="T33" fmla="*/ 114 h 147"/>
                  <a:gd name="T34" fmla="*/ 26 w 147"/>
                  <a:gd name="T35" fmla="*/ 80 h 147"/>
                  <a:gd name="T36" fmla="*/ 24 w 147"/>
                  <a:gd name="T37" fmla="*/ 76 h 147"/>
                  <a:gd name="T38" fmla="*/ 26 w 147"/>
                  <a:gd name="T39" fmla="*/ 71 h 147"/>
                  <a:gd name="T40" fmla="*/ 34 w 147"/>
                  <a:gd name="T41" fmla="*/ 63 h 147"/>
                  <a:gd name="T42" fmla="*/ 39 w 147"/>
                  <a:gd name="T43" fmla="*/ 61 h 147"/>
                  <a:gd name="T44" fmla="*/ 43 w 147"/>
                  <a:gd name="T45" fmla="*/ 63 h 147"/>
                  <a:gd name="T46" fmla="*/ 65 w 147"/>
                  <a:gd name="T47" fmla="*/ 84 h 147"/>
                  <a:gd name="T48" fmla="*/ 104 w 147"/>
                  <a:gd name="T49" fmla="*/ 45 h 147"/>
                  <a:gd name="T50" fmla="*/ 108 w 147"/>
                  <a:gd name="T51" fmla="*/ 43 h 147"/>
                  <a:gd name="T52" fmla="*/ 112 w 147"/>
                  <a:gd name="T53" fmla="*/ 45 h 147"/>
                  <a:gd name="T54" fmla="*/ 121 w 147"/>
                  <a:gd name="T55" fmla="*/ 54 h 147"/>
                  <a:gd name="T56" fmla="*/ 123 w 147"/>
                  <a:gd name="T57" fmla="*/ 58 h 147"/>
                  <a:gd name="T58" fmla="*/ 121 w 147"/>
                  <a:gd name="T59" fmla="*/ 6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" h="147">
                    <a:moveTo>
                      <a:pt x="110" y="10"/>
                    </a:moveTo>
                    <a:cubicBezTo>
                      <a:pt x="99" y="4"/>
                      <a:pt x="87" y="0"/>
                      <a:pt x="73" y="0"/>
                    </a:cubicBezTo>
                    <a:cubicBezTo>
                      <a:pt x="60" y="0"/>
                      <a:pt x="48" y="4"/>
                      <a:pt x="36" y="10"/>
                    </a:cubicBezTo>
                    <a:cubicBezTo>
                      <a:pt x="25" y="17"/>
                      <a:pt x="16" y="26"/>
                      <a:pt x="10" y="37"/>
                    </a:cubicBezTo>
                    <a:cubicBezTo>
                      <a:pt x="3" y="48"/>
                      <a:pt x="0" y="60"/>
                      <a:pt x="0" y="74"/>
                    </a:cubicBezTo>
                    <a:cubicBezTo>
                      <a:pt x="0" y="87"/>
                      <a:pt x="3" y="99"/>
                      <a:pt x="10" y="111"/>
                    </a:cubicBezTo>
                    <a:cubicBezTo>
                      <a:pt x="16" y="122"/>
                      <a:pt x="25" y="131"/>
                      <a:pt x="36" y="137"/>
                    </a:cubicBezTo>
                    <a:cubicBezTo>
                      <a:pt x="48" y="144"/>
                      <a:pt x="60" y="147"/>
                      <a:pt x="73" y="147"/>
                    </a:cubicBezTo>
                    <a:cubicBezTo>
                      <a:pt x="87" y="147"/>
                      <a:pt x="99" y="144"/>
                      <a:pt x="110" y="137"/>
                    </a:cubicBezTo>
                    <a:cubicBezTo>
                      <a:pt x="121" y="131"/>
                      <a:pt x="130" y="122"/>
                      <a:pt x="137" y="111"/>
                    </a:cubicBezTo>
                    <a:cubicBezTo>
                      <a:pt x="143" y="99"/>
                      <a:pt x="147" y="87"/>
                      <a:pt x="147" y="74"/>
                    </a:cubicBezTo>
                    <a:cubicBezTo>
                      <a:pt x="147" y="60"/>
                      <a:pt x="143" y="48"/>
                      <a:pt x="137" y="37"/>
                    </a:cubicBezTo>
                    <a:cubicBezTo>
                      <a:pt x="130" y="26"/>
                      <a:pt x="121" y="17"/>
                      <a:pt x="110" y="10"/>
                    </a:cubicBezTo>
                    <a:close/>
                    <a:moveTo>
                      <a:pt x="121" y="63"/>
                    </a:moveTo>
                    <a:cubicBezTo>
                      <a:pt x="69" y="114"/>
                      <a:pt x="69" y="114"/>
                      <a:pt x="69" y="114"/>
                    </a:cubicBezTo>
                    <a:cubicBezTo>
                      <a:pt x="68" y="116"/>
                      <a:pt x="66" y="116"/>
                      <a:pt x="65" y="116"/>
                    </a:cubicBezTo>
                    <a:cubicBezTo>
                      <a:pt x="63" y="116"/>
                      <a:pt x="62" y="116"/>
                      <a:pt x="60" y="11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5" y="79"/>
                      <a:pt x="24" y="77"/>
                      <a:pt x="24" y="76"/>
                    </a:cubicBezTo>
                    <a:cubicBezTo>
                      <a:pt x="24" y="74"/>
                      <a:pt x="25" y="72"/>
                      <a:pt x="26" y="71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6" y="61"/>
                      <a:pt x="37" y="61"/>
                      <a:pt x="39" y="61"/>
                    </a:cubicBezTo>
                    <a:cubicBezTo>
                      <a:pt x="40" y="61"/>
                      <a:pt x="42" y="61"/>
                      <a:pt x="43" y="63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5" y="44"/>
                      <a:pt x="106" y="43"/>
                      <a:pt x="108" y="43"/>
                    </a:cubicBezTo>
                    <a:cubicBezTo>
                      <a:pt x="110" y="43"/>
                      <a:pt x="111" y="44"/>
                      <a:pt x="112" y="45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22" y="55"/>
                      <a:pt x="123" y="57"/>
                      <a:pt x="123" y="58"/>
                    </a:cubicBezTo>
                    <a:cubicBezTo>
                      <a:pt x="123" y="60"/>
                      <a:pt x="122" y="61"/>
                      <a:pt x="121" y="6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053" y="4168958"/>
              <a:ext cx="406055" cy="406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8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Essential for delivery a modern digital service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Continuous integration, delivery, deployment and testing</a:t>
            </a:r>
            <a:br>
              <a:rPr lang="en-CA" dirty="0" smtClean="0"/>
            </a:b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14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pipeline/automated tests running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15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05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02"/>
            <a:ext cx="12192000" cy="7752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00" y="5078100"/>
            <a:ext cx="3470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Ansible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Ansible command running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17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7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Ansible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00" y="1032710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define your </a:t>
            </a:r>
            <a:r>
              <a:rPr lang="en-CA" b="1" dirty="0" smtClean="0"/>
              <a:t>configuration as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Repeatable, automated configuration of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18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556499" y="3533310"/>
            <a:ext cx="1250576" cy="973152"/>
            <a:chOff x="2729753" y="4146437"/>
            <a:chExt cx="968188" cy="753408"/>
          </a:xfrm>
        </p:grpSpPr>
        <p:sp>
          <p:nvSpPr>
            <p:cNvPr id="8" name="Rectangle 7"/>
            <p:cNvSpPr/>
            <p:nvPr/>
          </p:nvSpPr>
          <p:spPr>
            <a:xfrm>
              <a:off x="2729753" y="4277488"/>
              <a:ext cx="968188" cy="6223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753" y="4146437"/>
              <a:ext cx="968188" cy="157670"/>
            </a:xfrm>
            <a:prstGeom prst="rect">
              <a:avLst/>
            </a:prstGeom>
            <a:solidFill>
              <a:srgbClr val="621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38721" y="4457616"/>
              <a:ext cx="153316" cy="262099"/>
            </a:xfrm>
            <a:custGeom>
              <a:avLst/>
              <a:gdLst>
                <a:gd name="T0" fmla="*/ 137 w 140"/>
                <a:gd name="T1" fmla="*/ 126 h 240"/>
                <a:gd name="T2" fmla="*/ 25 w 140"/>
                <a:gd name="T3" fmla="*/ 238 h 240"/>
                <a:gd name="T4" fmla="*/ 20 w 140"/>
                <a:gd name="T5" fmla="*/ 240 h 240"/>
                <a:gd name="T6" fmla="*/ 14 w 140"/>
                <a:gd name="T7" fmla="*/ 238 h 240"/>
                <a:gd name="T8" fmla="*/ 2 w 140"/>
                <a:gd name="T9" fmla="*/ 226 h 240"/>
                <a:gd name="T10" fmla="*/ 0 w 140"/>
                <a:gd name="T11" fmla="*/ 220 h 240"/>
                <a:gd name="T12" fmla="*/ 2 w 140"/>
                <a:gd name="T13" fmla="*/ 215 h 240"/>
                <a:gd name="T14" fmla="*/ 97 w 140"/>
                <a:gd name="T15" fmla="*/ 120 h 240"/>
                <a:gd name="T16" fmla="*/ 2 w 140"/>
                <a:gd name="T17" fmla="*/ 26 h 240"/>
                <a:gd name="T18" fmla="*/ 0 w 140"/>
                <a:gd name="T19" fmla="*/ 20 h 240"/>
                <a:gd name="T20" fmla="*/ 2 w 140"/>
                <a:gd name="T21" fmla="*/ 15 h 240"/>
                <a:gd name="T22" fmla="*/ 14 w 140"/>
                <a:gd name="T23" fmla="*/ 3 h 240"/>
                <a:gd name="T24" fmla="*/ 20 w 140"/>
                <a:gd name="T25" fmla="*/ 0 h 240"/>
                <a:gd name="T26" fmla="*/ 25 w 140"/>
                <a:gd name="T27" fmla="*/ 3 h 240"/>
                <a:gd name="T28" fmla="*/ 137 w 140"/>
                <a:gd name="T29" fmla="*/ 115 h 240"/>
                <a:gd name="T30" fmla="*/ 140 w 140"/>
                <a:gd name="T31" fmla="*/ 120 h 240"/>
                <a:gd name="T32" fmla="*/ 137 w 140"/>
                <a:gd name="T33" fmla="*/ 12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40">
                  <a:moveTo>
                    <a:pt x="137" y="126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2" y="240"/>
                    <a:pt x="20" y="240"/>
                  </a:cubicBezTo>
                  <a:cubicBezTo>
                    <a:pt x="18" y="240"/>
                    <a:pt x="15" y="239"/>
                    <a:pt x="14" y="238"/>
                  </a:cubicBezTo>
                  <a:cubicBezTo>
                    <a:pt x="2" y="226"/>
                    <a:pt x="2" y="226"/>
                    <a:pt x="2" y="226"/>
                  </a:cubicBezTo>
                  <a:cubicBezTo>
                    <a:pt x="1" y="225"/>
                    <a:pt x="0" y="223"/>
                    <a:pt x="0" y="220"/>
                  </a:cubicBezTo>
                  <a:cubicBezTo>
                    <a:pt x="0" y="219"/>
                    <a:pt x="1" y="216"/>
                    <a:pt x="2" y="215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8" y="0"/>
                    <a:pt x="20" y="0"/>
                  </a:cubicBezTo>
                  <a:cubicBezTo>
                    <a:pt x="22" y="0"/>
                    <a:pt x="24" y="1"/>
                    <a:pt x="25" y="3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9" y="116"/>
                    <a:pt x="140" y="118"/>
                    <a:pt x="140" y="120"/>
                  </a:cubicBezTo>
                  <a:cubicBezTo>
                    <a:pt x="140" y="122"/>
                    <a:pt x="139" y="125"/>
                    <a:pt x="13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67050" y="4457616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67050" y="4588665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67050" y="4723680"/>
              <a:ext cx="31115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473123" y="3804630"/>
            <a:ext cx="1228765" cy="442228"/>
          </a:xfrm>
          <a:prstGeom prst="rect">
            <a:avLst/>
          </a:prstGeom>
          <a:gradFill>
            <a:gsLst>
              <a:gs pos="0">
                <a:srgbClr val="201B7B"/>
              </a:gs>
              <a:gs pos="100000">
                <a:srgbClr val="631E7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PLAY</a:t>
            </a:r>
            <a:endParaRPr lang="en-CA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84295" y="4037286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88856" y="400459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48794" y="402574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58401" y="3041868"/>
            <a:ext cx="1842247" cy="207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2820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Ansible</a:t>
            </a:r>
            <a:endParaRPr lang="en-C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68081" y="5662560"/>
            <a:ext cx="217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New servers</a:t>
            </a:r>
            <a:endParaRPr lang="en-CA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64900" y="5232375"/>
            <a:ext cx="217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Configured</a:t>
            </a:r>
            <a:br>
              <a:rPr lang="en-CA" sz="1400" dirty="0" smtClean="0"/>
            </a:br>
            <a:r>
              <a:rPr lang="en-CA" sz="1400" dirty="0" smtClean="0"/>
              <a:t>service</a:t>
            </a:r>
            <a:endParaRPr lang="en-CA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68537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Build</a:t>
            </a:r>
            <a:endParaRPr lang="en-CA" sz="1400" dirty="0"/>
          </a:p>
        </p:txBody>
      </p:sp>
      <p:sp>
        <p:nvSpPr>
          <p:cNvPr id="40" name="Rectangle 39"/>
          <p:cNvSpPr/>
          <p:nvPr/>
        </p:nvSpPr>
        <p:spPr>
          <a:xfrm>
            <a:off x="6242758" y="4712242"/>
            <a:ext cx="1842247" cy="865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6237635" y="3593735"/>
            <a:ext cx="1842247" cy="865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6234581" y="2479586"/>
            <a:ext cx="1842247" cy="865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96" y="2782549"/>
            <a:ext cx="919016" cy="2593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96" y="3874934"/>
            <a:ext cx="919016" cy="25931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73" y="5015205"/>
            <a:ext cx="919016" cy="2593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89" y="3520948"/>
            <a:ext cx="1250768" cy="1157736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227722" y="4954061"/>
            <a:ext cx="345852" cy="346848"/>
            <a:chOff x="11095777" y="3669465"/>
            <a:chExt cx="500683" cy="502125"/>
          </a:xfrm>
        </p:grpSpPr>
        <p:sp>
          <p:nvSpPr>
            <p:cNvPr id="49" name="Oval 48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4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in touch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00" y="2361857"/>
            <a:ext cx="5729092" cy="2527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Philippe.Lefebvre2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Brittany.Hurley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github.com</a:t>
            </a:r>
            <a:r>
              <a:rPr lang="en-CA" b="1" dirty="0" smtClean="0"/>
              <a:t>/dtf-</a:t>
            </a:r>
            <a:r>
              <a:rPr lang="en-CA" b="1" dirty="0" err="1" smtClean="0"/>
              <a:t>ein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19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3" y="20861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we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3890104" y="1821974"/>
            <a:ext cx="43380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Digital Transformation Office</a:t>
            </a:r>
          </a:p>
          <a:p>
            <a:pPr algn="ctr">
              <a:lnSpc>
                <a:spcPct val="150000"/>
              </a:lnSpc>
            </a:pPr>
            <a:r>
              <a:rPr lang="en-CA" sz="1400" dirty="0" smtClean="0"/>
              <a:t>Philippe</a:t>
            </a:r>
          </a:p>
          <a:p>
            <a:pPr algn="ctr">
              <a:lnSpc>
                <a:spcPct val="150000"/>
              </a:lnSpc>
            </a:pPr>
            <a:endParaRPr lang="en-CA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32336" y="4909657"/>
            <a:ext cx="22330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Cloud Team</a:t>
            </a:r>
          </a:p>
          <a:p>
            <a:pPr algn="ctr">
              <a:lnSpc>
                <a:spcPct val="150000"/>
              </a:lnSpc>
            </a:pPr>
            <a:r>
              <a:rPr lang="en-CA" sz="1400" dirty="0" smtClean="0"/>
              <a:t>Bernard &amp; John</a:t>
            </a:r>
            <a:endParaRPr lang="en-CA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6535" y="4929790"/>
            <a:ext cx="3783484" cy="79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Digital Task Force</a:t>
            </a:r>
          </a:p>
          <a:p>
            <a:pPr algn="ctr">
              <a:lnSpc>
                <a:spcPct val="150000"/>
              </a:lnSpc>
            </a:pPr>
            <a:r>
              <a:rPr lang="en-CA" sz="1200" dirty="0" smtClean="0"/>
              <a:t>Britt, Jess, Oli, Pat &amp; Sarah</a:t>
            </a: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5614753" y="933211"/>
            <a:ext cx="888763" cy="888763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04505" y="3887589"/>
            <a:ext cx="888763" cy="888763"/>
          </a:xfrm>
          <a:prstGeom prst="ellipse">
            <a:avLst/>
          </a:prstGeom>
          <a:solidFill>
            <a:srgbClr val="3921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23896" y="3887589"/>
            <a:ext cx="888763" cy="888763"/>
          </a:xfrm>
          <a:prstGeom prst="ellipse">
            <a:avLst/>
          </a:prstGeom>
          <a:solidFill>
            <a:srgbClr val="521F8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3" name="Elbow Connector 32"/>
          <p:cNvCxnSpPr>
            <a:stCxn id="30" idx="2"/>
            <a:endCxn id="7" idx="0"/>
          </p:cNvCxnSpPr>
          <p:nvPr/>
        </p:nvCxnSpPr>
        <p:spPr>
          <a:xfrm rot="5400000">
            <a:off x="4352118" y="2180573"/>
            <a:ext cx="1003786" cy="2410247"/>
          </a:xfrm>
          <a:prstGeom prst="bentConnector3">
            <a:avLst/>
          </a:prstGeom>
          <a:ln w="508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2"/>
            <a:endCxn id="8" idx="0"/>
          </p:cNvCxnSpPr>
          <p:nvPr/>
        </p:nvCxnSpPr>
        <p:spPr>
          <a:xfrm rot="16200000" flipH="1">
            <a:off x="6811813" y="2131124"/>
            <a:ext cx="1003786" cy="2509144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Help SSC start using cloud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Explore new ways of delivering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Work towards SSC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3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1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43" y="0"/>
            <a:ext cx="15444286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00" y="5078100"/>
            <a:ext cx="2880917" cy="1200329"/>
          </a:xfrm>
          <a:prstGeom prst="rect">
            <a:avLst/>
          </a:prstGeom>
          <a:noFill/>
          <a:effectLst>
            <a:outerShdw blurRad="63500" sx="120000" sy="120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Cloud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cloud?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Another companies network, computers and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Cost is based on home much power and storage you use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Like a utility company, for </a:t>
            </a:r>
            <a:r>
              <a:rPr lang="en-CA" dirty="0" smtClean="0"/>
              <a:t>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cloud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Different  service models you can pick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build </a:t>
            </a:r>
            <a:r>
              <a:rPr lang="en-CA" dirty="0" smtClean="0"/>
              <a:t>on the cloud </a:t>
            </a:r>
            <a:r>
              <a:rPr lang="en-CA" dirty="0"/>
              <a:t>platform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1638880" y="2736328"/>
            <a:ext cx="1271168" cy="1271168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IaaS</a:t>
            </a:r>
            <a:endParaRPr lang="en-CA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6402" y="4068236"/>
            <a:ext cx="25858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Infrastructure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-689109" y="5137350"/>
            <a:ext cx="592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Most control &amp; effort</a:t>
            </a:r>
            <a:endParaRPr lang="en-C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8202" y="5137349"/>
            <a:ext cx="592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Least control &amp; effort</a:t>
            </a:r>
            <a:endParaRPr lang="en-CA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48035" y="5449381"/>
            <a:ext cx="370784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976607" y="2671532"/>
            <a:ext cx="1271168" cy="1271168"/>
          </a:xfrm>
          <a:prstGeom prst="ellipse">
            <a:avLst/>
          </a:prstGeom>
          <a:solidFill>
            <a:srgbClr val="3921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PaaS</a:t>
            </a:r>
            <a:endParaRPr lang="en-CA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24129" y="4003440"/>
            <a:ext cx="25858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Platform</a:t>
            </a:r>
            <a:endParaRPr lang="en-CA" sz="1400" dirty="0"/>
          </a:p>
        </p:txBody>
      </p:sp>
      <p:sp>
        <p:nvSpPr>
          <p:cNvPr id="40" name="Oval 39"/>
          <p:cNvSpPr/>
          <p:nvPr/>
        </p:nvSpPr>
        <p:spPr>
          <a:xfrm>
            <a:off x="8314334" y="2666773"/>
            <a:ext cx="1271168" cy="1271168"/>
          </a:xfrm>
          <a:prstGeom prst="ellipse">
            <a:avLst/>
          </a:prstGeom>
          <a:solidFill>
            <a:srgbClr val="521F8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SaaS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61856" y="3998681"/>
            <a:ext cx="25858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Service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27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GC Accelerators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 source templates for creating cloud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TBS security and cloud guidelines baked in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Avoids re-inventing the wheel 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Support for multiple cloud </a:t>
            </a:r>
            <a:r>
              <a:rPr lang="en-CA" dirty="0" smtClean="0"/>
              <a:t>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47480"/>
            <a:ext cx="11096108" cy="6520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00" y="5078100"/>
            <a:ext cx="4374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Terraform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Terraform command running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9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4ef2f4331432f88316a2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1109</TotalTime>
  <Words>243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Office Theme</vt:lpstr>
      <vt:lpstr>Digital Transformation Office</vt:lpstr>
      <vt:lpstr>Who are we</vt:lpstr>
      <vt:lpstr>Our goals</vt:lpstr>
      <vt:lpstr>PowerPoint Presentation</vt:lpstr>
      <vt:lpstr>What is cloud?</vt:lpstr>
      <vt:lpstr>How does cloud work?</vt:lpstr>
      <vt:lpstr>GC Accelerators</vt:lpstr>
      <vt:lpstr>PowerPoint Presentation</vt:lpstr>
      <vt:lpstr>Movie of Terraform command running</vt:lpstr>
      <vt:lpstr>Terraform</vt:lpstr>
      <vt:lpstr>Digital Task Force</vt:lpstr>
      <vt:lpstr>What have we done so far</vt:lpstr>
      <vt:lpstr>GitHub</vt:lpstr>
      <vt:lpstr>DevOps</vt:lpstr>
      <vt:lpstr>Movie of pipeline/automated tests running</vt:lpstr>
      <vt:lpstr>PowerPoint Presentation</vt:lpstr>
      <vt:lpstr>Movie of Ansible command running</vt:lpstr>
      <vt:lpstr>Ansible</vt:lpstr>
      <vt:lpstr>Get in touch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62</cp:revision>
  <dcterms:created xsi:type="dcterms:W3CDTF">2018-07-20T14:42:10Z</dcterms:created>
  <dcterms:modified xsi:type="dcterms:W3CDTF">2019-10-14T21:57:22Z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-1075139148</vt:i4>
  </property>
  <property fmtid="{D5CDD505-2E9C-101B-9397-08002B2CF9AE}" pid="3" name="_NewReviewCycle">
    <vt:lpwstr/>
  </property>
  <property fmtid="{D5CDD505-2E9C-101B-9397-08002B2CF9AE}" pid="4" name="_EmailSubject">
    <vt:lpwstr>DTO all-staff presentation, rough draft</vt:lpwstr>
  </property>
  <property fmtid="{D5CDD505-2E9C-101B-9397-08002B2CF9AE}" pid="5" name="_AuthorEmail">
    <vt:lpwstr>patrick.heard@canada.ca</vt:lpwstr>
  </property>
  <property fmtid="{D5CDD505-2E9C-101B-9397-08002B2CF9AE}" pid="6" name="_AuthorEmailDisplayName">
    <vt:lpwstr>Heard, Patrick (SSC/SPC)</vt:lpwstr>
  </property>
</Properties>
</file>