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33333E"/>
    <a:srgbClr val="B01D00"/>
    <a:srgbClr val="7B098E"/>
    <a:srgbClr val="49505A"/>
    <a:srgbClr val="631E75"/>
    <a:srgbClr val="6E2283"/>
    <a:srgbClr val="33333C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3" autoAdjust="0"/>
    <p:restoredTop sz="75604" autoAdjust="0"/>
  </p:normalViewPr>
  <p:slideViewPr>
    <p:cSldViewPr snapToGrid="0">
      <p:cViewPr varScale="1">
        <p:scale>
          <a:sx n="96" d="100"/>
          <a:sy n="96" d="100"/>
        </p:scale>
        <p:origin x="132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Digital Task For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71046"/>
            <a:ext cx="12192000" cy="7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  <a:prstGeom prst="rect">
            <a:avLst/>
          </a:prstGeom>
          <a:solidFill>
            <a:srgbClr val="631E75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  <a:solidFill>
            <a:srgbClr val="33333E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  <a:solidFill>
            <a:srgbClr val="33333E"/>
          </a:solidFill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  <a:solidFill>
            <a:srgbClr val="33333E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company/freeagents-agentslibr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CIO Digital Task Force</a:t>
            </a:r>
            <a:endParaRPr lang="en-CA" dirty="0"/>
          </a:p>
        </p:txBody>
      </p:sp>
      <p:pic>
        <p:nvPicPr>
          <p:cNvPr id="4" name="__EngageSlideDescription__" descr="slide description : Presentation title p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85" y="2940914"/>
            <a:ext cx="12700" cy="12700"/>
          </a:xfrm>
          <a:prstGeom prst="rect">
            <a:avLst/>
          </a:prstGeom>
          <a:ln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Who are we, and what are we doing?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_EngageSlideDescription__" descr="slide description : Objective of the Digital Task Forc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5" name="Rectangle 4" descr="Decorative"/>
          <p:cNvSpPr/>
          <p:nvPr/>
        </p:nvSpPr>
        <p:spPr>
          <a:xfrm>
            <a:off x="2761" y="2359775"/>
            <a:ext cx="12192000" cy="1695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446787" y="2607609"/>
            <a:ext cx="8971247" cy="1200329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Embed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Free Agents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within SSC to collaborate on a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mission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upskill our workforce, and explore ways to change the way we work.</a:t>
            </a:r>
            <a:endParaRPr lang="en-CA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700" y="1795094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[OBJECTIVE]</a:t>
            </a:r>
            <a:endParaRPr lang="en-CA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2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2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_EngageSlideDescription__" descr="slide description : Definition of a Free Agent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5" name="Rectangle 4" descr="Decorative"/>
          <p:cNvSpPr/>
          <p:nvPr/>
        </p:nvSpPr>
        <p:spPr>
          <a:xfrm>
            <a:off x="0" y="2436080"/>
            <a:ext cx="12192000" cy="1695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316489" y="2655865"/>
            <a:ext cx="9325939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Uniquely skilled public servants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that can move freely around the organization as needed, both as a team, or individually.</a:t>
            </a:r>
          </a:p>
        </p:txBody>
      </p:sp>
      <p:pic>
        <p:nvPicPr>
          <p:cNvPr id="10" name="Picture 9" descr="Exclamation poi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27" y="5119424"/>
            <a:ext cx="769620" cy="7696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44579" y="5642708"/>
            <a:ext cx="5210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hlinkClick r:id="rId4"/>
              </a:rPr>
              <a:t>https://</a:t>
            </a:r>
            <a:r>
              <a:rPr lang="en-CA" sz="1200" dirty="0" smtClean="0">
                <a:latin typeface="Consolas" panose="020B0609020204030204" pitchFamily="49" charset="0"/>
                <a:hlinkClick r:id="rId4"/>
              </a:rPr>
              <a:t>www.linkedin.com/company/freeagents-agentslibres</a:t>
            </a:r>
            <a:endParaRPr lang="en-CA" sz="12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4579" y="5034754"/>
            <a:ext cx="50494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[CANADA’S FREE AGENTS]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We are not the Free Agents out of TBS, but we like them so much we’re stealing their idea for SSC:</a:t>
            </a:r>
            <a:endParaRPr lang="en-CA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3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0" y="1880149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[FREE AGENTS]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_EngageSlideDescription__" descr="slide description : Definition of a Missio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Rectangle 3" descr="Decorative"/>
          <p:cNvSpPr/>
          <p:nvPr/>
        </p:nvSpPr>
        <p:spPr>
          <a:xfrm>
            <a:off x="0" y="2479868"/>
            <a:ext cx="12192000" cy="1695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553359" y="2841211"/>
            <a:ext cx="9325939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Specific and well scoped challenges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tackled in a set time period, in partnership with existing teams.</a:t>
            </a:r>
          </a:p>
        </p:txBody>
      </p:sp>
      <p:pic>
        <p:nvPicPr>
          <p:cNvPr id="8" name="Picture 7" descr="Exclamation poi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78" y="5122754"/>
            <a:ext cx="769620" cy="769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7730" y="5165382"/>
            <a:ext cx="5049469" cy="50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[Digital != </a:t>
            </a:r>
            <a:r>
              <a:rPr lang="en-US" sz="1400" b="1" dirty="0" smtClean="0">
                <a:latin typeface="Consolas" panose="020B0609020204030204" pitchFamily="49" charset="0"/>
              </a:rPr>
              <a:t>Technical]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Missions </a:t>
            </a:r>
            <a:r>
              <a:rPr lang="en-US" sz="1200" dirty="0">
                <a:latin typeface="Consolas" panose="020B0609020204030204" pitchFamily="49" charset="0"/>
              </a:rPr>
              <a:t>will focus on improving our ability to deliver digital services, across all disciplines.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4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0" y="1925626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[MISSIONS]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__EngageSlideDescription__" descr="slide description : Vision of the Digital Task Forc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Rectangle 3" descr="Decorative"/>
          <p:cNvSpPr/>
          <p:nvPr/>
        </p:nvSpPr>
        <p:spPr>
          <a:xfrm>
            <a:off x="2761" y="1865650"/>
            <a:ext cx="12192000" cy="29957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 descr="Group of boxes representing challenges"/>
          <p:cNvGrpSpPr/>
          <p:nvPr/>
        </p:nvGrpSpPr>
        <p:grpSpPr>
          <a:xfrm>
            <a:off x="720804" y="2411294"/>
            <a:ext cx="1013604" cy="1225266"/>
            <a:chOff x="708104" y="3611060"/>
            <a:chExt cx="1013604" cy="1225266"/>
          </a:xfrm>
        </p:grpSpPr>
        <p:sp>
          <p:nvSpPr>
            <p:cNvPr id="8" name="Cube 7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ube 8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Cube 9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Cube 10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1885" y="3908574"/>
            <a:ext cx="1619085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Crowdsource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 list of challenges</a:t>
            </a:r>
            <a:endParaRPr lang="en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 descr="Individual with a magnifying glass looking at one challenge"/>
          <p:cNvGrpSpPr/>
          <p:nvPr/>
        </p:nvGrpSpPr>
        <p:grpSpPr>
          <a:xfrm>
            <a:off x="2580321" y="2297559"/>
            <a:ext cx="1346566" cy="1335744"/>
            <a:chOff x="2567621" y="3497325"/>
            <a:chExt cx="1346566" cy="13357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  <a:noFill/>
          </p:spPr>
        </p:pic>
        <p:sp>
          <p:nvSpPr>
            <p:cNvPr id="16" name="Cube 15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75346" y="3917505"/>
            <a:ext cx="1619085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Group 17" descr="Handshake with a document representing a partnership agreement"/>
          <p:cNvGrpSpPr/>
          <p:nvPr/>
        </p:nvGrpSpPr>
        <p:grpSpPr>
          <a:xfrm>
            <a:off x="4870316" y="2431800"/>
            <a:ext cx="1002105" cy="1276263"/>
            <a:chOff x="4699230" y="3650059"/>
            <a:chExt cx="1002105" cy="1276263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4288049" y="3918395"/>
            <a:ext cx="192406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2" name="Group 41" descr="Two people stacking boxes, representing work being done"/>
          <p:cNvGrpSpPr/>
          <p:nvPr/>
        </p:nvGrpSpPr>
        <p:grpSpPr>
          <a:xfrm>
            <a:off x="6794350" y="2509417"/>
            <a:ext cx="1085249" cy="1097406"/>
            <a:chOff x="6794350" y="2509417"/>
            <a:chExt cx="1085249" cy="1097406"/>
          </a:xfrm>
        </p:grpSpPr>
        <p:sp>
          <p:nvSpPr>
            <p:cNvPr id="28" name="Flowchart: Process 27"/>
            <p:cNvSpPr/>
            <p:nvPr/>
          </p:nvSpPr>
          <p:spPr>
            <a:xfrm>
              <a:off x="7153403" y="2509417"/>
              <a:ext cx="345989" cy="101409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350" y="2521574"/>
              <a:ext cx="1085249" cy="1085249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379066" y="3925196"/>
            <a:ext cx="192406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Group 29" descr="Two people sharing their accomplishments"/>
          <p:cNvGrpSpPr/>
          <p:nvPr/>
        </p:nvGrpSpPr>
        <p:grpSpPr>
          <a:xfrm>
            <a:off x="8089089" y="2549058"/>
            <a:ext cx="1974035" cy="1053031"/>
            <a:chOff x="8076389" y="3748824"/>
            <a:chExt cx="1974035" cy="105303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3" name="Flowchart: Process 32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Lightning Bolt 33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rgbClr val="7B098E"/>
            </a:solidFill>
            <a:ln>
              <a:solidFill>
                <a:srgbClr val="7B09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148298" y="3930100"/>
            <a:ext cx="1924061" cy="52322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Share what </a:t>
            </a:r>
            <a:b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was done</a:t>
            </a:r>
            <a:endParaRPr lang="en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Group 34" descr="Thumbs up and thumbs down emoji"/>
          <p:cNvGrpSpPr/>
          <p:nvPr/>
        </p:nvGrpSpPr>
        <p:grpSpPr>
          <a:xfrm>
            <a:off x="10426661" y="2600504"/>
            <a:ext cx="1227317" cy="870751"/>
            <a:chOff x="10413961" y="3800270"/>
            <a:chExt cx="1227317" cy="870751"/>
          </a:xfrm>
        </p:grpSpPr>
        <p:sp>
          <p:nvSpPr>
            <p:cNvPr id="36" name="Flowchart: Process 35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0076936" y="3908574"/>
            <a:ext cx="1924061" cy="738664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5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43" name="Title 8"/>
          <p:cNvSpPr>
            <a:spLocks noGrp="1"/>
          </p:cNvSpPr>
          <p:nvPr>
            <p:ph type="title"/>
          </p:nvPr>
        </p:nvSpPr>
        <p:spPr>
          <a:xfrm>
            <a:off x="0" y="1327388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[OUR VISION]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_EngageSlideDescription__" descr="slide description : Values and keys to success for the Digital Task Forc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Rectangle 3" descr="Decorative"/>
          <p:cNvSpPr/>
          <p:nvPr/>
        </p:nvSpPr>
        <p:spPr>
          <a:xfrm>
            <a:off x="2761" y="2246114"/>
            <a:ext cx="12192000" cy="22468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22229" y="2553911"/>
            <a:ext cx="5865428" cy="1631216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Digital thinking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Use Agile/DevOps principles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Work in the open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Focus on the user</a:t>
            </a:r>
            <a:endParaRPr lang="en-CA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Learn from failure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6235" y="1639406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[KEYS TO SUCCESS]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4111" y="2553911"/>
            <a:ext cx="5124677" cy="1323439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Recruitment &amp; flexible HR</a:t>
            </a:r>
            <a:b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Aim for no hand-offs</a:t>
            </a:r>
            <a:b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 Trust and collaboration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6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0" y="1703560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[OUR VALUES]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_EngageSlideDescription__" descr="slide description : What the Digital Task Force needs to be successful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Rectangle 3" descr="Decorative"/>
          <p:cNvSpPr/>
          <p:nvPr/>
        </p:nvSpPr>
        <p:spPr>
          <a:xfrm>
            <a:off x="0" y="1894492"/>
            <a:ext cx="12192000" cy="3000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090670" y="2271356"/>
            <a:ext cx="10256704" cy="2246769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We need you.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We cannot be successful on our own. 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We need your problems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your ideas, and your help to turn those ideas into missions.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We promise to be transparent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and we ask that you come talk to us if we can improve.</a:t>
            </a:r>
            <a:endParaRPr lang="en-US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7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327388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[WHAT WE NEED]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_EngageSlideDescription__" descr="slide description : Contact details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7" name="Rectangle 6" descr="Decorative"/>
          <p:cNvSpPr/>
          <p:nvPr/>
        </p:nvSpPr>
        <p:spPr>
          <a:xfrm>
            <a:off x="2761" y="1753534"/>
            <a:ext cx="12192000" cy="30643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506295" y="2239221"/>
            <a:ext cx="9698405" cy="1990288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CA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Digital Hour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		Invite coming soon!</a:t>
            </a:r>
            <a:endParaRPr lang="en-US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50"/>
              </a:spcAft>
            </a:pPr>
            <a:r>
              <a:rPr lang="en-CA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CA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github.com/dtf-</a:t>
            </a:r>
            <a:r>
              <a:rPr lang="en-CA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ein</a:t>
            </a:r>
            <a:endParaRPr lang="en-CA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50"/>
              </a:spcAft>
            </a:pPr>
            <a:r>
              <a:rPr lang="en-CA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Twitter:</a:t>
            </a:r>
            <a:r>
              <a:rPr lang="en-CA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		Coming soon!</a:t>
            </a:r>
          </a:p>
          <a:p>
            <a:pPr algn="just">
              <a:spcAft>
                <a:spcPts val="5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		brittany.hurley@canada.ca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5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Slack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		#CIO-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DigitalTaskForce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5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 Person:	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360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Lisgar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8</a:t>
            </a:r>
            <a:r>
              <a:rPr lang="en-US" sz="2000" baseline="3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Floor</a:t>
            </a:r>
            <a:endParaRPr lang="en-CA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 descr="Decorative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71" y="2593312"/>
            <a:ext cx="282978" cy="276497"/>
          </a:xfrm>
          <a:prstGeom prst="rect">
            <a:avLst/>
          </a:prstGeom>
        </p:spPr>
      </p:pic>
      <p:pic>
        <p:nvPicPr>
          <p:cNvPr id="12" name="Picture 11" descr="Decorative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85" y="2869809"/>
            <a:ext cx="376910" cy="376910"/>
          </a:xfrm>
          <a:prstGeom prst="rect">
            <a:avLst/>
          </a:prstGeom>
        </p:spPr>
      </p:pic>
      <p:pic>
        <p:nvPicPr>
          <p:cNvPr id="13" name="Picture 12" descr="Decorative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8" y="3230982"/>
            <a:ext cx="285702" cy="285702"/>
          </a:xfrm>
          <a:prstGeom prst="rect">
            <a:avLst/>
          </a:prstGeom>
        </p:spPr>
      </p:pic>
      <p:pic>
        <p:nvPicPr>
          <p:cNvPr id="14" name="Picture 13" descr="Decorative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62" y="3529746"/>
            <a:ext cx="307318" cy="307318"/>
          </a:xfrm>
          <a:prstGeom prst="rect">
            <a:avLst/>
          </a:prstGeom>
        </p:spPr>
      </p:pic>
      <p:pic>
        <p:nvPicPr>
          <p:cNvPr id="15" name="Picture 14" descr="Decorative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56" y="3837064"/>
            <a:ext cx="384930" cy="384930"/>
          </a:xfrm>
          <a:prstGeom prst="rect">
            <a:avLst/>
          </a:prstGeom>
        </p:spPr>
      </p:pic>
      <p:pic>
        <p:nvPicPr>
          <p:cNvPr id="4" name="Picture 3" descr="Decorative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18" y="2182647"/>
            <a:ext cx="371868" cy="371868"/>
          </a:xfrm>
          <a:prstGeom prst="rect">
            <a:avLst/>
          </a:prstGeom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</p:spPr>
        <p:txBody>
          <a:bodyPr/>
          <a:lstStyle/>
          <a:p>
            <a:fld id="{105822BA-B7AE-4DDB-BAFC-C8E55FB5C986}" type="slidenum">
              <a:rPr lang="en-CA" smtClean="0"/>
              <a:pPr/>
              <a:t>8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12700" y="1228829"/>
            <a:ext cx="11336400" cy="459066"/>
          </a:xfrm>
        </p:spPr>
        <p:txBody>
          <a:bodyPr/>
          <a:lstStyle/>
          <a:p>
            <a:r>
              <a:rPr lang="en-GB" sz="2800" dirty="0" smtClean="0">
                <a:latin typeface="Consolas" panose="020B0609020204030204" pitchFamily="49" charset="0"/>
              </a:rPr>
              <a:t>[GET IN TOUCH]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a737a243314308d4849cc4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1603</TotalTime>
  <Words>283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Office Theme</vt:lpstr>
      <vt:lpstr>CIO Digital Task Force</vt:lpstr>
      <vt:lpstr>[OBJECTIVE]</vt:lpstr>
      <vt:lpstr>[FREE AGENTS]</vt:lpstr>
      <vt:lpstr>[MISSIONS]</vt:lpstr>
      <vt:lpstr>[OUR VISION]</vt:lpstr>
      <vt:lpstr>[OUR VALUES]</vt:lpstr>
      <vt:lpstr>[WHAT WE NEED]</vt:lpstr>
      <vt:lpstr>[GET IN TOUCH]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47</cp:revision>
  <dcterms:created xsi:type="dcterms:W3CDTF">2018-07-20T14:42:10Z</dcterms:created>
  <dcterms:modified xsi:type="dcterms:W3CDTF">2019-10-16T15:30:42Z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-1631841465</vt:i4>
  </property>
  <property fmtid="{D5CDD505-2E9C-101B-9397-08002B2CF9AE}" pid="3" name="_NewReviewCycle">
    <vt:lpwstr/>
  </property>
  <property fmtid="{D5CDD505-2E9C-101B-9397-08002B2CF9AE}" pid="4" name="_EmailSubject">
    <vt:lpwstr>Updated DTO all-staff presentation</vt:lpwstr>
  </property>
  <property fmtid="{D5CDD505-2E9C-101B-9397-08002B2CF9AE}" pid="5" name="_AuthorEmail">
    <vt:lpwstr>brittany.hurley@canada.ca</vt:lpwstr>
  </property>
  <property fmtid="{D5CDD505-2E9C-101B-9397-08002B2CF9AE}" pid="6" name="_AuthorEmailDisplayName">
    <vt:lpwstr>Hurley, Brittany (SSC/SPC)</vt:lpwstr>
  </property>
</Properties>
</file>