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33333E"/>
    <a:srgbClr val="B01D00"/>
    <a:srgbClr val="7B098E"/>
    <a:srgbClr val="49505A"/>
    <a:srgbClr val="631E75"/>
    <a:srgbClr val="6E2283"/>
    <a:srgbClr val="33333C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3" autoAdjust="0"/>
    <p:restoredTop sz="75604" autoAdjust="0"/>
  </p:normalViewPr>
  <p:slideViewPr>
    <p:cSldViewPr snapToGrid="0">
      <p:cViewPr varScale="1">
        <p:scale>
          <a:sx n="115" d="100"/>
          <a:sy n="115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company/freeagents-agentslibr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L’Équipe </a:t>
            </a:r>
            <a:r>
              <a:rPr lang="fr-CA" dirty="0" smtClean="0"/>
              <a:t>d’intervention numérique DPI</a:t>
            </a:r>
            <a:endParaRPr lang="fr-CA" dirty="0"/>
          </a:p>
        </p:txBody>
      </p:sp>
      <p:pic>
        <p:nvPicPr>
          <p:cNvPr id="4" name="__EngageSlideDescription__" descr="slide description : Presentation title p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85" y="2940914"/>
            <a:ext cx="12700" cy="12700"/>
          </a:xfrm>
          <a:prstGeom prst="rect">
            <a:avLst/>
          </a:prstGeom>
          <a:ln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Qui </a:t>
            </a:r>
            <a:r>
              <a:rPr lang="fr-CA" dirty="0" smtClean="0"/>
              <a:t>sommes-nous</a:t>
            </a:r>
            <a:r>
              <a:rPr lang="en-CA" dirty="0" smtClean="0"/>
              <a:t> et que </a:t>
            </a:r>
            <a:r>
              <a:rPr lang="fr-CA" dirty="0" smtClean="0"/>
              <a:t>faisons-nous</a:t>
            </a:r>
            <a:r>
              <a:rPr lang="en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_EngageSlideDescription__" descr="slide description : Objective of the Digital Task Forc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5" name="Rectangle 4" descr="Decorative"/>
          <p:cNvSpPr/>
          <p:nvPr/>
        </p:nvSpPr>
        <p:spPr>
          <a:xfrm>
            <a:off x="2761" y="2359775"/>
            <a:ext cx="12192000" cy="1695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446787" y="2429819"/>
            <a:ext cx="8971247" cy="156966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CA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Intégrer des </a:t>
            </a:r>
            <a:r>
              <a:rPr lang="fr-CA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agents libres </a:t>
            </a:r>
            <a:r>
              <a:rPr lang="fr-CA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au sein de SPC afin de collaborer sur une </a:t>
            </a:r>
            <a:r>
              <a:rPr lang="fr-CA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mission</a:t>
            </a:r>
            <a:r>
              <a:rPr lang="fr-CA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renforcer les compétences de nos employés et explorer les moyens de changer notre façon de travailler.</a:t>
            </a:r>
            <a:endParaRPr lang="fr-CA" sz="2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700" y="1795094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</a:t>
            </a:r>
            <a:r>
              <a:rPr lang="fr-CA" sz="2800" dirty="0" smtClean="0">
                <a:latin typeface="Consolas" panose="020B0609020204030204" pitchFamily="49" charset="0"/>
              </a:rPr>
              <a:t>OBJECTIF</a:t>
            </a:r>
            <a:r>
              <a:rPr lang="en-GB" sz="2800" dirty="0" smtClean="0">
                <a:latin typeface="Consolas" panose="020B0609020204030204" pitchFamily="49" charset="0"/>
              </a:rPr>
              <a:t>]</a:t>
            </a:r>
            <a:endParaRPr lang="en-CA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2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_EngageSlideDescription__" descr="slide description : Definition of a Free Agent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5" name="Rectangle 4" descr="Decorative"/>
          <p:cNvSpPr/>
          <p:nvPr/>
        </p:nvSpPr>
        <p:spPr>
          <a:xfrm>
            <a:off x="0" y="2436080"/>
            <a:ext cx="12192000" cy="1695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316489" y="2655865"/>
            <a:ext cx="932593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fr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fr-CA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onctionnaires hautement qualifiés </a:t>
            </a:r>
            <a:r>
              <a:rPr lang="fr-CA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qui peuvent se déplacer librement au sein de l’organisation, selon le besoin, en tant qu’équipe ou individuellement.</a:t>
            </a:r>
            <a:endParaRPr lang="fr-CA" sz="2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 descr="Exclamation 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27" y="5119424"/>
            <a:ext cx="769620" cy="7696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95067" y="5642708"/>
            <a:ext cx="5259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en-CA" sz="1200" dirty="0" smtClean="0">
                <a:latin typeface="Consolas" panose="020B0609020204030204" pitchFamily="49" charset="0"/>
                <a:hlinkClick r:id="rId4"/>
              </a:rPr>
              <a:t>www.linkedin.com/company/freeagents-agentslibres</a:t>
            </a: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5067" y="5034754"/>
            <a:ext cx="50989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 smtClean="0">
                <a:latin typeface="Consolas" panose="020B0609020204030204" pitchFamily="49" charset="0"/>
              </a:rPr>
              <a:t>[AGENTS LIBRES DU CANADA]</a:t>
            </a:r>
          </a:p>
          <a:p>
            <a:r>
              <a:rPr lang="fr-CA" sz="1200" dirty="0" smtClean="0">
                <a:latin typeface="Consolas" panose="020B0609020204030204" pitchFamily="49" charset="0"/>
              </a:rPr>
              <a:t>Nous ne sommes pas les agents libres du SCT, mais nous les aimons tellement, que nous volons leur idée pour SPC :</a:t>
            </a:r>
            <a:endParaRPr lang="fr-CA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3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880149"/>
            <a:ext cx="11336400" cy="459066"/>
          </a:xfrm>
        </p:spPr>
        <p:txBody>
          <a:bodyPr/>
          <a:lstStyle/>
          <a:p>
            <a:r>
              <a:rPr lang="fr-CA" sz="2800" dirty="0" smtClean="0">
                <a:latin typeface="Consolas" panose="020B0609020204030204" pitchFamily="49" charset="0"/>
              </a:rPr>
              <a:t>[AGENTS LIBRES]</a:t>
            </a:r>
            <a:endParaRPr lang="fr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_EngageSlideDescription__" descr="slide description : Definition of a Missio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0" y="2479868"/>
            <a:ext cx="12192000" cy="1695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553359" y="2693039"/>
            <a:ext cx="932593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Défis spécifiques et bien définis </a:t>
            </a:r>
            <a:r>
              <a:rPr lang="fr-CA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abordés dans un délai déterminé, en partenariat avec des équipes existante.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Exclamation 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8" y="5122754"/>
            <a:ext cx="769620" cy="769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7730" y="5165382"/>
            <a:ext cx="5049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</a:t>
            </a:r>
            <a:r>
              <a:rPr lang="fr-CA" sz="1400" b="1" dirty="0" smtClean="0">
                <a:latin typeface="Consolas" panose="020B0609020204030204" pitchFamily="49" charset="0"/>
              </a:rPr>
              <a:t>Numérique != Technique]</a:t>
            </a:r>
          </a:p>
          <a:p>
            <a:r>
              <a:rPr lang="fr-CA" sz="1200" dirty="0" smtClean="0">
                <a:latin typeface="Consolas" panose="020B0609020204030204" pitchFamily="49" charset="0"/>
              </a:rPr>
              <a:t>Les missions porteront sur l</a:t>
            </a:r>
            <a:r>
              <a:rPr lang="en-US" sz="1200" dirty="0" smtClean="0">
                <a:latin typeface="Consolas" panose="020B0609020204030204" pitchFamily="49" charset="0"/>
              </a:rPr>
              <a:t>’amelioration </a:t>
            </a:r>
            <a:r>
              <a:rPr lang="fr-CA" sz="1200" dirty="0" smtClean="0">
                <a:latin typeface="Consolas" panose="020B0609020204030204" pitchFamily="49" charset="0"/>
              </a:rPr>
              <a:t>de notre capacité à fournir des services numériques, et ce, dans toutes les disciplines.</a:t>
            </a:r>
            <a:endParaRPr lang="fr-CA" sz="1200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4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0" y="1925626"/>
            <a:ext cx="11336400" cy="459066"/>
          </a:xfrm>
        </p:spPr>
        <p:txBody>
          <a:bodyPr/>
          <a:lstStyle/>
          <a:p>
            <a:r>
              <a:rPr lang="fr-CA" sz="2800" dirty="0" smtClean="0">
                <a:latin typeface="Consolas" panose="020B0609020204030204" pitchFamily="49" charset="0"/>
              </a:rPr>
              <a:t>[MISSIONS]</a:t>
            </a:r>
            <a:endParaRPr lang="fr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__EngageSlideDescription__" descr="slide description : Vision of the Digital Task Forc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2761" y="1865650"/>
            <a:ext cx="12192000" cy="299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" name="Group 6" descr="Group of boxes representing challenges"/>
          <p:cNvGrpSpPr/>
          <p:nvPr/>
        </p:nvGrpSpPr>
        <p:grpSpPr>
          <a:xfrm>
            <a:off x="720804" y="2411294"/>
            <a:ext cx="1013604" cy="1225266"/>
            <a:chOff x="708104" y="3611060"/>
            <a:chExt cx="1013604" cy="1225266"/>
          </a:xfrm>
        </p:grpSpPr>
        <p:sp>
          <p:nvSpPr>
            <p:cNvPr id="8" name="Cube 7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ube 8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Cube 9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Cube 10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9051" y="3834598"/>
            <a:ext cx="1920903" cy="954107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Obtenir une liste de défis grâce à la méthode du « </a:t>
            </a:r>
            <a:r>
              <a:rPr lang="fr-CA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Crowdsourcing</a:t>
            </a:r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»</a:t>
            </a:r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 descr="Individual with a magnifying glass looking at one challenge"/>
          <p:cNvGrpSpPr/>
          <p:nvPr/>
        </p:nvGrpSpPr>
        <p:grpSpPr>
          <a:xfrm>
            <a:off x="2580321" y="2297559"/>
            <a:ext cx="1346566" cy="1335744"/>
            <a:chOff x="2567621" y="3497325"/>
            <a:chExt cx="1346566" cy="1335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  <a:noFill/>
          </p:spPr>
        </p:pic>
        <p:sp>
          <p:nvSpPr>
            <p:cNvPr id="16" name="Cube 15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81371" y="3817474"/>
            <a:ext cx="1619085" cy="954107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Découvrir la cause &amp; la mission potentielle</a:t>
            </a:r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 descr="Handshake with a document representing a partnership agreement"/>
          <p:cNvGrpSpPr/>
          <p:nvPr/>
        </p:nvGrpSpPr>
        <p:grpSpPr>
          <a:xfrm>
            <a:off x="4870316" y="2431800"/>
            <a:ext cx="1002105" cy="1276263"/>
            <a:chOff x="4699230" y="3650059"/>
            <a:chExt cx="1002105" cy="1276263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4288049" y="3918395"/>
            <a:ext cx="192406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Collaborer sur une entente de partenariat</a:t>
            </a:r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Group 41" descr="Two people stacking boxes, representing work being done"/>
          <p:cNvGrpSpPr/>
          <p:nvPr/>
        </p:nvGrpSpPr>
        <p:grpSpPr>
          <a:xfrm>
            <a:off x="6794350" y="2509417"/>
            <a:ext cx="1085249" cy="1097406"/>
            <a:chOff x="6794350" y="2509417"/>
            <a:chExt cx="1085249" cy="1097406"/>
          </a:xfrm>
        </p:grpSpPr>
        <p:sp>
          <p:nvSpPr>
            <p:cNvPr id="28" name="Flowchart: Process 27"/>
            <p:cNvSpPr/>
            <p:nvPr/>
          </p:nvSpPr>
          <p:spPr>
            <a:xfrm>
              <a:off x="7153403" y="2509417"/>
              <a:ext cx="345989" cy="101409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350" y="2521574"/>
              <a:ext cx="1085249" cy="1085249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74943" y="3810673"/>
            <a:ext cx="1924061" cy="954107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Faire </a:t>
            </a:r>
          </a:p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« la chose » ensemble, en itérations</a:t>
            </a:r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oup 29" descr="Two people sharing their accomplishments"/>
          <p:cNvGrpSpPr/>
          <p:nvPr/>
        </p:nvGrpSpPr>
        <p:grpSpPr>
          <a:xfrm>
            <a:off x="8089089" y="2549058"/>
            <a:ext cx="1974035" cy="1053031"/>
            <a:chOff x="8076389" y="3748824"/>
            <a:chExt cx="1974035" cy="10530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3" name="Flowchart: Process 32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Lightning Bolt 33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rgbClr val="7B098E"/>
            </a:solidFill>
            <a:ln>
              <a:solidFill>
                <a:srgbClr val="7B09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03127" y="3941600"/>
            <a:ext cx="1719992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Partagez ce qui a été fait</a:t>
            </a:r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Group 34" descr="Thumbs up and thumbs down emoji"/>
          <p:cNvGrpSpPr/>
          <p:nvPr/>
        </p:nvGrpSpPr>
        <p:grpSpPr>
          <a:xfrm>
            <a:off x="10426661" y="2600504"/>
            <a:ext cx="1227317" cy="870751"/>
            <a:chOff x="10413961" y="3800270"/>
            <a:chExt cx="1227317" cy="870751"/>
          </a:xfrm>
        </p:grpSpPr>
        <p:sp>
          <p:nvSpPr>
            <p:cNvPr id="36" name="Flowchart: Process 35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0072766" y="3726156"/>
            <a:ext cx="1924061" cy="954107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Évaluer la mission, prolonger ou aller de l’avant</a:t>
            </a:r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43" name="Title 8"/>
          <p:cNvSpPr>
            <a:spLocks noGrp="1"/>
          </p:cNvSpPr>
          <p:nvPr>
            <p:ph type="title"/>
          </p:nvPr>
        </p:nvSpPr>
        <p:spPr>
          <a:xfrm>
            <a:off x="0" y="1327388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[NOTRE VISION]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_EngageSlideDescription__" descr="slide description : Values and keys to success for the Digital Task Forc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2761" y="2246114"/>
            <a:ext cx="12192000" cy="22468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25327" y="2522790"/>
            <a:ext cx="6120843" cy="1631216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Pensée numérique</a:t>
            </a:r>
          </a:p>
          <a:p>
            <a:pPr marL="342900" indent="-342900" algn="just">
              <a:buFontTx/>
              <a:buChar char="-"/>
            </a:pP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Utiliser les principes Agile/</a:t>
            </a:r>
            <a:r>
              <a:rPr lang="fr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DevOps</a:t>
            </a:r>
            <a:endParaRPr lang="fr-CA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Tx/>
              <a:buChar char="-"/>
            </a:pP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Travailler dans le « ouvert par défaut »</a:t>
            </a:r>
          </a:p>
          <a:p>
            <a:pPr marL="342900" indent="-342900" algn="just">
              <a:buFontTx/>
              <a:buChar char="-"/>
            </a:pP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 concentrer sur l’utilisateur</a:t>
            </a:r>
            <a:endParaRPr lang="en-CA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Tx/>
              <a:buChar char="-"/>
            </a:pP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Apprendre de l’échec</a:t>
            </a:r>
            <a:endParaRPr lang="fr-CA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235" y="1639406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800" b="1" dirty="0" smtClean="0">
                <a:latin typeface="Consolas" panose="020B0609020204030204" pitchFamily="49" charset="0"/>
              </a:rPr>
              <a:t>[LES CLÉS DU SUCCÈS]</a:t>
            </a:r>
            <a:endParaRPr lang="fr-CA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6170" y="2487389"/>
            <a:ext cx="5653087" cy="132343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Recrutement et RH flexible</a:t>
            </a:r>
            <a:b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Ententes de partenariats clairs</a:t>
            </a:r>
          </a:p>
          <a:p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Viser l’approche du non laisser-faire</a:t>
            </a:r>
            <a:b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Confiance et collaboration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0" y="1703560"/>
            <a:ext cx="11336400" cy="459066"/>
          </a:xfrm>
        </p:spPr>
        <p:txBody>
          <a:bodyPr/>
          <a:lstStyle/>
          <a:p>
            <a:r>
              <a:rPr lang="fr-CA" sz="2800" dirty="0" smtClean="0">
                <a:latin typeface="Consolas" panose="020B0609020204030204" pitchFamily="49" charset="0"/>
              </a:rPr>
              <a:t>[NOS VALEURS]                        </a:t>
            </a:r>
            <a:endParaRPr lang="fr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_EngageSlideDescription__" descr="slide description : What the Digital Task Force needs to be successful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0" y="1894492"/>
            <a:ext cx="12192000" cy="3000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90670" y="2271356"/>
            <a:ext cx="10256704" cy="224676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Nous avons besoin de vous. </a:t>
            </a: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Nous ne pouvons pas réussir seuls. </a:t>
            </a:r>
          </a:p>
          <a:p>
            <a:pPr algn="just"/>
            <a:endParaRPr lang="fr-CA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fr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Nous avons besoin de vos problèmes</a:t>
            </a: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de vos idées, et de votre aide pour transformer ces idées en missions.</a:t>
            </a:r>
          </a:p>
          <a:p>
            <a:pPr algn="just"/>
            <a:endParaRPr lang="fr-CA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fr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Nous promettons d’être transparents</a:t>
            </a:r>
            <a:r>
              <a:rPr lang="fr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et nous vous demandons de venir nous parler si nous pouvons nous améliorer.</a:t>
            </a:r>
            <a:endParaRPr lang="fr-CA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327388"/>
            <a:ext cx="11336400" cy="459066"/>
          </a:xfrm>
        </p:spPr>
        <p:txBody>
          <a:bodyPr/>
          <a:lstStyle/>
          <a:p>
            <a:r>
              <a:rPr lang="fr-CA" sz="2800" dirty="0" smtClean="0">
                <a:latin typeface="Consolas" panose="020B0609020204030204" pitchFamily="49" charset="0"/>
              </a:rPr>
              <a:t>[CE DONT NOUS AVONS BESOIN]</a:t>
            </a:r>
            <a:endParaRPr lang="fr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_EngageSlideDescription__" descr="slide description : Contact details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7" name="Rectangle 6" descr="Decorative"/>
          <p:cNvSpPr/>
          <p:nvPr/>
        </p:nvSpPr>
        <p:spPr>
          <a:xfrm>
            <a:off x="2761" y="1753534"/>
            <a:ext cx="12192000" cy="3064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TextBox 9"/>
          <p:cNvSpPr txBox="1"/>
          <p:nvPr/>
        </p:nvSpPr>
        <p:spPr>
          <a:xfrm>
            <a:off x="2506295" y="2239221"/>
            <a:ext cx="9698405" cy="199028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CA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Heure</a:t>
            </a:r>
            <a:r>
              <a:rPr lang="en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numérique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Invitation à </a:t>
            </a:r>
            <a:r>
              <a:rPr lang="en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venir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prochainement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endParaRPr lang="en-US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github.com/dtf-</a:t>
            </a:r>
            <a:r>
              <a:rPr lang="en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ein</a:t>
            </a:r>
            <a:endParaRPr lang="en-CA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Twitter: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		À </a:t>
            </a:r>
            <a:r>
              <a:rPr lang="en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venir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prochainement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  <a:p>
            <a:pPr algn="just">
              <a:spcAft>
                <a:spcPts val="5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		brittany.hurley@canada.ca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Slack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		#CIO-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DigitalTaskForce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personne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360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Lisgar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8ème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étage</a:t>
            </a:r>
            <a:endParaRPr lang="en-CA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 descr="Decorative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71" y="2593312"/>
            <a:ext cx="282978" cy="276497"/>
          </a:xfrm>
          <a:prstGeom prst="rect">
            <a:avLst/>
          </a:prstGeom>
        </p:spPr>
      </p:pic>
      <p:pic>
        <p:nvPicPr>
          <p:cNvPr id="12" name="Picture 11" descr="Decorativ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85" y="2869809"/>
            <a:ext cx="376910" cy="376910"/>
          </a:xfrm>
          <a:prstGeom prst="rect">
            <a:avLst/>
          </a:prstGeom>
        </p:spPr>
      </p:pic>
      <p:pic>
        <p:nvPicPr>
          <p:cNvPr id="13" name="Picture 12" descr="Decorative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8" y="3230982"/>
            <a:ext cx="285702" cy="285702"/>
          </a:xfrm>
          <a:prstGeom prst="rect">
            <a:avLst/>
          </a:prstGeom>
        </p:spPr>
      </p:pic>
      <p:pic>
        <p:nvPicPr>
          <p:cNvPr id="14" name="Picture 13" descr="Decorative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62" y="3529746"/>
            <a:ext cx="307318" cy="307318"/>
          </a:xfrm>
          <a:prstGeom prst="rect">
            <a:avLst/>
          </a:prstGeom>
        </p:spPr>
      </p:pic>
      <p:pic>
        <p:nvPicPr>
          <p:cNvPr id="15" name="Picture 14" descr="Decorativ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56" y="3837064"/>
            <a:ext cx="384930" cy="384930"/>
          </a:xfrm>
          <a:prstGeom prst="rect">
            <a:avLst/>
          </a:prstGeom>
        </p:spPr>
      </p:pic>
      <p:pic>
        <p:nvPicPr>
          <p:cNvPr id="4" name="Picture 3" descr="Decorative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18" y="2182647"/>
            <a:ext cx="371868" cy="371868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8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2700" y="1228829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[ENTRER EN CONTACT]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75cf54331431c68f5597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1676</TotalTime>
  <Words>301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Office Theme</vt:lpstr>
      <vt:lpstr>L’Équipe d’intervention numérique DPI</vt:lpstr>
      <vt:lpstr>[OBJECTIF]</vt:lpstr>
      <vt:lpstr>[AGENTS LIBRES]</vt:lpstr>
      <vt:lpstr>[MISSIONS]</vt:lpstr>
      <vt:lpstr>[NOTRE VISION]</vt:lpstr>
      <vt:lpstr>[NOS VALEURS]                        </vt:lpstr>
      <vt:lpstr>[CE DONT NOUS AVONS BESOIN]</vt:lpstr>
      <vt:lpstr>[ENTRER EN CONTACT]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56</cp:revision>
  <dcterms:created xsi:type="dcterms:W3CDTF">2018-07-20T14:42:10Z</dcterms:created>
  <dcterms:modified xsi:type="dcterms:W3CDTF">2019-10-16T18:09:57Z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