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0" r:id="rId3"/>
    <p:sldId id="270" r:id="rId4"/>
    <p:sldId id="261" r:id="rId5"/>
    <p:sldId id="281" r:id="rId6"/>
    <p:sldId id="272" r:id="rId7"/>
    <p:sldId id="274" r:id="rId8"/>
    <p:sldId id="283" r:id="rId9"/>
    <p:sldId id="280" r:id="rId10"/>
    <p:sldId id="285" r:id="rId11"/>
    <p:sldId id="286" r:id="rId12"/>
    <p:sldId id="284" r:id="rId13"/>
    <p:sldId id="278" r:id="rId14"/>
    <p:sldId id="287" r:id="rId15"/>
    <p:sldId id="282" r:id="rId16"/>
    <p:sldId id="269"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1E77"/>
    <a:srgbClr val="4C2084"/>
    <a:srgbClr val="3D218D"/>
    <a:srgbClr val="29229A"/>
    <a:srgbClr val="26262D"/>
    <a:srgbClr val="392190"/>
    <a:srgbClr val="521F80"/>
    <a:srgbClr val="00883D"/>
    <a:srgbClr val="00B050"/>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46" autoAdjust="0"/>
    <p:restoredTop sz="75604" autoAdjust="0"/>
  </p:normalViewPr>
  <p:slideViewPr>
    <p:cSldViewPr snapToGrid="0">
      <p:cViewPr varScale="1">
        <p:scale>
          <a:sx n="76" d="100"/>
          <a:sy n="76" d="100"/>
        </p:scale>
        <p:origin x="108" y="906"/>
      </p:cViewPr>
      <p:guideLst/>
    </p:cSldViewPr>
  </p:slideViewPr>
  <p:notesTextViewPr>
    <p:cViewPr>
      <p:scale>
        <a:sx n="3" d="2"/>
        <a:sy n="3" d="2"/>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32A8CA-5653-4CB8-AEEB-44430BC38506}" type="datetimeFigureOut">
              <a:rPr lang="en-CA" smtClean="0"/>
              <a:t>2019-10-28</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0E4B66-A162-432C-BD1F-78DCA1BB1811}" type="slidenum">
              <a:rPr lang="en-CA" smtClean="0"/>
              <a:t>‹#›</a:t>
            </a:fld>
            <a:endParaRPr lang="en-CA"/>
          </a:p>
        </p:txBody>
      </p:sp>
    </p:spTree>
    <p:extLst>
      <p:ext uri="{BB962C8B-B14F-4D97-AF65-F5344CB8AC3E}">
        <p14:creationId xmlns:p14="http://schemas.microsoft.com/office/powerpoint/2010/main" val="1069985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FB522-10CE-4B3C-92A1-9B8FCA0AFF13}" type="datetimeFigureOut">
              <a:rPr lang="en-CA" smtClean="0"/>
              <a:t>2019-10-28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939A7-A6B4-48BA-93BC-D12979265760}" type="slidenum">
              <a:rPr lang="en-CA" smtClean="0"/>
              <a:t>‹#›</a:t>
            </a:fld>
            <a:endParaRPr lang="en-CA"/>
          </a:p>
        </p:txBody>
      </p:sp>
    </p:spTree>
    <p:extLst>
      <p:ext uri="{BB962C8B-B14F-4D97-AF65-F5344CB8AC3E}">
        <p14:creationId xmlns:p14="http://schemas.microsoft.com/office/powerpoint/2010/main" val="403005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58685" y="2482720"/>
            <a:ext cx="8747390" cy="458194"/>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Subtitle 2"/>
          <p:cNvSpPr>
            <a:spLocks noGrp="1"/>
          </p:cNvSpPr>
          <p:nvPr>
            <p:ph type="subTitle" idx="1" hasCustomPrompt="1"/>
          </p:nvPr>
        </p:nvSpPr>
        <p:spPr>
          <a:xfrm>
            <a:off x="1758685" y="2985173"/>
            <a:ext cx="8747390" cy="392346"/>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  │ </a:t>
            </a:r>
            <a:r>
              <a:rPr lang="en-US" dirty="0" err="1" smtClean="0"/>
              <a:t>Cliquez</a:t>
            </a:r>
            <a:r>
              <a:rPr lang="en-US" dirty="0" smtClean="0"/>
              <a:t> pour </a:t>
            </a:r>
            <a:r>
              <a:rPr lang="en-US" dirty="0" err="1" smtClean="0"/>
              <a:t>ajouter</a:t>
            </a:r>
            <a:r>
              <a:rPr lang="en-US" dirty="0" smtClean="0"/>
              <a:t> le sous-</a:t>
            </a:r>
            <a:r>
              <a:rPr lang="en-US" dirty="0" err="1" smtClean="0"/>
              <a:t>titre</a:t>
            </a:r>
            <a:endParaRPr lang="en-US" dirty="0"/>
          </a:p>
        </p:txBody>
      </p:sp>
      <p:pic>
        <p:nvPicPr>
          <p:cNvPr id="6" name="Picture 5" title="Digital Task For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416" y="2390265"/>
            <a:ext cx="1020206" cy="1020206"/>
          </a:xfrm>
          <a:prstGeom prst="rect">
            <a:avLst/>
          </a:prstGeom>
        </p:spPr>
      </p:pic>
      <p:pic>
        <p:nvPicPr>
          <p:cNvPr id="11" name="Picture 10" title="Shared Services Canada, Governmnet of Canada"/>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2676915196"/>
      </p:ext>
    </p:extLst>
  </p:cSld>
  <p:clrMapOvr>
    <a:masterClrMapping/>
  </p:clrMapOvr>
  <p:extLst mod="1">
    <p:ext uri="{DCECCB84-F9BA-43D5-87BE-67443E8EF086}">
      <p15:sldGuideLst xmlns:p15="http://schemas.microsoft.com/office/powerpoint/2012/main">
        <p15:guide id="1" orient="horz" pos="1774" userDrawn="1">
          <p15:clr>
            <a:srgbClr val="FBAE40"/>
          </p15:clr>
        </p15:guide>
        <p15:guide id="2" pos="3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option 2">
    <p:spTree>
      <p:nvGrpSpPr>
        <p:cNvPr id="1" name=""/>
        <p:cNvGrpSpPr/>
        <p:nvPr/>
      </p:nvGrpSpPr>
      <p:grpSpPr>
        <a:xfrm>
          <a:off x="0" y="0"/>
          <a:ext cx="0" cy="0"/>
          <a:chOff x="0" y="0"/>
          <a:chExt cx="0" cy="0"/>
        </a:xfrm>
      </p:grpSpPr>
      <p:pic>
        <p:nvPicPr>
          <p:cNvPr id="4" name="Picture 3" title="Digital Task For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800" y="2390400"/>
            <a:ext cx="1018800" cy="1018800"/>
          </a:xfrm>
          <a:prstGeom prst="rect">
            <a:avLst/>
          </a:prstGeom>
        </p:spPr>
      </p:pic>
      <p:sp>
        <p:nvSpPr>
          <p:cNvPr id="2" name="Title 1"/>
          <p:cNvSpPr>
            <a:spLocks noGrp="1"/>
          </p:cNvSpPr>
          <p:nvPr>
            <p:ph type="ctrTitle" hasCustomPrompt="1"/>
          </p:nvPr>
        </p:nvSpPr>
        <p:spPr>
          <a:xfrm>
            <a:off x="1758685" y="2484000"/>
            <a:ext cx="8747390" cy="457200"/>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Subtitle 2"/>
          <p:cNvSpPr>
            <a:spLocks noGrp="1"/>
          </p:cNvSpPr>
          <p:nvPr>
            <p:ph type="subTitle" idx="1" hasCustomPrompt="1"/>
          </p:nvPr>
        </p:nvSpPr>
        <p:spPr>
          <a:xfrm>
            <a:off x="1758685" y="2984400"/>
            <a:ext cx="8747390" cy="392400"/>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  │ </a:t>
            </a:r>
            <a:r>
              <a:rPr lang="en-US" dirty="0" err="1" smtClean="0"/>
              <a:t>Cliquez</a:t>
            </a:r>
            <a:r>
              <a:rPr lang="en-US" dirty="0" smtClean="0"/>
              <a:t> pour </a:t>
            </a:r>
            <a:r>
              <a:rPr lang="en-US" dirty="0" err="1" smtClean="0"/>
              <a:t>ajouter</a:t>
            </a:r>
            <a:r>
              <a:rPr lang="en-US" dirty="0" smtClean="0"/>
              <a:t> le sous-</a:t>
            </a:r>
            <a:r>
              <a:rPr lang="en-US" dirty="0" err="1" smtClean="0"/>
              <a:t>titre</a:t>
            </a:r>
            <a:endParaRPr lang="en-US" dirty="0"/>
          </a:p>
        </p:txBody>
      </p:sp>
      <p:pic>
        <p:nvPicPr>
          <p:cNvPr id="7" name="Picture 6" title="Shared Services Canada, Governmnet of Canada"/>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1001008861"/>
      </p:ext>
    </p:extLst>
  </p:cSld>
  <p:clrMapOvr>
    <a:masterClrMapping/>
  </p:clrMapOvr>
  <p:extLst mod="1">
    <p:ext uri="{DCECCB84-F9BA-43D5-87BE-67443E8EF086}">
      <p15:sldGuideLst xmlns:p15="http://schemas.microsoft.com/office/powerpoint/2012/main">
        <p15:guide id="1" orient="horz" pos="1774">
          <p15:clr>
            <a:srgbClr val="FBAE40"/>
          </p15:clr>
        </p15:guide>
        <p15:guide id="2" pos="37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ption 3">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87375" y="2484000"/>
            <a:ext cx="8747390" cy="457200"/>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7" name="Subtitle 2"/>
          <p:cNvSpPr>
            <a:spLocks noGrp="1"/>
          </p:cNvSpPr>
          <p:nvPr>
            <p:ph type="subTitle" idx="1" hasCustomPrompt="1"/>
          </p:nvPr>
        </p:nvSpPr>
        <p:spPr>
          <a:xfrm>
            <a:off x="587375" y="2984400"/>
            <a:ext cx="8747390" cy="392400"/>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  │  </a:t>
            </a:r>
            <a:r>
              <a:rPr lang="en-US" dirty="0" err="1" smtClean="0"/>
              <a:t>Cliquez</a:t>
            </a:r>
            <a:r>
              <a:rPr lang="en-US" dirty="0" smtClean="0"/>
              <a:t> pour </a:t>
            </a:r>
            <a:r>
              <a:rPr lang="en-US" dirty="0" err="1" smtClean="0"/>
              <a:t>ajouter</a:t>
            </a:r>
            <a:r>
              <a:rPr lang="en-US" dirty="0" smtClean="0"/>
              <a:t> le souse-</a:t>
            </a:r>
            <a:r>
              <a:rPr lang="en-US" dirty="0" err="1" smtClean="0"/>
              <a:t>titre</a:t>
            </a:r>
            <a:endParaRPr lang="en-US" dirty="0"/>
          </a:p>
        </p:txBody>
      </p:sp>
      <p:pic>
        <p:nvPicPr>
          <p:cNvPr id="5" name="Picture 4" title="Shared Services Canada, Governmnet of Canada"/>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325550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ption 4">
    <p:spTree>
      <p:nvGrpSpPr>
        <p:cNvPr id="1" name=""/>
        <p:cNvGrpSpPr/>
        <p:nvPr/>
      </p:nvGrpSpPr>
      <p:grpSpPr>
        <a:xfrm>
          <a:off x="0" y="0"/>
          <a:ext cx="0" cy="0"/>
          <a:chOff x="0" y="0"/>
          <a:chExt cx="0" cy="0"/>
        </a:xfrm>
      </p:grpSpPr>
      <p:pic>
        <p:nvPicPr>
          <p:cNvPr id="8" name="Picture 7" title="Digital Task For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61220" y="1180612"/>
            <a:ext cx="6000000" cy="4171429"/>
          </a:xfrm>
          <a:prstGeom prst="rect">
            <a:avLst/>
          </a:prstGeom>
        </p:spPr>
      </p:pic>
      <p:sp>
        <p:nvSpPr>
          <p:cNvPr id="6" name="Title 1"/>
          <p:cNvSpPr>
            <a:spLocks noGrp="1"/>
          </p:cNvSpPr>
          <p:nvPr>
            <p:ph type="ctrTitle" hasCustomPrompt="1"/>
          </p:nvPr>
        </p:nvSpPr>
        <p:spPr>
          <a:xfrm>
            <a:off x="587375" y="2484000"/>
            <a:ext cx="6069457" cy="457200"/>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a:t>
            </a:r>
            <a:endParaRPr lang="en-CA" dirty="0"/>
          </a:p>
        </p:txBody>
      </p:sp>
      <p:sp>
        <p:nvSpPr>
          <p:cNvPr id="7" name="Subtitle 2"/>
          <p:cNvSpPr>
            <a:spLocks noGrp="1"/>
          </p:cNvSpPr>
          <p:nvPr>
            <p:ph type="subTitle" idx="1" hasCustomPrompt="1"/>
          </p:nvPr>
        </p:nvSpPr>
        <p:spPr>
          <a:xfrm>
            <a:off x="587375" y="2984400"/>
            <a:ext cx="6069457" cy="392400"/>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a:t>
            </a:r>
            <a:endParaRPr lang="en-US" dirty="0"/>
          </a:p>
        </p:txBody>
      </p:sp>
      <p:pic>
        <p:nvPicPr>
          <p:cNvPr id="5" name="Picture 4" title="Shared Services Canada, Governmnet of Canada"/>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264491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400" y="326222"/>
            <a:ext cx="11336400" cy="437951"/>
          </a:xfrm>
        </p:spPr>
        <p:txBody>
          <a:bodyPr anchor="t">
            <a:noAutofit/>
          </a:bodyPr>
          <a:lstStyle>
            <a:lvl1pPr>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Content Placeholder 2"/>
          <p:cNvSpPr>
            <a:spLocks noGrp="1"/>
          </p:cNvSpPr>
          <p:nvPr>
            <p:ph idx="1" hasCustomPrompt="1"/>
          </p:nvPr>
        </p:nvSpPr>
        <p:spPr>
          <a:xfrm>
            <a:off x="428400" y="1069847"/>
            <a:ext cx="11336400" cy="5120641"/>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text styles │ </a:t>
            </a:r>
            <a:r>
              <a:rPr lang="en-US" dirty="0" err="1" smtClean="0"/>
              <a:t>Cliquez</a:t>
            </a:r>
            <a:r>
              <a:rPr lang="en-US" dirty="0" smtClean="0"/>
              <a:t> pour modifier le </a:t>
            </a:r>
            <a:r>
              <a:rPr lang="en-US" dirty="0" err="1" smtClean="0"/>
              <a:t>texte</a:t>
            </a:r>
            <a:endParaRPr lang="en-US" dirty="0" smtClean="0"/>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5" name="Slide Number Placeholder 5"/>
          <p:cNvSpPr>
            <a:spLocks noGrp="1"/>
          </p:cNvSpPr>
          <p:nvPr>
            <p:ph type="sldNum" sz="quarter" idx="4"/>
          </p:nvPr>
        </p:nvSpPr>
        <p:spPr>
          <a:xfrm>
            <a:off x="11287044" y="6261669"/>
            <a:ext cx="582168" cy="348330"/>
          </a:xfrm>
          <a:prstGeom prst="rect">
            <a:avLst/>
          </a:prstGeom>
        </p:spPr>
        <p:txBody>
          <a:bodyPr vert="horz" lIns="91440" tIns="45720" rIns="91440" bIns="45720" rtlCol="0" anchor="ctr"/>
          <a:lstStyle>
            <a:lvl1pPr algn="r">
              <a:defRPr sz="1200">
                <a:solidFill>
                  <a:srgbClr val="33333C"/>
                </a:solidFill>
                <a:latin typeface="Century Gothic" panose="020B0502020202020204" pitchFamily="34" charset="0"/>
              </a:defRPr>
            </a:lvl1pPr>
          </a:lstStyle>
          <a:p>
            <a:fld id="{105822BA-B7AE-4DDB-BAFC-C8E55FB5C986}" type="slidenum">
              <a:rPr lang="en-CA" smtClean="0"/>
              <a:pPr/>
              <a:t>‹#›</a:t>
            </a:fld>
            <a:endParaRPr lang="en-CA" dirty="0"/>
          </a:p>
        </p:txBody>
      </p:sp>
    </p:spTree>
    <p:extLst>
      <p:ext uri="{BB962C8B-B14F-4D97-AF65-F5344CB8AC3E}">
        <p14:creationId xmlns:p14="http://schemas.microsoft.com/office/powerpoint/2010/main" val="425629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age numb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 y="6071046"/>
            <a:ext cx="12192000" cy="786954"/>
          </a:xfrm>
          <a:prstGeom prst="rect">
            <a:avLst/>
          </a:prstGeom>
        </p:spPr>
      </p:pic>
      <p:sp>
        <p:nvSpPr>
          <p:cNvPr id="2" name="Title 1"/>
          <p:cNvSpPr>
            <a:spLocks noGrp="1"/>
          </p:cNvSpPr>
          <p:nvPr>
            <p:ph type="title" hasCustomPrompt="1"/>
          </p:nvPr>
        </p:nvSpPr>
        <p:spPr>
          <a:xfrm>
            <a:off x="428400" y="326222"/>
            <a:ext cx="11336400" cy="459066"/>
          </a:xfrm>
        </p:spPr>
        <p:txBody>
          <a:bodyPr anchor="t">
            <a:noAutofit/>
          </a:bodyPr>
          <a:lstStyle>
            <a:lvl1pPr>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Content Placeholder 2"/>
          <p:cNvSpPr>
            <a:spLocks noGrp="1"/>
          </p:cNvSpPr>
          <p:nvPr>
            <p:ph idx="1" hasCustomPrompt="1"/>
          </p:nvPr>
        </p:nvSpPr>
        <p:spPr>
          <a:xfrm>
            <a:off x="428400" y="1069847"/>
            <a:ext cx="11336400" cy="50011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solidFill>
                <a:latin typeface="Century Gothic" panose="020B0502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text │ </a:t>
            </a:r>
            <a:r>
              <a:rPr lang="en-US" dirty="0" err="1" smtClean="0"/>
              <a:t>Cliquez</a:t>
            </a:r>
            <a:r>
              <a:rPr lang="en-US" dirty="0" smtClean="0"/>
              <a:t> pour modifier le </a:t>
            </a:r>
            <a:r>
              <a:rPr lang="en-US" dirty="0" err="1" smtClean="0"/>
              <a:t>texte</a:t>
            </a:r>
            <a:endParaRPr lang="en-US" dirty="0" smtClean="0"/>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6" name="Slide Number Placeholder 5"/>
          <p:cNvSpPr>
            <a:spLocks noGrp="1"/>
          </p:cNvSpPr>
          <p:nvPr>
            <p:ph type="sldNum" sz="quarter" idx="4"/>
          </p:nvPr>
        </p:nvSpPr>
        <p:spPr>
          <a:xfrm>
            <a:off x="11690350" y="6465890"/>
            <a:ext cx="439738" cy="323850"/>
          </a:xfrm>
          <a:prstGeom prst="rect">
            <a:avLst/>
          </a:prstGeom>
          <a:solidFill>
            <a:srgbClr val="631E75"/>
          </a:solidFill>
        </p:spPr>
        <p:txBody>
          <a:bodyPr vert="horz" lIns="91440" tIns="45720" rIns="91440" bIns="45720" rtlCol="0" anchor="ctr"/>
          <a:lstStyle>
            <a:lvl1pPr algn="ctr">
              <a:defRPr sz="1200" b="0">
                <a:solidFill>
                  <a:schemeClr val="bg1"/>
                </a:solidFill>
                <a:latin typeface="Century Gothic" panose="020B0502020202020204" pitchFamily="34" charset="0"/>
              </a:defRPr>
            </a:lvl1pPr>
          </a:lstStyle>
          <a:p>
            <a:fld id="{105822BA-B7AE-4DDB-BAFC-C8E55FB5C986}" type="slidenum">
              <a:rPr lang="en-CA" smtClean="0"/>
              <a:pPr/>
              <a:t>‹#›</a:t>
            </a:fld>
            <a:r>
              <a:rPr lang="en-CA" dirty="0" smtClean="0"/>
              <a:t> </a:t>
            </a:r>
            <a:endParaRPr lang="en-CA" dirty="0"/>
          </a:p>
        </p:txBody>
      </p:sp>
    </p:spTree>
    <p:extLst>
      <p:ext uri="{BB962C8B-B14F-4D97-AF65-F5344CB8AC3E}">
        <p14:creationId xmlns:p14="http://schemas.microsoft.com/office/powerpoint/2010/main" val="5255485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ooter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400" y="326222"/>
            <a:ext cx="11336400" cy="459066"/>
          </a:xfrm>
        </p:spPr>
        <p:txBody>
          <a:bodyPr anchor="t">
            <a:noAutofit/>
          </a:bodyPr>
          <a:lstStyle>
            <a:lvl1pPr>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Content Placeholder 2"/>
          <p:cNvSpPr>
            <a:spLocks noGrp="1"/>
          </p:cNvSpPr>
          <p:nvPr>
            <p:ph idx="1" hasCustomPrompt="1"/>
          </p:nvPr>
        </p:nvSpPr>
        <p:spPr>
          <a:xfrm>
            <a:off x="428400" y="1069847"/>
            <a:ext cx="11336400" cy="4553713"/>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solidFill>
                <a:latin typeface="Century Gothic" panose="020B0502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text │ </a:t>
            </a:r>
            <a:r>
              <a:rPr lang="en-US" dirty="0" err="1" smtClean="0"/>
              <a:t>Cliquez</a:t>
            </a:r>
            <a:r>
              <a:rPr lang="en-US" dirty="0" smtClean="0"/>
              <a:t> pour modifier le </a:t>
            </a:r>
            <a:r>
              <a:rPr lang="en-US" dirty="0" err="1" smtClean="0"/>
              <a:t>texte</a:t>
            </a:r>
            <a:endParaRPr lang="en-US" dirty="0" smtClean="0"/>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28" name="Content Placeholder 27"/>
          <p:cNvSpPr>
            <a:spLocks noGrp="1"/>
          </p:cNvSpPr>
          <p:nvPr>
            <p:ph sz="quarter" idx="10" hasCustomPrompt="1"/>
          </p:nvPr>
        </p:nvSpPr>
        <p:spPr>
          <a:xfrm>
            <a:off x="412148" y="6261100"/>
            <a:ext cx="10681335" cy="365125"/>
          </a:xfrm>
          <a:solidFill>
            <a:srgbClr val="33333E"/>
          </a:solidFill>
        </p:spPr>
        <p:txBody>
          <a:bodyPr anchor="ctr">
            <a:noAutofit/>
          </a:bodyPr>
          <a:lstStyle>
            <a:lvl1pPr marL="0" indent="0">
              <a:lnSpc>
                <a:spcPct val="100000"/>
              </a:lnSpc>
              <a:buNone/>
              <a:defRPr sz="1600" b="1" cap="all" spc="50" baseline="0">
                <a:solidFill>
                  <a:schemeClr val="bg1"/>
                </a:solidFill>
              </a:defRPr>
            </a:lvl1pPr>
          </a:lstStyle>
          <a:p>
            <a:pPr lvl="0"/>
            <a:r>
              <a:rPr lang="en-CA" dirty="0" smtClean="0"/>
              <a:t>Footer subtitle</a:t>
            </a:r>
            <a:endParaRPr lang="en-CA" dirty="0"/>
          </a:p>
        </p:txBody>
      </p:sp>
      <p:sp>
        <p:nvSpPr>
          <p:cNvPr id="8" name="Slide Number Placeholder 5"/>
          <p:cNvSpPr>
            <a:spLocks noGrp="1"/>
          </p:cNvSpPr>
          <p:nvPr>
            <p:ph type="sldNum" sz="quarter" idx="4"/>
          </p:nvPr>
        </p:nvSpPr>
        <p:spPr>
          <a:xfrm>
            <a:off x="11287044" y="6261668"/>
            <a:ext cx="582168" cy="365125"/>
          </a:xfrm>
          <a:prstGeom prst="rect">
            <a:avLst/>
          </a:prstGeom>
          <a:solidFill>
            <a:srgbClr val="33333E"/>
          </a:solidFill>
        </p:spPr>
        <p:txBody>
          <a:bodyPr vert="horz" lIns="91440" tIns="45720" rIns="91440" bIns="45720" rtlCol="0" anchor="ctr"/>
          <a:lstStyle>
            <a:lvl1pPr algn="r">
              <a:defRPr sz="1200" b="0">
                <a:solidFill>
                  <a:schemeClr val="bg1"/>
                </a:solidFill>
                <a:latin typeface="Century Gothic" panose="020B0502020202020204" pitchFamily="34" charset="0"/>
              </a:defRPr>
            </a:lvl1pPr>
          </a:lstStyle>
          <a:p>
            <a:fld id="{105822BA-B7AE-4DDB-BAFC-C8E55FB5C986}" type="slidenum">
              <a:rPr lang="en-CA" smtClean="0"/>
              <a:pPr/>
              <a:t>‹#›</a:t>
            </a:fld>
            <a:endParaRPr lang="en-CA"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 y="6062366"/>
            <a:ext cx="12192000" cy="795634"/>
          </a:xfrm>
          <a:prstGeom prst="rect">
            <a:avLst/>
          </a:prstGeom>
        </p:spPr>
      </p:pic>
    </p:spTree>
    <p:extLst>
      <p:ext uri="{BB962C8B-B14F-4D97-AF65-F5344CB8AC3E}">
        <p14:creationId xmlns:p14="http://schemas.microsoft.com/office/powerpoint/2010/main" val="34487127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69900" y="6235700"/>
            <a:ext cx="11201400" cy="482600"/>
          </a:xfrm>
        </p:spPr>
        <p:txBody>
          <a:bodyPr anchor="ctr"/>
          <a:lstStyle>
            <a:lvl1pPr marL="0" indent="0" algn="ctr">
              <a:buNone/>
              <a:defRPr baseline="0"/>
            </a:lvl1pPr>
          </a:lstStyle>
          <a:p>
            <a:pPr lvl="0"/>
            <a:r>
              <a:rPr lang="en-US" dirty="0" smtClean="0"/>
              <a:t>Click to add text | </a:t>
            </a:r>
            <a:r>
              <a:rPr lang="en-US" dirty="0" err="1" smtClean="0"/>
              <a:t>Cliquez</a:t>
            </a:r>
            <a:r>
              <a:rPr lang="en-US" dirty="0" smtClean="0"/>
              <a:t> pour </a:t>
            </a:r>
            <a:r>
              <a:rPr lang="en-US" dirty="0" err="1" smtClean="0"/>
              <a:t>ajouter</a:t>
            </a:r>
            <a:r>
              <a:rPr lang="en-US" dirty="0" smtClean="0"/>
              <a:t> le </a:t>
            </a:r>
            <a:r>
              <a:rPr lang="en-US" dirty="0" err="1" smtClean="0"/>
              <a:t>texte</a:t>
            </a:r>
            <a:endParaRPr lang="en-CA" dirty="0"/>
          </a:p>
        </p:txBody>
      </p:sp>
    </p:spTree>
    <p:extLst>
      <p:ext uri="{BB962C8B-B14F-4D97-AF65-F5344CB8AC3E}">
        <p14:creationId xmlns:p14="http://schemas.microsoft.com/office/powerpoint/2010/main" val="14408192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rgbClr val="33333E"/>
        </a:solidFill>
        <a:effectLst/>
      </p:bgPr>
    </p:bg>
    <p:spTree>
      <p:nvGrpSpPr>
        <p:cNvPr id="1" name=""/>
        <p:cNvGrpSpPr/>
        <p:nvPr/>
      </p:nvGrpSpPr>
      <p:grpSpPr>
        <a:xfrm>
          <a:off x="0" y="0"/>
          <a:ext cx="0" cy="0"/>
          <a:chOff x="0" y="0"/>
          <a:chExt cx="0" cy="0"/>
        </a:xfrm>
      </p:grpSpPr>
      <p:sp>
        <p:nvSpPr>
          <p:cNvPr id="2" name="Content Placeholder 2"/>
          <p:cNvSpPr>
            <a:spLocks noGrp="1"/>
          </p:cNvSpPr>
          <p:nvPr>
            <p:ph sz="quarter" idx="10" hasCustomPrompt="1"/>
          </p:nvPr>
        </p:nvSpPr>
        <p:spPr>
          <a:xfrm>
            <a:off x="469900" y="6235700"/>
            <a:ext cx="11201400" cy="482600"/>
          </a:xfrm>
          <a:solidFill>
            <a:srgbClr val="33333E"/>
          </a:solidFill>
        </p:spPr>
        <p:txBody>
          <a:bodyPr anchor="ctr"/>
          <a:lstStyle>
            <a:lvl1pPr marL="0" indent="0" algn="ctr">
              <a:buNone/>
              <a:defRPr baseline="0">
                <a:solidFill>
                  <a:schemeClr val="bg1"/>
                </a:solidFill>
              </a:defRPr>
            </a:lvl1pPr>
          </a:lstStyle>
          <a:p>
            <a:pPr lvl="0"/>
            <a:r>
              <a:rPr lang="en-US" dirty="0" smtClean="0"/>
              <a:t>Click to add text | </a:t>
            </a:r>
            <a:r>
              <a:rPr lang="en-US" dirty="0" err="1" smtClean="0"/>
              <a:t>Cliquez</a:t>
            </a:r>
            <a:r>
              <a:rPr lang="en-US" dirty="0" smtClean="0"/>
              <a:t> pour </a:t>
            </a:r>
            <a:r>
              <a:rPr lang="en-US" dirty="0" err="1" smtClean="0"/>
              <a:t>ajouter</a:t>
            </a:r>
            <a:r>
              <a:rPr lang="en-US" dirty="0" smtClean="0"/>
              <a:t> le </a:t>
            </a:r>
            <a:r>
              <a:rPr lang="en-US" dirty="0" err="1" smtClean="0"/>
              <a:t>texte</a:t>
            </a:r>
            <a:endParaRPr lang="en-CA" dirty="0"/>
          </a:p>
        </p:txBody>
      </p:sp>
    </p:spTree>
    <p:extLst>
      <p:ext uri="{BB962C8B-B14F-4D97-AF65-F5344CB8AC3E}">
        <p14:creationId xmlns:p14="http://schemas.microsoft.com/office/powerpoint/2010/main" val="37323481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t">
            <a:normAutofit/>
          </a:bodyPr>
          <a:lstStyle/>
          <a:p>
            <a:r>
              <a:rPr lang="en-US" dirty="0" smtClean="0"/>
              <a:t>Click to edit Master title style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2"/>
                </a:solidFill>
                <a:latin typeface="Century Gothic" panose="020B0502020202020204" pitchFamily="34" charset="0"/>
              </a:defRPr>
            </a:lvl1pPr>
          </a:lstStyle>
          <a:p>
            <a:endParaRPr lang="en-CA" dirty="0"/>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2"/>
                </a:solidFill>
                <a:latin typeface="Century Gothic" panose="020B0502020202020204" pitchFamily="34" charset="0"/>
              </a:defRPr>
            </a:lvl1pPr>
          </a:lstStyle>
          <a:p>
            <a:endParaRPr lang="en-CA" dirty="0"/>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rgbClr val="49505A"/>
                </a:solidFill>
                <a:latin typeface="Century Gothic" panose="020B0502020202020204" pitchFamily="34" charset="0"/>
              </a:defRPr>
            </a:lvl1pPr>
          </a:lstStyle>
          <a:p>
            <a:fld id="{105822BA-B7AE-4DDB-BAFC-C8E55FB5C986}" type="slidenum">
              <a:rPr lang="en-CA" smtClean="0"/>
              <a:pPr/>
              <a:t>‹#›</a:t>
            </a:fld>
            <a:endParaRPr lang="en-CA" dirty="0"/>
          </a:p>
        </p:txBody>
      </p:sp>
    </p:spTree>
    <p:extLst>
      <p:ext uri="{BB962C8B-B14F-4D97-AF65-F5344CB8AC3E}">
        <p14:creationId xmlns:p14="http://schemas.microsoft.com/office/powerpoint/2010/main" val="3109879001"/>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4" r:id="rId3"/>
    <p:sldLayoutId id="2147483668" r:id="rId4"/>
    <p:sldLayoutId id="2147483650" r:id="rId5"/>
    <p:sldLayoutId id="2147483667" r:id="rId6"/>
    <p:sldLayoutId id="2147483669" r:id="rId7"/>
    <p:sldLayoutId id="2147483655" r:id="rId8"/>
    <p:sldLayoutId id="2147483666" r:id="rId9"/>
  </p:sldLayoutIdLst>
  <p:hf hdr="0" ftr="0" dt="0"/>
  <p:txStyles>
    <p:titleStyle>
      <a:lvl1pPr algn="l" defTabSz="914377" rtl="0" eaLnBrk="1" latinLnBrk="0" hangingPunct="1">
        <a:lnSpc>
          <a:spcPct val="90000"/>
        </a:lnSpc>
        <a:spcBef>
          <a:spcPct val="0"/>
        </a:spcBef>
        <a:buNone/>
        <a:defRPr sz="2400" b="1" kern="1200">
          <a:solidFill>
            <a:schemeClr val="tx1"/>
          </a:solidFill>
          <a:latin typeface="Century Gothic" panose="020B0502020202020204" pitchFamily="34" charset="0"/>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kern="1200" baseline="0">
          <a:solidFill>
            <a:schemeClr val="tx1"/>
          </a:solidFill>
          <a:latin typeface="Century Gothic" panose="020B0502020202020204" pitchFamily="34" charset="0"/>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4.xml"/><Relationship Id="rId7"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8685" y="2419346"/>
            <a:ext cx="8747390" cy="458194"/>
          </a:xfrm>
        </p:spPr>
        <p:txBody>
          <a:bodyPr/>
          <a:lstStyle/>
          <a:p>
            <a:r>
              <a:rPr lang="en-CA" sz="2800" dirty="0" smtClean="0"/>
              <a:t>Cloud automation</a:t>
            </a:r>
            <a:endParaRPr lang="en-CA" sz="2800" dirty="0"/>
          </a:p>
        </p:txBody>
      </p:sp>
      <p:pic>
        <p:nvPicPr>
          <p:cNvPr id="4" name="__EngageSlideDescription__" descr="slide description : Presentation title page."/>
          <p:cNvPicPr>
            <a:picLocks/>
          </p:cNvPicPr>
          <p:nvPr/>
        </p:nvPicPr>
        <p:blipFill>
          <a:blip r:embed="rId2"/>
          <a:stretch>
            <a:fillRect/>
          </a:stretch>
        </p:blipFill>
        <p:spPr>
          <a:xfrm>
            <a:off x="1758685" y="2940914"/>
            <a:ext cx="12700" cy="12700"/>
          </a:xfrm>
          <a:prstGeom prst="rect">
            <a:avLst/>
          </a:prstGeom>
          <a:ln/>
        </p:spPr>
      </p:pic>
      <p:sp>
        <p:nvSpPr>
          <p:cNvPr id="3" name="Subtitle 2"/>
          <p:cNvSpPr>
            <a:spLocks noGrp="1"/>
          </p:cNvSpPr>
          <p:nvPr>
            <p:ph type="subTitle" idx="1"/>
          </p:nvPr>
        </p:nvSpPr>
        <p:spPr>
          <a:xfrm>
            <a:off x="1758685" y="2921799"/>
            <a:ext cx="8747390" cy="392346"/>
          </a:xfrm>
        </p:spPr>
        <p:txBody>
          <a:bodyPr/>
          <a:lstStyle/>
          <a:p>
            <a:r>
              <a:rPr lang="en-CA" sz="2400" dirty="0" smtClean="0"/>
              <a:t>Digital hour</a:t>
            </a:r>
            <a:endParaRPr lang="en-CA" sz="2400" dirty="0"/>
          </a:p>
        </p:txBody>
      </p:sp>
    </p:spTree>
    <p:extLst>
      <p:ext uri="{BB962C8B-B14F-4D97-AF65-F5344CB8AC3E}">
        <p14:creationId xmlns:p14="http://schemas.microsoft.com/office/powerpoint/2010/main" val="2229175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Terraform</a:t>
            </a:r>
            <a:endParaRPr lang="en-CA" sz="2800" dirty="0"/>
          </a:p>
        </p:txBody>
      </p:sp>
      <p:pic>
        <p:nvPicPr>
          <p:cNvPr id="10" name="__EngageSlideDescription__" descr="slide description : High-level overview of how Terraform is used to create cloud resources."/>
          <p:cNvPicPr>
            <a:picLocks/>
          </p:cNvPicPr>
          <p:nvPr/>
        </p:nvPicPr>
        <p:blipFill>
          <a:blip r:embed="rId3"/>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dirty="0" smtClean="0"/>
              <a:t>Create cloud resources like virtual machines and storage</a:t>
            </a:r>
            <a:endParaRPr lang="en-CA" sz="2400" dirty="0"/>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
        <p:nvSpPr>
          <p:cNvPr id="43" name="TextBox 42"/>
          <p:cNvSpPr txBox="1"/>
          <p:nvPr/>
        </p:nvSpPr>
        <p:spPr>
          <a:xfrm>
            <a:off x="362820" y="4558354"/>
            <a:ext cx="1637933" cy="400110"/>
          </a:xfrm>
          <a:prstGeom prst="rect">
            <a:avLst/>
          </a:prstGeom>
          <a:noFill/>
        </p:spPr>
        <p:txBody>
          <a:bodyPr wrap="square" rtlCol="0">
            <a:spAutoFit/>
          </a:bodyPr>
          <a:lstStyle/>
          <a:p>
            <a:pPr algn="ctr"/>
            <a:r>
              <a:rPr lang="en-CA" sz="2000" dirty="0" smtClean="0"/>
              <a:t>Terraform</a:t>
            </a:r>
            <a:endParaRPr lang="en-CA" sz="2000" dirty="0"/>
          </a:p>
        </p:txBody>
      </p:sp>
      <p:sp>
        <p:nvSpPr>
          <p:cNvPr id="49" name="TextBox 48"/>
          <p:cNvSpPr txBox="1"/>
          <p:nvPr/>
        </p:nvSpPr>
        <p:spPr>
          <a:xfrm>
            <a:off x="3243598" y="4558354"/>
            <a:ext cx="1637933" cy="400110"/>
          </a:xfrm>
          <a:prstGeom prst="rect">
            <a:avLst/>
          </a:prstGeom>
          <a:noFill/>
        </p:spPr>
        <p:txBody>
          <a:bodyPr wrap="square" rtlCol="0">
            <a:spAutoFit/>
          </a:bodyPr>
          <a:lstStyle/>
          <a:p>
            <a:pPr algn="ctr"/>
            <a:r>
              <a:rPr lang="en-CA" sz="2000" dirty="0" smtClean="0"/>
              <a:t>Build</a:t>
            </a:r>
            <a:endParaRPr lang="en-CA" sz="2000" dirty="0"/>
          </a:p>
        </p:txBody>
      </p:sp>
      <p:sp>
        <p:nvSpPr>
          <p:cNvPr id="44" name="TextBox 43"/>
          <p:cNvSpPr txBox="1"/>
          <p:nvPr/>
        </p:nvSpPr>
        <p:spPr>
          <a:xfrm>
            <a:off x="6062977" y="5654042"/>
            <a:ext cx="2175249" cy="400110"/>
          </a:xfrm>
          <a:prstGeom prst="rect">
            <a:avLst/>
          </a:prstGeom>
          <a:noFill/>
        </p:spPr>
        <p:txBody>
          <a:bodyPr wrap="square" rtlCol="0">
            <a:spAutoFit/>
          </a:bodyPr>
          <a:lstStyle/>
          <a:p>
            <a:pPr algn="ctr"/>
            <a:r>
              <a:rPr lang="en-CA" sz="2000" dirty="0" smtClean="0"/>
              <a:t>Cloud providers</a:t>
            </a:r>
            <a:endParaRPr lang="en-CA" sz="2000" dirty="0"/>
          </a:p>
        </p:txBody>
      </p:sp>
      <p:sp>
        <p:nvSpPr>
          <p:cNvPr id="54" name="TextBox 53"/>
          <p:cNvSpPr txBox="1"/>
          <p:nvPr/>
        </p:nvSpPr>
        <p:spPr>
          <a:xfrm>
            <a:off x="9430480" y="5654043"/>
            <a:ext cx="2175249" cy="400110"/>
          </a:xfrm>
          <a:prstGeom prst="rect">
            <a:avLst/>
          </a:prstGeom>
          <a:noFill/>
        </p:spPr>
        <p:txBody>
          <a:bodyPr wrap="square" rtlCol="0">
            <a:spAutoFit/>
          </a:bodyPr>
          <a:lstStyle/>
          <a:p>
            <a:pPr algn="ctr"/>
            <a:r>
              <a:rPr lang="en-CA" sz="2000" dirty="0" smtClean="0"/>
              <a:t>Cloud resources</a:t>
            </a:r>
            <a:endParaRPr lang="en-CA" sz="2000" dirty="0"/>
          </a:p>
        </p:txBody>
      </p:sp>
      <p:grpSp>
        <p:nvGrpSpPr>
          <p:cNvPr id="22" name="Group 21" descr="The Terraform flow.  First, the Terraform configuration is created.   Then the changes are planned and applied by Terraform to one or more cloud service providers.  This causes cloud resources to be provisioned, or created, on the cloud service provider."/>
          <p:cNvGrpSpPr/>
          <p:nvPr>
            <p:custDataLst>
              <p:tags r:id="rId1"/>
            </p:custDataLst>
          </p:nvPr>
        </p:nvGrpSpPr>
        <p:grpSpPr>
          <a:xfrm>
            <a:off x="556499" y="2471069"/>
            <a:ext cx="11063831" cy="3207211"/>
            <a:chOff x="556499" y="2471069"/>
            <a:chExt cx="11063831" cy="3207211"/>
          </a:xfrm>
        </p:grpSpPr>
        <p:grpSp>
          <p:nvGrpSpPr>
            <p:cNvPr id="15" name="Group 14"/>
            <p:cNvGrpSpPr/>
            <p:nvPr/>
          </p:nvGrpSpPr>
          <p:grpSpPr>
            <a:xfrm>
              <a:off x="556499" y="3533310"/>
              <a:ext cx="1250576" cy="973152"/>
              <a:chOff x="2729753" y="4146437"/>
              <a:chExt cx="968188" cy="753408"/>
            </a:xfrm>
          </p:grpSpPr>
          <p:sp>
            <p:nvSpPr>
              <p:cNvPr id="7" name="Rectangle 6"/>
              <p:cNvSpPr/>
              <p:nvPr/>
            </p:nvSpPr>
            <p:spPr>
              <a:xfrm>
                <a:off x="2729753" y="4277488"/>
                <a:ext cx="968188" cy="6223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2729753" y="4146437"/>
                <a:ext cx="968188" cy="157670"/>
              </a:xfrm>
              <a:prstGeom prst="rect">
                <a:avLst/>
              </a:prstGeom>
              <a:solidFill>
                <a:srgbClr val="621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reeform 8"/>
              <p:cNvSpPr>
                <a:spLocks/>
              </p:cNvSpPr>
              <p:nvPr/>
            </p:nvSpPr>
            <p:spPr bwMode="auto">
              <a:xfrm>
                <a:off x="2838721" y="4457616"/>
                <a:ext cx="153316" cy="262099"/>
              </a:xfrm>
              <a:custGeom>
                <a:avLst/>
                <a:gdLst>
                  <a:gd name="T0" fmla="*/ 137 w 140"/>
                  <a:gd name="T1" fmla="*/ 126 h 240"/>
                  <a:gd name="T2" fmla="*/ 25 w 140"/>
                  <a:gd name="T3" fmla="*/ 238 h 240"/>
                  <a:gd name="T4" fmla="*/ 20 w 140"/>
                  <a:gd name="T5" fmla="*/ 240 h 240"/>
                  <a:gd name="T6" fmla="*/ 14 w 140"/>
                  <a:gd name="T7" fmla="*/ 238 h 240"/>
                  <a:gd name="T8" fmla="*/ 2 w 140"/>
                  <a:gd name="T9" fmla="*/ 226 h 240"/>
                  <a:gd name="T10" fmla="*/ 0 w 140"/>
                  <a:gd name="T11" fmla="*/ 220 h 240"/>
                  <a:gd name="T12" fmla="*/ 2 w 140"/>
                  <a:gd name="T13" fmla="*/ 215 h 240"/>
                  <a:gd name="T14" fmla="*/ 97 w 140"/>
                  <a:gd name="T15" fmla="*/ 120 h 240"/>
                  <a:gd name="T16" fmla="*/ 2 w 140"/>
                  <a:gd name="T17" fmla="*/ 26 h 240"/>
                  <a:gd name="T18" fmla="*/ 0 w 140"/>
                  <a:gd name="T19" fmla="*/ 20 h 240"/>
                  <a:gd name="T20" fmla="*/ 2 w 140"/>
                  <a:gd name="T21" fmla="*/ 15 h 240"/>
                  <a:gd name="T22" fmla="*/ 14 w 140"/>
                  <a:gd name="T23" fmla="*/ 3 h 240"/>
                  <a:gd name="T24" fmla="*/ 20 w 140"/>
                  <a:gd name="T25" fmla="*/ 0 h 240"/>
                  <a:gd name="T26" fmla="*/ 25 w 140"/>
                  <a:gd name="T27" fmla="*/ 3 h 240"/>
                  <a:gd name="T28" fmla="*/ 137 w 140"/>
                  <a:gd name="T29" fmla="*/ 115 h 240"/>
                  <a:gd name="T30" fmla="*/ 140 w 140"/>
                  <a:gd name="T31" fmla="*/ 120 h 240"/>
                  <a:gd name="T32" fmla="*/ 137 w 140"/>
                  <a:gd name="T33"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240">
                    <a:moveTo>
                      <a:pt x="137" y="126"/>
                    </a:moveTo>
                    <a:cubicBezTo>
                      <a:pt x="25" y="238"/>
                      <a:pt x="25" y="238"/>
                      <a:pt x="25" y="238"/>
                    </a:cubicBezTo>
                    <a:cubicBezTo>
                      <a:pt x="24" y="239"/>
                      <a:pt x="22" y="240"/>
                      <a:pt x="20" y="240"/>
                    </a:cubicBezTo>
                    <a:cubicBezTo>
                      <a:pt x="18" y="240"/>
                      <a:pt x="15" y="239"/>
                      <a:pt x="14" y="238"/>
                    </a:cubicBezTo>
                    <a:cubicBezTo>
                      <a:pt x="2" y="226"/>
                      <a:pt x="2" y="226"/>
                      <a:pt x="2" y="226"/>
                    </a:cubicBezTo>
                    <a:cubicBezTo>
                      <a:pt x="1" y="225"/>
                      <a:pt x="0" y="223"/>
                      <a:pt x="0" y="220"/>
                    </a:cubicBezTo>
                    <a:cubicBezTo>
                      <a:pt x="0" y="219"/>
                      <a:pt x="1" y="216"/>
                      <a:pt x="2" y="215"/>
                    </a:cubicBezTo>
                    <a:cubicBezTo>
                      <a:pt x="97" y="120"/>
                      <a:pt x="97" y="120"/>
                      <a:pt x="97" y="120"/>
                    </a:cubicBezTo>
                    <a:cubicBezTo>
                      <a:pt x="2" y="26"/>
                      <a:pt x="2" y="26"/>
                      <a:pt x="2" y="26"/>
                    </a:cubicBezTo>
                    <a:cubicBezTo>
                      <a:pt x="1" y="24"/>
                      <a:pt x="0" y="22"/>
                      <a:pt x="0" y="20"/>
                    </a:cubicBezTo>
                    <a:cubicBezTo>
                      <a:pt x="0" y="18"/>
                      <a:pt x="1" y="16"/>
                      <a:pt x="2" y="15"/>
                    </a:cubicBezTo>
                    <a:cubicBezTo>
                      <a:pt x="14" y="3"/>
                      <a:pt x="14" y="3"/>
                      <a:pt x="14" y="3"/>
                    </a:cubicBezTo>
                    <a:cubicBezTo>
                      <a:pt x="15" y="1"/>
                      <a:pt x="18" y="0"/>
                      <a:pt x="20" y="0"/>
                    </a:cubicBezTo>
                    <a:cubicBezTo>
                      <a:pt x="22" y="0"/>
                      <a:pt x="24" y="1"/>
                      <a:pt x="25" y="3"/>
                    </a:cubicBezTo>
                    <a:cubicBezTo>
                      <a:pt x="137" y="115"/>
                      <a:pt x="137" y="115"/>
                      <a:pt x="137" y="115"/>
                    </a:cubicBezTo>
                    <a:cubicBezTo>
                      <a:pt x="139" y="116"/>
                      <a:pt x="140" y="118"/>
                      <a:pt x="140" y="120"/>
                    </a:cubicBezTo>
                    <a:cubicBezTo>
                      <a:pt x="140" y="122"/>
                      <a:pt x="139" y="125"/>
                      <a:pt x="137" y="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cxnSp>
            <p:nvCxnSpPr>
              <p:cNvPr id="11" name="Straight Connector 10"/>
              <p:cNvCxnSpPr/>
              <p:nvPr/>
            </p:nvCxnSpPr>
            <p:spPr>
              <a:xfrm>
                <a:off x="3067050" y="4457616"/>
                <a:ext cx="495300" cy="0"/>
              </a:xfrm>
              <a:prstGeom prst="line">
                <a:avLst/>
              </a:prstGeom>
              <a:ln w="3492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67050" y="4588665"/>
                <a:ext cx="495300" cy="0"/>
              </a:xfrm>
              <a:prstGeom prst="line">
                <a:avLst/>
              </a:prstGeom>
              <a:ln w="3492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67050" y="4723680"/>
                <a:ext cx="311150" cy="0"/>
              </a:xfrm>
              <a:prstGeom prst="line">
                <a:avLst/>
              </a:prstGeom>
              <a:ln w="3492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448183" y="3531940"/>
              <a:ext cx="1228766" cy="974522"/>
              <a:chOff x="4523947" y="4056374"/>
              <a:chExt cx="1228766" cy="974522"/>
            </a:xfrm>
          </p:grpSpPr>
          <p:sp>
            <p:nvSpPr>
              <p:cNvPr id="16" name="Rectangle 15"/>
              <p:cNvSpPr/>
              <p:nvPr/>
            </p:nvSpPr>
            <p:spPr>
              <a:xfrm>
                <a:off x="4523948" y="4056374"/>
                <a:ext cx="1228765" cy="442228"/>
              </a:xfrm>
              <a:prstGeom prst="rect">
                <a:avLst/>
              </a:prstGeom>
              <a:gradFill>
                <a:gsLst>
                  <a:gs pos="0">
                    <a:srgbClr val="201B7B"/>
                  </a:gs>
                  <a:gs pos="100000">
                    <a:srgbClr val="631E7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PLAN</a:t>
                </a:r>
                <a:endParaRPr lang="en-CA" b="1" dirty="0"/>
              </a:p>
            </p:txBody>
          </p:sp>
          <p:sp>
            <p:nvSpPr>
              <p:cNvPr id="17" name="Rectangle 16"/>
              <p:cNvSpPr/>
              <p:nvPr/>
            </p:nvSpPr>
            <p:spPr>
              <a:xfrm>
                <a:off x="4523947" y="4588668"/>
                <a:ext cx="1228765" cy="442228"/>
              </a:xfrm>
              <a:prstGeom prst="rect">
                <a:avLst/>
              </a:prstGeom>
              <a:gradFill>
                <a:gsLst>
                  <a:gs pos="0">
                    <a:srgbClr val="201B7B"/>
                  </a:gs>
                  <a:gs pos="100000">
                    <a:srgbClr val="631E7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APPLY</a:t>
                </a:r>
                <a:endParaRPr lang="en-CA" b="1" dirty="0"/>
              </a:p>
            </p:txBody>
          </p:sp>
        </p:grpSp>
        <p:sp>
          <p:nvSpPr>
            <p:cNvPr id="21" name="Rectangle 20"/>
            <p:cNvSpPr/>
            <p:nvPr/>
          </p:nvSpPr>
          <p:spPr>
            <a:xfrm>
              <a:off x="6242544" y="2471069"/>
              <a:ext cx="1842247" cy="3095907"/>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0147" y="3722008"/>
              <a:ext cx="735715" cy="551787"/>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1897" y="4647737"/>
              <a:ext cx="1513159" cy="610144"/>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5229" y="2854360"/>
              <a:ext cx="660633" cy="492611"/>
            </a:xfrm>
            <a:prstGeom prst="rect">
              <a:avLst/>
            </a:prstGeom>
          </p:spPr>
        </p:pic>
        <p:cxnSp>
          <p:nvCxnSpPr>
            <p:cNvPr id="26" name="Straight Arrow Connector 25"/>
            <p:cNvCxnSpPr/>
            <p:nvPr/>
          </p:nvCxnSpPr>
          <p:spPr>
            <a:xfrm>
              <a:off x="2084295" y="4037286"/>
              <a:ext cx="1116106"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88856" y="4004594"/>
              <a:ext cx="1116106"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248794" y="4025744"/>
              <a:ext cx="1116106"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9605157" y="4703725"/>
              <a:ext cx="1842247" cy="865247"/>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Rectangle 56"/>
            <p:cNvSpPr/>
            <p:nvPr/>
          </p:nvSpPr>
          <p:spPr>
            <a:xfrm>
              <a:off x="9600034" y="3585218"/>
              <a:ext cx="1842247" cy="865247"/>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Rectangle 57"/>
            <p:cNvSpPr/>
            <p:nvPr/>
          </p:nvSpPr>
          <p:spPr>
            <a:xfrm>
              <a:off x="9596980" y="2471069"/>
              <a:ext cx="1842247" cy="865247"/>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58595" y="2774032"/>
              <a:ext cx="919016" cy="259319"/>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58595" y="3866417"/>
              <a:ext cx="919016" cy="259319"/>
            </a:xfrm>
            <a:prstGeom prst="rect">
              <a:avLst/>
            </a:prstGeom>
          </p:spPr>
        </p:pic>
        <p:pic>
          <p:nvPicPr>
            <p:cNvPr id="61" name="Picture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66772" y="5006688"/>
              <a:ext cx="919016" cy="259319"/>
            </a:xfrm>
            <a:prstGeom prst="rect">
              <a:avLst/>
            </a:prstGeom>
          </p:spPr>
        </p:pic>
        <p:grpSp>
          <p:nvGrpSpPr>
            <p:cNvPr id="62" name="Group 61"/>
            <p:cNvGrpSpPr/>
            <p:nvPr/>
          </p:nvGrpSpPr>
          <p:grpSpPr>
            <a:xfrm>
              <a:off x="11274478" y="3127235"/>
              <a:ext cx="345852" cy="346848"/>
              <a:chOff x="11095777" y="3669465"/>
              <a:chExt cx="500683" cy="502125"/>
            </a:xfrm>
          </p:grpSpPr>
          <p:sp>
            <p:nvSpPr>
              <p:cNvPr id="63" name="Oval 62"/>
              <p:cNvSpPr/>
              <p:nvPr/>
            </p:nvSpPr>
            <p:spPr>
              <a:xfrm>
                <a:off x="11098217" y="3669465"/>
                <a:ext cx="469383" cy="4693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Freeform 63"/>
              <p:cNvSpPr>
                <a:spLocks noEditPoints="1"/>
              </p:cNvSpPr>
              <p:nvPr/>
            </p:nvSpPr>
            <p:spPr bwMode="auto">
              <a:xfrm>
                <a:off x="11095777" y="3669465"/>
                <a:ext cx="500683" cy="502125"/>
              </a:xfrm>
              <a:custGeom>
                <a:avLst/>
                <a:gdLst>
                  <a:gd name="T0" fmla="*/ 110 w 147"/>
                  <a:gd name="T1" fmla="*/ 10 h 147"/>
                  <a:gd name="T2" fmla="*/ 73 w 147"/>
                  <a:gd name="T3" fmla="*/ 0 h 147"/>
                  <a:gd name="T4" fmla="*/ 36 w 147"/>
                  <a:gd name="T5" fmla="*/ 10 h 147"/>
                  <a:gd name="T6" fmla="*/ 10 w 147"/>
                  <a:gd name="T7" fmla="*/ 37 h 147"/>
                  <a:gd name="T8" fmla="*/ 0 w 147"/>
                  <a:gd name="T9" fmla="*/ 74 h 147"/>
                  <a:gd name="T10" fmla="*/ 10 w 147"/>
                  <a:gd name="T11" fmla="*/ 111 h 147"/>
                  <a:gd name="T12" fmla="*/ 36 w 147"/>
                  <a:gd name="T13" fmla="*/ 137 h 147"/>
                  <a:gd name="T14" fmla="*/ 73 w 147"/>
                  <a:gd name="T15" fmla="*/ 147 h 147"/>
                  <a:gd name="T16" fmla="*/ 110 w 147"/>
                  <a:gd name="T17" fmla="*/ 137 h 147"/>
                  <a:gd name="T18" fmla="*/ 137 w 147"/>
                  <a:gd name="T19" fmla="*/ 111 h 147"/>
                  <a:gd name="T20" fmla="*/ 147 w 147"/>
                  <a:gd name="T21" fmla="*/ 74 h 147"/>
                  <a:gd name="T22" fmla="*/ 137 w 147"/>
                  <a:gd name="T23" fmla="*/ 37 h 147"/>
                  <a:gd name="T24" fmla="*/ 110 w 147"/>
                  <a:gd name="T25" fmla="*/ 10 h 147"/>
                  <a:gd name="T26" fmla="*/ 121 w 147"/>
                  <a:gd name="T27" fmla="*/ 63 h 147"/>
                  <a:gd name="T28" fmla="*/ 69 w 147"/>
                  <a:gd name="T29" fmla="*/ 114 h 147"/>
                  <a:gd name="T30" fmla="*/ 65 w 147"/>
                  <a:gd name="T31" fmla="*/ 116 h 147"/>
                  <a:gd name="T32" fmla="*/ 60 w 147"/>
                  <a:gd name="T33" fmla="*/ 114 h 147"/>
                  <a:gd name="T34" fmla="*/ 26 w 147"/>
                  <a:gd name="T35" fmla="*/ 80 h 147"/>
                  <a:gd name="T36" fmla="*/ 24 w 147"/>
                  <a:gd name="T37" fmla="*/ 76 h 147"/>
                  <a:gd name="T38" fmla="*/ 26 w 147"/>
                  <a:gd name="T39" fmla="*/ 71 h 147"/>
                  <a:gd name="T40" fmla="*/ 34 w 147"/>
                  <a:gd name="T41" fmla="*/ 63 h 147"/>
                  <a:gd name="T42" fmla="*/ 39 w 147"/>
                  <a:gd name="T43" fmla="*/ 61 h 147"/>
                  <a:gd name="T44" fmla="*/ 43 w 147"/>
                  <a:gd name="T45" fmla="*/ 63 h 147"/>
                  <a:gd name="T46" fmla="*/ 65 w 147"/>
                  <a:gd name="T47" fmla="*/ 84 h 147"/>
                  <a:gd name="T48" fmla="*/ 104 w 147"/>
                  <a:gd name="T49" fmla="*/ 45 h 147"/>
                  <a:gd name="T50" fmla="*/ 108 w 147"/>
                  <a:gd name="T51" fmla="*/ 43 h 147"/>
                  <a:gd name="T52" fmla="*/ 112 w 147"/>
                  <a:gd name="T53" fmla="*/ 45 h 147"/>
                  <a:gd name="T54" fmla="*/ 121 w 147"/>
                  <a:gd name="T55" fmla="*/ 54 h 147"/>
                  <a:gd name="T56" fmla="*/ 123 w 147"/>
                  <a:gd name="T57" fmla="*/ 58 h 147"/>
                  <a:gd name="T58" fmla="*/ 121 w 147"/>
                  <a:gd name="T59" fmla="*/ 6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 h="147">
                    <a:moveTo>
                      <a:pt x="110" y="10"/>
                    </a:moveTo>
                    <a:cubicBezTo>
                      <a:pt x="99" y="4"/>
                      <a:pt x="87" y="0"/>
                      <a:pt x="73" y="0"/>
                    </a:cubicBezTo>
                    <a:cubicBezTo>
                      <a:pt x="60" y="0"/>
                      <a:pt x="48" y="4"/>
                      <a:pt x="36" y="10"/>
                    </a:cubicBezTo>
                    <a:cubicBezTo>
                      <a:pt x="25" y="17"/>
                      <a:pt x="16" y="26"/>
                      <a:pt x="10" y="37"/>
                    </a:cubicBezTo>
                    <a:cubicBezTo>
                      <a:pt x="3" y="48"/>
                      <a:pt x="0" y="60"/>
                      <a:pt x="0" y="74"/>
                    </a:cubicBezTo>
                    <a:cubicBezTo>
                      <a:pt x="0" y="87"/>
                      <a:pt x="3" y="99"/>
                      <a:pt x="10" y="111"/>
                    </a:cubicBezTo>
                    <a:cubicBezTo>
                      <a:pt x="16" y="122"/>
                      <a:pt x="25" y="131"/>
                      <a:pt x="36" y="137"/>
                    </a:cubicBezTo>
                    <a:cubicBezTo>
                      <a:pt x="48" y="144"/>
                      <a:pt x="60" y="147"/>
                      <a:pt x="73" y="147"/>
                    </a:cubicBezTo>
                    <a:cubicBezTo>
                      <a:pt x="87" y="147"/>
                      <a:pt x="99" y="144"/>
                      <a:pt x="110" y="137"/>
                    </a:cubicBezTo>
                    <a:cubicBezTo>
                      <a:pt x="121" y="131"/>
                      <a:pt x="130" y="122"/>
                      <a:pt x="137" y="111"/>
                    </a:cubicBezTo>
                    <a:cubicBezTo>
                      <a:pt x="143" y="99"/>
                      <a:pt x="147" y="87"/>
                      <a:pt x="147" y="74"/>
                    </a:cubicBezTo>
                    <a:cubicBezTo>
                      <a:pt x="147" y="60"/>
                      <a:pt x="143" y="48"/>
                      <a:pt x="137" y="37"/>
                    </a:cubicBezTo>
                    <a:cubicBezTo>
                      <a:pt x="130" y="26"/>
                      <a:pt x="121" y="17"/>
                      <a:pt x="110" y="10"/>
                    </a:cubicBezTo>
                    <a:close/>
                    <a:moveTo>
                      <a:pt x="121" y="63"/>
                    </a:moveTo>
                    <a:cubicBezTo>
                      <a:pt x="69" y="114"/>
                      <a:pt x="69" y="114"/>
                      <a:pt x="69" y="114"/>
                    </a:cubicBezTo>
                    <a:cubicBezTo>
                      <a:pt x="68" y="116"/>
                      <a:pt x="66" y="116"/>
                      <a:pt x="65" y="116"/>
                    </a:cubicBezTo>
                    <a:cubicBezTo>
                      <a:pt x="63" y="116"/>
                      <a:pt x="62" y="116"/>
                      <a:pt x="60" y="114"/>
                    </a:cubicBezTo>
                    <a:cubicBezTo>
                      <a:pt x="26" y="80"/>
                      <a:pt x="26" y="80"/>
                      <a:pt x="26" y="80"/>
                    </a:cubicBezTo>
                    <a:cubicBezTo>
                      <a:pt x="25" y="79"/>
                      <a:pt x="24" y="77"/>
                      <a:pt x="24" y="76"/>
                    </a:cubicBezTo>
                    <a:cubicBezTo>
                      <a:pt x="24" y="74"/>
                      <a:pt x="25" y="72"/>
                      <a:pt x="26" y="71"/>
                    </a:cubicBezTo>
                    <a:cubicBezTo>
                      <a:pt x="34" y="63"/>
                      <a:pt x="34" y="63"/>
                      <a:pt x="34" y="63"/>
                    </a:cubicBezTo>
                    <a:cubicBezTo>
                      <a:pt x="36" y="61"/>
                      <a:pt x="37" y="61"/>
                      <a:pt x="39" y="61"/>
                    </a:cubicBezTo>
                    <a:cubicBezTo>
                      <a:pt x="40" y="61"/>
                      <a:pt x="42" y="61"/>
                      <a:pt x="43" y="63"/>
                    </a:cubicBezTo>
                    <a:cubicBezTo>
                      <a:pt x="65" y="84"/>
                      <a:pt x="65" y="84"/>
                      <a:pt x="65" y="84"/>
                    </a:cubicBezTo>
                    <a:cubicBezTo>
                      <a:pt x="104" y="45"/>
                      <a:pt x="104" y="45"/>
                      <a:pt x="104" y="45"/>
                    </a:cubicBezTo>
                    <a:cubicBezTo>
                      <a:pt x="105" y="44"/>
                      <a:pt x="106" y="43"/>
                      <a:pt x="108" y="43"/>
                    </a:cubicBezTo>
                    <a:cubicBezTo>
                      <a:pt x="110" y="43"/>
                      <a:pt x="111" y="44"/>
                      <a:pt x="112" y="45"/>
                    </a:cubicBezTo>
                    <a:cubicBezTo>
                      <a:pt x="121" y="54"/>
                      <a:pt x="121" y="54"/>
                      <a:pt x="121" y="54"/>
                    </a:cubicBezTo>
                    <a:cubicBezTo>
                      <a:pt x="122" y="55"/>
                      <a:pt x="123" y="57"/>
                      <a:pt x="123" y="58"/>
                    </a:cubicBezTo>
                    <a:cubicBezTo>
                      <a:pt x="123" y="60"/>
                      <a:pt x="122" y="61"/>
                      <a:pt x="121" y="63"/>
                    </a:cubicBezTo>
                    <a:close/>
                  </a:path>
                </a:pathLst>
              </a:custGeom>
              <a:solidFill>
                <a:srgbClr val="00B050"/>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65" name="Group 64"/>
            <p:cNvGrpSpPr/>
            <p:nvPr/>
          </p:nvGrpSpPr>
          <p:grpSpPr>
            <a:xfrm>
              <a:off x="11274478" y="4231812"/>
              <a:ext cx="345852" cy="346848"/>
              <a:chOff x="11095777" y="3669465"/>
              <a:chExt cx="500683" cy="502125"/>
            </a:xfrm>
          </p:grpSpPr>
          <p:sp>
            <p:nvSpPr>
              <p:cNvPr id="66" name="Oval 65"/>
              <p:cNvSpPr/>
              <p:nvPr/>
            </p:nvSpPr>
            <p:spPr>
              <a:xfrm>
                <a:off x="11098217" y="3669465"/>
                <a:ext cx="469383" cy="4693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Freeform 66"/>
              <p:cNvSpPr>
                <a:spLocks noEditPoints="1"/>
              </p:cNvSpPr>
              <p:nvPr/>
            </p:nvSpPr>
            <p:spPr bwMode="auto">
              <a:xfrm>
                <a:off x="11095777" y="3669465"/>
                <a:ext cx="500683" cy="502125"/>
              </a:xfrm>
              <a:custGeom>
                <a:avLst/>
                <a:gdLst>
                  <a:gd name="T0" fmla="*/ 110 w 147"/>
                  <a:gd name="T1" fmla="*/ 10 h 147"/>
                  <a:gd name="T2" fmla="*/ 73 w 147"/>
                  <a:gd name="T3" fmla="*/ 0 h 147"/>
                  <a:gd name="T4" fmla="*/ 36 w 147"/>
                  <a:gd name="T5" fmla="*/ 10 h 147"/>
                  <a:gd name="T6" fmla="*/ 10 w 147"/>
                  <a:gd name="T7" fmla="*/ 37 h 147"/>
                  <a:gd name="T8" fmla="*/ 0 w 147"/>
                  <a:gd name="T9" fmla="*/ 74 h 147"/>
                  <a:gd name="T10" fmla="*/ 10 w 147"/>
                  <a:gd name="T11" fmla="*/ 111 h 147"/>
                  <a:gd name="T12" fmla="*/ 36 w 147"/>
                  <a:gd name="T13" fmla="*/ 137 h 147"/>
                  <a:gd name="T14" fmla="*/ 73 w 147"/>
                  <a:gd name="T15" fmla="*/ 147 h 147"/>
                  <a:gd name="T16" fmla="*/ 110 w 147"/>
                  <a:gd name="T17" fmla="*/ 137 h 147"/>
                  <a:gd name="T18" fmla="*/ 137 w 147"/>
                  <a:gd name="T19" fmla="*/ 111 h 147"/>
                  <a:gd name="T20" fmla="*/ 147 w 147"/>
                  <a:gd name="T21" fmla="*/ 74 h 147"/>
                  <a:gd name="T22" fmla="*/ 137 w 147"/>
                  <a:gd name="T23" fmla="*/ 37 h 147"/>
                  <a:gd name="T24" fmla="*/ 110 w 147"/>
                  <a:gd name="T25" fmla="*/ 10 h 147"/>
                  <a:gd name="T26" fmla="*/ 121 w 147"/>
                  <a:gd name="T27" fmla="*/ 63 h 147"/>
                  <a:gd name="T28" fmla="*/ 69 w 147"/>
                  <a:gd name="T29" fmla="*/ 114 h 147"/>
                  <a:gd name="T30" fmla="*/ 65 w 147"/>
                  <a:gd name="T31" fmla="*/ 116 h 147"/>
                  <a:gd name="T32" fmla="*/ 60 w 147"/>
                  <a:gd name="T33" fmla="*/ 114 h 147"/>
                  <a:gd name="T34" fmla="*/ 26 w 147"/>
                  <a:gd name="T35" fmla="*/ 80 h 147"/>
                  <a:gd name="T36" fmla="*/ 24 w 147"/>
                  <a:gd name="T37" fmla="*/ 76 h 147"/>
                  <a:gd name="T38" fmla="*/ 26 w 147"/>
                  <a:gd name="T39" fmla="*/ 71 h 147"/>
                  <a:gd name="T40" fmla="*/ 34 w 147"/>
                  <a:gd name="T41" fmla="*/ 63 h 147"/>
                  <a:gd name="T42" fmla="*/ 39 w 147"/>
                  <a:gd name="T43" fmla="*/ 61 h 147"/>
                  <a:gd name="T44" fmla="*/ 43 w 147"/>
                  <a:gd name="T45" fmla="*/ 63 h 147"/>
                  <a:gd name="T46" fmla="*/ 65 w 147"/>
                  <a:gd name="T47" fmla="*/ 84 h 147"/>
                  <a:gd name="T48" fmla="*/ 104 w 147"/>
                  <a:gd name="T49" fmla="*/ 45 h 147"/>
                  <a:gd name="T50" fmla="*/ 108 w 147"/>
                  <a:gd name="T51" fmla="*/ 43 h 147"/>
                  <a:gd name="T52" fmla="*/ 112 w 147"/>
                  <a:gd name="T53" fmla="*/ 45 h 147"/>
                  <a:gd name="T54" fmla="*/ 121 w 147"/>
                  <a:gd name="T55" fmla="*/ 54 h 147"/>
                  <a:gd name="T56" fmla="*/ 123 w 147"/>
                  <a:gd name="T57" fmla="*/ 58 h 147"/>
                  <a:gd name="T58" fmla="*/ 121 w 147"/>
                  <a:gd name="T59" fmla="*/ 6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 h="147">
                    <a:moveTo>
                      <a:pt x="110" y="10"/>
                    </a:moveTo>
                    <a:cubicBezTo>
                      <a:pt x="99" y="4"/>
                      <a:pt x="87" y="0"/>
                      <a:pt x="73" y="0"/>
                    </a:cubicBezTo>
                    <a:cubicBezTo>
                      <a:pt x="60" y="0"/>
                      <a:pt x="48" y="4"/>
                      <a:pt x="36" y="10"/>
                    </a:cubicBezTo>
                    <a:cubicBezTo>
                      <a:pt x="25" y="17"/>
                      <a:pt x="16" y="26"/>
                      <a:pt x="10" y="37"/>
                    </a:cubicBezTo>
                    <a:cubicBezTo>
                      <a:pt x="3" y="48"/>
                      <a:pt x="0" y="60"/>
                      <a:pt x="0" y="74"/>
                    </a:cubicBezTo>
                    <a:cubicBezTo>
                      <a:pt x="0" y="87"/>
                      <a:pt x="3" y="99"/>
                      <a:pt x="10" y="111"/>
                    </a:cubicBezTo>
                    <a:cubicBezTo>
                      <a:pt x="16" y="122"/>
                      <a:pt x="25" y="131"/>
                      <a:pt x="36" y="137"/>
                    </a:cubicBezTo>
                    <a:cubicBezTo>
                      <a:pt x="48" y="144"/>
                      <a:pt x="60" y="147"/>
                      <a:pt x="73" y="147"/>
                    </a:cubicBezTo>
                    <a:cubicBezTo>
                      <a:pt x="87" y="147"/>
                      <a:pt x="99" y="144"/>
                      <a:pt x="110" y="137"/>
                    </a:cubicBezTo>
                    <a:cubicBezTo>
                      <a:pt x="121" y="131"/>
                      <a:pt x="130" y="122"/>
                      <a:pt x="137" y="111"/>
                    </a:cubicBezTo>
                    <a:cubicBezTo>
                      <a:pt x="143" y="99"/>
                      <a:pt x="147" y="87"/>
                      <a:pt x="147" y="74"/>
                    </a:cubicBezTo>
                    <a:cubicBezTo>
                      <a:pt x="147" y="60"/>
                      <a:pt x="143" y="48"/>
                      <a:pt x="137" y="37"/>
                    </a:cubicBezTo>
                    <a:cubicBezTo>
                      <a:pt x="130" y="26"/>
                      <a:pt x="121" y="17"/>
                      <a:pt x="110" y="10"/>
                    </a:cubicBezTo>
                    <a:close/>
                    <a:moveTo>
                      <a:pt x="121" y="63"/>
                    </a:moveTo>
                    <a:cubicBezTo>
                      <a:pt x="69" y="114"/>
                      <a:pt x="69" y="114"/>
                      <a:pt x="69" y="114"/>
                    </a:cubicBezTo>
                    <a:cubicBezTo>
                      <a:pt x="68" y="116"/>
                      <a:pt x="66" y="116"/>
                      <a:pt x="65" y="116"/>
                    </a:cubicBezTo>
                    <a:cubicBezTo>
                      <a:pt x="63" y="116"/>
                      <a:pt x="62" y="116"/>
                      <a:pt x="60" y="114"/>
                    </a:cubicBezTo>
                    <a:cubicBezTo>
                      <a:pt x="26" y="80"/>
                      <a:pt x="26" y="80"/>
                      <a:pt x="26" y="80"/>
                    </a:cubicBezTo>
                    <a:cubicBezTo>
                      <a:pt x="25" y="79"/>
                      <a:pt x="24" y="77"/>
                      <a:pt x="24" y="76"/>
                    </a:cubicBezTo>
                    <a:cubicBezTo>
                      <a:pt x="24" y="74"/>
                      <a:pt x="25" y="72"/>
                      <a:pt x="26" y="71"/>
                    </a:cubicBezTo>
                    <a:cubicBezTo>
                      <a:pt x="34" y="63"/>
                      <a:pt x="34" y="63"/>
                      <a:pt x="34" y="63"/>
                    </a:cubicBezTo>
                    <a:cubicBezTo>
                      <a:pt x="36" y="61"/>
                      <a:pt x="37" y="61"/>
                      <a:pt x="39" y="61"/>
                    </a:cubicBezTo>
                    <a:cubicBezTo>
                      <a:pt x="40" y="61"/>
                      <a:pt x="42" y="61"/>
                      <a:pt x="43" y="63"/>
                    </a:cubicBezTo>
                    <a:cubicBezTo>
                      <a:pt x="65" y="84"/>
                      <a:pt x="65" y="84"/>
                      <a:pt x="65" y="84"/>
                    </a:cubicBezTo>
                    <a:cubicBezTo>
                      <a:pt x="104" y="45"/>
                      <a:pt x="104" y="45"/>
                      <a:pt x="104" y="45"/>
                    </a:cubicBezTo>
                    <a:cubicBezTo>
                      <a:pt x="105" y="44"/>
                      <a:pt x="106" y="43"/>
                      <a:pt x="108" y="43"/>
                    </a:cubicBezTo>
                    <a:cubicBezTo>
                      <a:pt x="110" y="43"/>
                      <a:pt x="111" y="44"/>
                      <a:pt x="112" y="45"/>
                    </a:cubicBezTo>
                    <a:cubicBezTo>
                      <a:pt x="121" y="54"/>
                      <a:pt x="121" y="54"/>
                      <a:pt x="121" y="54"/>
                    </a:cubicBezTo>
                    <a:cubicBezTo>
                      <a:pt x="122" y="55"/>
                      <a:pt x="123" y="57"/>
                      <a:pt x="123" y="58"/>
                    </a:cubicBezTo>
                    <a:cubicBezTo>
                      <a:pt x="123" y="60"/>
                      <a:pt x="122" y="61"/>
                      <a:pt x="121" y="63"/>
                    </a:cubicBezTo>
                    <a:close/>
                  </a:path>
                </a:pathLst>
              </a:custGeom>
              <a:solidFill>
                <a:srgbClr val="00B050"/>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68" name="Group 67"/>
            <p:cNvGrpSpPr/>
            <p:nvPr/>
          </p:nvGrpSpPr>
          <p:grpSpPr>
            <a:xfrm>
              <a:off x="11274478" y="5331432"/>
              <a:ext cx="345852" cy="346848"/>
              <a:chOff x="11095777" y="3669465"/>
              <a:chExt cx="500683" cy="502125"/>
            </a:xfrm>
          </p:grpSpPr>
          <p:sp>
            <p:nvSpPr>
              <p:cNvPr id="69" name="Oval 68"/>
              <p:cNvSpPr/>
              <p:nvPr/>
            </p:nvSpPr>
            <p:spPr>
              <a:xfrm>
                <a:off x="11098217" y="3669465"/>
                <a:ext cx="469383" cy="4693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Freeform 69"/>
              <p:cNvSpPr>
                <a:spLocks noEditPoints="1"/>
              </p:cNvSpPr>
              <p:nvPr/>
            </p:nvSpPr>
            <p:spPr bwMode="auto">
              <a:xfrm>
                <a:off x="11095777" y="3669465"/>
                <a:ext cx="500683" cy="502125"/>
              </a:xfrm>
              <a:custGeom>
                <a:avLst/>
                <a:gdLst>
                  <a:gd name="T0" fmla="*/ 110 w 147"/>
                  <a:gd name="T1" fmla="*/ 10 h 147"/>
                  <a:gd name="T2" fmla="*/ 73 w 147"/>
                  <a:gd name="T3" fmla="*/ 0 h 147"/>
                  <a:gd name="T4" fmla="*/ 36 w 147"/>
                  <a:gd name="T5" fmla="*/ 10 h 147"/>
                  <a:gd name="T6" fmla="*/ 10 w 147"/>
                  <a:gd name="T7" fmla="*/ 37 h 147"/>
                  <a:gd name="T8" fmla="*/ 0 w 147"/>
                  <a:gd name="T9" fmla="*/ 74 h 147"/>
                  <a:gd name="T10" fmla="*/ 10 w 147"/>
                  <a:gd name="T11" fmla="*/ 111 h 147"/>
                  <a:gd name="T12" fmla="*/ 36 w 147"/>
                  <a:gd name="T13" fmla="*/ 137 h 147"/>
                  <a:gd name="T14" fmla="*/ 73 w 147"/>
                  <a:gd name="T15" fmla="*/ 147 h 147"/>
                  <a:gd name="T16" fmla="*/ 110 w 147"/>
                  <a:gd name="T17" fmla="*/ 137 h 147"/>
                  <a:gd name="T18" fmla="*/ 137 w 147"/>
                  <a:gd name="T19" fmla="*/ 111 h 147"/>
                  <a:gd name="T20" fmla="*/ 147 w 147"/>
                  <a:gd name="T21" fmla="*/ 74 h 147"/>
                  <a:gd name="T22" fmla="*/ 137 w 147"/>
                  <a:gd name="T23" fmla="*/ 37 h 147"/>
                  <a:gd name="T24" fmla="*/ 110 w 147"/>
                  <a:gd name="T25" fmla="*/ 10 h 147"/>
                  <a:gd name="T26" fmla="*/ 121 w 147"/>
                  <a:gd name="T27" fmla="*/ 63 h 147"/>
                  <a:gd name="T28" fmla="*/ 69 w 147"/>
                  <a:gd name="T29" fmla="*/ 114 h 147"/>
                  <a:gd name="T30" fmla="*/ 65 w 147"/>
                  <a:gd name="T31" fmla="*/ 116 h 147"/>
                  <a:gd name="T32" fmla="*/ 60 w 147"/>
                  <a:gd name="T33" fmla="*/ 114 h 147"/>
                  <a:gd name="T34" fmla="*/ 26 w 147"/>
                  <a:gd name="T35" fmla="*/ 80 h 147"/>
                  <a:gd name="T36" fmla="*/ 24 w 147"/>
                  <a:gd name="T37" fmla="*/ 76 h 147"/>
                  <a:gd name="T38" fmla="*/ 26 w 147"/>
                  <a:gd name="T39" fmla="*/ 71 h 147"/>
                  <a:gd name="T40" fmla="*/ 34 w 147"/>
                  <a:gd name="T41" fmla="*/ 63 h 147"/>
                  <a:gd name="T42" fmla="*/ 39 w 147"/>
                  <a:gd name="T43" fmla="*/ 61 h 147"/>
                  <a:gd name="T44" fmla="*/ 43 w 147"/>
                  <a:gd name="T45" fmla="*/ 63 h 147"/>
                  <a:gd name="T46" fmla="*/ 65 w 147"/>
                  <a:gd name="T47" fmla="*/ 84 h 147"/>
                  <a:gd name="T48" fmla="*/ 104 w 147"/>
                  <a:gd name="T49" fmla="*/ 45 h 147"/>
                  <a:gd name="T50" fmla="*/ 108 w 147"/>
                  <a:gd name="T51" fmla="*/ 43 h 147"/>
                  <a:gd name="T52" fmla="*/ 112 w 147"/>
                  <a:gd name="T53" fmla="*/ 45 h 147"/>
                  <a:gd name="T54" fmla="*/ 121 w 147"/>
                  <a:gd name="T55" fmla="*/ 54 h 147"/>
                  <a:gd name="T56" fmla="*/ 123 w 147"/>
                  <a:gd name="T57" fmla="*/ 58 h 147"/>
                  <a:gd name="T58" fmla="*/ 121 w 147"/>
                  <a:gd name="T59" fmla="*/ 6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 h="147">
                    <a:moveTo>
                      <a:pt x="110" y="10"/>
                    </a:moveTo>
                    <a:cubicBezTo>
                      <a:pt x="99" y="4"/>
                      <a:pt x="87" y="0"/>
                      <a:pt x="73" y="0"/>
                    </a:cubicBezTo>
                    <a:cubicBezTo>
                      <a:pt x="60" y="0"/>
                      <a:pt x="48" y="4"/>
                      <a:pt x="36" y="10"/>
                    </a:cubicBezTo>
                    <a:cubicBezTo>
                      <a:pt x="25" y="17"/>
                      <a:pt x="16" y="26"/>
                      <a:pt x="10" y="37"/>
                    </a:cubicBezTo>
                    <a:cubicBezTo>
                      <a:pt x="3" y="48"/>
                      <a:pt x="0" y="60"/>
                      <a:pt x="0" y="74"/>
                    </a:cubicBezTo>
                    <a:cubicBezTo>
                      <a:pt x="0" y="87"/>
                      <a:pt x="3" y="99"/>
                      <a:pt x="10" y="111"/>
                    </a:cubicBezTo>
                    <a:cubicBezTo>
                      <a:pt x="16" y="122"/>
                      <a:pt x="25" y="131"/>
                      <a:pt x="36" y="137"/>
                    </a:cubicBezTo>
                    <a:cubicBezTo>
                      <a:pt x="48" y="144"/>
                      <a:pt x="60" y="147"/>
                      <a:pt x="73" y="147"/>
                    </a:cubicBezTo>
                    <a:cubicBezTo>
                      <a:pt x="87" y="147"/>
                      <a:pt x="99" y="144"/>
                      <a:pt x="110" y="137"/>
                    </a:cubicBezTo>
                    <a:cubicBezTo>
                      <a:pt x="121" y="131"/>
                      <a:pt x="130" y="122"/>
                      <a:pt x="137" y="111"/>
                    </a:cubicBezTo>
                    <a:cubicBezTo>
                      <a:pt x="143" y="99"/>
                      <a:pt x="147" y="87"/>
                      <a:pt x="147" y="74"/>
                    </a:cubicBezTo>
                    <a:cubicBezTo>
                      <a:pt x="147" y="60"/>
                      <a:pt x="143" y="48"/>
                      <a:pt x="137" y="37"/>
                    </a:cubicBezTo>
                    <a:cubicBezTo>
                      <a:pt x="130" y="26"/>
                      <a:pt x="121" y="17"/>
                      <a:pt x="110" y="10"/>
                    </a:cubicBezTo>
                    <a:close/>
                    <a:moveTo>
                      <a:pt x="121" y="63"/>
                    </a:moveTo>
                    <a:cubicBezTo>
                      <a:pt x="69" y="114"/>
                      <a:pt x="69" y="114"/>
                      <a:pt x="69" y="114"/>
                    </a:cubicBezTo>
                    <a:cubicBezTo>
                      <a:pt x="68" y="116"/>
                      <a:pt x="66" y="116"/>
                      <a:pt x="65" y="116"/>
                    </a:cubicBezTo>
                    <a:cubicBezTo>
                      <a:pt x="63" y="116"/>
                      <a:pt x="62" y="116"/>
                      <a:pt x="60" y="114"/>
                    </a:cubicBezTo>
                    <a:cubicBezTo>
                      <a:pt x="26" y="80"/>
                      <a:pt x="26" y="80"/>
                      <a:pt x="26" y="80"/>
                    </a:cubicBezTo>
                    <a:cubicBezTo>
                      <a:pt x="25" y="79"/>
                      <a:pt x="24" y="77"/>
                      <a:pt x="24" y="76"/>
                    </a:cubicBezTo>
                    <a:cubicBezTo>
                      <a:pt x="24" y="74"/>
                      <a:pt x="25" y="72"/>
                      <a:pt x="26" y="71"/>
                    </a:cubicBezTo>
                    <a:cubicBezTo>
                      <a:pt x="34" y="63"/>
                      <a:pt x="34" y="63"/>
                      <a:pt x="34" y="63"/>
                    </a:cubicBezTo>
                    <a:cubicBezTo>
                      <a:pt x="36" y="61"/>
                      <a:pt x="37" y="61"/>
                      <a:pt x="39" y="61"/>
                    </a:cubicBezTo>
                    <a:cubicBezTo>
                      <a:pt x="40" y="61"/>
                      <a:pt x="42" y="61"/>
                      <a:pt x="43" y="63"/>
                    </a:cubicBezTo>
                    <a:cubicBezTo>
                      <a:pt x="65" y="84"/>
                      <a:pt x="65" y="84"/>
                      <a:pt x="65" y="84"/>
                    </a:cubicBezTo>
                    <a:cubicBezTo>
                      <a:pt x="104" y="45"/>
                      <a:pt x="104" y="45"/>
                      <a:pt x="104" y="45"/>
                    </a:cubicBezTo>
                    <a:cubicBezTo>
                      <a:pt x="105" y="44"/>
                      <a:pt x="106" y="43"/>
                      <a:pt x="108" y="43"/>
                    </a:cubicBezTo>
                    <a:cubicBezTo>
                      <a:pt x="110" y="43"/>
                      <a:pt x="111" y="44"/>
                      <a:pt x="112" y="45"/>
                    </a:cubicBezTo>
                    <a:cubicBezTo>
                      <a:pt x="121" y="54"/>
                      <a:pt x="121" y="54"/>
                      <a:pt x="121" y="54"/>
                    </a:cubicBezTo>
                    <a:cubicBezTo>
                      <a:pt x="122" y="55"/>
                      <a:pt x="123" y="57"/>
                      <a:pt x="123" y="58"/>
                    </a:cubicBezTo>
                    <a:cubicBezTo>
                      <a:pt x="123" y="60"/>
                      <a:pt x="122" y="61"/>
                      <a:pt x="121" y="63"/>
                    </a:cubicBezTo>
                    <a:close/>
                  </a:path>
                </a:pathLst>
              </a:custGeom>
              <a:solidFill>
                <a:srgbClr val="00B050"/>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sp>
        <p:nvSpPr>
          <p:cNvPr id="4" name="Slide Number Placeholder 3"/>
          <p:cNvSpPr>
            <a:spLocks noGrp="1"/>
          </p:cNvSpPr>
          <p:nvPr>
            <p:ph type="sldNum" sz="quarter" idx="4"/>
          </p:nvPr>
        </p:nvSpPr>
        <p:spPr/>
        <p:txBody>
          <a:bodyPr/>
          <a:lstStyle/>
          <a:p>
            <a:fld id="{105822BA-B7AE-4DDB-BAFC-C8E55FB5C986}" type="slidenum">
              <a:rPr lang="en-CA" smtClean="0"/>
              <a:pPr/>
              <a:t>10</a:t>
            </a:fld>
            <a:r>
              <a:rPr lang="en-CA" smtClean="0"/>
              <a:t> </a:t>
            </a:r>
            <a:endParaRPr lang="en-CA" dirty="0"/>
          </a:p>
        </p:txBody>
      </p:sp>
    </p:spTree>
    <p:extLst>
      <p:ext uri="{BB962C8B-B14F-4D97-AF65-F5344CB8AC3E}">
        <p14:creationId xmlns:p14="http://schemas.microsoft.com/office/powerpoint/2010/main" val="1887842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Ansible</a:t>
            </a:r>
            <a:endParaRPr lang="en-CA" sz="2800" dirty="0"/>
          </a:p>
        </p:txBody>
      </p:sp>
      <p:pic>
        <p:nvPicPr>
          <p:cNvPr id="14" name="__EngageSlideDescription__" descr="slide description : High-level overview of how Ansible is used to configure services."/>
          <p:cNvPicPr>
            <a:picLocks/>
          </p:cNvPicPr>
          <p:nvPr/>
        </p:nvPicPr>
        <p:blipFill>
          <a:blip r:embed="rId3"/>
          <a:stretch>
            <a:fillRect/>
          </a:stretch>
        </p:blipFill>
        <p:spPr>
          <a:xfrm>
            <a:off x="428400" y="785288"/>
            <a:ext cx="12700" cy="12700"/>
          </a:xfrm>
          <a:prstGeom prst="rect">
            <a:avLst/>
          </a:prstGeom>
          <a:ln/>
        </p:spPr>
      </p:pic>
      <p:sp>
        <p:nvSpPr>
          <p:cNvPr id="3" name="Content Placeholder 2"/>
          <p:cNvSpPr>
            <a:spLocks noGrp="1"/>
          </p:cNvSpPr>
          <p:nvPr>
            <p:ph idx="1"/>
          </p:nvPr>
        </p:nvSpPr>
        <p:spPr>
          <a:xfrm>
            <a:off x="428400" y="1032710"/>
            <a:ext cx="11336400" cy="5001199"/>
          </a:xfrm>
        </p:spPr>
        <p:txBody>
          <a:bodyPr>
            <a:normAutofit/>
          </a:bodyPr>
          <a:lstStyle/>
          <a:p>
            <a:pPr marL="285750" indent="-285750">
              <a:buFont typeface="Arial" panose="020B0604020202020204" pitchFamily="34" charset="0"/>
              <a:buChar char="•"/>
            </a:pPr>
            <a:r>
              <a:rPr lang="en-US" sz="2400" dirty="0" smtClean="0"/>
              <a:t>Install and configure services on cloud resources</a:t>
            </a:r>
            <a:endParaRPr lang="en-CA" sz="2400" dirty="0" smtClean="0"/>
          </a:p>
        </p:txBody>
      </p:sp>
      <p:sp>
        <p:nvSpPr>
          <p:cNvPr id="33" name="TextBox 32"/>
          <p:cNvSpPr txBox="1"/>
          <p:nvPr/>
        </p:nvSpPr>
        <p:spPr>
          <a:xfrm>
            <a:off x="362820" y="4558354"/>
            <a:ext cx="1637933" cy="400110"/>
          </a:xfrm>
          <a:prstGeom prst="rect">
            <a:avLst/>
          </a:prstGeom>
          <a:noFill/>
        </p:spPr>
        <p:txBody>
          <a:bodyPr wrap="square" rtlCol="0">
            <a:spAutoFit/>
          </a:bodyPr>
          <a:lstStyle/>
          <a:p>
            <a:pPr algn="ctr"/>
            <a:r>
              <a:rPr lang="en-CA" sz="2000" dirty="0" smtClean="0"/>
              <a:t>Ansible</a:t>
            </a:r>
            <a:endParaRPr lang="en-CA" sz="2000" dirty="0"/>
          </a:p>
        </p:txBody>
      </p:sp>
      <p:sp>
        <p:nvSpPr>
          <p:cNvPr id="36" name="TextBox 35"/>
          <p:cNvSpPr txBox="1"/>
          <p:nvPr/>
        </p:nvSpPr>
        <p:spPr>
          <a:xfrm>
            <a:off x="3268537" y="4558354"/>
            <a:ext cx="1637933" cy="400110"/>
          </a:xfrm>
          <a:prstGeom prst="rect">
            <a:avLst/>
          </a:prstGeom>
          <a:noFill/>
        </p:spPr>
        <p:txBody>
          <a:bodyPr wrap="square" rtlCol="0">
            <a:spAutoFit/>
          </a:bodyPr>
          <a:lstStyle/>
          <a:p>
            <a:pPr algn="ctr"/>
            <a:r>
              <a:rPr lang="en-CA" sz="2000" dirty="0" smtClean="0"/>
              <a:t>Build</a:t>
            </a:r>
            <a:endParaRPr lang="en-CA" sz="2000" dirty="0"/>
          </a:p>
        </p:txBody>
      </p:sp>
      <p:sp>
        <p:nvSpPr>
          <p:cNvPr id="34" name="TextBox 33"/>
          <p:cNvSpPr txBox="1"/>
          <p:nvPr/>
        </p:nvSpPr>
        <p:spPr>
          <a:xfrm>
            <a:off x="6068081" y="5662560"/>
            <a:ext cx="2175249" cy="400110"/>
          </a:xfrm>
          <a:prstGeom prst="rect">
            <a:avLst/>
          </a:prstGeom>
          <a:noFill/>
        </p:spPr>
        <p:txBody>
          <a:bodyPr wrap="square" rtlCol="0">
            <a:spAutoFit/>
          </a:bodyPr>
          <a:lstStyle/>
          <a:p>
            <a:pPr algn="ctr"/>
            <a:r>
              <a:rPr lang="en-CA" sz="2000" dirty="0" smtClean="0"/>
              <a:t>Cloud resources</a:t>
            </a:r>
            <a:endParaRPr lang="en-CA" sz="2000" dirty="0"/>
          </a:p>
        </p:txBody>
      </p:sp>
      <p:sp>
        <p:nvSpPr>
          <p:cNvPr id="35" name="TextBox 34"/>
          <p:cNvSpPr txBox="1"/>
          <p:nvPr/>
        </p:nvSpPr>
        <p:spPr>
          <a:xfrm>
            <a:off x="9364900" y="5232375"/>
            <a:ext cx="2175249" cy="707886"/>
          </a:xfrm>
          <a:prstGeom prst="rect">
            <a:avLst/>
          </a:prstGeom>
          <a:noFill/>
        </p:spPr>
        <p:txBody>
          <a:bodyPr wrap="square" rtlCol="0">
            <a:spAutoFit/>
          </a:bodyPr>
          <a:lstStyle/>
          <a:p>
            <a:pPr algn="ctr"/>
            <a:r>
              <a:rPr lang="en-CA" sz="2000" dirty="0" smtClean="0"/>
              <a:t>Configured</a:t>
            </a:r>
            <a:br>
              <a:rPr lang="en-CA" sz="2000" dirty="0" smtClean="0"/>
            </a:br>
            <a:r>
              <a:rPr lang="en-CA" sz="2000" dirty="0" smtClean="0"/>
              <a:t>service</a:t>
            </a:r>
            <a:endParaRPr lang="en-CA" sz="2000" dirty="0"/>
          </a:p>
        </p:txBody>
      </p:sp>
      <p:grpSp>
        <p:nvGrpSpPr>
          <p:cNvPr id="6" name="Group 5" descr="An Ansible playbook is created that defines all the configuration steps of the service.  This playbook is then run by Ansible against cloud resources to create the fully configured service."/>
          <p:cNvGrpSpPr/>
          <p:nvPr>
            <p:custDataLst>
              <p:tags r:id="rId1"/>
            </p:custDataLst>
          </p:nvPr>
        </p:nvGrpSpPr>
        <p:grpSpPr>
          <a:xfrm>
            <a:off x="556499" y="2479586"/>
            <a:ext cx="11017075" cy="3097903"/>
            <a:chOff x="556499" y="2479586"/>
            <a:chExt cx="11017075" cy="3097903"/>
          </a:xfrm>
        </p:grpSpPr>
        <p:grpSp>
          <p:nvGrpSpPr>
            <p:cNvPr id="7" name="Group 6"/>
            <p:cNvGrpSpPr/>
            <p:nvPr/>
          </p:nvGrpSpPr>
          <p:grpSpPr>
            <a:xfrm>
              <a:off x="556499" y="3533310"/>
              <a:ext cx="1250576" cy="973152"/>
              <a:chOff x="2729753" y="4146437"/>
              <a:chExt cx="968188" cy="753408"/>
            </a:xfrm>
          </p:grpSpPr>
          <p:sp>
            <p:nvSpPr>
              <p:cNvPr id="8" name="Rectangle 7"/>
              <p:cNvSpPr/>
              <p:nvPr/>
            </p:nvSpPr>
            <p:spPr>
              <a:xfrm>
                <a:off x="2729753" y="4277488"/>
                <a:ext cx="968188" cy="6223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729753" y="4146437"/>
                <a:ext cx="968188" cy="157670"/>
              </a:xfrm>
              <a:prstGeom prst="rect">
                <a:avLst/>
              </a:prstGeom>
              <a:solidFill>
                <a:srgbClr val="621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9"/>
              <p:cNvSpPr>
                <a:spLocks/>
              </p:cNvSpPr>
              <p:nvPr/>
            </p:nvSpPr>
            <p:spPr bwMode="auto">
              <a:xfrm>
                <a:off x="2838721" y="4457616"/>
                <a:ext cx="153316" cy="262099"/>
              </a:xfrm>
              <a:custGeom>
                <a:avLst/>
                <a:gdLst>
                  <a:gd name="T0" fmla="*/ 137 w 140"/>
                  <a:gd name="T1" fmla="*/ 126 h 240"/>
                  <a:gd name="T2" fmla="*/ 25 w 140"/>
                  <a:gd name="T3" fmla="*/ 238 h 240"/>
                  <a:gd name="T4" fmla="*/ 20 w 140"/>
                  <a:gd name="T5" fmla="*/ 240 h 240"/>
                  <a:gd name="T6" fmla="*/ 14 w 140"/>
                  <a:gd name="T7" fmla="*/ 238 h 240"/>
                  <a:gd name="T8" fmla="*/ 2 w 140"/>
                  <a:gd name="T9" fmla="*/ 226 h 240"/>
                  <a:gd name="T10" fmla="*/ 0 w 140"/>
                  <a:gd name="T11" fmla="*/ 220 h 240"/>
                  <a:gd name="T12" fmla="*/ 2 w 140"/>
                  <a:gd name="T13" fmla="*/ 215 h 240"/>
                  <a:gd name="T14" fmla="*/ 97 w 140"/>
                  <a:gd name="T15" fmla="*/ 120 h 240"/>
                  <a:gd name="T16" fmla="*/ 2 w 140"/>
                  <a:gd name="T17" fmla="*/ 26 h 240"/>
                  <a:gd name="T18" fmla="*/ 0 w 140"/>
                  <a:gd name="T19" fmla="*/ 20 h 240"/>
                  <a:gd name="T20" fmla="*/ 2 w 140"/>
                  <a:gd name="T21" fmla="*/ 15 h 240"/>
                  <a:gd name="T22" fmla="*/ 14 w 140"/>
                  <a:gd name="T23" fmla="*/ 3 h 240"/>
                  <a:gd name="T24" fmla="*/ 20 w 140"/>
                  <a:gd name="T25" fmla="*/ 0 h 240"/>
                  <a:gd name="T26" fmla="*/ 25 w 140"/>
                  <a:gd name="T27" fmla="*/ 3 h 240"/>
                  <a:gd name="T28" fmla="*/ 137 w 140"/>
                  <a:gd name="T29" fmla="*/ 115 h 240"/>
                  <a:gd name="T30" fmla="*/ 140 w 140"/>
                  <a:gd name="T31" fmla="*/ 120 h 240"/>
                  <a:gd name="T32" fmla="*/ 137 w 140"/>
                  <a:gd name="T33"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240">
                    <a:moveTo>
                      <a:pt x="137" y="126"/>
                    </a:moveTo>
                    <a:cubicBezTo>
                      <a:pt x="25" y="238"/>
                      <a:pt x="25" y="238"/>
                      <a:pt x="25" y="238"/>
                    </a:cubicBezTo>
                    <a:cubicBezTo>
                      <a:pt x="24" y="239"/>
                      <a:pt x="22" y="240"/>
                      <a:pt x="20" y="240"/>
                    </a:cubicBezTo>
                    <a:cubicBezTo>
                      <a:pt x="18" y="240"/>
                      <a:pt x="15" y="239"/>
                      <a:pt x="14" y="238"/>
                    </a:cubicBezTo>
                    <a:cubicBezTo>
                      <a:pt x="2" y="226"/>
                      <a:pt x="2" y="226"/>
                      <a:pt x="2" y="226"/>
                    </a:cubicBezTo>
                    <a:cubicBezTo>
                      <a:pt x="1" y="225"/>
                      <a:pt x="0" y="223"/>
                      <a:pt x="0" y="220"/>
                    </a:cubicBezTo>
                    <a:cubicBezTo>
                      <a:pt x="0" y="219"/>
                      <a:pt x="1" y="216"/>
                      <a:pt x="2" y="215"/>
                    </a:cubicBezTo>
                    <a:cubicBezTo>
                      <a:pt x="97" y="120"/>
                      <a:pt x="97" y="120"/>
                      <a:pt x="97" y="120"/>
                    </a:cubicBezTo>
                    <a:cubicBezTo>
                      <a:pt x="2" y="26"/>
                      <a:pt x="2" y="26"/>
                      <a:pt x="2" y="26"/>
                    </a:cubicBezTo>
                    <a:cubicBezTo>
                      <a:pt x="1" y="24"/>
                      <a:pt x="0" y="22"/>
                      <a:pt x="0" y="20"/>
                    </a:cubicBezTo>
                    <a:cubicBezTo>
                      <a:pt x="0" y="18"/>
                      <a:pt x="1" y="16"/>
                      <a:pt x="2" y="15"/>
                    </a:cubicBezTo>
                    <a:cubicBezTo>
                      <a:pt x="14" y="3"/>
                      <a:pt x="14" y="3"/>
                      <a:pt x="14" y="3"/>
                    </a:cubicBezTo>
                    <a:cubicBezTo>
                      <a:pt x="15" y="1"/>
                      <a:pt x="18" y="0"/>
                      <a:pt x="20" y="0"/>
                    </a:cubicBezTo>
                    <a:cubicBezTo>
                      <a:pt x="22" y="0"/>
                      <a:pt x="24" y="1"/>
                      <a:pt x="25" y="3"/>
                    </a:cubicBezTo>
                    <a:cubicBezTo>
                      <a:pt x="137" y="115"/>
                      <a:pt x="137" y="115"/>
                      <a:pt x="137" y="115"/>
                    </a:cubicBezTo>
                    <a:cubicBezTo>
                      <a:pt x="139" y="116"/>
                      <a:pt x="140" y="118"/>
                      <a:pt x="140" y="120"/>
                    </a:cubicBezTo>
                    <a:cubicBezTo>
                      <a:pt x="140" y="122"/>
                      <a:pt x="139" y="125"/>
                      <a:pt x="137" y="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cxnSp>
            <p:nvCxnSpPr>
              <p:cNvPr id="11" name="Straight Connector 10"/>
              <p:cNvCxnSpPr/>
              <p:nvPr/>
            </p:nvCxnSpPr>
            <p:spPr>
              <a:xfrm>
                <a:off x="3067050" y="4457616"/>
                <a:ext cx="495300" cy="0"/>
              </a:xfrm>
              <a:prstGeom prst="line">
                <a:avLst/>
              </a:prstGeom>
              <a:ln w="3492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67050" y="4588665"/>
                <a:ext cx="495300" cy="0"/>
              </a:xfrm>
              <a:prstGeom prst="line">
                <a:avLst/>
              </a:prstGeom>
              <a:ln w="3492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67050" y="4723680"/>
                <a:ext cx="311150" cy="0"/>
              </a:xfrm>
              <a:prstGeom prst="line">
                <a:avLst/>
              </a:prstGeom>
              <a:ln w="3492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3473123" y="3804630"/>
              <a:ext cx="1228765" cy="442228"/>
            </a:xfrm>
            <a:prstGeom prst="rect">
              <a:avLst/>
            </a:prstGeom>
            <a:gradFill>
              <a:gsLst>
                <a:gs pos="0">
                  <a:srgbClr val="201B7B"/>
                </a:gs>
                <a:gs pos="100000">
                  <a:srgbClr val="631E7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PLAY</a:t>
              </a:r>
              <a:endParaRPr lang="en-CA" b="1" dirty="0"/>
            </a:p>
          </p:txBody>
        </p:sp>
        <p:cxnSp>
          <p:nvCxnSpPr>
            <p:cNvPr id="22" name="Straight Arrow Connector 21"/>
            <p:cNvCxnSpPr/>
            <p:nvPr/>
          </p:nvCxnSpPr>
          <p:spPr>
            <a:xfrm>
              <a:off x="2084295" y="4037286"/>
              <a:ext cx="1116106"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88856" y="4004594"/>
              <a:ext cx="1116106"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248794" y="4025744"/>
              <a:ext cx="1116106"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558401" y="3041868"/>
              <a:ext cx="1842247" cy="2079201"/>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a:off x="6242758" y="4712242"/>
              <a:ext cx="1842247" cy="865247"/>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p:cNvSpPr/>
            <p:nvPr/>
          </p:nvSpPr>
          <p:spPr>
            <a:xfrm>
              <a:off x="6237635" y="3593735"/>
              <a:ext cx="1842247" cy="865247"/>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Rectangle 44"/>
            <p:cNvSpPr/>
            <p:nvPr/>
          </p:nvSpPr>
          <p:spPr>
            <a:xfrm>
              <a:off x="6234581" y="2479586"/>
              <a:ext cx="1842247" cy="865247"/>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6196" y="2782549"/>
              <a:ext cx="919016" cy="25931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6196" y="3874934"/>
              <a:ext cx="919016" cy="25931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4373" y="5015205"/>
              <a:ext cx="919016" cy="259319"/>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2189" y="3520948"/>
              <a:ext cx="1250768" cy="1157736"/>
            </a:xfrm>
            <a:prstGeom prst="rect">
              <a:avLst/>
            </a:prstGeom>
          </p:spPr>
        </p:pic>
        <p:grpSp>
          <p:nvGrpSpPr>
            <p:cNvPr id="48" name="Group 47"/>
            <p:cNvGrpSpPr/>
            <p:nvPr/>
          </p:nvGrpSpPr>
          <p:grpSpPr>
            <a:xfrm>
              <a:off x="11227722" y="4954061"/>
              <a:ext cx="345852" cy="346848"/>
              <a:chOff x="11095777" y="3669465"/>
              <a:chExt cx="500683" cy="502125"/>
            </a:xfrm>
          </p:grpSpPr>
          <p:sp>
            <p:nvSpPr>
              <p:cNvPr id="49" name="Oval 48"/>
              <p:cNvSpPr/>
              <p:nvPr/>
            </p:nvSpPr>
            <p:spPr>
              <a:xfrm>
                <a:off x="11098217" y="3669465"/>
                <a:ext cx="469383" cy="4693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Freeform 49"/>
              <p:cNvSpPr>
                <a:spLocks noEditPoints="1"/>
              </p:cNvSpPr>
              <p:nvPr/>
            </p:nvSpPr>
            <p:spPr bwMode="auto">
              <a:xfrm>
                <a:off x="11095777" y="3669465"/>
                <a:ext cx="500683" cy="502125"/>
              </a:xfrm>
              <a:custGeom>
                <a:avLst/>
                <a:gdLst>
                  <a:gd name="T0" fmla="*/ 110 w 147"/>
                  <a:gd name="T1" fmla="*/ 10 h 147"/>
                  <a:gd name="T2" fmla="*/ 73 w 147"/>
                  <a:gd name="T3" fmla="*/ 0 h 147"/>
                  <a:gd name="T4" fmla="*/ 36 w 147"/>
                  <a:gd name="T5" fmla="*/ 10 h 147"/>
                  <a:gd name="T6" fmla="*/ 10 w 147"/>
                  <a:gd name="T7" fmla="*/ 37 h 147"/>
                  <a:gd name="T8" fmla="*/ 0 w 147"/>
                  <a:gd name="T9" fmla="*/ 74 h 147"/>
                  <a:gd name="T10" fmla="*/ 10 w 147"/>
                  <a:gd name="T11" fmla="*/ 111 h 147"/>
                  <a:gd name="T12" fmla="*/ 36 w 147"/>
                  <a:gd name="T13" fmla="*/ 137 h 147"/>
                  <a:gd name="T14" fmla="*/ 73 w 147"/>
                  <a:gd name="T15" fmla="*/ 147 h 147"/>
                  <a:gd name="T16" fmla="*/ 110 w 147"/>
                  <a:gd name="T17" fmla="*/ 137 h 147"/>
                  <a:gd name="T18" fmla="*/ 137 w 147"/>
                  <a:gd name="T19" fmla="*/ 111 h 147"/>
                  <a:gd name="T20" fmla="*/ 147 w 147"/>
                  <a:gd name="T21" fmla="*/ 74 h 147"/>
                  <a:gd name="T22" fmla="*/ 137 w 147"/>
                  <a:gd name="T23" fmla="*/ 37 h 147"/>
                  <a:gd name="T24" fmla="*/ 110 w 147"/>
                  <a:gd name="T25" fmla="*/ 10 h 147"/>
                  <a:gd name="T26" fmla="*/ 121 w 147"/>
                  <a:gd name="T27" fmla="*/ 63 h 147"/>
                  <a:gd name="T28" fmla="*/ 69 w 147"/>
                  <a:gd name="T29" fmla="*/ 114 h 147"/>
                  <a:gd name="T30" fmla="*/ 65 w 147"/>
                  <a:gd name="T31" fmla="*/ 116 h 147"/>
                  <a:gd name="T32" fmla="*/ 60 w 147"/>
                  <a:gd name="T33" fmla="*/ 114 h 147"/>
                  <a:gd name="T34" fmla="*/ 26 w 147"/>
                  <a:gd name="T35" fmla="*/ 80 h 147"/>
                  <a:gd name="T36" fmla="*/ 24 w 147"/>
                  <a:gd name="T37" fmla="*/ 76 h 147"/>
                  <a:gd name="T38" fmla="*/ 26 w 147"/>
                  <a:gd name="T39" fmla="*/ 71 h 147"/>
                  <a:gd name="T40" fmla="*/ 34 w 147"/>
                  <a:gd name="T41" fmla="*/ 63 h 147"/>
                  <a:gd name="T42" fmla="*/ 39 w 147"/>
                  <a:gd name="T43" fmla="*/ 61 h 147"/>
                  <a:gd name="T44" fmla="*/ 43 w 147"/>
                  <a:gd name="T45" fmla="*/ 63 h 147"/>
                  <a:gd name="T46" fmla="*/ 65 w 147"/>
                  <a:gd name="T47" fmla="*/ 84 h 147"/>
                  <a:gd name="T48" fmla="*/ 104 w 147"/>
                  <a:gd name="T49" fmla="*/ 45 h 147"/>
                  <a:gd name="T50" fmla="*/ 108 w 147"/>
                  <a:gd name="T51" fmla="*/ 43 h 147"/>
                  <a:gd name="T52" fmla="*/ 112 w 147"/>
                  <a:gd name="T53" fmla="*/ 45 h 147"/>
                  <a:gd name="T54" fmla="*/ 121 w 147"/>
                  <a:gd name="T55" fmla="*/ 54 h 147"/>
                  <a:gd name="T56" fmla="*/ 123 w 147"/>
                  <a:gd name="T57" fmla="*/ 58 h 147"/>
                  <a:gd name="T58" fmla="*/ 121 w 147"/>
                  <a:gd name="T59" fmla="*/ 6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 h="147">
                    <a:moveTo>
                      <a:pt x="110" y="10"/>
                    </a:moveTo>
                    <a:cubicBezTo>
                      <a:pt x="99" y="4"/>
                      <a:pt x="87" y="0"/>
                      <a:pt x="73" y="0"/>
                    </a:cubicBezTo>
                    <a:cubicBezTo>
                      <a:pt x="60" y="0"/>
                      <a:pt x="48" y="4"/>
                      <a:pt x="36" y="10"/>
                    </a:cubicBezTo>
                    <a:cubicBezTo>
                      <a:pt x="25" y="17"/>
                      <a:pt x="16" y="26"/>
                      <a:pt x="10" y="37"/>
                    </a:cubicBezTo>
                    <a:cubicBezTo>
                      <a:pt x="3" y="48"/>
                      <a:pt x="0" y="60"/>
                      <a:pt x="0" y="74"/>
                    </a:cubicBezTo>
                    <a:cubicBezTo>
                      <a:pt x="0" y="87"/>
                      <a:pt x="3" y="99"/>
                      <a:pt x="10" y="111"/>
                    </a:cubicBezTo>
                    <a:cubicBezTo>
                      <a:pt x="16" y="122"/>
                      <a:pt x="25" y="131"/>
                      <a:pt x="36" y="137"/>
                    </a:cubicBezTo>
                    <a:cubicBezTo>
                      <a:pt x="48" y="144"/>
                      <a:pt x="60" y="147"/>
                      <a:pt x="73" y="147"/>
                    </a:cubicBezTo>
                    <a:cubicBezTo>
                      <a:pt x="87" y="147"/>
                      <a:pt x="99" y="144"/>
                      <a:pt x="110" y="137"/>
                    </a:cubicBezTo>
                    <a:cubicBezTo>
                      <a:pt x="121" y="131"/>
                      <a:pt x="130" y="122"/>
                      <a:pt x="137" y="111"/>
                    </a:cubicBezTo>
                    <a:cubicBezTo>
                      <a:pt x="143" y="99"/>
                      <a:pt x="147" y="87"/>
                      <a:pt x="147" y="74"/>
                    </a:cubicBezTo>
                    <a:cubicBezTo>
                      <a:pt x="147" y="60"/>
                      <a:pt x="143" y="48"/>
                      <a:pt x="137" y="37"/>
                    </a:cubicBezTo>
                    <a:cubicBezTo>
                      <a:pt x="130" y="26"/>
                      <a:pt x="121" y="17"/>
                      <a:pt x="110" y="10"/>
                    </a:cubicBezTo>
                    <a:close/>
                    <a:moveTo>
                      <a:pt x="121" y="63"/>
                    </a:moveTo>
                    <a:cubicBezTo>
                      <a:pt x="69" y="114"/>
                      <a:pt x="69" y="114"/>
                      <a:pt x="69" y="114"/>
                    </a:cubicBezTo>
                    <a:cubicBezTo>
                      <a:pt x="68" y="116"/>
                      <a:pt x="66" y="116"/>
                      <a:pt x="65" y="116"/>
                    </a:cubicBezTo>
                    <a:cubicBezTo>
                      <a:pt x="63" y="116"/>
                      <a:pt x="62" y="116"/>
                      <a:pt x="60" y="114"/>
                    </a:cubicBezTo>
                    <a:cubicBezTo>
                      <a:pt x="26" y="80"/>
                      <a:pt x="26" y="80"/>
                      <a:pt x="26" y="80"/>
                    </a:cubicBezTo>
                    <a:cubicBezTo>
                      <a:pt x="25" y="79"/>
                      <a:pt x="24" y="77"/>
                      <a:pt x="24" y="76"/>
                    </a:cubicBezTo>
                    <a:cubicBezTo>
                      <a:pt x="24" y="74"/>
                      <a:pt x="25" y="72"/>
                      <a:pt x="26" y="71"/>
                    </a:cubicBezTo>
                    <a:cubicBezTo>
                      <a:pt x="34" y="63"/>
                      <a:pt x="34" y="63"/>
                      <a:pt x="34" y="63"/>
                    </a:cubicBezTo>
                    <a:cubicBezTo>
                      <a:pt x="36" y="61"/>
                      <a:pt x="37" y="61"/>
                      <a:pt x="39" y="61"/>
                    </a:cubicBezTo>
                    <a:cubicBezTo>
                      <a:pt x="40" y="61"/>
                      <a:pt x="42" y="61"/>
                      <a:pt x="43" y="63"/>
                    </a:cubicBezTo>
                    <a:cubicBezTo>
                      <a:pt x="65" y="84"/>
                      <a:pt x="65" y="84"/>
                      <a:pt x="65" y="84"/>
                    </a:cubicBezTo>
                    <a:cubicBezTo>
                      <a:pt x="104" y="45"/>
                      <a:pt x="104" y="45"/>
                      <a:pt x="104" y="45"/>
                    </a:cubicBezTo>
                    <a:cubicBezTo>
                      <a:pt x="105" y="44"/>
                      <a:pt x="106" y="43"/>
                      <a:pt x="108" y="43"/>
                    </a:cubicBezTo>
                    <a:cubicBezTo>
                      <a:pt x="110" y="43"/>
                      <a:pt x="111" y="44"/>
                      <a:pt x="112" y="45"/>
                    </a:cubicBezTo>
                    <a:cubicBezTo>
                      <a:pt x="121" y="54"/>
                      <a:pt x="121" y="54"/>
                      <a:pt x="121" y="54"/>
                    </a:cubicBezTo>
                    <a:cubicBezTo>
                      <a:pt x="122" y="55"/>
                      <a:pt x="123" y="57"/>
                      <a:pt x="123" y="58"/>
                    </a:cubicBezTo>
                    <a:cubicBezTo>
                      <a:pt x="123" y="60"/>
                      <a:pt x="122" y="61"/>
                      <a:pt x="121" y="63"/>
                    </a:cubicBezTo>
                    <a:close/>
                  </a:path>
                </a:pathLst>
              </a:custGeom>
              <a:solidFill>
                <a:srgbClr val="00B050"/>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sp>
        <p:nvSpPr>
          <p:cNvPr id="4" name="Slide Number Placeholder 3"/>
          <p:cNvSpPr>
            <a:spLocks noGrp="1"/>
          </p:cNvSpPr>
          <p:nvPr>
            <p:ph type="sldNum" sz="quarter" idx="4"/>
          </p:nvPr>
        </p:nvSpPr>
        <p:spPr/>
        <p:txBody>
          <a:bodyPr/>
          <a:lstStyle/>
          <a:p>
            <a:fld id="{105822BA-B7AE-4DDB-BAFC-C8E55FB5C986}" type="slidenum">
              <a:rPr lang="en-CA" smtClean="0"/>
              <a:pPr/>
              <a:t>11</a:t>
            </a:fld>
            <a:r>
              <a:rPr lang="en-CA" smtClean="0"/>
              <a:t> </a:t>
            </a:r>
            <a:endParaRPr lang="en-CA" dirty="0"/>
          </a:p>
        </p:txBody>
      </p:sp>
    </p:spTree>
    <p:extLst>
      <p:ext uri="{BB962C8B-B14F-4D97-AF65-F5344CB8AC3E}">
        <p14:creationId xmlns:p14="http://schemas.microsoft.com/office/powerpoint/2010/main" val="2338175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pic>
        <p:nvPicPr>
          <p:cNvPr id="2" name="__EngageSlideDescription__" descr="slide description : DevOps section."/>
          <p:cNvPicPr>
            <a:picLocks/>
          </p:cNvPicPr>
          <p:nvPr/>
        </p:nvPicPr>
        <p:blipFill>
          <a:blip r:embed="rId4"/>
          <a:stretch>
            <a:fillRect/>
          </a:stretch>
        </p:blipFill>
        <p:spPr>
          <a:xfrm>
            <a:off x="0" y="0"/>
            <a:ext cx="12700" cy="12700"/>
          </a:xfrm>
          <a:prstGeom prst="rect">
            <a:avLst/>
          </a:prstGeom>
          <a:ln/>
        </p:spPr>
      </p:pic>
      <p:sp>
        <p:nvSpPr>
          <p:cNvPr id="6" name="Rectangle 5"/>
          <p:cNvSpPr/>
          <p:nvPr>
            <p:custDataLst>
              <p:tags r:id="rId1"/>
            </p:custDataLst>
          </p:nvPr>
        </p:nvSpPr>
        <p:spPr>
          <a:xfrm>
            <a:off x="0" y="2263367"/>
            <a:ext cx="12192000" cy="4594634"/>
          </a:xfrm>
          <a:prstGeom prst="rect">
            <a:avLst/>
          </a:prstGeom>
          <a:gradFill>
            <a:gsLst>
              <a:gs pos="0">
                <a:srgbClr val="000048">
                  <a:alpha val="0"/>
                </a:srgbClr>
              </a:gs>
              <a:gs pos="100000">
                <a:srgbClr val="00004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416459" y="5215634"/>
            <a:ext cx="455523" cy="455523"/>
          </a:xfrm>
          <a:prstGeom prst="ellipse">
            <a:avLst/>
          </a:prstGeom>
          <a:solidFill>
            <a:srgbClr val="00883D"/>
          </a:solidFill>
          <a:ln>
            <a:noFill/>
          </a:ln>
          <a:effectLst>
            <a:outerShdw blurRad="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3</a:t>
            </a:r>
            <a:endParaRPr lang="en-CA" b="1" dirty="0"/>
          </a:p>
        </p:txBody>
      </p:sp>
      <p:sp>
        <p:nvSpPr>
          <p:cNvPr id="3" name="Title 2"/>
          <p:cNvSpPr>
            <a:spLocks noGrp="1"/>
          </p:cNvSpPr>
          <p:nvPr>
            <p:ph type="title"/>
          </p:nvPr>
        </p:nvSpPr>
        <p:spPr>
          <a:xfrm>
            <a:off x="813926" y="5472423"/>
            <a:ext cx="10036400" cy="1168597"/>
          </a:xfrm>
          <a:solidFill>
            <a:srgbClr val="1E1E1E">
              <a:alpha val="0"/>
            </a:srgbClr>
          </a:solidFill>
        </p:spPr>
        <p:txBody>
          <a:bodyPr/>
          <a:lstStyle/>
          <a:p>
            <a:r>
              <a:rPr lang="en-CA" sz="7200" dirty="0" smtClean="0">
                <a:solidFill>
                  <a:schemeClr val="bg1"/>
                </a:solidFill>
              </a:rPr>
              <a:t>DevOps</a:t>
            </a:r>
            <a:endParaRPr lang="en-CA" sz="7200" dirty="0">
              <a:solidFill>
                <a:schemeClr val="bg1"/>
              </a:solidFill>
            </a:endParaRPr>
          </a:p>
        </p:txBody>
      </p:sp>
    </p:spTree>
    <p:extLst>
      <p:ext uri="{BB962C8B-B14F-4D97-AF65-F5344CB8AC3E}">
        <p14:creationId xmlns:p14="http://schemas.microsoft.com/office/powerpoint/2010/main" val="100816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DevOps</a:t>
            </a:r>
            <a:endParaRPr lang="en-CA" dirty="0"/>
          </a:p>
        </p:txBody>
      </p:sp>
      <p:pic>
        <p:nvPicPr>
          <p:cNvPr id="19" name="__EngageSlideDescription__" descr="slide description : DevOps and CI/CD pipeline explanation"/>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a:xfrm>
            <a:off x="428400" y="1120647"/>
            <a:ext cx="11336400" cy="5001199"/>
          </a:xfrm>
        </p:spPr>
        <p:txBody>
          <a:bodyPr>
            <a:normAutofit/>
          </a:bodyPr>
          <a:lstStyle/>
          <a:p>
            <a:pPr marL="285750" indent="-285750">
              <a:lnSpc>
                <a:spcPct val="100000"/>
              </a:lnSpc>
              <a:buFont typeface="Arial" panose="020B0604020202020204" pitchFamily="34" charset="0"/>
              <a:buChar char="•"/>
            </a:pPr>
            <a:r>
              <a:rPr lang="en-CA" sz="2400" dirty="0" smtClean="0"/>
              <a:t>Essential for delivering modern digital services</a:t>
            </a:r>
          </a:p>
          <a:p>
            <a:pPr marL="285750" indent="-285750">
              <a:lnSpc>
                <a:spcPct val="100000"/>
              </a:lnSpc>
              <a:buFont typeface="Arial" panose="020B0604020202020204" pitchFamily="34" charset="0"/>
              <a:buChar char="•"/>
            </a:pPr>
            <a:r>
              <a:rPr lang="en-CA" sz="2400" dirty="0" smtClean="0"/>
              <a:t>CI/CD pipelines are the backbone</a:t>
            </a:r>
          </a:p>
        </p:txBody>
      </p:sp>
      <p:grpSp>
        <p:nvGrpSpPr>
          <p:cNvPr id="51" name="Group 50" descr="Flow chart showing how a CI/CD pipeline flows.  It starts with Version Control, then Continous Integration, followed by Continuous Delivery and finally Continuous Deployment.  Throughout all stages, there is monitoring and reporting."/>
          <p:cNvGrpSpPr/>
          <p:nvPr/>
        </p:nvGrpSpPr>
        <p:grpSpPr>
          <a:xfrm>
            <a:off x="661114" y="2829621"/>
            <a:ext cx="10664773" cy="2718922"/>
            <a:chOff x="661114" y="2829621"/>
            <a:chExt cx="10664773" cy="2718922"/>
          </a:xfrm>
        </p:grpSpPr>
        <p:sp>
          <p:nvSpPr>
            <p:cNvPr id="5" name="Rectangle 4"/>
            <p:cNvSpPr/>
            <p:nvPr/>
          </p:nvSpPr>
          <p:spPr>
            <a:xfrm>
              <a:off x="697326" y="2829623"/>
              <a:ext cx="2027235" cy="2208021"/>
            </a:xfrm>
            <a:prstGeom prst="rect">
              <a:avLst/>
            </a:prstGeom>
            <a:solidFill>
              <a:srgbClr val="29229A"/>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ectangle 5"/>
            <p:cNvSpPr/>
            <p:nvPr/>
          </p:nvSpPr>
          <p:spPr>
            <a:xfrm>
              <a:off x="3492464" y="2829622"/>
              <a:ext cx="2009363" cy="2208021"/>
            </a:xfrm>
            <a:prstGeom prst="rect">
              <a:avLst/>
            </a:prstGeom>
            <a:solidFill>
              <a:srgbClr val="3D218D"/>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6330056" y="2829621"/>
              <a:ext cx="2056579" cy="2208021"/>
            </a:xfrm>
            <a:prstGeom prst="rect">
              <a:avLst/>
            </a:prstGeom>
            <a:solidFill>
              <a:srgbClr val="4C2084"/>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9155719" y="2829621"/>
              <a:ext cx="2016257" cy="2208021"/>
            </a:xfrm>
            <a:prstGeom prst="rect">
              <a:avLst/>
            </a:prstGeom>
            <a:solidFill>
              <a:srgbClr val="601E77"/>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Straight Arrow Connector 17"/>
            <p:cNvCxnSpPr/>
            <p:nvPr/>
          </p:nvCxnSpPr>
          <p:spPr>
            <a:xfrm>
              <a:off x="1625098" y="5548543"/>
              <a:ext cx="8538749" cy="0"/>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1114" y="3888895"/>
              <a:ext cx="10664773" cy="17580"/>
            </a:xfrm>
            <a:prstGeom prst="line">
              <a:avLst/>
            </a:prstGeom>
            <a:ln w="254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492150" y="3906475"/>
              <a:ext cx="558297"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625098" y="5104923"/>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484484" y="5104923"/>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349057" y="5114080"/>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0130829" y="5105131"/>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648608" y="3906475"/>
              <a:ext cx="558297"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831471" y="3909924"/>
              <a:ext cx="558297"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498149" y="2626127"/>
            <a:ext cx="416459" cy="416459"/>
          </a:xfrm>
          <a:prstGeom prst="ellipse">
            <a:avLst/>
          </a:prstGeom>
          <a:solidFill>
            <a:srgbClr val="008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1</a:t>
            </a:r>
            <a:endParaRPr lang="en-CA" b="1" dirty="0"/>
          </a:p>
        </p:txBody>
      </p:sp>
      <p:sp>
        <p:nvSpPr>
          <p:cNvPr id="13" name="TextBox 12"/>
          <p:cNvSpPr txBox="1"/>
          <p:nvPr/>
        </p:nvSpPr>
        <p:spPr>
          <a:xfrm>
            <a:off x="935792" y="3011103"/>
            <a:ext cx="1552006" cy="707886"/>
          </a:xfrm>
          <a:prstGeom prst="rect">
            <a:avLst/>
          </a:prstGeom>
          <a:solidFill>
            <a:srgbClr val="29229A"/>
          </a:solidFill>
        </p:spPr>
        <p:txBody>
          <a:bodyPr wrap="square" rtlCol="0">
            <a:spAutoFit/>
          </a:bodyPr>
          <a:lstStyle/>
          <a:p>
            <a:pPr algn="ctr"/>
            <a:r>
              <a:rPr lang="en-CA" sz="2000" b="1" dirty="0" smtClean="0">
                <a:solidFill>
                  <a:schemeClr val="bg1"/>
                </a:solidFill>
              </a:rPr>
              <a:t>Version</a:t>
            </a:r>
            <a:br>
              <a:rPr lang="en-CA" sz="2000" b="1" dirty="0" smtClean="0">
                <a:solidFill>
                  <a:schemeClr val="bg1"/>
                </a:solidFill>
              </a:rPr>
            </a:br>
            <a:r>
              <a:rPr lang="en-CA" sz="2000" b="1" dirty="0" smtClean="0">
                <a:solidFill>
                  <a:schemeClr val="bg1"/>
                </a:solidFill>
              </a:rPr>
              <a:t>Control</a:t>
            </a:r>
            <a:endParaRPr lang="en-CA" sz="2000" b="1" dirty="0">
              <a:solidFill>
                <a:schemeClr val="bg1"/>
              </a:solidFill>
            </a:endParaRPr>
          </a:p>
        </p:txBody>
      </p:sp>
      <p:sp>
        <p:nvSpPr>
          <p:cNvPr id="28" name="TextBox 27"/>
          <p:cNvSpPr txBox="1"/>
          <p:nvPr/>
        </p:nvSpPr>
        <p:spPr>
          <a:xfrm>
            <a:off x="772208" y="4101255"/>
            <a:ext cx="1877470" cy="646331"/>
          </a:xfrm>
          <a:prstGeom prst="rect">
            <a:avLst/>
          </a:prstGeom>
          <a:solidFill>
            <a:srgbClr val="29229A"/>
          </a:solidFill>
        </p:spPr>
        <p:txBody>
          <a:bodyPr wrap="square" rtlCol="0">
            <a:spAutoFit/>
          </a:bodyPr>
          <a:lstStyle/>
          <a:p>
            <a:pPr algn="ctr"/>
            <a:r>
              <a:rPr lang="en-CA" dirty="0" smtClean="0">
                <a:solidFill>
                  <a:schemeClr val="bg1"/>
                </a:solidFill>
              </a:rPr>
              <a:t>The project’s history</a:t>
            </a:r>
            <a:endParaRPr lang="en-CA" dirty="0">
              <a:solidFill>
                <a:schemeClr val="bg1"/>
              </a:solidFill>
            </a:endParaRPr>
          </a:p>
        </p:txBody>
      </p:sp>
      <p:sp>
        <p:nvSpPr>
          <p:cNvPr id="36" name="Oval 35"/>
          <p:cNvSpPr/>
          <p:nvPr/>
        </p:nvSpPr>
        <p:spPr>
          <a:xfrm>
            <a:off x="3290301" y="2620974"/>
            <a:ext cx="416459" cy="416459"/>
          </a:xfrm>
          <a:prstGeom prst="ellipse">
            <a:avLst/>
          </a:prstGeom>
          <a:solidFill>
            <a:srgbClr val="008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2</a:t>
            </a:r>
            <a:endParaRPr lang="en-CA" b="1" dirty="0"/>
          </a:p>
        </p:txBody>
      </p:sp>
      <p:sp>
        <p:nvSpPr>
          <p:cNvPr id="14" name="TextBox 13"/>
          <p:cNvSpPr txBox="1"/>
          <p:nvPr/>
        </p:nvSpPr>
        <p:spPr>
          <a:xfrm>
            <a:off x="3659700" y="3003020"/>
            <a:ext cx="1674890" cy="707886"/>
          </a:xfrm>
          <a:prstGeom prst="rect">
            <a:avLst/>
          </a:prstGeom>
          <a:solidFill>
            <a:srgbClr val="3D218D"/>
          </a:solidFill>
        </p:spPr>
        <p:txBody>
          <a:bodyPr wrap="square" rtlCol="0">
            <a:spAutoFit/>
          </a:bodyPr>
          <a:lstStyle/>
          <a:p>
            <a:pPr algn="ctr"/>
            <a:r>
              <a:rPr lang="en-CA" sz="2000" b="1" dirty="0" smtClean="0">
                <a:solidFill>
                  <a:schemeClr val="bg1"/>
                </a:solidFill>
              </a:rPr>
              <a:t>Continuous</a:t>
            </a:r>
            <a:br>
              <a:rPr lang="en-CA" sz="2000" b="1" dirty="0" smtClean="0">
                <a:solidFill>
                  <a:schemeClr val="bg1"/>
                </a:solidFill>
              </a:rPr>
            </a:br>
            <a:r>
              <a:rPr lang="en-CA" sz="2000" b="1" dirty="0" smtClean="0">
                <a:solidFill>
                  <a:schemeClr val="bg1"/>
                </a:solidFill>
              </a:rPr>
              <a:t>Integration</a:t>
            </a:r>
            <a:endParaRPr lang="en-CA" sz="2000" b="1" dirty="0">
              <a:solidFill>
                <a:schemeClr val="bg1"/>
              </a:solidFill>
            </a:endParaRPr>
          </a:p>
        </p:txBody>
      </p:sp>
      <p:sp>
        <p:nvSpPr>
          <p:cNvPr id="29" name="TextBox 28"/>
          <p:cNvSpPr txBox="1"/>
          <p:nvPr/>
        </p:nvSpPr>
        <p:spPr>
          <a:xfrm>
            <a:off x="3566236" y="4101255"/>
            <a:ext cx="1861818" cy="646331"/>
          </a:xfrm>
          <a:prstGeom prst="rect">
            <a:avLst/>
          </a:prstGeom>
          <a:solidFill>
            <a:srgbClr val="3D218D"/>
          </a:solidFill>
        </p:spPr>
        <p:txBody>
          <a:bodyPr wrap="square" rtlCol="0">
            <a:spAutoFit/>
          </a:bodyPr>
          <a:lstStyle/>
          <a:p>
            <a:pPr algn="ctr"/>
            <a:r>
              <a:rPr lang="en-CA" dirty="0" smtClean="0">
                <a:solidFill>
                  <a:schemeClr val="bg1"/>
                </a:solidFill>
              </a:rPr>
              <a:t>Build and test changes</a:t>
            </a:r>
            <a:endParaRPr lang="en-CA" dirty="0">
              <a:solidFill>
                <a:schemeClr val="bg1"/>
              </a:solidFill>
            </a:endParaRPr>
          </a:p>
        </p:txBody>
      </p:sp>
      <p:sp>
        <p:nvSpPr>
          <p:cNvPr id="37" name="Oval 36"/>
          <p:cNvSpPr/>
          <p:nvPr/>
        </p:nvSpPr>
        <p:spPr>
          <a:xfrm>
            <a:off x="6111810" y="2630078"/>
            <a:ext cx="416459" cy="416459"/>
          </a:xfrm>
          <a:prstGeom prst="ellipse">
            <a:avLst/>
          </a:prstGeom>
          <a:solidFill>
            <a:srgbClr val="008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3</a:t>
            </a:r>
            <a:endParaRPr lang="en-CA" b="1" dirty="0"/>
          </a:p>
        </p:txBody>
      </p:sp>
      <p:sp>
        <p:nvSpPr>
          <p:cNvPr id="15" name="TextBox 14"/>
          <p:cNvSpPr txBox="1"/>
          <p:nvPr/>
        </p:nvSpPr>
        <p:spPr>
          <a:xfrm>
            <a:off x="6520899" y="3005951"/>
            <a:ext cx="1674890" cy="707886"/>
          </a:xfrm>
          <a:prstGeom prst="rect">
            <a:avLst/>
          </a:prstGeom>
          <a:solidFill>
            <a:srgbClr val="4C2084"/>
          </a:solidFill>
        </p:spPr>
        <p:txBody>
          <a:bodyPr wrap="square" rtlCol="0">
            <a:spAutoFit/>
          </a:bodyPr>
          <a:lstStyle/>
          <a:p>
            <a:pPr algn="ctr"/>
            <a:r>
              <a:rPr lang="en-CA" sz="2000" b="1" dirty="0" smtClean="0">
                <a:solidFill>
                  <a:schemeClr val="bg1"/>
                </a:solidFill>
              </a:rPr>
              <a:t>Continuous</a:t>
            </a:r>
          </a:p>
          <a:p>
            <a:pPr algn="ctr"/>
            <a:r>
              <a:rPr lang="en-CA" sz="2000" b="1" dirty="0" smtClean="0">
                <a:solidFill>
                  <a:schemeClr val="bg1"/>
                </a:solidFill>
              </a:rPr>
              <a:t>Delivery</a:t>
            </a:r>
            <a:endParaRPr lang="en-CA" sz="2000" b="1" dirty="0">
              <a:solidFill>
                <a:schemeClr val="bg1"/>
              </a:solidFill>
            </a:endParaRPr>
          </a:p>
        </p:txBody>
      </p:sp>
      <p:sp>
        <p:nvSpPr>
          <p:cNvPr id="30" name="TextBox 29"/>
          <p:cNvSpPr txBox="1"/>
          <p:nvPr/>
        </p:nvSpPr>
        <p:spPr>
          <a:xfrm>
            <a:off x="6403868" y="4103096"/>
            <a:ext cx="1908953" cy="646331"/>
          </a:xfrm>
          <a:prstGeom prst="rect">
            <a:avLst/>
          </a:prstGeom>
          <a:solidFill>
            <a:srgbClr val="4C2084"/>
          </a:solidFill>
        </p:spPr>
        <p:txBody>
          <a:bodyPr wrap="square" rtlCol="0">
            <a:spAutoFit/>
          </a:bodyPr>
          <a:lstStyle/>
          <a:p>
            <a:pPr algn="ctr"/>
            <a:r>
              <a:rPr lang="en-CA" dirty="0" smtClean="0">
                <a:solidFill>
                  <a:schemeClr val="bg1"/>
                </a:solidFill>
              </a:rPr>
              <a:t>Deploy to test environments</a:t>
            </a:r>
            <a:endParaRPr lang="en-CA" dirty="0">
              <a:solidFill>
                <a:schemeClr val="bg1"/>
              </a:solidFill>
            </a:endParaRPr>
          </a:p>
        </p:txBody>
      </p:sp>
      <p:sp>
        <p:nvSpPr>
          <p:cNvPr id="38" name="Oval 37"/>
          <p:cNvSpPr/>
          <p:nvPr/>
        </p:nvSpPr>
        <p:spPr>
          <a:xfrm>
            <a:off x="8947489" y="2630077"/>
            <a:ext cx="416459" cy="416459"/>
          </a:xfrm>
          <a:prstGeom prst="ellipse">
            <a:avLst/>
          </a:prstGeom>
          <a:solidFill>
            <a:srgbClr val="008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4</a:t>
            </a:r>
          </a:p>
        </p:txBody>
      </p:sp>
      <p:sp>
        <p:nvSpPr>
          <p:cNvPr id="16" name="TextBox 15"/>
          <p:cNvSpPr txBox="1"/>
          <p:nvPr/>
        </p:nvSpPr>
        <p:spPr>
          <a:xfrm>
            <a:off x="9226818" y="3005951"/>
            <a:ext cx="1855960" cy="707886"/>
          </a:xfrm>
          <a:prstGeom prst="rect">
            <a:avLst/>
          </a:prstGeom>
          <a:solidFill>
            <a:srgbClr val="601E77">
              <a:alpha val="0"/>
            </a:srgbClr>
          </a:solidFill>
        </p:spPr>
        <p:txBody>
          <a:bodyPr wrap="square" rtlCol="0">
            <a:spAutoFit/>
          </a:bodyPr>
          <a:lstStyle/>
          <a:p>
            <a:pPr algn="ctr"/>
            <a:r>
              <a:rPr lang="en-CA" sz="2000" b="1" dirty="0" smtClean="0">
                <a:solidFill>
                  <a:schemeClr val="bg1"/>
                </a:solidFill>
              </a:rPr>
              <a:t>Continuous</a:t>
            </a:r>
          </a:p>
          <a:p>
            <a:pPr algn="ctr"/>
            <a:r>
              <a:rPr lang="en-CA" sz="2000" b="1" dirty="0" smtClean="0">
                <a:solidFill>
                  <a:schemeClr val="bg1"/>
                </a:solidFill>
              </a:rPr>
              <a:t>Deployment</a:t>
            </a:r>
            <a:endParaRPr lang="en-CA" sz="2000" b="1" dirty="0">
              <a:solidFill>
                <a:schemeClr val="bg1"/>
              </a:solidFill>
            </a:endParaRPr>
          </a:p>
        </p:txBody>
      </p:sp>
      <p:sp>
        <p:nvSpPr>
          <p:cNvPr id="31" name="TextBox 30"/>
          <p:cNvSpPr txBox="1"/>
          <p:nvPr/>
        </p:nvSpPr>
        <p:spPr>
          <a:xfrm>
            <a:off x="9226818" y="4095003"/>
            <a:ext cx="1862348" cy="646331"/>
          </a:xfrm>
          <a:prstGeom prst="rect">
            <a:avLst/>
          </a:prstGeom>
          <a:solidFill>
            <a:srgbClr val="601E77"/>
          </a:solidFill>
        </p:spPr>
        <p:txBody>
          <a:bodyPr wrap="square" rtlCol="0">
            <a:spAutoFit/>
          </a:bodyPr>
          <a:lstStyle/>
          <a:p>
            <a:pPr algn="ctr"/>
            <a:r>
              <a:rPr lang="en-CA" dirty="0" smtClean="0">
                <a:solidFill>
                  <a:schemeClr val="bg1"/>
                </a:solidFill>
              </a:rPr>
              <a:t>Deploy to production</a:t>
            </a:r>
            <a:endParaRPr lang="en-CA" dirty="0">
              <a:solidFill>
                <a:schemeClr val="bg1"/>
              </a:solidFill>
            </a:endParaRPr>
          </a:p>
        </p:txBody>
      </p:sp>
      <p:sp>
        <p:nvSpPr>
          <p:cNvPr id="17" name="TextBox 16"/>
          <p:cNvSpPr txBox="1"/>
          <p:nvPr/>
        </p:nvSpPr>
        <p:spPr>
          <a:xfrm>
            <a:off x="4682062" y="5700815"/>
            <a:ext cx="2491388" cy="400110"/>
          </a:xfrm>
          <a:prstGeom prst="rect">
            <a:avLst/>
          </a:prstGeom>
          <a:noFill/>
        </p:spPr>
        <p:txBody>
          <a:bodyPr wrap="none" rtlCol="0">
            <a:spAutoFit/>
          </a:bodyPr>
          <a:lstStyle/>
          <a:p>
            <a:pPr algn="ctr"/>
            <a:r>
              <a:rPr lang="en-CA" sz="2000" b="1" dirty="0" smtClean="0"/>
              <a:t>Monitor and report</a:t>
            </a:r>
            <a:endParaRPr lang="en-CA" sz="2000" b="1"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13</a:t>
            </a:fld>
            <a:r>
              <a:rPr lang="en-CA" smtClean="0"/>
              <a:t> </a:t>
            </a:r>
            <a:endParaRPr lang="en-CA" dirty="0"/>
          </a:p>
        </p:txBody>
      </p:sp>
    </p:spTree>
    <p:extLst>
      <p:ext uri="{BB962C8B-B14F-4D97-AF65-F5344CB8AC3E}">
        <p14:creationId xmlns:p14="http://schemas.microsoft.com/office/powerpoint/2010/main" val="1789839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GitHub</a:t>
            </a:r>
            <a:endParaRPr lang="en-CA" sz="2800" dirty="0"/>
          </a:p>
        </p:txBody>
      </p:sp>
      <p:pic>
        <p:nvPicPr>
          <p:cNvPr id="13" name="__EngageSlideDescription__" descr="slide description : Explanation of GitHub and the GitHub Flow."/>
          <p:cNvPicPr>
            <a:picLocks/>
          </p:cNvPicPr>
          <p:nvPr/>
        </p:nvPicPr>
        <p:blipFill>
          <a:blip r:embed="rId3"/>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CA" sz="2400" dirty="0" smtClean="0"/>
              <a:t>A bit like Facebook for nerds</a:t>
            </a:r>
          </a:p>
          <a:p>
            <a:pPr marL="285750" indent="-285750">
              <a:buFont typeface="Arial" panose="020B0604020202020204" pitchFamily="34" charset="0"/>
              <a:buChar char="•"/>
            </a:pPr>
            <a:r>
              <a:rPr lang="en-CA" sz="2400" dirty="0" smtClean="0"/>
              <a:t>Allows for collaborative programming between strangers</a:t>
            </a:r>
          </a:p>
        </p:txBody>
      </p:sp>
      <p:sp>
        <p:nvSpPr>
          <p:cNvPr id="42" name="TextBox 41"/>
          <p:cNvSpPr txBox="1"/>
          <p:nvPr/>
        </p:nvSpPr>
        <p:spPr>
          <a:xfrm>
            <a:off x="1517654" y="3766121"/>
            <a:ext cx="1749801" cy="707886"/>
          </a:xfrm>
          <a:prstGeom prst="rect">
            <a:avLst/>
          </a:prstGeom>
          <a:noFill/>
        </p:spPr>
        <p:txBody>
          <a:bodyPr wrap="square" rtlCol="0">
            <a:spAutoFit/>
          </a:bodyPr>
          <a:lstStyle/>
          <a:p>
            <a:pPr algn="ctr"/>
            <a:r>
              <a:rPr lang="en-CA" sz="2000" dirty="0" smtClean="0"/>
              <a:t>Create a</a:t>
            </a:r>
          </a:p>
          <a:p>
            <a:pPr algn="ctr"/>
            <a:r>
              <a:rPr lang="en-CA" sz="2000" dirty="0" smtClean="0"/>
              <a:t>branch</a:t>
            </a:r>
            <a:endParaRPr lang="en-CA" sz="2000" dirty="0"/>
          </a:p>
        </p:txBody>
      </p:sp>
      <p:sp>
        <p:nvSpPr>
          <p:cNvPr id="44" name="TextBox 43"/>
          <p:cNvSpPr txBox="1"/>
          <p:nvPr/>
        </p:nvSpPr>
        <p:spPr>
          <a:xfrm>
            <a:off x="4887884" y="5575382"/>
            <a:ext cx="2502718" cy="707886"/>
          </a:xfrm>
          <a:prstGeom prst="rect">
            <a:avLst/>
          </a:prstGeom>
          <a:noFill/>
        </p:spPr>
        <p:txBody>
          <a:bodyPr wrap="square" rtlCol="0">
            <a:spAutoFit/>
          </a:bodyPr>
          <a:lstStyle/>
          <a:p>
            <a:pPr algn="ctr"/>
            <a:r>
              <a:rPr lang="en-CA" sz="2000" dirty="0" smtClean="0"/>
              <a:t>Make changes </a:t>
            </a:r>
          </a:p>
          <a:p>
            <a:pPr algn="ctr"/>
            <a:r>
              <a:rPr lang="en-CA" sz="2000" dirty="0"/>
              <a:t>i</a:t>
            </a:r>
            <a:r>
              <a:rPr lang="en-CA" sz="2000" dirty="0" smtClean="0"/>
              <a:t>n branch</a:t>
            </a:r>
            <a:endParaRPr lang="en-CA" sz="2000" dirty="0"/>
          </a:p>
        </p:txBody>
      </p:sp>
      <p:sp>
        <p:nvSpPr>
          <p:cNvPr id="75" name="TextBox 74"/>
          <p:cNvSpPr txBox="1"/>
          <p:nvPr/>
        </p:nvSpPr>
        <p:spPr>
          <a:xfrm>
            <a:off x="7591980" y="4897527"/>
            <a:ext cx="1637933" cy="400110"/>
          </a:xfrm>
          <a:prstGeom prst="rect">
            <a:avLst/>
          </a:prstGeom>
          <a:noFill/>
        </p:spPr>
        <p:txBody>
          <a:bodyPr wrap="square" rtlCol="0">
            <a:spAutoFit/>
          </a:bodyPr>
          <a:lstStyle/>
          <a:p>
            <a:pPr algn="ctr"/>
            <a:r>
              <a:rPr lang="en-CA" sz="2000" dirty="0" smtClean="0"/>
              <a:t>Test</a:t>
            </a:r>
            <a:endParaRPr lang="en-CA" sz="2000" dirty="0"/>
          </a:p>
        </p:txBody>
      </p:sp>
      <p:sp>
        <p:nvSpPr>
          <p:cNvPr id="43" name="TextBox 42"/>
          <p:cNvSpPr txBox="1"/>
          <p:nvPr/>
        </p:nvSpPr>
        <p:spPr>
          <a:xfrm>
            <a:off x="8859365" y="3753783"/>
            <a:ext cx="1637933" cy="707886"/>
          </a:xfrm>
          <a:prstGeom prst="rect">
            <a:avLst/>
          </a:prstGeom>
          <a:noFill/>
        </p:spPr>
        <p:txBody>
          <a:bodyPr wrap="square" rtlCol="0">
            <a:spAutoFit/>
          </a:bodyPr>
          <a:lstStyle/>
          <a:p>
            <a:pPr algn="ctr"/>
            <a:r>
              <a:rPr lang="en-CA" sz="2000" dirty="0" smtClean="0"/>
              <a:t>Merge </a:t>
            </a:r>
            <a:br>
              <a:rPr lang="en-CA" sz="2000" dirty="0" smtClean="0"/>
            </a:br>
            <a:r>
              <a:rPr lang="en-CA" sz="2000" dirty="0" smtClean="0"/>
              <a:t>changes</a:t>
            </a:r>
            <a:endParaRPr lang="en-CA" sz="2000" dirty="0"/>
          </a:p>
        </p:txBody>
      </p:sp>
      <p:grpSp>
        <p:nvGrpSpPr>
          <p:cNvPr id="7" name="Group 6" descr="The GitHub flow is the standard way to make changes to a Git project.  First, a branch is created to hold the new changes.   Once the changes have been added, they are tested by a CI/CD pipeline and optionally reviewed by other project members.  If everything passes, the changes are merged back into the master branch."/>
          <p:cNvGrpSpPr/>
          <p:nvPr>
            <p:custDataLst>
              <p:tags r:id="rId1"/>
            </p:custDataLst>
          </p:nvPr>
        </p:nvGrpSpPr>
        <p:grpSpPr>
          <a:xfrm>
            <a:off x="-276225" y="3039251"/>
            <a:ext cx="12649200" cy="2408502"/>
            <a:chOff x="-276225" y="3039251"/>
            <a:chExt cx="12649200" cy="2408502"/>
          </a:xfrm>
        </p:grpSpPr>
        <p:cxnSp>
          <p:nvCxnSpPr>
            <p:cNvPr id="9" name="Straight Connector 8"/>
            <p:cNvCxnSpPr/>
            <p:nvPr/>
          </p:nvCxnSpPr>
          <p:spPr>
            <a:xfrm>
              <a:off x="-276225" y="3394796"/>
              <a:ext cx="12649200" cy="0"/>
            </a:xfrm>
            <a:prstGeom prst="line">
              <a:avLst/>
            </a:prstGeom>
            <a:ln w="635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053954" y="3056089"/>
              <a:ext cx="675628" cy="675628"/>
            </a:xfrm>
            <a:prstGeom prst="ellipse">
              <a:avLst/>
            </a:prstGeom>
            <a:solidFill>
              <a:srgbClr val="26262D"/>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000" b="1" dirty="0"/>
            </a:p>
          </p:txBody>
        </p:sp>
        <p:sp>
          <p:nvSpPr>
            <p:cNvPr id="10" name="Oval 9"/>
            <p:cNvSpPr/>
            <p:nvPr/>
          </p:nvSpPr>
          <p:spPr>
            <a:xfrm>
              <a:off x="4963073" y="5210711"/>
              <a:ext cx="237042" cy="237042"/>
            </a:xfrm>
            <a:prstGeom prst="ellipse">
              <a:avLst/>
            </a:prstGeom>
            <a:solidFill>
              <a:schemeClr val="bg1"/>
            </a:solidFill>
            <a:ln w="635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081052" y="5210711"/>
              <a:ext cx="237042" cy="237042"/>
            </a:xfrm>
            <a:prstGeom prst="ellipse">
              <a:avLst/>
            </a:prstGeom>
            <a:solidFill>
              <a:schemeClr val="bg1"/>
            </a:solidFill>
            <a:ln w="635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7153560" y="5210711"/>
              <a:ext cx="237042" cy="237042"/>
            </a:xfrm>
            <a:prstGeom prst="ellipse">
              <a:avLst/>
            </a:prstGeom>
            <a:solidFill>
              <a:schemeClr val="bg1"/>
            </a:solidFill>
            <a:ln w="635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Curved Connector 17"/>
            <p:cNvCxnSpPr>
              <a:stCxn id="5" idx="6"/>
              <a:endCxn id="10" idx="2"/>
            </p:cNvCxnSpPr>
            <p:nvPr/>
          </p:nvCxnSpPr>
          <p:spPr>
            <a:xfrm>
              <a:off x="2729582" y="3393903"/>
              <a:ext cx="2233491" cy="1935329"/>
            </a:xfrm>
            <a:prstGeom prst="curvedConnector3">
              <a:avLst>
                <a:gd name="adj1" fmla="val 50000"/>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2" idx="6"/>
              <a:endCxn id="6" idx="2"/>
            </p:cNvCxnSpPr>
            <p:nvPr/>
          </p:nvCxnSpPr>
          <p:spPr>
            <a:xfrm flipV="1">
              <a:off x="7390602" y="3389641"/>
              <a:ext cx="1936194" cy="1939591"/>
            </a:xfrm>
            <a:prstGeom prst="curvedConnector3">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6"/>
              <a:endCxn id="11" idx="2"/>
            </p:cNvCxnSpPr>
            <p:nvPr/>
          </p:nvCxnSpPr>
          <p:spPr>
            <a:xfrm>
              <a:off x="5200115" y="5329232"/>
              <a:ext cx="880937"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6"/>
              <a:endCxn id="12" idx="2"/>
            </p:cNvCxnSpPr>
            <p:nvPr/>
          </p:nvCxnSpPr>
          <p:spPr>
            <a:xfrm>
              <a:off x="6318094" y="5329232"/>
              <a:ext cx="835466"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Freeform 30"/>
            <p:cNvSpPr>
              <a:spLocks noEditPoints="1"/>
            </p:cNvSpPr>
            <p:nvPr/>
          </p:nvSpPr>
          <p:spPr bwMode="auto">
            <a:xfrm>
              <a:off x="2284299" y="3209219"/>
              <a:ext cx="260427" cy="387780"/>
            </a:xfrm>
            <a:custGeom>
              <a:avLst/>
              <a:gdLst>
                <a:gd name="T0" fmla="*/ 62 w 77"/>
                <a:gd name="T1" fmla="*/ 9 h 115"/>
                <a:gd name="T2" fmla="*/ 48 w 77"/>
                <a:gd name="T3" fmla="*/ 24 h 115"/>
                <a:gd name="T4" fmla="*/ 55 w 77"/>
                <a:gd name="T5" fmla="*/ 36 h 115"/>
                <a:gd name="T6" fmla="*/ 52 w 77"/>
                <a:gd name="T7" fmla="*/ 48 h 115"/>
                <a:gd name="T8" fmla="*/ 45 w 77"/>
                <a:gd name="T9" fmla="*/ 55 h 115"/>
                <a:gd name="T10" fmla="*/ 33 w 77"/>
                <a:gd name="T11" fmla="*/ 60 h 115"/>
                <a:gd name="T12" fmla="*/ 21 w 77"/>
                <a:gd name="T13" fmla="*/ 27 h 115"/>
                <a:gd name="T14" fmla="*/ 29 w 77"/>
                <a:gd name="T15" fmla="*/ 14 h 115"/>
                <a:gd name="T16" fmla="*/ 14 w 77"/>
                <a:gd name="T17" fmla="*/ 0 h 115"/>
                <a:gd name="T18" fmla="*/ 0 w 77"/>
                <a:gd name="T19" fmla="*/ 14 h 115"/>
                <a:gd name="T20" fmla="*/ 7 w 77"/>
                <a:gd name="T21" fmla="*/ 27 h 115"/>
                <a:gd name="T22" fmla="*/ 2 w 77"/>
                <a:gd name="T23" fmla="*/ 94 h 115"/>
                <a:gd name="T24" fmla="*/ 4 w 77"/>
                <a:gd name="T25" fmla="*/ 111 h 115"/>
                <a:gd name="T26" fmla="*/ 24 w 77"/>
                <a:gd name="T27" fmla="*/ 111 h 115"/>
                <a:gd name="T28" fmla="*/ 27 w 77"/>
                <a:gd name="T29" fmla="*/ 94 h 115"/>
                <a:gd name="T30" fmla="*/ 21 w 77"/>
                <a:gd name="T31" fmla="*/ 86 h 115"/>
                <a:gd name="T32" fmla="*/ 37 w 77"/>
                <a:gd name="T33" fmla="*/ 74 h 115"/>
                <a:gd name="T34" fmla="*/ 70 w 77"/>
                <a:gd name="T35" fmla="*/ 36 h 115"/>
                <a:gd name="T36" fmla="*/ 77 w 77"/>
                <a:gd name="T37" fmla="*/ 24 h 115"/>
                <a:gd name="T38" fmla="*/ 62 w 77"/>
                <a:gd name="T39" fmla="*/ 31 h 115"/>
                <a:gd name="T40" fmla="*/ 55 w 77"/>
                <a:gd name="T41" fmla="*/ 24 h 115"/>
                <a:gd name="T42" fmla="*/ 62 w 77"/>
                <a:gd name="T43" fmla="*/ 17 h 115"/>
                <a:gd name="T44" fmla="*/ 70 w 77"/>
                <a:gd name="T45" fmla="*/ 24 h 115"/>
                <a:gd name="T46" fmla="*/ 62 w 77"/>
                <a:gd name="T47" fmla="*/ 31 h 115"/>
                <a:gd name="T48" fmla="*/ 9 w 77"/>
                <a:gd name="T49" fmla="*/ 19 h 115"/>
                <a:gd name="T50" fmla="*/ 9 w 77"/>
                <a:gd name="T51" fmla="*/ 9 h 115"/>
                <a:gd name="T52" fmla="*/ 19 w 77"/>
                <a:gd name="T53" fmla="*/ 9 h 115"/>
                <a:gd name="T54" fmla="*/ 19 w 77"/>
                <a:gd name="T55" fmla="*/ 19 h 115"/>
                <a:gd name="T56" fmla="*/ 14 w 77"/>
                <a:gd name="T57" fmla="*/ 108 h 115"/>
                <a:gd name="T58" fmla="*/ 7 w 77"/>
                <a:gd name="T59" fmla="*/ 101 h 115"/>
                <a:gd name="T60" fmla="*/ 14 w 77"/>
                <a:gd name="T61" fmla="*/ 94 h 115"/>
                <a:gd name="T62" fmla="*/ 21 w 77"/>
                <a:gd name="T63" fmla="*/ 101 h 115"/>
                <a:gd name="T64" fmla="*/ 14 w 77"/>
                <a:gd name="T65" fmla="*/ 10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 h="115">
                  <a:moveTo>
                    <a:pt x="73" y="14"/>
                  </a:moveTo>
                  <a:cubicBezTo>
                    <a:pt x="70" y="11"/>
                    <a:pt x="66" y="9"/>
                    <a:pt x="62" y="9"/>
                  </a:cubicBezTo>
                  <a:cubicBezTo>
                    <a:pt x="58" y="9"/>
                    <a:pt x="55" y="11"/>
                    <a:pt x="52" y="14"/>
                  </a:cubicBezTo>
                  <a:cubicBezTo>
                    <a:pt x="49" y="16"/>
                    <a:pt x="48" y="20"/>
                    <a:pt x="48" y="24"/>
                  </a:cubicBezTo>
                  <a:cubicBezTo>
                    <a:pt x="48" y="26"/>
                    <a:pt x="49" y="29"/>
                    <a:pt x="50" y="31"/>
                  </a:cubicBezTo>
                  <a:cubicBezTo>
                    <a:pt x="51" y="33"/>
                    <a:pt x="53" y="35"/>
                    <a:pt x="55" y="36"/>
                  </a:cubicBezTo>
                  <a:cubicBezTo>
                    <a:pt x="55" y="39"/>
                    <a:pt x="55" y="41"/>
                    <a:pt x="54" y="43"/>
                  </a:cubicBezTo>
                  <a:cubicBezTo>
                    <a:pt x="54" y="45"/>
                    <a:pt x="53" y="47"/>
                    <a:pt x="52" y="48"/>
                  </a:cubicBezTo>
                  <a:cubicBezTo>
                    <a:pt x="51" y="50"/>
                    <a:pt x="50" y="51"/>
                    <a:pt x="49" y="52"/>
                  </a:cubicBezTo>
                  <a:cubicBezTo>
                    <a:pt x="48" y="53"/>
                    <a:pt x="47" y="54"/>
                    <a:pt x="45" y="55"/>
                  </a:cubicBezTo>
                  <a:cubicBezTo>
                    <a:pt x="43" y="56"/>
                    <a:pt x="41" y="57"/>
                    <a:pt x="40" y="58"/>
                  </a:cubicBezTo>
                  <a:cubicBezTo>
                    <a:pt x="38" y="58"/>
                    <a:pt x="36" y="59"/>
                    <a:pt x="33" y="60"/>
                  </a:cubicBezTo>
                  <a:cubicBezTo>
                    <a:pt x="28" y="61"/>
                    <a:pt x="24" y="63"/>
                    <a:pt x="21" y="64"/>
                  </a:cubicBezTo>
                  <a:cubicBezTo>
                    <a:pt x="21" y="27"/>
                    <a:pt x="21" y="27"/>
                    <a:pt x="21" y="27"/>
                  </a:cubicBezTo>
                  <a:cubicBezTo>
                    <a:pt x="24" y="25"/>
                    <a:pt x="25" y="24"/>
                    <a:pt x="27" y="21"/>
                  </a:cubicBezTo>
                  <a:cubicBezTo>
                    <a:pt x="28" y="19"/>
                    <a:pt x="29" y="17"/>
                    <a:pt x="29" y="14"/>
                  </a:cubicBezTo>
                  <a:cubicBezTo>
                    <a:pt x="29" y="10"/>
                    <a:pt x="27" y="7"/>
                    <a:pt x="24" y="4"/>
                  </a:cubicBezTo>
                  <a:cubicBezTo>
                    <a:pt x="22" y="1"/>
                    <a:pt x="18" y="0"/>
                    <a:pt x="14" y="0"/>
                  </a:cubicBezTo>
                  <a:cubicBezTo>
                    <a:pt x="10" y="0"/>
                    <a:pt x="7" y="1"/>
                    <a:pt x="4" y="4"/>
                  </a:cubicBezTo>
                  <a:cubicBezTo>
                    <a:pt x="1" y="7"/>
                    <a:pt x="0" y="10"/>
                    <a:pt x="0" y="14"/>
                  </a:cubicBezTo>
                  <a:cubicBezTo>
                    <a:pt x="0" y="17"/>
                    <a:pt x="0" y="19"/>
                    <a:pt x="2" y="21"/>
                  </a:cubicBezTo>
                  <a:cubicBezTo>
                    <a:pt x="3" y="24"/>
                    <a:pt x="5" y="25"/>
                    <a:pt x="7" y="27"/>
                  </a:cubicBezTo>
                  <a:cubicBezTo>
                    <a:pt x="7" y="88"/>
                    <a:pt x="7" y="88"/>
                    <a:pt x="7" y="88"/>
                  </a:cubicBezTo>
                  <a:cubicBezTo>
                    <a:pt x="5" y="90"/>
                    <a:pt x="3" y="91"/>
                    <a:pt x="2" y="94"/>
                  </a:cubicBezTo>
                  <a:cubicBezTo>
                    <a:pt x="0" y="96"/>
                    <a:pt x="0" y="98"/>
                    <a:pt x="0" y="101"/>
                  </a:cubicBezTo>
                  <a:cubicBezTo>
                    <a:pt x="0" y="105"/>
                    <a:pt x="1" y="108"/>
                    <a:pt x="4" y="111"/>
                  </a:cubicBezTo>
                  <a:cubicBezTo>
                    <a:pt x="7" y="114"/>
                    <a:pt x="10" y="115"/>
                    <a:pt x="14" y="115"/>
                  </a:cubicBezTo>
                  <a:cubicBezTo>
                    <a:pt x="18" y="115"/>
                    <a:pt x="22" y="114"/>
                    <a:pt x="24" y="111"/>
                  </a:cubicBezTo>
                  <a:cubicBezTo>
                    <a:pt x="27" y="108"/>
                    <a:pt x="29" y="105"/>
                    <a:pt x="29" y="101"/>
                  </a:cubicBezTo>
                  <a:cubicBezTo>
                    <a:pt x="29" y="98"/>
                    <a:pt x="28" y="96"/>
                    <a:pt x="27" y="94"/>
                  </a:cubicBezTo>
                  <a:cubicBezTo>
                    <a:pt x="25" y="91"/>
                    <a:pt x="24" y="90"/>
                    <a:pt x="21" y="88"/>
                  </a:cubicBezTo>
                  <a:cubicBezTo>
                    <a:pt x="21" y="86"/>
                    <a:pt x="21" y="86"/>
                    <a:pt x="21" y="86"/>
                  </a:cubicBezTo>
                  <a:cubicBezTo>
                    <a:pt x="21" y="83"/>
                    <a:pt x="22" y="81"/>
                    <a:pt x="24" y="79"/>
                  </a:cubicBezTo>
                  <a:cubicBezTo>
                    <a:pt x="27" y="77"/>
                    <a:pt x="31" y="76"/>
                    <a:pt x="37" y="74"/>
                  </a:cubicBezTo>
                  <a:cubicBezTo>
                    <a:pt x="44" y="71"/>
                    <a:pt x="49" y="69"/>
                    <a:pt x="53" y="67"/>
                  </a:cubicBezTo>
                  <a:cubicBezTo>
                    <a:pt x="64" y="61"/>
                    <a:pt x="69" y="51"/>
                    <a:pt x="70" y="36"/>
                  </a:cubicBezTo>
                  <a:cubicBezTo>
                    <a:pt x="72" y="35"/>
                    <a:pt x="74" y="33"/>
                    <a:pt x="75" y="31"/>
                  </a:cubicBezTo>
                  <a:cubicBezTo>
                    <a:pt x="76" y="29"/>
                    <a:pt x="77" y="26"/>
                    <a:pt x="77" y="24"/>
                  </a:cubicBezTo>
                  <a:cubicBezTo>
                    <a:pt x="77" y="20"/>
                    <a:pt x="75" y="16"/>
                    <a:pt x="73" y="14"/>
                  </a:cubicBezTo>
                  <a:close/>
                  <a:moveTo>
                    <a:pt x="62" y="31"/>
                  </a:moveTo>
                  <a:cubicBezTo>
                    <a:pt x="60" y="31"/>
                    <a:pt x="59" y="30"/>
                    <a:pt x="57" y="29"/>
                  </a:cubicBezTo>
                  <a:cubicBezTo>
                    <a:pt x="56" y="27"/>
                    <a:pt x="55" y="26"/>
                    <a:pt x="55" y="24"/>
                  </a:cubicBezTo>
                  <a:cubicBezTo>
                    <a:pt x="55" y="22"/>
                    <a:pt x="56" y="20"/>
                    <a:pt x="57" y="19"/>
                  </a:cubicBezTo>
                  <a:cubicBezTo>
                    <a:pt x="59" y="17"/>
                    <a:pt x="60" y="17"/>
                    <a:pt x="62" y="17"/>
                  </a:cubicBezTo>
                  <a:cubicBezTo>
                    <a:pt x="64" y="17"/>
                    <a:pt x="66" y="17"/>
                    <a:pt x="67" y="19"/>
                  </a:cubicBezTo>
                  <a:cubicBezTo>
                    <a:pt x="69" y="20"/>
                    <a:pt x="70" y="22"/>
                    <a:pt x="70" y="24"/>
                  </a:cubicBezTo>
                  <a:cubicBezTo>
                    <a:pt x="70" y="26"/>
                    <a:pt x="69" y="27"/>
                    <a:pt x="67" y="29"/>
                  </a:cubicBezTo>
                  <a:cubicBezTo>
                    <a:pt x="66" y="30"/>
                    <a:pt x="64" y="31"/>
                    <a:pt x="62" y="31"/>
                  </a:cubicBezTo>
                  <a:close/>
                  <a:moveTo>
                    <a:pt x="14" y="21"/>
                  </a:moveTo>
                  <a:cubicBezTo>
                    <a:pt x="12" y="21"/>
                    <a:pt x="10" y="21"/>
                    <a:pt x="9" y="19"/>
                  </a:cubicBezTo>
                  <a:cubicBezTo>
                    <a:pt x="8" y="18"/>
                    <a:pt x="7" y="16"/>
                    <a:pt x="7" y="14"/>
                  </a:cubicBezTo>
                  <a:cubicBezTo>
                    <a:pt x="7" y="12"/>
                    <a:pt x="8" y="10"/>
                    <a:pt x="9" y="9"/>
                  </a:cubicBezTo>
                  <a:cubicBezTo>
                    <a:pt x="10" y="8"/>
                    <a:pt x="12" y="7"/>
                    <a:pt x="14" y="7"/>
                  </a:cubicBezTo>
                  <a:cubicBezTo>
                    <a:pt x="16" y="7"/>
                    <a:pt x="18" y="8"/>
                    <a:pt x="19" y="9"/>
                  </a:cubicBezTo>
                  <a:cubicBezTo>
                    <a:pt x="21" y="10"/>
                    <a:pt x="21" y="12"/>
                    <a:pt x="21" y="14"/>
                  </a:cubicBezTo>
                  <a:cubicBezTo>
                    <a:pt x="21" y="16"/>
                    <a:pt x="21" y="18"/>
                    <a:pt x="19" y="19"/>
                  </a:cubicBezTo>
                  <a:cubicBezTo>
                    <a:pt x="18" y="21"/>
                    <a:pt x="16" y="21"/>
                    <a:pt x="14" y="21"/>
                  </a:cubicBezTo>
                  <a:close/>
                  <a:moveTo>
                    <a:pt x="14" y="108"/>
                  </a:moveTo>
                  <a:cubicBezTo>
                    <a:pt x="12" y="108"/>
                    <a:pt x="10" y="107"/>
                    <a:pt x="9" y="106"/>
                  </a:cubicBezTo>
                  <a:cubicBezTo>
                    <a:pt x="8" y="105"/>
                    <a:pt x="7" y="103"/>
                    <a:pt x="7" y="101"/>
                  </a:cubicBezTo>
                  <a:cubicBezTo>
                    <a:pt x="7" y="99"/>
                    <a:pt x="8" y="97"/>
                    <a:pt x="9" y="96"/>
                  </a:cubicBezTo>
                  <a:cubicBezTo>
                    <a:pt x="10" y="94"/>
                    <a:pt x="12" y="94"/>
                    <a:pt x="14" y="94"/>
                  </a:cubicBezTo>
                  <a:cubicBezTo>
                    <a:pt x="16" y="94"/>
                    <a:pt x="18" y="94"/>
                    <a:pt x="19" y="96"/>
                  </a:cubicBezTo>
                  <a:cubicBezTo>
                    <a:pt x="21" y="97"/>
                    <a:pt x="21" y="99"/>
                    <a:pt x="21" y="101"/>
                  </a:cubicBezTo>
                  <a:cubicBezTo>
                    <a:pt x="21" y="103"/>
                    <a:pt x="21" y="105"/>
                    <a:pt x="19" y="106"/>
                  </a:cubicBezTo>
                  <a:cubicBezTo>
                    <a:pt x="18" y="107"/>
                    <a:pt x="16" y="108"/>
                    <a:pt x="14" y="1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6" name="Oval 5"/>
            <p:cNvSpPr/>
            <p:nvPr/>
          </p:nvSpPr>
          <p:spPr>
            <a:xfrm>
              <a:off x="9326796" y="3039251"/>
              <a:ext cx="700779" cy="700779"/>
            </a:xfrm>
            <a:prstGeom prst="ellipse">
              <a:avLst/>
            </a:prstGeom>
            <a:solidFill>
              <a:srgbClr val="521F8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000" b="1" dirty="0"/>
            </a:p>
          </p:txBody>
        </p:sp>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6334" y="3194572"/>
              <a:ext cx="347093" cy="373512"/>
            </a:xfrm>
            <a:prstGeom prst="rect">
              <a:avLst/>
            </a:prstGeom>
          </p:spPr>
        </p:pic>
        <p:sp>
          <p:nvSpPr>
            <p:cNvPr id="81" name="Oval 80"/>
            <p:cNvSpPr/>
            <p:nvPr/>
          </p:nvSpPr>
          <p:spPr>
            <a:xfrm>
              <a:off x="10663557" y="3262807"/>
              <a:ext cx="237042" cy="237042"/>
            </a:xfrm>
            <a:prstGeom prst="ellipse">
              <a:avLst/>
            </a:prstGeom>
            <a:solidFill>
              <a:schemeClr val="bg1"/>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3" name="Group 92"/>
            <p:cNvGrpSpPr/>
            <p:nvPr/>
          </p:nvGrpSpPr>
          <p:grpSpPr>
            <a:xfrm>
              <a:off x="8072510" y="4084573"/>
              <a:ext cx="785708" cy="767693"/>
              <a:chOff x="8042643" y="4026630"/>
              <a:chExt cx="785708" cy="767693"/>
            </a:xfrm>
          </p:grpSpPr>
          <p:sp>
            <p:nvSpPr>
              <p:cNvPr id="69" name="Oval 68"/>
              <p:cNvSpPr/>
              <p:nvPr/>
            </p:nvSpPr>
            <p:spPr>
              <a:xfrm>
                <a:off x="8042643" y="4026630"/>
                <a:ext cx="685003" cy="685003"/>
              </a:xfrm>
              <a:prstGeom prst="ellipse">
                <a:avLst/>
              </a:prstGeom>
              <a:solidFill>
                <a:srgbClr val="39219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6" name="Group 75"/>
              <p:cNvGrpSpPr/>
              <p:nvPr/>
            </p:nvGrpSpPr>
            <p:grpSpPr>
              <a:xfrm>
                <a:off x="8541381" y="4506118"/>
                <a:ext cx="286970" cy="288205"/>
                <a:chOff x="8305015" y="4630962"/>
                <a:chExt cx="372332" cy="373934"/>
              </a:xfrm>
            </p:grpSpPr>
            <p:sp>
              <p:nvSpPr>
                <p:cNvPr id="73" name="Oval 72"/>
                <p:cNvSpPr/>
                <p:nvPr/>
              </p:nvSpPr>
              <p:spPr>
                <a:xfrm>
                  <a:off x="8326088" y="4655840"/>
                  <a:ext cx="349056" cy="349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Freeform 73"/>
                <p:cNvSpPr>
                  <a:spLocks noEditPoints="1"/>
                </p:cNvSpPr>
                <p:nvPr/>
              </p:nvSpPr>
              <p:spPr bwMode="auto">
                <a:xfrm>
                  <a:off x="8305015" y="4630962"/>
                  <a:ext cx="372332" cy="373404"/>
                </a:xfrm>
                <a:custGeom>
                  <a:avLst/>
                  <a:gdLst>
                    <a:gd name="T0" fmla="*/ 110 w 147"/>
                    <a:gd name="T1" fmla="*/ 10 h 147"/>
                    <a:gd name="T2" fmla="*/ 73 w 147"/>
                    <a:gd name="T3" fmla="*/ 0 h 147"/>
                    <a:gd name="T4" fmla="*/ 36 w 147"/>
                    <a:gd name="T5" fmla="*/ 10 h 147"/>
                    <a:gd name="T6" fmla="*/ 10 w 147"/>
                    <a:gd name="T7" fmla="*/ 37 h 147"/>
                    <a:gd name="T8" fmla="*/ 0 w 147"/>
                    <a:gd name="T9" fmla="*/ 74 h 147"/>
                    <a:gd name="T10" fmla="*/ 10 w 147"/>
                    <a:gd name="T11" fmla="*/ 111 h 147"/>
                    <a:gd name="T12" fmla="*/ 36 w 147"/>
                    <a:gd name="T13" fmla="*/ 137 h 147"/>
                    <a:gd name="T14" fmla="*/ 73 w 147"/>
                    <a:gd name="T15" fmla="*/ 147 h 147"/>
                    <a:gd name="T16" fmla="*/ 110 w 147"/>
                    <a:gd name="T17" fmla="*/ 137 h 147"/>
                    <a:gd name="T18" fmla="*/ 137 w 147"/>
                    <a:gd name="T19" fmla="*/ 111 h 147"/>
                    <a:gd name="T20" fmla="*/ 147 w 147"/>
                    <a:gd name="T21" fmla="*/ 74 h 147"/>
                    <a:gd name="T22" fmla="*/ 137 w 147"/>
                    <a:gd name="T23" fmla="*/ 37 h 147"/>
                    <a:gd name="T24" fmla="*/ 110 w 147"/>
                    <a:gd name="T25" fmla="*/ 10 h 147"/>
                    <a:gd name="T26" fmla="*/ 121 w 147"/>
                    <a:gd name="T27" fmla="*/ 63 h 147"/>
                    <a:gd name="T28" fmla="*/ 69 w 147"/>
                    <a:gd name="T29" fmla="*/ 114 h 147"/>
                    <a:gd name="T30" fmla="*/ 65 w 147"/>
                    <a:gd name="T31" fmla="*/ 116 h 147"/>
                    <a:gd name="T32" fmla="*/ 60 w 147"/>
                    <a:gd name="T33" fmla="*/ 114 h 147"/>
                    <a:gd name="T34" fmla="*/ 26 w 147"/>
                    <a:gd name="T35" fmla="*/ 80 h 147"/>
                    <a:gd name="T36" fmla="*/ 24 w 147"/>
                    <a:gd name="T37" fmla="*/ 76 h 147"/>
                    <a:gd name="T38" fmla="*/ 26 w 147"/>
                    <a:gd name="T39" fmla="*/ 71 h 147"/>
                    <a:gd name="T40" fmla="*/ 34 w 147"/>
                    <a:gd name="T41" fmla="*/ 63 h 147"/>
                    <a:gd name="T42" fmla="*/ 39 w 147"/>
                    <a:gd name="T43" fmla="*/ 61 h 147"/>
                    <a:gd name="T44" fmla="*/ 43 w 147"/>
                    <a:gd name="T45" fmla="*/ 63 h 147"/>
                    <a:gd name="T46" fmla="*/ 65 w 147"/>
                    <a:gd name="T47" fmla="*/ 84 h 147"/>
                    <a:gd name="T48" fmla="*/ 104 w 147"/>
                    <a:gd name="T49" fmla="*/ 45 h 147"/>
                    <a:gd name="T50" fmla="*/ 108 w 147"/>
                    <a:gd name="T51" fmla="*/ 43 h 147"/>
                    <a:gd name="T52" fmla="*/ 112 w 147"/>
                    <a:gd name="T53" fmla="*/ 45 h 147"/>
                    <a:gd name="T54" fmla="*/ 121 w 147"/>
                    <a:gd name="T55" fmla="*/ 54 h 147"/>
                    <a:gd name="T56" fmla="*/ 123 w 147"/>
                    <a:gd name="T57" fmla="*/ 58 h 147"/>
                    <a:gd name="T58" fmla="*/ 121 w 147"/>
                    <a:gd name="T59" fmla="*/ 6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 h="147">
                      <a:moveTo>
                        <a:pt x="110" y="10"/>
                      </a:moveTo>
                      <a:cubicBezTo>
                        <a:pt x="99" y="4"/>
                        <a:pt x="87" y="0"/>
                        <a:pt x="73" y="0"/>
                      </a:cubicBezTo>
                      <a:cubicBezTo>
                        <a:pt x="60" y="0"/>
                        <a:pt x="48" y="4"/>
                        <a:pt x="36" y="10"/>
                      </a:cubicBezTo>
                      <a:cubicBezTo>
                        <a:pt x="25" y="17"/>
                        <a:pt x="16" y="26"/>
                        <a:pt x="10" y="37"/>
                      </a:cubicBezTo>
                      <a:cubicBezTo>
                        <a:pt x="3" y="48"/>
                        <a:pt x="0" y="60"/>
                        <a:pt x="0" y="74"/>
                      </a:cubicBezTo>
                      <a:cubicBezTo>
                        <a:pt x="0" y="87"/>
                        <a:pt x="3" y="99"/>
                        <a:pt x="10" y="111"/>
                      </a:cubicBezTo>
                      <a:cubicBezTo>
                        <a:pt x="16" y="122"/>
                        <a:pt x="25" y="131"/>
                        <a:pt x="36" y="137"/>
                      </a:cubicBezTo>
                      <a:cubicBezTo>
                        <a:pt x="48" y="144"/>
                        <a:pt x="60" y="147"/>
                        <a:pt x="73" y="147"/>
                      </a:cubicBezTo>
                      <a:cubicBezTo>
                        <a:pt x="87" y="147"/>
                        <a:pt x="99" y="144"/>
                        <a:pt x="110" y="137"/>
                      </a:cubicBezTo>
                      <a:cubicBezTo>
                        <a:pt x="121" y="131"/>
                        <a:pt x="130" y="122"/>
                        <a:pt x="137" y="111"/>
                      </a:cubicBezTo>
                      <a:cubicBezTo>
                        <a:pt x="143" y="99"/>
                        <a:pt x="147" y="87"/>
                        <a:pt x="147" y="74"/>
                      </a:cubicBezTo>
                      <a:cubicBezTo>
                        <a:pt x="147" y="60"/>
                        <a:pt x="143" y="48"/>
                        <a:pt x="137" y="37"/>
                      </a:cubicBezTo>
                      <a:cubicBezTo>
                        <a:pt x="130" y="26"/>
                        <a:pt x="121" y="17"/>
                        <a:pt x="110" y="10"/>
                      </a:cubicBezTo>
                      <a:close/>
                      <a:moveTo>
                        <a:pt x="121" y="63"/>
                      </a:moveTo>
                      <a:cubicBezTo>
                        <a:pt x="69" y="114"/>
                        <a:pt x="69" y="114"/>
                        <a:pt x="69" y="114"/>
                      </a:cubicBezTo>
                      <a:cubicBezTo>
                        <a:pt x="68" y="116"/>
                        <a:pt x="66" y="116"/>
                        <a:pt x="65" y="116"/>
                      </a:cubicBezTo>
                      <a:cubicBezTo>
                        <a:pt x="63" y="116"/>
                        <a:pt x="62" y="116"/>
                        <a:pt x="60" y="114"/>
                      </a:cubicBezTo>
                      <a:cubicBezTo>
                        <a:pt x="26" y="80"/>
                        <a:pt x="26" y="80"/>
                        <a:pt x="26" y="80"/>
                      </a:cubicBezTo>
                      <a:cubicBezTo>
                        <a:pt x="25" y="79"/>
                        <a:pt x="24" y="77"/>
                        <a:pt x="24" y="76"/>
                      </a:cubicBezTo>
                      <a:cubicBezTo>
                        <a:pt x="24" y="74"/>
                        <a:pt x="25" y="72"/>
                        <a:pt x="26" y="71"/>
                      </a:cubicBezTo>
                      <a:cubicBezTo>
                        <a:pt x="34" y="63"/>
                        <a:pt x="34" y="63"/>
                        <a:pt x="34" y="63"/>
                      </a:cubicBezTo>
                      <a:cubicBezTo>
                        <a:pt x="36" y="61"/>
                        <a:pt x="37" y="61"/>
                        <a:pt x="39" y="61"/>
                      </a:cubicBezTo>
                      <a:cubicBezTo>
                        <a:pt x="40" y="61"/>
                        <a:pt x="42" y="61"/>
                        <a:pt x="43" y="63"/>
                      </a:cubicBezTo>
                      <a:cubicBezTo>
                        <a:pt x="65" y="84"/>
                        <a:pt x="65" y="84"/>
                        <a:pt x="65" y="84"/>
                      </a:cubicBezTo>
                      <a:cubicBezTo>
                        <a:pt x="104" y="45"/>
                        <a:pt x="104" y="45"/>
                        <a:pt x="104" y="45"/>
                      </a:cubicBezTo>
                      <a:cubicBezTo>
                        <a:pt x="105" y="44"/>
                        <a:pt x="106" y="43"/>
                        <a:pt x="108" y="43"/>
                      </a:cubicBezTo>
                      <a:cubicBezTo>
                        <a:pt x="110" y="43"/>
                        <a:pt x="111" y="44"/>
                        <a:pt x="112" y="45"/>
                      </a:cubicBezTo>
                      <a:cubicBezTo>
                        <a:pt x="121" y="54"/>
                        <a:pt x="121" y="54"/>
                        <a:pt x="121" y="54"/>
                      </a:cubicBezTo>
                      <a:cubicBezTo>
                        <a:pt x="122" y="55"/>
                        <a:pt x="123" y="57"/>
                        <a:pt x="123" y="58"/>
                      </a:cubicBezTo>
                      <a:cubicBezTo>
                        <a:pt x="123" y="60"/>
                        <a:pt x="122" y="61"/>
                        <a:pt x="121" y="63"/>
                      </a:cubicBezTo>
                      <a:close/>
                    </a:path>
                  </a:pathLst>
                </a:custGeom>
                <a:solidFill>
                  <a:srgbClr val="00B050"/>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78053" y="4168958"/>
                <a:ext cx="406055" cy="406055"/>
              </a:xfrm>
              <a:prstGeom prst="rect">
                <a:avLst/>
              </a:prstGeom>
            </p:spPr>
          </p:pic>
        </p:grpSp>
        <p:sp>
          <p:nvSpPr>
            <p:cNvPr id="33" name="Oval 32"/>
            <p:cNvSpPr/>
            <p:nvPr/>
          </p:nvSpPr>
          <p:spPr>
            <a:xfrm>
              <a:off x="11673177" y="3262807"/>
              <a:ext cx="237042" cy="237042"/>
            </a:xfrm>
            <a:prstGeom prst="ellipse">
              <a:avLst/>
            </a:prstGeom>
            <a:solidFill>
              <a:schemeClr val="bg1"/>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262629" y="3262807"/>
              <a:ext cx="237042" cy="237042"/>
            </a:xfrm>
            <a:prstGeom prst="ellipse">
              <a:avLst/>
            </a:prstGeom>
            <a:solidFill>
              <a:schemeClr val="bg1"/>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1214059" y="3262807"/>
              <a:ext cx="237042" cy="237042"/>
            </a:xfrm>
            <a:prstGeom prst="ellipse">
              <a:avLst/>
            </a:prstGeom>
            <a:solidFill>
              <a:schemeClr val="bg1"/>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 name="Slide Number Placeholder 3"/>
          <p:cNvSpPr>
            <a:spLocks noGrp="1"/>
          </p:cNvSpPr>
          <p:nvPr>
            <p:ph type="sldNum" sz="quarter" idx="4"/>
          </p:nvPr>
        </p:nvSpPr>
        <p:spPr/>
        <p:txBody>
          <a:bodyPr/>
          <a:lstStyle/>
          <a:p>
            <a:fld id="{105822BA-B7AE-4DDB-BAFC-C8E55FB5C986}" type="slidenum">
              <a:rPr lang="en-CA" smtClean="0"/>
              <a:pPr/>
              <a:t>14</a:t>
            </a:fld>
            <a:r>
              <a:rPr lang="en-CA" smtClean="0"/>
              <a:t> </a:t>
            </a:r>
            <a:endParaRPr lang="en-CA" dirty="0"/>
          </a:p>
        </p:txBody>
      </p:sp>
    </p:spTree>
    <p:extLst>
      <p:ext uri="{BB962C8B-B14F-4D97-AF65-F5344CB8AC3E}">
        <p14:creationId xmlns:p14="http://schemas.microsoft.com/office/powerpoint/2010/main" val="2451247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we’re using</a:t>
            </a:r>
            <a:endParaRPr lang="en-CA" dirty="0"/>
          </a:p>
        </p:txBody>
      </p:sp>
      <p:pic>
        <p:nvPicPr>
          <p:cNvPr id="5" name="__EngageSlideDescription__" descr="slide description : Outline of the tools and services used"/>
          <p:cNvPicPr>
            <a:picLocks/>
          </p:cNvPicPr>
          <p:nvPr/>
        </p:nvPicPr>
        <p:blipFill>
          <a:blip r:embed="rId3"/>
          <a:stretch>
            <a:fillRect/>
          </a:stretch>
        </p:blipFill>
        <p:spPr>
          <a:xfrm>
            <a:off x="428400" y="785288"/>
            <a:ext cx="12700" cy="12700"/>
          </a:xfrm>
          <a:prstGeom prst="rect">
            <a:avLst/>
          </a:prstGeom>
          <a:ln/>
        </p:spPr>
      </p:pic>
      <p:grpSp>
        <p:nvGrpSpPr>
          <p:cNvPr id="3" name="Group 2"/>
          <p:cNvGrpSpPr/>
          <p:nvPr>
            <p:custDataLst>
              <p:tags r:id="rId1"/>
            </p:custDataLst>
          </p:nvPr>
        </p:nvGrpSpPr>
        <p:grpSpPr>
          <a:xfrm>
            <a:off x="1199808" y="1267484"/>
            <a:ext cx="9622423" cy="4481466"/>
            <a:chOff x="1199808" y="1267484"/>
            <a:chExt cx="9622423" cy="4481466"/>
          </a:xfrm>
        </p:grpSpPr>
        <p:sp>
          <p:nvSpPr>
            <p:cNvPr id="15" name="Rectangle 14"/>
            <p:cNvSpPr/>
            <p:nvPr/>
          </p:nvSpPr>
          <p:spPr>
            <a:xfrm>
              <a:off x="1199808" y="1267485"/>
              <a:ext cx="2290527" cy="4481465"/>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4921273" y="1267484"/>
              <a:ext cx="2290527" cy="4481465"/>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p:cNvSpPr/>
            <p:nvPr/>
          </p:nvSpPr>
          <p:spPr>
            <a:xfrm>
              <a:off x="8531704" y="1267484"/>
              <a:ext cx="2290527" cy="4481465"/>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8" name="Content Placeholder 7" descr="Azure"/>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110220" y="1747349"/>
            <a:ext cx="2410661" cy="1576974"/>
          </a:xfrm>
        </p:spPr>
      </p:pic>
      <p:pic>
        <p:nvPicPr>
          <p:cNvPr id="6" name="Picture 5" descr="AW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6845" y="4057767"/>
            <a:ext cx="1417413" cy="1063060"/>
          </a:xfrm>
          <a:prstGeom prst="rect">
            <a:avLst/>
          </a:prstGeom>
        </p:spPr>
      </p:pic>
      <p:sp>
        <p:nvSpPr>
          <p:cNvPr id="18" name="TextBox 17"/>
          <p:cNvSpPr txBox="1"/>
          <p:nvPr/>
        </p:nvSpPr>
        <p:spPr>
          <a:xfrm>
            <a:off x="689140" y="5863359"/>
            <a:ext cx="3252824" cy="400110"/>
          </a:xfrm>
          <a:prstGeom prst="rect">
            <a:avLst/>
          </a:prstGeom>
          <a:noFill/>
        </p:spPr>
        <p:txBody>
          <a:bodyPr wrap="square" rtlCol="0">
            <a:spAutoFit/>
          </a:bodyPr>
          <a:lstStyle/>
          <a:p>
            <a:pPr algn="ctr"/>
            <a:r>
              <a:rPr lang="en-CA" sz="2000" dirty="0" smtClean="0"/>
              <a:t>Cloud</a:t>
            </a:r>
            <a:endParaRPr lang="en-CA" sz="1200" dirty="0"/>
          </a:p>
        </p:txBody>
      </p:sp>
      <p:pic>
        <p:nvPicPr>
          <p:cNvPr id="11" name="Picture 10" descr="Ansibl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6310" y="1813997"/>
            <a:ext cx="980452" cy="1206364"/>
          </a:xfrm>
          <a:prstGeom prst="rect">
            <a:avLst/>
          </a:prstGeom>
        </p:spPr>
      </p:pic>
      <p:pic>
        <p:nvPicPr>
          <p:cNvPr id="9" name="Picture 8" descr="Terraform"/>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06307" y="3647790"/>
            <a:ext cx="1782968" cy="1780338"/>
          </a:xfrm>
          <a:prstGeom prst="rect">
            <a:avLst/>
          </a:prstGeom>
        </p:spPr>
      </p:pic>
      <p:sp>
        <p:nvSpPr>
          <p:cNvPr id="19" name="TextBox 18"/>
          <p:cNvSpPr txBox="1"/>
          <p:nvPr/>
        </p:nvSpPr>
        <p:spPr>
          <a:xfrm>
            <a:off x="4470188" y="5863359"/>
            <a:ext cx="3252824" cy="400110"/>
          </a:xfrm>
          <a:prstGeom prst="rect">
            <a:avLst/>
          </a:prstGeom>
          <a:noFill/>
        </p:spPr>
        <p:txBody>
          <a:bodyPr wrap="square" rtlCol="0">
            <a:spAutoFit/>
          </a:bodyPr>
          <a:lstStyle/>
          <a:p>
            <a:pPr algn="ctr"/>
            <a:r>
              <a:rPr lang="en-CA" sz="2000" dirty="0" smtClean="0"/>
              <a:t>Automation</a:t>
            </a:r>
            <a:endParaRPr lang="en-CA" sz="1200" dirty="0"/>
          </a:p>
        </p:txBody>
      </p:sp>
      <p:pic>
        <p:nvPicPr>
          <p:cNvPr id="14" name="Picture 13" descr="Azure DevOps"/>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54654" y="1659803"/>
            <a:ext cx="1535160" cy="1535160"/>
          </a:xfrm>
          <a:prstGeom prst="rect">
            <a:avLst/>
          </a:prstGeom>
        </p:spPr>
      </p:pic>
      <p:pic>
        <p:nvPicPr>
          <p:cNvPr id="12" name="Picture 11" descr="GitHub"/>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56055" y="3987654"/>
            <a:ext cx="1332358" cy="1203286"/>
          </a:xfrm>
          <a:prstGeom prst="rect">
            <a:avLst/>
          </a:prstGeom>
        </p:spPr>
      </p:pic>
      <p:sp>
        <p:nvSpPr>
          <p:cNvPr id="20" name="TextBox 19"/>
          <p:cNvSpPr txBox="1"/>
          <p:nvPr/>
        </p:nvSpPr>
        <p:spPr>
          <a:xfrm>
            <a:off x="8050555" y="5863359"/>
            <a:ext cx="3252824" cy="400110"/>
          </a:xfrm>
          <a:prstGeom prst="rect">
            <a:avLst/>
          </a:prstGeom>
          <a:noFill/>
        </p:spPr>
        <p:txBody>
          <a:bodyPr wrap="square" rtlCol="0">
            <a:spAutoFit/>
          </a:bodyPr>
          <a:lstStyle/>
          <a:p>
            <a:pPr algn="ctr"/>
            <a:r>
              <a:rPr lang="en-CA" sz="2000" dirty="0" smtClean="0"/>
              <a:t>Version control</a:t>
            </a:r>
            <a:endParaRPr lang="en-CA" sz="2000"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15</a:t>
            </a:fld>
            <a:r>
              <a:rPr lang="en-CA" smtClean="0"/>
              <a:t> </a:t>
            </a:r>
            <a:endParaRPr lang="en-CA" dirty="0"/>
          </a:p>
        </p:txBody>
      </p:sp>
    </p:spTree>
    <p:extLst>
      <p:ext uri="{BB962C8B-B14F-4D97-AF65-F5344CB8AC3E}">
        <p14:creationId xmlns:p14="http://schemas.microsoft.com/office/powerpoint/2010/main" val="646360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Get in touch</a:t>
            </a:r>
            <a:endParaRPr lang="en-CA" sz="2800" dirty="0"/>
          </a:p>
        </p:txBody>
      </p:sp>
      <p:pic>
        <p:nvPicPr>
          <p:cNvPr id="6" name="__EngageSlideDescription__" descr="slide description : Contact details for our team"/>
          <p:cNvPicPr>
            <a:picLocks/>
          </p:cNvPicPr>
          <p:nvPr/>
        </p:nvPicPr>
        <p:blipFill>
          <a:blip r:embed="rId3"/>
          <a:stretch>
            <a:fillRect/>
          </a:stretch>
        </p:blipFill>
        <p:spPr>
          <a:xfrm>
            <a:off x="428400" y="785288"/>
            <a:ext cx="12700" cy="12700"/>
          </a:xfrm>
          <a:prstGeom prst="rect">
            <a:avLst/>
          </a:prstGeom>
          <a:ln/>
        </p:spPr>
      </p:pic>
      <p:sp>
        <p:nvSpPr>
          <p:cNvPr id="3" name="Content Placeholder 2"/>
          <p:cNvSpPr>
            <a:spLocks noGrp="1"/>
          </p:cNvSpPr>
          <p:nvPr>
            <p:ph idx="1"/>
          </p:nvPr>
        </p:nvSpPr>
        <p:spPr>
          <a:xfrm>
            <a:off x="2345142" y="2158559"/>
            <a:ext cx="5729092" cy="2527463"/>
          </a:xfrm>
        </p:spPr>
        <p:txBody>
          <a:bodyPr/>
          <a:lstStyle/>
          <a:p>
            <a:pPr marL="285750" indent="-285750">
              <a:lnSpc>
                <a:spcPct val="150000"/>
              </a:lnSpc>
              <a:buFont typeface="Arial" panose="020B0604020202020204" pitchFamily="34" charset="0"/>
              <a:buChar char="•"/>
            </a:pPr>
            <a:r>
              <a:rPr lang="en-CA" sz="2400" b="1" dirty="0" smtClean="0"/>
              <a:t>Bernard.Maltais</a:t>
            </a:r>
            <a:r>
              <a:rPr lang="en-CA" sz="2400" dirty="0" smtClean="0"/>
              <a:t>@canada.ca</a:t>
            </a:r>
          </a:p>
          <a:p>
            <a:pPr marL="285750" indent="-285750">
              <a:lnSpc>
                <a:spcPct val="150000"/>
              </a:lnSpc>
              <a:buFont typeface="Arial" panose="020B0604020202020204" pitchFamily="34" charset="0"/>
              <a:buChar char="•"/>
            </a:pPr>
            <a:r>
              <a:rPr lang="en-CA" sz="2400" b="1" dirty="0" smtClean="0"/>
              <a:t>Patrick.Heard</a:t>
            </a:r>
            <a:r>
              <a:rPr lang="en-CA" sz="2400" dirty="0" smtClean="0"/>
              <a:t>@canada.ca</a:t>
            </a:r>
          </a:p>
          <a:p>
            <a:pPr marL="285750" indent="-285750">
              <a:lnSpc>
                <a:spcPct val="150000"/>
              </a:lnSpc>
              <a:buFont typeface="Arial" panose="020B0604020202020204" pitchFamily="34" charset="0"/>
              <a:buChar char="•"/>
            </a:pPr>
            <a:r>
              <a:rPr lang="en-CA" sz="2400" dirty="0" smtClean="0"/>
              <a:t>github.com</a:t>
            </a:r>
            <a:r>
              <a:rPr lang="en-CA" sz="2400" b="1" dirty="0" smtClean="0"/>
              <a:t>/dtf-</a:t>
            </a:r>
            <a:r>
              <a:rPr lang="en-CA" sz="2400" b="1" dirty="0" err="1" smtClean="0"/>
              <a:t>ein</a:t>
            </a:r>
            <a:endParaRPr lang="en-CA" dirty="0"/>
          </a:p>
        </p:txBody>
      </p:sp>
      <p:pic>
        <p:nvPicPr>
          <p:cNvPr id="5" name="Picture 4" descr="Decorative"/>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47386" y="2158559"/>
            <a:ext cx="2143125" cy="2143125"/>
          </a:xfrm>
          <a:prstGeom prst="rect">
            <a:avLst/>
          </a:prstGeom>
        </p:spPr>
      </p:pic>
      <p:sp>
        <p:nvSpPr>
          <p:cNvPr id="4" name="Slide Number Placeholder 3"/>
          <p:cNvSpPr>
            <a:spLocks noGrp="1"/>
          </p:cNvSpPr>
          <p:nvPr>
            <p:ph type="sldNum" sz="quarter" idx="4"/>
          </p:nvPr>
        </p:nvSpPr>
        <p:spPr/>
        <p:txBody>
          <a:bodyPr/>
          <a:lstStyle/>
          <a:p>
            <a:fld id="{105822BA-B7AE-4DDB-BAFC-C8E55FB5C986}" type="slidenum">
              <a:rPr lang="en-CA" smtClean="0"/>
              <a:pPr/>
              <a:t>16</a:t>
            </a:fld>
            <a:r>
              <a:rPr lang="en-CA" smtClean="0"/>
              <a:t> </a:t>
            </a:r>
            <a:endParaRPr lang="en-CA" dirty="0"/>
          </a:p>
        </p:txBody>
      </p:sp>
    </p:spTree>
    <p:extLst>
      <p:ext uri="{BB962C8B-B14F-4D97-AF65-F5344CB8AC3E}">
        <p14:creationId xmlns:p14="http://schemas.microsoft.com/office/powerpoint/2010/main" val="381840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What we’ll cover</a:t>
            </a:r>
            <a:endParaRPr lang="en-CA" sz="2800" dirty="0"/>
          </a:p>
        </p:txBody>
      </p:sp>
      <p:pic>
        <p:nvPicPr>
          <p:cNvPr id="5" name="__EngageSlideDescription__" descr="slide description : Digital Transformation Office goals."/>
          <p:cNvPicPr>
            <a:picLocks/>
          </p:cNvPicPr>
          <p:nvPr/>
        </p:nvPicPr>
        <p:blipFill>
          <a:blip r:embed="rId5"/>
          <a:stretch>
            <a:fillRect/>
          </a:stretch>
        </p:blipFill>
        <p:spPr>
          <a:xfrm>
            <a:off x="428400" y="785288"/>
            <a:ext cx="12700" cy="12700"/>
          </a:xfrm>
          <a:prstGeom prst="rect">
            <a:avLst/>
          </a:prstGeom>
          <a:ln/>
        </p:spPr>
      </p:pic>
      <p:sp>
        <p:nvSpPr>
          <p:cNvPr id="24" name="Oval 23"/>
          <p:cNvSpPr/>
          <p:nvPr/>
        </p:nvSpPr>
        <p:spPr>
          <a:xfrm>
            <a:off x="1485053" y="4212695"/>
            <a:ext cx="288873" cy="288873"/>
          </a:xfrm>
          <a:prstGeom prst="ellipse">
            <a:avLst/>
          </a:prstGeom>
          <a:solidFill>
            <a:srgbClr val="008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1</a:t>
            </a:r>
            <a:endParaRPr lang="en-CA" sz="1200" b="1" dirty="0"/>
          </a:p>
        </p:txBody>
      </p:sp>
      <p:sp>
        <p:nvSpPr>
          <p:cNvPr id="9" name="TextBox 8"/>
          <p:cNvSpPr txBox="1"/>
          <p:nvPr/>
        </p:nvSpPr>
        <p:spPr>
          <a:xfrm>
            <a:off x="959073" y="4123106"/>
            <a:ext cx="2585867" cy="461665"/>
          </a:xfrm>
          <a:prstGeom prst="rect">
            <a:avLst/>
          </a:prstGeom>
          <a:noFill/>
        </p:spPr>
        <p:txBody>
          <a:bodyPr wrap="square" rtlCol="0">
            <a:spAutoFit/>
          </a:bodyPr>
          <a:lstStyle/>
          <a:p>
            <a:pPr algn="ctr"/>
            <a:r>
              <a:rPr lang="en-CA" sz="2400" b="1" dirty="0" smtClean="0"/>
              <a:t>Cloud</a:t>
            </a:r>
            <a:endParaRPr lang="en-CA" sz="2400" dirty="0"/>
          </a:p>
        </p:txBody>
      </p:sp>
      <p:sp>
        <p:nvSpPr>
          <p:cNvPr id="23" name="Oval 22"/>
          <p:cNvSpPr/>
          <p:nvPr/>
        </p:nvSpPr>
        <p:spPr>
          <a:xfrm>
            <a:off x="4860443" y="4216213"/>
            <a:ext cx="288873" cy="288873"/>
          </a:xfrm>
          <a:prstGeom prst="ellipse">
            <a:avLst/>
          </a:prstGeom>
          <a:solidFill>
            <a:srgbClr val="008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2</a:t>
            </a:r>
          </a:p>
        </p:txBody>
      </p:sp>
      <p:sp>
        <p:nvSpPr>
          <p:cNvPr id="10" name="TextBox 9"/>
          <p:cNvSpPr txBox="1"/>
          <p:nvPr/>
        </p:nvSpPr>
        <p:spPr>
          <a:xfrm>
            <a:off x="4746809" y="4123106"/>
            <a:ext cx="2585867" cy="461665"/>
          </a:xfrm>
          <a:prstGeom prst="rect">
            <a:avLst/>
          </a:prstGeom>
          <a:noFill/>
        </p:spPr>
        <p:txBody>
          <a:bodyPr wrap="square" rtlCol="0">
            <a:spAutoFit/>
          </a:bodyPr>
          <a:lstStyle/>
          <a:p>
            <a:pPr algn="ctr"/>
            <a:r>
              <a:rPr lang="en-CA" sz="2400" b="1" dirty="0" smtClean="0"/>
              <a:t>Automation</a:t>
            </a:r>
            <a:endParaRPr lang="en-CA" sz="2400" dirty="0"/>
          </a:p>
        </p:txBody>
      </p:sp>
      <p:sp>
        <p:nvSpPr>
          <p:cNvPr id="25" name="Oval 24"/>
          <p:cNvSpPr/>
          <p:nvPr/>
        </p:nvSpPr>
        <p:spPr>
          <a:xfrm>
            <a:off x="8898620" y="4212695"/>
            <a:ext cx="288873" cy="288873"/>
          </a:xfrm>
          <a:prstGeom prst="ellipse">
            <a:avLst/>
          </a:prstGeom>
          <a:solidFill>
            <a:srgbClr val="008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3</a:t>
            </a:r>
            <a:endParaRPr lang="en-CA" sz="1200" b="1" dirty="0"/>
          </a:p>
        </p:txBody>
      </p:sp>
      <p:sp>
        <p:nvSpPr>
          <p:cNvPr id="11" name="TextBox 10"/>
          <p:cNvSpPr txBox="1"/>
          <p:nvPr/>
        </p:nvSpPr>
        <p:spPr>
          <a:xfrm>
            <a:off x="8526232" y="4123106"/>
            <a:ext cx="2585867" cy="461665"/>
          </a:xfrm>
          <a:prstGeom prst="rect">
            <a:avLst/>
          </a:prstGeom>
          <a:noFill/>
        </p:spPr>
        <p:txBody>
          <a:bodyPr wrap="square" rtlCol="0">
            <a:spAutoFit/>
          </a:bodyPr>
          <a:lstStyle/>
          <a:p>
            <a:pPr algn="ctr"/>
            <a:r>
              <a:rPr lang="en-CA" sz="2400" b="1" dirty="0" smtClean="0"/>
              <a:t>DevOps</a:t>
            </a:r>
            <a:endParaRPr lang="en-CA" sz="2400"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2</a:t>
            </a:fld>
            <a:r>
              <a:rPr lang="en-CA" smtClean="0"/>
              <a:t> </a:t>
            </a:r>
            <a:endParaRPr lang="en-CA" dirty="0"/>
          </a:p>
        </p:txBody>
      </p:sp>
      <p:grpSp>
        <p:nvGrpSpPr>
          <p:cNvPr id="12" name="Group 11" descr="Decorative"/>
          <p:cNvGrpSpPr/>
          <p:nvPr>
            <p:custDataLst>
              <p:tags r:id="rId1"/>
            </p:custDataLst>
          </p:nvPr>
        </p:nvGrpSpPr>
        <p:grpSpPr>
          <a:xfrm>
            <a:off x="1358020" y="2390115"/>
            <a:ext cx="1584356" cy="1584356"/>
            <a:chOff x="1358020" y="2390115"/>
            <a:chExt cx="1584356" cy="1584356"/>
          </a:xfrm>
        </p:grpSpPr>
        <p:sp>
          <p:nvSpPr>
            <p:cNvPr id="6" name="Oval 5"/>
            <p:cNvSpPr/>
            <p:nvPr/>
          </p:nvSpPr>
          <p:spPr>
            <a:xfrm>
              <a:off x="1358020" y="2390115"/>
              <a:ext cx="1584356" cy="1584356"/>
            </a:xfrm>
            <a:prstGeom prst="ellipse">
              <a:avLst/>
            </a:prstGeom>
            <a:solidFill>
              <a:srgbClr val="262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0" b="1" dirty="0"/>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753413" y="2920730"/>
              <a:ext cx="796760" cy="523125"/>
            </a:xfrm>
            <a:prstGeom prst="rect">
              <a:avLst/>
            </a:prstGeom>
          </p:spPr>
        </p:pic>
      </p:grpSp>
      <p:grpSp>
        <p:nvGrpSpPr>
          <p:cNvPr id="13" name="Group 12" descr="Decorative"/>
          <p:cNvGrpSpPr/>
          <p:nvPr>
            <p:custDataLst>
              <p:tags r:id="rId2"/>
            </p:custDataLst>
          </p:nvPr>
        </p:nvGrpSpPr>
        <p:grpSpPr>
          <a:xfrm>
            <a:off x="5136633" y="2390115"/>
            <a:ext cx="1584356" cy="1584356"/>
            <a:chOff x="5136633" y="2390115"/>
            <a:chExt cx="1584356" cy="1584356"/>
          </a:xfrm>
        </p:grpSpPr>
        <p:sp>
          <p:nvSpPr>
            <p:cNvPr id="7" name="Oval 6"/>
            <p:cNvSpPr/>
            <p:nvPr/>
          </p:nvSpPr>
          <p:spPr>
            <a:xfrm>
              <a:off x="5136633" y="2390115"/>
              <a:ext cx="1584356" cy="1584356"/>
            </a:xfrm>
            <a:prstGeom prst="ellipse">
              <a:avLst/>
            </a:prstGeom>
            <a:solidFill>
              <a:srgbClr val="392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0" b="1" dirty="0"/>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5261" y="2824681"/>
              <a:ext cx="377055" cy="712513"/>
            </a:xfrm>
            <a:prstGeom prst="rect">
              <a:avLst/>
            </a:prstGeom>
          </p:spPr>
        </p:pic>
      </p:grpSp>
      <p:grpSp>
        <p:nvGrpSpPr>
          <p:cNvPr id="14" name="Group 13" descr="Decorative"/>
          <p:cNvGrpSpPr/>
          <p:nvPr>
            <p:custDataLst>
              <p:tags r:id="rId3"/>
            </p:custDataLst>
          </p:nvPr>
        </p:nvGrpSpPr>
        <p:grpSpPr>
          <a:xfrm>
            <a:off x="8915246" y="2390115"/>
            <a:ext cx="1584356" cy="1584356"/>
            <a:chOff x="8915246" y="2390115"/>
            <a:chExt cx="1584356" cy="1584356"/>
          </a:xfrm>
        </p:grpSpPr>
        <p:sp>
          <p:nvSpPr>
            <p:cNvPr id="8" name="Oval 7"/>
            <p:cNvSpPr/>
            <p:nvPr/>
          </p:nvSpPr>
          <p:spPr>
            <a:xfrm>
              <a:off x="8915246" y="2390115"/>
              <a:ext cx="1584356" cy="1584356"/>
            </a:xfrm>
            <a:prstGeom prst="ellipse">
              <a:avLst/>
            </a:prstGeom>
            <a:solidFill>
              <a:srgbClr val="521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0" b="1" dirty="0"/>
            </a:p>
          </p:txBody>
        </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03556" y="3016917"/>
              <a:ext cx="807736" cy="330750"/>
            </a:xfrm>
            <a:prstGeom prst="rect">
              <a:avLst/>
            </a:prstGeom>
          </p:spPr>
        </p:pic>
      </p:grpSp>
    </p:spTree>
    <p:extLst>
      <p:ext uri="{BB962C8B-B14F-4D97-AF65-F5344CB8AC3E}">
        <p14:creationId xmlns:p14="http://schemas.microsoft.com/office/powerpoint/2010/main" val="2813130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pic>
        <p:nvPicPr>
          <p:cNvPr id="2" name="__EngageSlideDescription__" descr="slide description : Cloud section."/>
          <p:cNvPicPr>
            <a:picLocks/>
          </p:cNvPicPr>
          <p:nvPr/>
        </p:nvPicPr>
        <p:blipFill>
          <a:blip r:embed="rId4"/>
          <a:stretch>
            <a:fillRect/>
          </a:stretch>
        </p:blipFill>
        <p:spPr>
          <a:xfrm>
            <a:off x="0" y="0"/>
            <a:ext cx="12700" cy="12700"/>
          </a:xfrm>
          <a:prstGeom prst="rect">
            <a:avLst/>
          </a:prstGeom>
          <a:ln/>
        </p:spPr>
      </p:pic>
      <p:sp>
        <p:nvSpPr>
          <p:cNvPr id="5" name="Rectangle 4"/>
          <p:cNvSpPr/>
          <p:nvPr>
            <p:custDataLst>
              <p:tags r:id="rId1"/>
            </p:custDataLst>
          </p:nvPr>
        </p:nvSpPr>
        <p:spPr>
          <a:xfrm>
            <a:off x="0" y="4028792"/>
            <a:ext cx="12192000" cy="2829208"/>
          </a:xfrm>
          <a:prstGeom prst="rect">
            <a:avLst/>
          </a:prstGeom>
          <a:gradFill>
            <a:gsLst>
              <a:gs pos="0">
                <a:srgbClr val="000048">
                  <a:alpha val="0"/>
                </a:srgbClr>
              </a:gs>
              <a:gs pos="100000">
                <a:srgbClr val="00004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Oval 2"/>
          <p:cNvSpPr/>
          <p:nvPr/>
        </p:nvSpPr>
        <p:spPr>
          <a:xfrm>
            <a:off x="416459" y="5215634"/>
            <a:ext cx="455523" cy="455523"/>
          </a:xfrm>
          <a:prstGeom prst="ellipse">
            <a:avLst/>
          </a:prstGeom>
          <a:solidFill>
            <a:srgbClr val="00883D"/>
          </a:solidFill>
          <a:ln>
            <a:noFill/>
          </a:ln>
          <a:effectLst>
            <a:outerShdw blurRad="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rgbClr val="FFFFFF"/>
                </a:solidFill>
              </a:rPr>
              <a:t>1</a:t>
            </a:r>
            <a:endParaRPr lang="en-CA" b="1" dirty="0">
              <a:solidFill>
                <a:srgbClr val="FFFFFF"/>
              </a:solidFill>
            </a:endParaRPr>
          </a:p>
        </p:txBody>
      </p:sp>
      <p:sp>
        <p:nvSpPr>
          <p:cNvPr id="7" name="Title 6"/>
          <p:cNvSpPr>
            <a:spLocks noGrp="1"/>
          </p:cNvSpPr>
          <p:nvPr>
            <p:ph type="title"/>
          </p:nvPr>
        </p:nvSpPr>
        <p:spPr>
          <a:xfrm>
            <a:off x="718111" y="5349483"/>
            <a:ext cx="9961255" cy="1090222"/>
          </a:xfrm>
          <a:solidFill>
            <a:srgbClr val="1E1E1E">
              <a:alpha val="0"/>
            </a:srgbClr>
          </a:solidFill>
        </p:spPr>
        <p:txBody>
          <a:bodyPr/>
          <a:lstStyle/>
          <a:p>
            <a:r>
              <a:rPr lang="en-CA" sz="7200" dirty="0" smtClean="0">
                <a:solidFill>
                  <a:schemeClr val="bg1"/>
                </a:solidFill>
              </a:rPr>
              <a:t>Cloud</a:t>
            </a:r>
            <a:endParaRPr lang="en-CA" sz="7200" dirty="0">
              <a:solidFill>
                <a:schemeClr val="bg1"/>
              </a:solidFill>
            </a:endParaRPr>
          </a:p>
        </p:txBody>
      </p:sp>
    </p:spTree>
    <p:extLst>
      <p:ext uri="{BB962C8B-B14F-4D97-AF65-F5344CB8AC3E}">
        <p14:creationId xmlns:p14="http://schemas.microsoft.com/office/powerpoint/2010/main" val="2474186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What is cloud</a:t>
            </a:r>
            <a:endParaRPr lang="en-CA" sz="2800" dirty="0"/>
          </a:p>
        </p:txBody>
      </p:sp>
      <p:pic>
        <p:nvPicPr>
          <p:cNvPr id="5" name="__EngageSlideDescription__" descr="slide description : Highlevel overview of cloud computing."/>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normAutofit/>
          </a:bodyPr>
          <a:lstStyle/>
          <a:p>
            <a:pPr marL="285750" indent="-285750">
              <a:lnSpc>
                <a:spcPct val="150000"/>
              </a:lnSpc>
              <a:buFont typeface="Arial" panose="020B0604020202020204" pitchFamily="34" charset="0"/>
              <a:buChar char="•"/>
            </a:pPr>
            <a:r>
              <a:rPr lang="en-CA" sz="2400" dirty="0" smtClean="0"/>
              <a:t>Another companies network, computers and services</a:t>
            </a:r>
          </a:p>
          <a:p>
            <a:pPr marL="285750" indent="-285750">
              <a:lnSpc>
                <a:spcPct val="150000"/>
              </a:lnSpc>
              <a:buFont typeface="Arial" panose="020B0604020202020204" pitchFamily="34" charset="0"/>
              <a:buChar char="•"/>
            </a:pPr>
            <a:r>
              <a:rPr lang="en-CA" sz="2400" dirty="0" smtClean="0"/>
              <a:t>Cost is based on home much power and storage you use</a:t>
            </a:r>
          </a:p>
          <a:p>
            <a:pPr marL="285750" indent="-285750">
              <a:lnSpc>
                <a:spcPct val="150000"/>
              </a:lnSpc>
              <a:buFont typeface="Arial" panose="020B0604020202020204" pitchFamily="34" charset="0"/>
              <a:buChar char="•"/>
            </a:pPr>
            <a:r>
              <a:rPr lang="en-CA" sz="2400" dirty="0"/>
              <a:t>Like a utility company, for </a:t>
            </a:r>
            <a:r>
              <a:rPr lang="en-CA" sz="2400" dirty="0" smtClean="0"/>
              <a:t>computing</a:t>
            </a:r>
          </a:p>
        </p:txBody>
      </p:sp>
      <p:sp>
        <p:nvSpPr>
          <p:cNvPr id="4" name="Slide Number Placeholder 3"/>
          <p:cNvSpPr>
            <a:spLocks noGrp="1"/>
          </p:cNvSpPr>
          <p:nvPr>
            <p:ph type="sldNum" sz="quarter" idx="4"/>
          </p:nvPr>
        </p:nvSpPr>
        <p:spPr/>
        <p:txBody>
          <a:bodyPr/>
          <a:lstStyle/>
          <a:p>
            <a:fld id="{105822BA-B7AE-4DDB-BAFC-C8E55FB5C986}" type="slidenum">
              <a:rPr lang="en-CA" smtClean="0"/>
              <a:pPr/>
              <a:t>4</a:t>
            </a:fld>
            <a:r>
              <a:rPr lang="en-CA" smtClean="0"/>
              <a:t> </a:t>
            </a:r>
            <a:endParaRPr lang="en-CA" dirty="0"/>
          </a:p>
        </p:txBody>
      </p:sp>
    </p:spTree>
    <p:extLst>
      <p:ext uri="{BB962C8B-B14F-4D97-AF65-F5344CB8AC3E}">
        <p14:creationId xmlns:p14="http://schemas.microsoft.com/office/powerpoint/2010/main" val="2715544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Why go cloud</a:t>
            </a:r>
            <a:endParaRPr lang="en-CA" sz="2800" dirty="0"/>
          </a:p>
        </p:txBody>
      </p:sp>
      <p:pic>
        <p:nvPicPr>
          <p:cNvPr id="5" name="__EngageSlideDescription__" descr="slide description : Benefits of adopting cloud infrastructure"/>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normAutofit/>
          </a:bodyPr>
          <a:lstStyle/>
          <a:p>
            <a:pPr marL="285750" indent="-285750">
              <a:lnSpc>
                <a:spcPct val="150000"/>
              </a:lnSpc>
              <a:buFont typeface="Arial" panose="020B0604020202020204" pitchFamily="34" charset="0"/>
              <a:buChar char="•"/>
            </a:pPr>
            <a:r>
              <a:rPr lang="en-CA" sz="2400" dirty="0" smtClean="0"/>
              <a:t>Faster service delivery</a:t>
            </a:r>
          </a:p>
          <a:p>
            <a:pPr marL="285750" indent="-285750">
              <a:lnSpc>
                <a:spcPct val="150000"/>
              </a:lnSpc>
              <a:buFont typeface="Arial" panose="020B0604020202020204" pitchFamily="34" charset="0"/>
              <a:buChar char="•"/>
            </a:pPr>
            <a:r>
              <a:rPr lang="en-CA" sz="2400" dirty="0" smtClean="0"/>
              <a:t>Ability to scale with demand</a:t>
            </a:r>
          </a:p>
          <a:p>
            <a:pPr marL="285750" indent="-285750">
              <a:lnSpc>
                <a:spcPct val="150000"/>
              </a:lnSpc>
              <a:buFont typeface="Arial" panose="020B0604020202020204" pitchFamily="34" charset="0"/>
              <a:buChar char="•"/>
            </a:pPr>
            <a:r>
              <a:rPr lang="en-CA" sz="2400" dirty="0" smtClean="0"/>
              <a:t>Enables modern service delivery</a:t>
            </a:r>
          </a:p>
        </p:txBody>
      </p:sp>
      <p:sp>
        <p:nvSpPr>
          <p:cNvPr id="4" name="Slide Number Placeholder 3"/>
          <p:cNvSpPr>
            <a:spLocks noGrp="1"/>
          </p:cNvSpPr>
          <p:nvPr>
            <p:ph type="sldNum" sz="quarter" idx="4"/>
          </p:nvPr>
        </p:nvSpPr>
        <p:spPr/>
        <p:txBody>
          <a:bodyPr/>
          <a:lstStyle/>
          <a:p>
            <a:fld id="{105822BA-B7AE-4DDB-BAFC-C8E55FB5C986}" type="slidenum">
              <a:rPr lang="en-CA" smtClean="0"/>
              <a:pPr/>
              <a:t>5</a:t>
            </a:fld>
            <a:r>
              <a:rPr lang="en-CA" smtClean="0"/>
              <a:t> </a:t>
            </a:r>
            <a:endParaRPr lang="en-CA" dirty="0"/>
          </a:p>
        </p:txBody>
      </p:sp>
    </p:spTree>
    <p:extLst>
      <p:ext uri="{BB962C8B-B14F-4D97-AF65-F5344CB8AC3E}">
        <p14:creationId xmlns:p14="http://schemas.microsoft.com/office/powerpoint/2010/main" val="18920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How cloud works</a:t>
            </a:r>
            <a:endParaRPr lang="en-CA" sz="2800" dirty="0"/>
          </a:p>
        </p:txBody>
      </p:sp>
      <p:pic>
        <p:nvPicPr>
          <p:cNvPr id="6" name="__EngageSlideDescription__" descr="slide description : Explanation of different cloud models, which include IaaS, PaaS and SaaS."/>
          <p:cNvPicPr>
            <a:picLocks/>
          </p:cNvPicPr>
          <p:nvPr/>
        </p:nvPicPr>
        <p:blipFill>
          <a:blip r:embed="rId3"/>
          <a:stretch>
            <a:fillRect/>
          </a:stretch>
        </p:blipFill>
        <p:spPr>
          <a:xfrm>
            <a:off x="428400" y="785288"/>
            <a:ext cx="12700" cy="12700"/>
          </a:xfrm>
          <a:prstGeom prst="rect">
            <a:avLst/>
          </a:prstGeom>
          <a:ln/>
        </p:spPr>
      </p:pic>
      <p:sp>
        <p:nvSpPr>
          <p:cNvPr id="3" name="Content Placeholder 2"/>
          <p:cNvSpPr>
            <a:spLocks noGrp="1"/>
          </p:cNvSpPr>
          <p:nvPr>
            <p:ph idx="1"/>
          </p:nvPr>
        </p:nvSpPr>
        <p:spPr>
          <a:xfrm>
            <a:off x="428400" y="1152730"/>
            <a:ext cx="11336400" cy="5001199"/>
          </a:xfrm>
        </p:spPr>
        <p:txBody>
          <a:bodyPr>
            <a:normAutofit/>
          </a:bodyPr>
          <a:lstStyle/>
          <a:p>
            <a:pPr marL="285750" indent="-285750">
              <a:lnSpc>
                <a:spcPct val="100000"/>
              </a:lnSpc>
              <a:buFont typeface="Arial" panose="020B0604020202020204" pitchFamily="34" charset="0"/>
              <a:buChar char="•"/>
            </a:pPr>
            <a:r>
              <a:rPr lang="en-CA" sz="2400" dirty="0" smtClean="0"/>
              <a:t>You build on the cloud provider</a:t>
            </a:r>
          </a:p>
          <a:p>
            <a:pPr marL="285750" indent="-285750">
              <a:lnSpc>
                <a:spcPct val="100000"/>
              </a:lnSpc>
              <a:buFont typeface="Arial" panose="020B0604020202020204" pitchFamily="34" charset="0"/>
              <a:buChar char="•"/>
            </a:pPr>
            <a:r>
              <a:rPr lang="en-CA" sz="2400" dirty="0"/>
              <a:t>Different service models </a:t>
            </a:r>
          </a:p>
          <a:p>
            <a:endParaRPr lang="en-CA" sz="2400" dirty="0" smtClean="0"/>
          </a:p>
        </p:txBody>
      </p:sp>
      <p:grpSp>
        <p:nvGrpSpPr>
          <p:cNvPr id="14" name="Group 13" descr="Pyramid showing the relative effor and control for SaaS, PaaS and IaaS.  IaaS has the most control and effort, PaaS is in the middle and SaaS has the least control and effort required."/>
          <p:cNvGrpSpPr/>
          <p:nvPr>
            <p:custDataLst>
              <p:tags r:id="rId1"/>
            </p:custDataLst>
          </p:nvPr>
        </p:nvGrpSpPr>
        <p:grpSpPr>
          <a:xfrm>
            <a:off x="1032096" y="1791812"/>
            <a:ext cx="10316006" cy="4429971"/>
            <a:chOff x="878187" y="1791812"/>
            <a:chExt cx="10316006" cy="4429971"/>
          </a:xfrm>
        </p:grpSpPr>
        <p:cxnSp>
          <p:nvCxnSpPr>
            <p:cNvPr id="37" name="Straight Connector 36" descr="Arrow between most control and least control"/>
            <p:cNvCxnSpPr/>
            <p:nvPr/>
          </p:nvCxnSpPr>
          <p:spPr>
            <a:xfrm>
              <a:off x="6436130" y="2116691"/>
              <a:ext cx="2178544" cy="3630378"/>
            </a:xfrm>
            <a:prstGeom prst="line">
              <a:avLst/>
            </a:prstGeom>
            <a:ln w="63500" cap="rnd">
              <a:solidFill>
                <a:schemeClr val="bg1">
                  <a:lumMod val="8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222934" y="1791812"/>
              <a:ext cx="5129950" cy="4429971"/>
              <a:chOff x="5266832" y="1641075"/>
              <a:chExt cx="5129950" cy="4429971"/>
            </a:xfrm>
          </p:grpSpPr>
          <p:sp>
            <p:nvSpPr>
              <p:cNvPr id="7" name="Isosceles Triangle 6"/>
              <p:cNvSpPr/>
              <p:nvPr/>
            </p:nvSpPr>
            <p:spPr>
              <a:xfrm>
                <a:off x="5266832" y="1648675"/>
                <a:ext cx="5129950" cy="4422371"/>
              </a:xfrm>
              <a:prstGeom prst="triangle">
                <a:avLst/>
              </a:prstGeom>
              <a:solidFill>
                <a:srgbClr val="26262D"/>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p:cNvSpPr/>
              <p:nvPr/>
            </p:nvSpPr>
            <p:spPr>
              <a:xfrm>
                <a:off x="5948716" y="1641075"/>
                <a:ext cx="3766181" cy="3246708"/>
              </a:xfrm>
              <a:prstGeom prst="triangle">
                <a:avLst/>
              </a:prstGeom>
              <a:solidFill>
                <a:srgbClr val="392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a:off x="6645337" y="1666453"/>
                <a:ext cx="2365613" cy="2039321"/>
              </a:xfrm>
              <a:prstGeom prst="triangle">
                <a:avLst/>
              </a:prstGeom>
              <a:solidFill>
                <a:srgbClr val="521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5" name="Straight Connector 24"/>
            <p:cNvCxnSpPr/>
            <p:nvPr/>
          </p:nvCxnSpPr>
          <p:spPr>
            <a:xfrm flipV="1">
              <a:off x="878187" y="3818597"/>
              <a:ext cx="10109524" cy="2"/>
            </a:xfrm>
            <a:prstGeom prst="line">
              <a:avLst/>
            </a:prstGeom>
            <a:ln w="635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84669" y="5009321"/>
              <a:ext cx="10109524" cy="2"/>
            </a:xfrm>
            <a:prstGeom prst="line">
              <a:avLst/>
            </a:prstGeom>
            <a:ln w="635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233910" y="2909944"/>
            <a:ext cx="1356130" cy="677108"/>
          </a:xfrm>
          <a:prstGeom prst="rect">
            <a:avLst/>
          </a:prstGeom>
          <a:solidFill>
            <a:srgbClr val="521F80">
              <a:alpha val="0"/>
            </a:srgbClr>
          </a:solidFill>
        </p:spPr>
        <p:txBody>
          <a:bodyPr wrap="square" rtlCol="0">
            <a:spAutoFit/>
          </a:bodyPr>
          <a:lstStyle/>
          <a:p>
            <a:pPr algn="ctr"/>
            <a:r>
              <a:rPr lang="en-CA" sz="2400" b="1" dirty="0" smtClean="0">
                <a:solidFill>
                  <a:schemeClr val="bg1"/>
                </a:solidFill>
              </a:rPr>
              <a:t>SaaS</a:t>
            </a:r>
            <a:endParaRPr lang="en-CA" sz="2000" b="1" dirty="0" smtClean="0">
              <a:solidFill>
                <a:schemeClr val="bg1"/>
              </a:solidFill>
            </a:endParaRPr>
          </a:p>
          <a:p>
            <a:pPr algn="ctr"/>
            <a:r>
              <a:rPr lang="en-CA" sz="1400" dirty="0" smtClean="0">
                <a:solidFill>
                  <a:schemeClr val="bg1"/>
                </a:solidFill>
              </a:rPr>
              <a:t>Software</a:t>
            </a:r>
            <a:endParaRPr lang="en-CA" sz="1400" dirty="0">
              <a:solidFill>
                <a:schemeClr val="bg1"/>
              </a:solidFill>
            </a:endParaRPr>
          </a:p>
        </p:txBody>
      </p:sp>
      <p:sp>
        <p:nvSpPr>
          <p:cNvPr id="19" name="TextBox 18"/>
          <p:cNvSpPr txBox="1"/>
          <p:nvPr/>
        </p:nvSpPr>
        <p:spPr>
          <a:xfrm>
            <a:off x="4645222" y="4080163"/>
            <a:ext cx="2585867" cy="677108"/>
          </a:xfrm>
          <a:prstGeom prst="rect">
            <a:avLst/>
          </a:prstGeom>
          <a:solidFill>
            <a:srgbClr val="392190"/>
          </a:solidFill>
        </p:spPr>
        <p:txBody>
          <a:bodyPr wrap="square" rtlCol="0">
            <a:spAutoFit/>
          </a:bodyPr>
          <a:lstStyle/>
          <a:p>
            <a:pPr algn="ctr"/>
            <a:r>
              <a:rPr lang="en-CA" sz="2400" b="1" dirty="0" smtClean="0">
                <a:solidFill>
                  <a:schemeClr val="bg1"/>
                </a:solidFill>
              </a:rPr>
              <a:t>PaaS</a:t>
            </a:r>
            <a:endParaRPr lang="en-CA" sz="2000" b="1" dirty="0" smtClean="0">
              <a:solidFill>
                <a:schemeClr val="bg1"/>
              </a:solidFill>
            </a:endParaRPr>
          </a:p>
          <a:p>
            <a:pPr algn="ctr"/>
            <a:r>
              <a:rPr lang="en-CA" sz="1400" dirty="0" smtClean="0">
                <a:solidFill>
                  <a:schemeClr val="bg1"/>
                </a:solidFill>
              </a:rPr>
              <a:t>Platform</a:t>
            </a:r>
            <a:endParaRPr lang="en-CA" sz="1400" dirty="0">
              <a:solidFill>
                <a:schemeClr val="bg1"/>
              </a:solidFill>
            </a:endParaRPr>
          </a:p>
        </p:txBody>
      </p:sp>
      <p:sp>
        <p:nvSpPr>
          <p:cNvPr id="8" name="TextBox 7"/>
          <p:cNvSpPr txBox="1"/>
          <p:nvPr/>
        </p:nvSpPr>
        <p:spPr>
          <a:xfrm>
            <a:off x="4645222" y="5281587"/>
            <a:ext cx="2585867" cy="677108"/>
          </a:xfrm>
          <a:prstGeom prst="rect">
            <a:avLst/>
          </a:prstGeom>
          <a:solidFill>
            <a:srgbClr val="26262D"/>
          </a:solidFill>
        </p:spPr>
        <p:txBody>
          <a:bodyPr wrap="square" rtlCol="0">
            <a:spAutoFit/>
          </a:bodyPr>
          <a:lstStyle/>
          <a:p>
            <a:pPr algn="ctr"/>
            <a:r>
              <a:rPr lang="en-CA" sz="2400" b="1" dirty="0" smtClean="0">
                <a:solidFill>
                  <a:schemeClr val="bg1"/>
                </a:solidFill>
              </a:rPr>
              <a:t>IaaS</a:t>
            </a:r>
            <a:endParaRPr lang="en-CA" sz="2000" b="1" dirty="0" smtClean="0">
              <a:solidFill>
                <a:schemeClr val="bg1"/>
              </a:solidFill>
            </a:endParaRPr>
          </a:p>
          <a:p>
            <a:pPr algn="ctr"/>
            <a:r>
              <a:rPr lang="en-CA" sz="1400" dirty="0" smtClean="0">
                <a:solidFill>
                  <a:schemeClr val="bg1"/>
                </a:solidFill>
              </a:rPr>
              <a:t>Infrastructure</a:t>
            </a:r>
            <a:endParaRPr lang="en-CA" sz="1400" dirty="0">
              <a:solidFill>
                <a:schemeClr val="bg1"/>
              </a:solidFill>
            </a:endParaRPr>
          </a:p>
        </p:txBody>
      </p:sp>
      <p:sp>
        <p:nvSpPr>
          <p:cNvPr id="12" name="TextBox 11"/>
          <p:cNvSpPr txBox="1"/>
          <p:nvPr/>
        </p:nvSpPr>
        <p:spPr>
          <a:xfrm>
            <a:off x="6293340" y="1562693"/>
            <a:ext cx="3928022" cy="553998"/>
          </a:xfrm>
          <a:prstGeom prst="rect">
            <a:avLst/>
          </a:prstGeom>
          <a:noFill/>
        </p:spPr>
        <p:txBody>
          <a:bodyPr wrap="square" rtlCol="0">
            <a:spAutoFit/>
          </a:bodyPr>
          <a:lstStyle/>
          <a:p>
            <a:pPr>
              <a:lnSpc>
                <a:spcPct val="150000"/>
              </a:lnSpc>
            </a:pPr>
            <a:r>
              <a:rPr lang="en-CA" sz="2000" dirty="0" smtClean="0"/>
              <a:t>Least control / effort</a:t>
            </a:r>
            <a:endParaRPr lang="en-CA" sz="2000" dirty="0"/>
          </a:p>
        </p:txBody>
      </p:sp>
      <p:sp>
        <p:nvSpPr>
          <p:cNvPr id="11" name="TextBox 10"/>
          <p:cNvSpPr txBox="1"/>
          <p:nvPr/>
        </p:nvSpPr>
        <p:spPr>
          <a:xfrm>
            <a:off x="8665885" y="5823414"/>
            <a:ext cx="3252824" cy="553998"/>
          </a:xfrm>
          <a:prstGeom prst="rect">
            <a:avLst/>
          </a:prstGeom>
          <a:noFill/>
        </p:spPr>
        <p:txBody>
          <a:bodyPr wrap="square" rtlCol="0">
            <a:spAutoFit/>
          </a:bodyPr>
          <a:lstStyle/>
          <a:p>
            <a:pPr>
              <a:lnSpc>
                <a:spcPct val="150000"/>
              </a:lnSpc>
            </a:pPr>
            <a:r>
              <a:rPr lang="en-CA" sz="2000" dirty="0" smtClean="0"/>
              <a:t>Most control / effort</a:t>
            </a:r>
            <a:endParaRPr lang="en-CA" sz="2000"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6</a:t>
            </a:fld>
            <a:r>
              <a:rPr lang="en-CA" smtClean="0"/>
              <a:t> </a:t>
            </a:r>
            <a:endParaRPr lang="en-CA" dirty="0"/>
          </a:p>
        </p:txBody>
      </p:sp>
    </p:spTree>
    <p:extLst>
      <p:ext uri="{BB962C8B-B14F-4D97-AF65-F5344CB8AC3E}">
        <p14:creationId xmlns:p14="http://schemas.microsoft.com/office/powerpoint/2010/main" val="4027040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GC Accelerators</a:t>
            </a:r>
            <a:endParaRPr lang="en-CA" sz="2800" dirty="0"/>
          </a:p>
        </p:txBody>
      </p:sp>
      <p:pic>
        <p:nvPicPr>
          <p:cNvPr id="5" name="__EngageSlideDescription__" descr="slide description : Explanation of the GC Accelerators project"/>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normAutofit/>
          </a:bodyPr>
          <a:lstStyle/>
          <a:p>
            <a:pPr marL="285750" indent="-285750">
              <a:lnSpc>
                <a:spcPct val="150000"/>
              </a:lnSpc>
              <a:buFont typeface="Arial" panose="020B0604020202020204" pitchFamily="34" charset="0"/>
              <a:buChar char="•"/>
            </a:pPr>
            <a:r>
              <a:rPr lang="en-CA" sz="2400" dirty="0" smtClean="0"/>
              <a:t>Open source templates for creating cloud services</a:t>
            </a:r>
          </a:p>
          <a:p>
            <a:pPr marL="285750" indent="-285750">
              <a:lnSpc>
                <a:spcPct val="150000"/>
              </a:lnSpc>
              <a:buFont typeface="Arial" panose="020B0604020202020204" pitchFamily="34" charset="0"/>
              <a:buChar char="•"/>
            </a:pPr>
            <a:r>
              <a:rPr lang="en-CA" sz="2400" dirty="0" smtClean="0"/>
              <a:t>TBS security and cloud guidelines baked-in</a:t>
            </a:r>
          </a:p>
          <a:p>
            <a:pPr marL="285750" indent="-285750">
              <a:lnSpc>
                <a:spcPct val="150000"/>
              </a:lnSpc>
              <a:buFont typeface="Arial" panose="020B0604020202020204" pitchFamily="34" charset="0"/>
              <a:buChar char="•"/>
            </a:pPr>
            <a:r>
              <a:rPr lang="en-CA" sz="2400" dirty="0" smtClean="0"/>
              <a:t>Avoids re-inventing the wheel</a:t>
            </a:r>
          </a:p>
          <a:p>
            <a:pPr marL="285750" indent="-285750">
              <a:lnSpc>
                <a:spcPct val="150000"/>
              </a:lnSpc>
              <a:buFont typeface="Arial" panose="020B0604020202020204" pitchFamily="34" charset="0"/>
              <a:buChar char="•"/>
            </a:pPr>
            <a:r>
              <a:rPr lang="en-CA" sz="2400" dirty="0"/>
              <a:t>Foster collaboration amongst GC </a:t>
            </a:r>
            <a:r>
              <a:rPr lang="en-CA" sz="2400" dirty="0" smtClean="0"/>
              <a:t>departments</a:t>
            </a:r>
            <a:endParaRPr lang="en-CA" sz="2400" dirty="0"/>
          </a:p>
          <a:p>
            <a:pPr marL="285750" indent="-285750">
              <a:lnSpc>
                <a:spcPct val="150000"/>
              </a:lnSpc>
              <a:buFont typeface="Arial" panose="020B0604020202020204" pitchFamily="34" charset="0"/>
              <a:buChar char="•"/>
            </a:pPr>
            <a:r>
              <a:rPr lang="en-CA" sz="2400" dirty="0"/>
              <a:t>Developed with the CTO</a:t>
            </a:r>
          </a:p>
        </p:txBody>
      </p:sp>
      <p:sp>
        <p:nvSpPr>
          <p:cNvPr id="4" name="Slide Number Placeholder 3"/>
          <p:cNvSpPr>
            <a:spLocks noGrp="1"/>
          </p:cNvSpPr>
          <p:nvPr>
            <p:ph type="sldNum" sz="quarter" idx="4"/>
          </p:nvPr>
        </p:nvSpPr>
        <p:spPr/>
        <p:txBody>
          <a:bodyPr/>
          <a:lstStyle/>
          <a:p>
            <a:fld id="{105822BA-B7AE-4DDB-BAFC-C8E55FB5C986}" type="slidenum">
              <a:rPr lang="en-CA" smtClean="0"/>
              <a:pPr/>
              <a:t>7</a:t>
            </a:fld>
            <a:r>
              <a:rPr lang="en-CA" smtClean="0"/>
              <a:t> </a:t>
            </a:r>
            <a:endParaRPr lang="en-CA" dirty="0"/>
          </a:p>
        </p:txBody>
      </p:sp>
    </p:spTree>
    <p:extLst>
      <p:ext uri="{BB962C8B-B14F-4D97-AF65-F5344CB8AC3E}">
        <p14:creationId xmlns:p14="http://schemas.microsoft.com/office/powerpoint/2010/main" val="425908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pic>
        <p:nvPicPr>
          <p:cNvPr id="2" name="__EngageSlideDescription__" descr="slide description : Automation section."/>
          <p:cNvPicPr>
            <a:picLocks/>
          </p:cNvPicPr>
          <p:nvPr/>
        </p:nvPicPr>
        <p:blipFill>
          <a:blip r:embed="rId4"/>
          <a:stretch>
            <a:fillRect/>
          </a:stretch>
        </p:blipFill>
        <p:spPr>
          <a:xfrm>
            <a:off x="0" y="0"/>
            <a:ext cx="12700" cy="12700"/>
          </a:xfrm>
          <a:prstGeom prst="rect">
            <a:avLst/>
          </a:prstGeom>
          <a:ln/>
        </p:spPr>
      </p:pic>
      <p:sp>
        <p:nvSpPr>
          <p:cNvPr id="5" name="Rectangle 4"/>
          <p:cNvSpPr/>
          <p:nvPr>
            <p:custDataLst>
              <p:tags r:id="rId1"/>
            </p:custDataLst>
          </p:nvPr>
        </p:nvSpPr>
        <p:spPr>
          <a:xfrm>
            <a:off x="0" y="3422210"/>
            <a:ext cx="12192000" cy="3435790"/>
          </a:xfrm>
          <a:prstGeom prst="rect">
            <a:avLst/>
          </a:prstGeom>
          <a:gradFill>
            <a:gsLst>
              <a:gs pos="0">
                <a:schemeClr val="tx1">
                  <a:alpha val="0"/>
                </a:schemeClr>
              </a:gs>
              <a:gs pos="100000">
                <a:srgbClr val="1E1E1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416459" y="5215634"/>
            <a:ext cx="455523" cy="455523"/>
          </a:xfrm>
          <a:prstGeom prst="ellipse">
            <a:avLst/>
          </a:prstGeom>
          <a:solidFill>
            <a:srgbClr val="00883D"/>
          </a:solidFill>
          <a:ln>
            <a:noFill/>
          </a:ln>
          <a:effectLst>
            <a:outerShdw blurRad="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2</a:t>
            </a:r>
          </a:p>
        </p:txBody>
      </p:sp>
      <p:sp>
        <p:nvSpPr>
          <p:cNvPr id="3" name="Title 2"/>
          <p:cNvSpPr>
            <a:spLocks noGrp="1"/>
          </p:cNvSpPr>
          <p:nvPr>
            <p:ph type="title"/>
          </p:nvPr>
        </p:nvSpPr>
        <p:spPr>
          <a:xfrm>
            <a:off x="687762" y="5333651"/>
            <a:ext cx="10399257" cy="1110692"/>
          </a:xfrm>
          <a:solidFill>
            <a:schemeClr val="tx1">
              <a:alpha val="0"/>
            </a:schemeClr>
          </a:solidFill>
        </p:spPr>
        <p:txBody>
          <a:bodyPr/>
          <a:lstStyle/>
          <a:p>
            <a:r>
              <a:rPr lang="en-CA" sz="7200" dirty="0" smtClean="0">
                <a:solidFill>
                  <a:schemeClr val="bg1"/>
                </a:solidFill>
              </a:rPr>
              <a:t>Automation</a:t>
            </a:r>
            <a:endParaRPr lang="en-CA" sz="7200" dirty="0">
              <a:solidFill>
                <a:schemeClr val="bg1"/>
              </a:solidFill>
            </a:endParaRPr>
          </a:p>
        </p:txBody>
      </p:sp>
    </p:spTree>
    <p:extLst>
      <p:ext uri="{BB962C8B-B14F-4D97-AF65-F5344CB8AC3E}">
        <p14:creationId xmlns:p14="http://schemas.microsoft.com/office/powerpoint/2010/main" val="1595801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Automation</a:t>
            </a:r>
            <a:endParaRPr lang="en-CA" dirty="0"/>
          </a:p>
        </p:txBody>
      </p:sp>
      <p:pic>
        <p:nvPicPr>
          <p:cNvPr id="3" name="__EngageSlideDescription__" descr="slide description : Automation benefits"/>
          <p:cNvPicPr>
            <a:picLocks/>
          </p:cNvPicPr>
          <p:nvPr/>
        </p:nvPicPr>
        <p:blipFill>
          <a:blip r:embed="rId2"/>
          <a:stretch>
            <a:fillRect/>
          </a:stretch>
        </p:blipFill>
        <p:spPr>
          <a:xfrm>
            <a:off x="428400" y="785288"/>
            <a:ext cx="12700" cy="12700"/>
          </a:xfrm>
          <a:prstGeom prst="rect">
            <a:avLst/>
          </a:prstGeom>
          <a:ln/>
        </p:spPr>
      </p:pic>
      <p:sp>
        <p:nvSpPr>
          <p:cNvPr id="5" name="Content Placeholder 2"/>
          <p:cNvSpPr>
            <a:spLocks noGrp="1"/>
          </p:cNvSpPr>
          <p:nvPr>
            <p:ph idx="1"/>
          </p:nvPr>
        </p:nvSpPr>
        <p:spPr>
          <a:xfrm>
            <a:off x="428400" y="1069847"/>
            <a:ext cx="11336400" cy="5001199"/>
          </a:xfrm>
        </p:spPr>
        <p:txBody>
          <a:bodyPr/>
          <a:lstStyle/>
          <a:p>
            <a:pPr marL="285750" indent="-285750">
              <a:lnSpc>
                <a:spcPct val="150000"/>
              </a:lnSpc>
              <a:buFont typeface="Arial" panose="020B0604020202020204" pitchFamily="34" charset="0"/>
              <a:buChar char="•"/>
            </a:pPr>
            <a:r>
              <a:rPr lang="en-US" sz="2400" dirty="0" smtClean="0"/>
              <a:t>Power of cloud is unlocked through automation</a:t>
            </a:r>
          </a:p>
          <a:p>
            <a:pPr marL="285750" indent="-285750">
              <a:lnSpc>
                <a:spcPct val="150000"/>
              </a:lnSpc>
              <a:buFont typeface="Arial" panose="020B0604020202020204" pitchFamily="34" charset="0"/>
              <a:buChar char="•"/>
            </a:pPr>
            <a:r>
              <a:rPr lang="en-CA" sz="2400" dirty="0" smtClean="0"/>
              <a:t>Allows you to express your </a:t>
            </a:r>
            <a:r>
              <a:rPr lang="en-CA" sz="2400" b="1" dirty="0" smtClean="0"/>
              <a:t>infrastructure as code</a:t>
            </a:r>
            <a:endParaRPr lang="en-CA" sz="2400" dirty="0" smtClean="0"/>
          </a:p>
          <a:p>
            <a:pPr marL="285750" indent="-285750">
              <a:lnSpc>
                <a:spcPct val="150000"/>
              </a:lnSpc>
              <a:buFont typeface="Arial" panose="020B0604020202020204" pitchFamily="34" charset="0"/>
              <a:buChar char="•"/>
            </a:pPr>
            <a:r>
              <a:rPr lang="en-CA" sz="2400" dirty="0" smtClean="0"/>
              <a:t>Repeatable and fast creation of services</a:t>
            </a:r>
            <a:r>
              <a:rPr lang="en-CA" dirty="0" smtClean="0"/>
              <a:t/>
            </a:r>
            <a:br>
              <a:rPr lang="en-CA" dirty="0" smtClean="0"/>
            </a:br>
            <a:r>
              <a:rPr lang="en-CA" dirty="0" smtClean="0"/>
              <a:t/>
            </a:r>
            <a:br>
              <a:rPr lang="en-CA" dirty="0" smtClean="0"/>
            </a:br>
            <a:endParaRPr lang="en-CA" dirty="0"/>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9</a:t>
            </a:fld>
            <a:r>
              <a:rPr lang="en-CA" smtClean="0"/>
              <a:t> </a:t>
            </a:r>
            <a:endParaRPr lang="en-CA" dirty="0"/>
          </a:p>
        </p:txBody>
      </p:sp>
    </p:spTree>
    <p:extLst>
      <p:ext uri="{BB962C8B-B14F-4D97-AF65-F5344CB8AC3E}">
        <p14:creationId xmlns:p14="http://schemas.microsoft.com/office/powerpoint/2010/main" val="7647308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7630|-1615358|-5828210|-11231456|-12763591|Shared Services Canada&quot;,&quot;Id&quot;:&quot;5db7136143314317d81c186e&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E_IMGDECORATIVE" val="1"/>
</p:tagLst>
</file>

<file path=ppt/tags/tag11.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12.xml><?xml version="1.0" encoding="utf-8"?>
<p:tagLst xmlns:a="http://schemas.openxmlformats.org/drawingml/2006/main" xmlns:r="http://schemas.openxmlformats.org/officeDocument/2006/relationships" xmlns:p="http://schemas.openxmlformats.org/presentationml/2006/main">
  <p:tag name="E_IMGDECORATIVE" val="1"/>
</p:tagLst>
</file>

<file path=ppt/tags/tag13.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2.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3.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4.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5.xml><?xml version="1.0" encoding="utf-8"?>
<p:tagLst xmlns:a="http://schemas.openxmlformats.org/drawingml/2006/main" xmlns:r="http://schemas.openxmlformats.org/officeDocument/2006/relationships" xmlns:p="http://schemas.openxmlformats.org/presentationml/2006/main">
  <p:tag name="E_IMGDECORATIVE" val="1"/>
</p:tagLst>
</file>

<file path=ppt/tags/tag6.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7.xml><?xml version="1.0" encoding="utf-8"?>
<p:tagLst xmlns:a="http://schemas.openxmlformats.org/drawingml/2006/main" xmlns:r="http://schemas.openxmlformats.org/officeDocument/2006/relationships" xmlns:p="http://schemas.openxmlformats.org/presentationml/2006/main">
  <p:tag name="E_IMGDECORATIVE" val="1"/>
</p:tagLst>
</file>

<file path=ppt/tags/tag8.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9.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heme/theme1.xml><?xml version="1.0" encoding="utf-8"?>
<a:theme xmlns:a="http://schemas.openxmlformats.org/drawingml/2006/main" name="Office Theme">
  <a:themeElements>
    <a:clrScheme name="SSC colors">
      <a:dk1>
        <a:srgbClr val="33333C"/>
      </a:dk1>
      <a:lt1>
        <a:srgbClr val="FFFFFF"/>
      </a:lt1>
      <a:dk2>
        <a:srgbClr val="52596A"/>
      </a:dk2>
      <a:lt2>
        <a:srgbClr val="D2DAE8"/>
      </a:lt2>
      <a:accent1>
        <a:srgbClr val="2866CD"/>
      </a:accent1>
      <a:accent2>
        <a:srgbClr val="00BCD7"/>
      </a:accent2>
      <a:accent3>
        <a:srgbClr val="009788"/>
      </a:accent3>
      <a:accent4>
        <a:srgbClr val="3D3186"/>
      </a:accent4>
      <a:accent5>
        <a:srgbClr val="6733BB"/>
      </a:accent5>
      <a:accent6>
        <a:srgbClr val="A02AB3"/>
      </a:accent6>
      <a:hlink>
        <a:srgbClr val="2866CD"/>
      </a:hlink>
      <a:folHlink>
        <a:srgbClr val="A02AB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fr" id="{7B5449CF-F3D6-43FF-91A4-881539F229F1}" vid="{7A9D6EEA-7FDC-4675-8CC0-65D8AC8667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ecran_large-fr</Template>
  <TotalTime>1823</TotalTime>
  <Words>255</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Office Theme</vt:lpstr>
      <vt:lpstr>Cloud automation</vt:lpstr>
      <vt:lpstr>What we’ll cover</vt:lpstr>
      <vt:lpstr>Cloud</vt:lpstr>
      <vt:lpstr>What is cloud</vt:lpstr>
      <vt:lpstr>Why go cloud</vt:lpstr>
      <vt:lpstr>How cloud works</vt:lpstr>
      <vt:lpstr>GC Accelerators</vt:lpstr>
      <vt:lpstr>Automation</vt:lpstr>
      <vt:lpstr>Automation</vt:lpstr>
      <vt:lpstr>Terraform</vt:lpstr>
      <vt:lpstr>Ansible</vt:lpstr>
      <vt:lpstr>DevOps</vt:lpstr>
      <vt:lpstr>DevOps</vt:lpstr>
      <vt:lpstr>GitHub</vt:lpstr>
      <vt:lpstr>What we’re using</vt:lpstr>
      <vt:lpstr>Get in touch</vt:lpstr>
    </vt:vector>
  </TitlesOfParts>
  <Company>Government of Canada\Gouvernement du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wide screen</dc:title>
  <dc:creator>Services partagés Canada</dc:creator>
  <cp:lastModifiedBy>Patrick Heard</cp:lastModifiedBy>
  <cp:revision>84</cp:revision>
  <dcterms:created xsi:type="dcterms:W3CDTF">2018-07-20T14:42:10Z</dcterms:created>
  <dcterms:modified xsi:type="dcterms:W3CDTF">2019-10-28T16:12:17Z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