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0" r:id="rId3"/>
    <p:sldId id="270" r:id="rId4"/>
    <p:sldId id="261" r:id="rId5"/>
    <p:sldId id="281" r:id="rId6"/>
    <p:sldId id="272" r:id="rId7"/>
    <p:sldId id="274" r:id="rId8"/>
    <p:sldId id="283" r:id="rId9"/>
    <p:sldId id="280" r:id="rId10"/>
    <p:sldId id="284" r:id="rId11"/>
    <p:sldId id="278" r:id="rId12"/>
    <p:sldId id="282" r:id="rId13"/>
    <p:sldId id="269" r:id="rId14"/>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1E77"/>
    <a:srgbClr val="4C2084"/>
    <a:srgbClr val="3D218D"/>
    <a:srgbClr val="29229A"/>
    <a:srgbClr val="26262D"/>
    <a:srgbClr val="392190"/>
    <a:srgbClr val="521F80"/>
    <a:srgbClr val="00883D"/>
    <a:srgbClr val="00B050"/>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46" autoAdjust="0"/>
    <p:restoredTop sz="75604" autoAdjust="0"/>
  </p:normalViewPr>
  <p:slideViewPr>
    <p:cSldViewPr snapToGrid="0">
      <p:cViewPr varScale="1">
        <p:scale>
          <a:sx n="76" d="100"/>
          <a:sy n="76" d="100"/>
        </p:scale>
        <p:origin x="108" y="960"/>
      </p:cViewPr>
      <p:guideLst/>
    </p:cSldViewPr>
  </p:slideViewPr>
  <p:notesTextViewPr>
    <p:cViewPr>
      <p:scale>
        <a:sx n="3" d="2"/>
        <a:sy n="3" d="2"/>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32A8CA-5653-4CB8-AEEB-44430BC38506}" type="datetimeFigureOut">
              <a:rPr lang="en-CA" smtClean="0"/>
              <a:t>2019-10-21</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0E4B66-A162-432C-BD1F-78DCA1BB1811}" type="slidenum">
              <a:rPr lang="en-CA" smtClean="0"/>
              <a:t>‹#›</a:t>
            </a:fld>
            <a:endParaRPr lang="en-CA"/>
          </a:p>
        </p:txBody>
      </p:sp>
    </p:spTree>
    <p:extLst>
      <p:ext uri="{BB962C8B-B14F-4D97-AF65-F5344CB8AC3E}">
        <p14:creationId xmlns:p14="http://schemas.microsoft.com/office/powerpoint/2010/main" val="1069985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FB522-10CE-4B3C-92A1-9B8FCA0AFF13}" type="datetimeFigureOut">
              <a:rPr lang="en-CA" smtClean="0"/>
              <a:t>2019-10-21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939A7-A6B4-48BA-93BC-D12979265760}" type="slidenum">
              <a:rPr lang="en-CA" smtClean="0"/>
              <a:t>‹#›</a:t>
            </a:fld>
            <a:endParaRPr lang="en-CA"/>
          </a:p>
        </p:txBody>
      </p:sp>
    </p:spTree>
    <p:extLst>
      <p:ext uri="{BB962C8B-B14F-4D97-AF65-F5344CB8AC3E}">
        <p14:creationId xmlns:p14="http://schemas.microsoft.com/office/powerpoint/2010/main" val="403005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option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58685" y="2482720"/>
            <a:ext cx="8747390" cy="458194"/>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Subtitle 2"/>
          <p:cNvSpPr>
            <a:spLocks noGrp="1"/>
          </p:cNvSpPr>
          <p:nvPr>
            <p:ph type="subTitle" idx="1" hasCustomPrompt="1"/>
          </p:nvPr>
        </p:nvSpPr>
        <p:spPr>
          <a:xfrm>
            <a:off x="1758685" y="2985173"/>
            <a:ext cx="8747390" cy="392346"/>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  │ </a:t>
            </a:r>
            <a:r>
              <a:rPr lang="en-US" dirty="0" err="1" smtClean="0"/>
              <a:t>Cliquez</a:t>
            </a:r>
            <a:r>
              <a:rPr lang="en-US" dirty="0" smtClean="0"/>
              <a:t> pour </a:t>
            </a:r>
            <a:r>
              <a:rPr lang="en-US" dirty="0" err="1" smtClean="0"/>
              <a:t>ajouter</a:t>
            </a:r>
            <a:r>
              <a:rPr lang="en-US" dirty="0" smtClean="0"/>
              <a:t> le sous-</a:t>
            </a:r>
            <a:r>
              <a:rPr lang="en-US" dirty="0" err="1" smtClean="0"/>
              <a:t>titre</a:t>
            </a:r>
            <a:endParaRPr lang="en-US" dirty="0"/>
          </a:p>
        </p:txBody>
      </p:sp>
      <p:pic>
        <p:nvPicPr>
          <p:cNvPr id="6" name="Picture 5" title="Digital Task For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416" y="2390265"/>
            <a:ext cx="1020206" cy="1020206"/>
          </a:xfrm>
          <a:prstGeom prst="rect">
            <a:avLst/>
          </a:prstGeom>
        </p:spPr>
      </p:pic>
      <p:pic>
        <p:nvPicPr>
          <p:cNvPr id="11" name="Picture 10" title="Shared Services Canada, Governmnet of Canada"/>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2676915196"/>
      </p:ext>
    </p:extLst>
  </p:cSld>
  <p:clrMapOvr>
    <a:masterClrMapping/>
  </p:clrMapOvr>
  <p:extLst mod="1">
    <p:ext uri="{DCECCB84-F9BA-43D5-87BE-67443E8EF086}">
      <p15:sldGuideLst xmlns:p15="http://schemas.microsoft.com/office/powerpoint/2012/main">
        <p15:guide id="1" orient="horz" pos="1774" userDrawn="1">
          <p15:clr>
            <a:srgbClr val="FBAE40"/>
          </p15:clr>
        </p15:guide>
        <p15:guide id="2" pos="3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option 2">
    <p:spTree>
      <p:nvGrpSpPr>
        <p:cNvPr id="1" name=""/>
        <p:cNvGrpSpPr/>
        <p:nvPr/>
      </p:nvGrpSpPr>
      <p:grpSpPr>
        <a:xfrm>
          <a:off x="0" y="0"/>
          <a:ext cx="0" cy="0"/>
          <a:chOff x="0" y="0"/>
          <a:chExt cx="0" cy="0"/>
        </a:xfrm>
      </p:grpSpPr>
      <p:pic>
        <p:nvPicPr>
          <p:cNvPr id="4" name="Picture 3" title="Digital Task For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0800" y="2390400"/>
            <a:ext cx="1018800" cy="1018800"/>
          </a:xfrm>
          <a:prstGeom prst="rect">
            <a:avLst/>
          </a:prstGeom>
        </p:spPr>
      </p:pic>
      <p:sp>
        <p:nvSpPr>
          <p:cNvPr id="2" name="Title 1"/>
          <p:cNvSpPr>
            <a:spLocks noGrp="1"/>
          </p:cNvSpPr>
          <p:nvPr>
            <p:ph type="ctrTitle" hasCustomPrompt="1"/>
          </p:nvPr>
        </p:nvSpPr>
        <p:spPr>
          <a:xfrm>
            <a:off x="1758685" y="2484000"/>
            <a:ext cx="8747390" cy="457200"/>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Subtitle 2"/>
          <p:cNvSpPr>
            <a:spLocks noGrp="1"/>
          </p:cNvSpPr>
          <p:nvPr>
            <p:ph type="subTitle" idx="1" hasCustomPrompt="1"/>
          </p:nvPr>
        </p:nvSpPr>
        <p:spPr>
          <a:xfrm>
            <a:off x="1758685" y="2984400"/>
            <a:ext cx="8747390" cy="392400"/>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  │ </a:t>
            </a:r>
            <a:r>
              <a:rPr lang="en-US" dirty="0" err="1" smtClean="0"/>
              <a:t>Cliquez</a:t>
            </a:r>
            <a:r>
              <a:rPr lang="en-US" dirty="0" smtClean="0"/>
              <a:t> pour </a:t>
            </a:r>
            <a:r>
              <a:rPr lang="en-US" dirty="0" err="1" smtClean="0"/>
              <a:t>ajouter</a:t>
            </a:r>
            <a:r>
              <a:rPr lang="en-US" dirty="0" smtClean="0"/>
              <a:t> le sous-</a:t>
            </a:r>
            <a:r>
              <a:rPr lang="en-US" dirty="0" err="1" smtClean="0"/>
              <a:t>titre</a:t>
            </a:r>
            <a:endParaRPr lang="en-US" dirty="0"/>
          </a:p>
        </p:txBody>
      </p:sp>
      <p:pic>
        <p:nvPicPr>
          <p:cNvPr id="7" name="Picture 6" title="Shared Services Canada, Governmnet of Canada"/>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1001008861"/>
      </p:ext>
    </p:extLst>
  </p:cSld>
  <p:clrMapOvr>
    <a:masterClrMapping/>
  </p:clrMapOvr>
  <p:extLst mod="1">
    <p:ext uri="{DCECCB84-F9BA-43D5-87BE-67443E8EF086}">
      <p15:sldGuideLst xmlns:p15="http://schemas.microsoft.com/office/powerpoint/2012/main">
        <p15:guide id="1" orient="horz" pos="1774">
          <p15:clr>
            <a:srgbClr val="FBAE40"/>
          </p15:clr>
        </p15:guide>
        <p15:guide id="2" pos="37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ption 3">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87375" y="2484000"/>
            <a:ext cx="8747390" cy="457200"/>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7" name="Subtitle 2"/>
          <p:cNvSpPr>
            <a:spLocks noGrp="1"/>
          </p:cNvSpPr>
          <p:nvPr>
            <p:ph type="subTitle" idx="1" hasCustomPrompt="1"/>
          </p:nvPr>
        </p:nvSpPr>
        <p:spPr>
          <a:xfrm>
            <a:off x="587375" y="2984400"/>
            <a:ext cx="8747390" cy="392400"/>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  │  </a:t>
            </a:r>
            <a:r>
              <a:rPr lang="en-US" dirty="0" err="1" smtClean="0"/>
              <a:t>Cliquez</a:t>
            </a:r>
            <a:r>
              <a:rPr lang="en-US" dirty="0" smtClean="0"/>
              <a:t> pour </a:t>
            </a:r>
            <a:r>
              <a:rPr lang="en-US" dirty="0" err="1" smtClean="0"/>
              <a:t>ajouter</a:t>
            </a:r>
            <a:r>
              <a:rPr lang="en-US" dirty="0" smtClean="0"/>
              <a:t> le souse-</a:t>
            </a:r>
            <a:r>
              <a:rPr lang="en-US" dirty="0" err="1" smtClean="0"/>
              <a:t>titre</a:t>
            </a:r>
            <a:endParaRPr lang="en-US" dirty="0"/>
          </a:p>
        </p:txBody>
      </p:sp>
      <p:pic>
        <p:nvPicPr>
          <p:cNvPr id="5" name="Picture 4" title="Shared Services Canada, Governmnet of Canada"/>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325550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ption 4">
    <p:spTree>
      <p:nvGrpSpPr>
        <p:cNvPr id="1" name=""/>
        <p:cNvGrpSpPr/>
        <p:nvPr/>
      </p:nvGrpSpPr>
      <p:grpSpPr>
        <a:xfrm>
          <a:off x="0" y="0"/>
          <a:ext cx="0" cy="0"/>
          <a:chOff x="0" y="0"/>
          <a:chExt cx="0" cy="0"/>
        </a:xfrm>
      </p:grpSpPr>
      <p:pic>
        <p:nvPicPr>
          <p:cNvPr id="8" name="Picture 7" title="Digital Task For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61220" y="1180612"/>
            <a:ext cx="6000000" cy="4171429"/>
          </a:xfrm>
          <a:prstGeom prst="rect">
            <a:avLst/>
          </a:prstGeom>
        </p:spPr>
      </p:pic>
      <p:sp>
        <p:nvSpPr>
          <p:cNvPr id="6" name="Title 1"/>
          <p:cNvSpPr>
            <a:spLocks noGrp="1"/>
          </p:cNvSpPr>
          <p:nvPr>
            <p:ph type="ctrTitle" hasCustomPrompt="1"/>
          </p:nvPr>
        </p:nvSpPr>
        <p:spPr>
          <a:xfrm>
            <a:off x="587375" y="2484000"/>
            <a:ext cx="6069457" cy="457200"/>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a:t>
            </a:r>
            <a:endParaRPr lang="en-CA" dirty="0"/>
          </a:p>
        </p:txBody>
      </p:sp>
      <p:sp>
        <p:nvSpPr>
          <p:cNvPr id="7" name="Subtitle 2"/>
          <p:cNvSpPr>
            <a:spLocks noGrp="1"/>
          </p:cNvSpPr>
          <p:nvPr>
            <p:ph type="subTitle" idx="1" hasCustomPrompt="1"/>
          </p:nvPr>
        </p:nvSpPr>
        <p:spPr>
          <a:xfrm>
            <a:off x="587375" y="2984400"/>
            <a:ext cx="6069457" cy="392400"/>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a:t>
            </a:r>
            <a:endParaRPr lang="en-US" dirty="0"/>
          </a:p>
        </p:txBody>
      </p:sp>
      <p:pic>
        <p:nvPicPr>
          <p:cNvPr id="5" name="Picture 4" title="Shared Services Canada, Governmnet of Canada"/>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264491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400" y="326222"/>
            <a:ext cx="11336400" cy="437951"/>
          </a:xfrm>
        </p:spPr>
        <p:txBody>
          <a:bodyPr anchor="t">
            <a:noAutofit/>
          </a:bodyPr>
          <a:lstStyle>
            <a:lvl1pPr>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Content Placeholder 2"/>
          <p:cNvSpPr>
            <a:spLocks noGrp="1"/>
          </p:cNvSpPr>
          <p:nvPr>
            <p:ph idx="1" hasCustomPrompt="1"/>
          </p:nvPr>
        </p:nvSpPr>
        <p:spPr>
          <a:xfrm>
            <a:off x="428400" y="1069847"/>
            <a:ext cx="11336400" cy="5120641"/>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text styles │ </a:t>
            </a:r>
            <a:r>
              <a:rPr lang="en-US" dirty="0" err="1" smtClean="0"/>
              <a:t>Cliquez</a:t>
            </a:r>
            <a:r>
              <a:rPr lang="en-US" dirty="0" smtClean="0"/>
              <a:t> pour modifier le </a:t>
            </a:r>
            <a:r>
              <a:rPr lang="en-US" dirty="0" err="1" smtClean="0"/>
              <a:t>texte</a:t>
            </a:r>
            <a:endParaRPr lang="en-US" dirty="0" smtClean="0"/>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5" name="Slide Number Placeholder 5"/>
          <p:cNvSpPr>
            <a:spLocks noGrp="1"/>
          </p:cNvSpPr>
          <p:nvPr>
            <p:ph type="sldNum" sz="quarter" idx="4"/>
          </p:nvPr>
        </p:nvSpPr>
        <p:spPr>
          <a:xfrm>
            <a:off x="11287044" y="6261669"/>
            <a:ext cx="582168" cy="348330"/>
          </a:xfrm>
          <a:prstGeom prst="rect">
            <a:avLst/>
          </a:prstGeom>
        </p:spPr>
        <p:txBody>
          <a:bodyPr vert="horz" lIns="91440" tIns="45720" rIns="91440" bIns="45720" rtlCol="0" anchor="ctr"/>
          <a:lstStyle>
            <a:lvl1pPr algn="r">
              <a:defRPr sz="1200">
                <a:solidFill>
                  <a:srgbClr val="33333C"/>
                </a:solidFill>
                <a:latin typeface="Century Gothic" panose="020B0502020202020204" pitchFamily="34" charset="0"/>
              </a:defRPr>
            </a:lvl1pPr>
          </a:lstStyle>
          <a:p>
            <a:fld id="{105822BA-B7AE-4DDB-BAFC-C8E55FB5C986}" type="slidenum">
              <a:rPr lang="en-CA" smtClean="0"/>
              <a:pPr/>
              <a:t>‹#›</a:t>
            </a:fld>
            <a:endParaRPr lang="en-CA" dirty="0"/>
          </a:p>
        </p:txBody>
      </p:sp>
    </p:spTree>
    <p:extLst>
      <p:ext uri="{BB962C8B-B14F-4D97-AF65-F5344CB8AC3E}">
        <p14:creationId xmlns:p14="http://schemas.microsoft.com/office/powerpoint/2010/main" val="425629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age numb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 y="6071046"/>
            <a:ext cx="12192000" cy="786954"/>
          </a:xfrm>
          <a:prstGeom prst="rect">
            <a:avLst/>
          </a:prstGeom>
        </p:spPr>
      </p:pic>
      <p:sp>
        <p:nvSpPr>
          <p:cNvPr id="2" name="Title 1"/>
          <p:cNvSpPr>
            <a:spLocks noGrp="1"/>
          </p:cNvSpPr>
          <p:nvPr>
            <p:ph type="title" hasCustomPrompt="1"/>
          </p:nvPr>
        </p:nvSpPr>
        <p:spPr>
          <a:xfrm>
            <a:off x="428400" y="326222"/>
            <a:ext cx="11336400" cy="459066"/>
          </a:xfrm>
        </p:spPr>
        <p:txBody>
          <a:bodyPr anchor="t">
            <a:noAutofit/>
          </a:bodyPr>
          <a:lstStyle>
            <a:lvl1pPr>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Content Placeholder 2"/>
          <p:cNvSpPr>
            <a:spLocks noGrp="1"/>
          </p:cNvSpPr>
          <p:nvPr>
            <p:ph idx="1" hasCustomPrompt="1"/>
          </p:nvPr>
        </p:nvSpPr>
        <p:spPr>
          <a:xfrm>
            <a:off x="428400" y="1069847"/>
            <a:ext cx="11336400" cy="50011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1"/>
                </a:solidFill>
                <a:latin typeface="Century Gothic" panose="020B0502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text │ </a:t>
            </a:r>
            <a:r>
              <a:rPr lang="en-US" dirty="0" err="1" smtClean="0"/>
              <a:t>Cliquez</a:t>
            </a:r>
            <a:r>
              <a:rPr lang="en-US" dirty="0" smtClean="0"/>
              <a:t> pour modifier le </a:t>
            </a:r>
            <a:r>
              <a:rPr lang="en-US" dirty="0" err="1" smtClean="0"/>
              <a:t>texte</a:t>
            </a:r>
            <a:endParaRPr lang="en-US" dirty="0" smtClean="0"/>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6" name="Slide Number Placeholder 5"/>
          <p:cNvSpPr>
            <a:spLocks noGrp="1"/>
          </p:cNvSpPr>
          <p:nvPr>
            <p:ph type="sldNum" sz="quarter" idx="4"/>
          </p:nvPr>
        </p:nvSpPr>
        <p:spPr>
          <a:xfrm>
            <a:off x="11690350" y="6465890"/>
            <a:ext cx="439738" cy="323850"/>
          </a:xfrm>
          <a:prstGeom prst="rect">
            <a:avLst/>
          </a:prstGeom>
          <a:solidFill>
            <a:srgbClr val="631E75"/>
          </a:solidFill>
        </p:spPr>
        <p:txBody>
          <a:bodyPr vert="horz" lIns="91440" tIns="45720" rIns="91440" bIns="45720" rtlCol="0" anchor="ctr"/>
          <a:lstStyle>
            <a:lvl1pPr algn="ctr">
              <a:defRPr sz="1200" b="0">
                <a:solidFill>
                  <a:schemeClr val="bg1"/>
                </a:solidFill>
                <a:latin typeface="Century Gothic" panose="020B0502020202020204" pitchFamily="34" charset="0"/>
              </a:defRPr>
            </a:lvl1pPr>
          </a:lstStyle>
          <a:p>
            <a:fld id="{105822BA-B7AE-4DDB-BAFC-C8E55FB5C986}" type="slidenum">
              <a:rPr lang="en-CA" smtClean="0"/>
              <a:pPr/>
              <a:t>‹#›</a:t>
            </a:fld>
            <a:r>
              <a:rPr lang="en-CA" dirty="0" smtClean="0"/>
              <a:t> </a:t>
            </a:r>
            <a:endParaRPr lang="en-CA" dirty="0"/>
          </a:p>
        </p:txBody>
      </p:sp>
    </p:spTree>
    <p:extLst>
      <p:ext uri="{BB962C8B-B14F-4D97-AF65-F5344CB8AC3E}">
        <p14:creationId xmlns:p14="http://schemas.microsoft.com/office/powerpoint/2010/main" val="5255485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ooter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400" y="326222"/>
            <a:ext cx="11336400" cy="459066"/>
          </a:xfrm>
        </p:spPr>
        <p:txBody>
          <a:bodyPr anchor="t">
            <a:noAutofit/>
          </a:bodyPr>
          <a:lstStyle>
            <a:lvl1pPr>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Content Placeholder 2"/>
          <p:cNvSpPr>
            <a:spLocks noGrp="1"/>
          </p:cNvSpPr>
          <p:nvPr>
            <p:ph idx="1" hasCustomPrompt="1"/>
          </p:nvPr>
        </p:nvSpPr>
        <p:spPr>
          <a:xfrm>
            <a:off x="428400" y="1069847"/>
            <a:ext cx="11336400" cy="4553713"/>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1"/>
                </a:solidFill>
                <a:latin typeface="Century Gothic" panose="020B0502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text │ </a:t>
            </a:r>
            <a:r>
              <a:rPr lang="en-US" dirty="0" err="1" smtClean="0"/>
              <a:t>Cliquez</a:t>
            </a:r>
            <a:r>
              <a:rPr lang="en-US" dirty="0" smtClean="0"/>
              <a:t> pour modifier le </a:t>
            </a:r>
            <a:r>
              <a:rPr lang="en-US" dirty="0" err="1" smtClean="0"/>
              <a:t>texte</a:t>
            </a:r>
            <a:endParaRPr lang="en-US" dirty="0" smtClean="0"/>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28" name="Content Placeholder 27"/>
          <p:cNvSpPr>
            <a:spLocks noGrp="1"/>
          </p:cNvSpPr>
          <p:nvPr>
            <p:ph sz="quarter" idx="10" hasCustomPrompt="1"/>
          </p:nvPr>
        </p:nvSpPr>
        <p:spPr>
          <a:xfrm>
            <a:off x="412148" y="6261100"/>
            <a:ext cx="10681335" cy="365125"/>
          </a:xfrm>
          <a:solidFill>
            <a:srgbClr val="33333E"/>
          </a:solidFill>
        </p:spPr>
        <p:txBody>
          <a:bodyPr anchor="ctr">
            <a:noAutofit/>
          </a:bodyPr>
          <a:lstStyle>
            <a:lvl1pPr marL="0" indent="0">
              <a:lnSpc>
                <a:spcPct val="100000"/>
              </a:lnSpc>
              <a:buNone/>
              <a:defRPr sz="1600" b="1" cap="all" spc="50" baseline="0">
                <a:solidFill>
                  <a:schemeClr val="bg1"/>
                </a:solidFill>
              </a:defRPr>
            </a:lvl1pPr>
          </a:lstStyle>
          <a:p>
            <a:pPr lvl="0"/>
            <a:r>
              <a:rPr lang="en-CA" dirty="0" smtClean="0"/>
              <a:t>Footer subtitle</a:t>
            </a:r>
            <a:endParaRPr lang="en-CA" dirty="0"/>
          </a:p>
        </p:txBody>
      </p:sp>
      <p:sp>
        <p:nvSpPr>
          <p:cNvPr id="8" name="Slide Number Placeholder 5"/>
          <p:cNvSpPr>
            <a:spLocks noGrp="1"/>
          </p:cNvSpPr>
          <p:nvPr>
            <p:ph type="sldNum" sz="quarter" idx="4"/>
          </p:nvPr>
        </p:nvSpPr>
        <p:spPr>
          <a:xfrm>
            <a:off x="11287044" y="6261668"/>
            <a:ext cx="582168" cy="365125"/>
          </a:xfrm>
          <a:prstGeom prst="rect">
            <a:avLst/>
          </a:prstGeom>
          <a:solidFill>
            <a:srgbClr val="33333E"/>
          </a:solidFill>
        </p:spPr>
        <p:txBody>
          <a:bodyPr vert="horz" lIns="91440" tIns="45720" rIns="91440" bIns="45720" rtlCol="0" anchor="ctr"/>
          <a:lstStyle>
            <a:lvl1pPr algn="r">
              <a:defRPr sz="1200" b="0">
                <a:solidFill>
                  <a:schemeClr val="bg1"/>
                </a:solidFill>
                <a:latin typeface="Century Gothic" panose="020B0502020202020204" pitchFamily="34" charset="0"/>
              </a:defRPr>
            </a:lvl1pPr>
          </a:lstStyle>
          <a:p>
            <a:fld id="{105822BA-B7AE-4DDB-BAFC-C8E55FB5C986}" type="slidenum">
              <a:rPr lang="en-CA" smtClean="0"/>
              <a:pPr/>
              <a:t>‹#›</a:t>
            </a:fld>
            <a:endParaRPr lang="en-CA"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 y="6062366"/>
            <a:ext cx="12192000" cy="795634"/>
          </a:xfrm>
          <a:prstGeom prst="rect">
            <a:avLst/>
          </a:prstGeom>
        </p:spPr>
      </p:pic>
    </p:spTree>
    <p:extLst>
      <p:ext uri="{BB962C8B-B14F-4D97-AF65-F5344CB8AC3E}">
        <p14:creationId xmlns:p14="http://schemas.microsoft.com/office/powerpoint/2010/main" val="34487127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69900" y="6235700"/>
            <a:ext cx="11201400" cy="482600"/>
          </a:xfrm>
        </p:spPr>
        <p:txBody>
          <a:bodyPr anchor="ctr"/>
          <a:lstStyle>
            <a:lvl1pPr marL="0" indent="0" algn="ctr">
              <a:buNone/>
              <a:defRPr baseline="0"/>
            </a:lvl1pPr>
          </a:lstStyle>
          <a:p>
            <a:pPr lvl="0"/>
            <a:r>
              <a:rPr lang="en-US" dirty="0" smtClean="0"/>
              <a:t>Click to add text | </a:t>
            </a:r>
            <a:r>
              <a:rPr lang="en-US" dirty="0" err="1" smtClean="0"/>
              <a:t>Cliquez</a:t>
            </a:r>
            <a:r>
              <a:rPr lang="en-US" dirty="0" smtClean="0"/>
              <a:t> pour </a:t>
            </a:r>
            <a:r>
              <a:rPr lang="en-US" dirty="0" err="1" smtClean="0"/>
              <a:t>ajouter</a:t>
            </a:r>
            <a:r>
              <a:rPr lang="en-US" dirty="0" smtClean="0"/>
              <a:t> le </a:t>
            </a:r>
            <a:r>
              <a:rPr lang="en-US" dirty="0" err="1" smtClean="0"/>
              <a:t>texte</a:t>
            </a:r>
            <a:endParaRPr lang="en-CA" dirty="0"/>
          </a:p>
        </p:txBody>
      </p:sp>
    </p:spTree>
    <p:extLst>
      <p:ext uri="{BB962C8B-B14F-4D97-AF65-F5344CB8AC3E}">
        <p14:creationId xmlns:p14="http://schemas.microsoft.com/office/powerpoint/2010/main" val="14408192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rgbClr val="33333E"/>
        </a:solidFill>
        <a:effectLst/>
      </p:bgPr>
    </p:bg>
    <p:spTree>
      <p:nvGrpSpPr>
        <p:cNvPr id="1" name=""/>
        <p:cNvGrpSpPr/>
        <p:nvPr/>
      </p:nvGrpSpPr>
      <p:grpSpPr>
        <a:xfrm>
          <a:off x="0" y="0"/>
          <a:ext cx="0" cy="0"/>
          <a:chOff x="0" y="0"/>
          <a:chExt cx="0" cy="0"/>
        </a:xfrm>
      </p:grpSpPr>
      <p:sp>
        <p:nvSpPr>
          <p:cNvPr id="2" name="Content Placeholder 2"/>
          <p:cNvSpPr>
            <a:spLocks noGrp="1"/>
          </p:cNvSpPr>
          <p:nvPr>
            <p:ph sz="quarter" idx="10" hasCustomPrompt="1"/>
          </p:nvPr>
        </p:nvSpPr>
        <p:spPr>
          <a:xfrm>
            <a:off x="469900" y="6235700"/>
            <a:ext cx="11201400" cy="482600"/>
          </a:xfrm>
          <a:solidFill>
            <a:srgbClr val="33333E"/>
          </a:solidFill>
        </p:spPr>
        <p:txBody>
          <a:bodyPr anchor="ctr"/>
          <a:lstStyle>
            <a:lvl1pPr marL="0" indent="0" algn="ctr">
              <a:buNone/>
              <a:defRPr baseline="0">
                <a:solidFill>
                  <a:schemeClr val="bg1"/>
                </a:solidFill>
              </a:defRPr>
            </a:lvl1pPr>
          </a:lstStyle>
          <a:p>
            <a:pPr lvl="0"/>
            <a:r>
              <a:rPr lang="en-US" dirty="0" smtClean="0"/>
              <a:t>Click to add text | </a:t>
            </a:r>
            <a:r>
              <a:rPr lang="en-US" dirty="0" err="1" smtClean="0"/>
              <a:t>Cliquez</a:t>
            </a:r>
            <a:r>
              <a:rPr lang="en-US" dirty="0" smtClean="0"/>
              <a:t> pour </a:t>
            </a:r>
            <a:r>
              <a:rPr lang="en-US" dirty="0" err="1" smtClean="0"/>
              <a:t>ajouter</a:t>
            </a:r>
            <a:r>
              <a:rPr lang="en-US" dirty="0" smtClean="0"/>
              <a:t> le </a:t>
            </a:r>
            <a:r>
              <a:rPr lang="en-US" dirty="0" err="1" smtClean="0"/>
              <a:t>texte</a:t>
            </a:r>
            <a:endParaRPr lang="en-CA" dirty="0"/>
          </a:p>
        </p:txBody>
      </p:sp>
    </p:spTree>
    <p:extLst>
      <p:ext uri="{BB962C8B-B14F-4D97-AF65-F5344CB8AC3E}">
        <p14:creationId xmlns:p14="http://schemas.microsoft.com/office/powerpoint/2010/main" val="37323481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t">
            <a:normAutofit/>
          </a:bodyPr>
          <a:lstStyle/>
          <a:p>
            <a:r>
              <a:rPr lang="en-US" dirty="0" smtClean="0"/>
              <a:t>Click to edit Master title style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2"/>
                </a:solidFill>
                <a:latin typeface="Century Gothic" panose="020B0502020202020204" pitchFamily="34" charset="0"/>
              </a:defRPr>
            </a:lvl1pPr>
          </a:lstStyle>
          <a:p>
            <a:endParaRPr lang="en-CA" dirty="0"/>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2"/>
                </a:solidFill>
                <a:latin typeface="Century Gothic" panose="020B0502020202020204" pitchFamily="34" charset="0"/>
              </a:defRPr>
            </a:lvl1pPr>
          </a:lstStyle>
          <a:p>
            <a:endParaRPr lang="en-CA" dirty="0"/>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rgbClr val="49505A"/>
                </a:solidFill>
                <a:latin typeface="Century Gothic" panose="020B0502020202020204" pitchFamily="34" charset="0"/>
              </a:defRPr>
            </a:lvl1pPr>
          </a:lstStyle>
          <a:p>
            <a:fld id="{105822BA-B7AE-4DDB-BAFC-C8E55FB5C986}" type="slidenum">
              <a:rPr lang="en-CA" smtClean="0"/>
              <a:pPr/>
              <a:t>‹#›</a:t>
            </a:fld>
            <a:endParaRPr lang="en-CA" dirty="0"/>
          </a:p>
        </p:txBody>
      </p:sp>
    </p:spTree>
    <p:extLst>
      <p:ext uri="{BB962C8B-B14F-4D97-AF65-F5344CB8AC3E}">
        <p14:creationId xmlns:p14="http://schemas.microsoft.com/office/powerpoint/2010/main" val="3109879001"/>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4" r:id="rId3"/>
    <p:sldLayoutId id="2147483668" r:id="rId4"/>
    <p:sldLayoutId id="2147483650" r:id="rId5"/>
    <p:sldLayoutId id="2147483667" r:id="rId6"/>
    <p:sldLayoutId id="2147483669" r:id="rId7"/>
    <p:sldLayoutId id="2147483655" r:id="rId8"/>
    <p:sldLayoutId id="2147483666" r:id="rId9"/>
  </p:sldLayoutIdLst>
  <p:hf hdr="0" ftr="0" dt="0"/>
  <p:txStyles>
    <p:titleStyle>
      <a:lvl1pPr algn="l" defTabSz="914377" rtl="0" eaLnBrk="1" latinLnBrk="0" hangingPunct="1">
        <a:lnSpc>
          <a:spcPct val="90000"/>
        </a:lnSpc>
        <a:spcBef>
          <a:spcPct val="0"/>
        </a:spcBef>
        <a:buNone/>
        <a:defRPr sz="2400" b="1" kern="1200">
          <a:solidFill>
            <a:schemeClr val="tx1"/>
          </a:solidFill>
          <a:latin typeface="Century Gothic" panose="020B0502020202020204" pitchFamily="34" charset="0"/>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kern="1200" baseline="0">
          <a:solidFill>
            <a:schemeClr val="tx1"/>
          </a:solidFill>
          <a:latin typeface="Century Gothic" panose="020B0502020202020204" pitchFamily="34" charset="0"/>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4.xml"/><Relationship Id="rId7" Type="http://schemas.openxmlformats.org/officeDocument/2006/relationships/image" Target="../media/image9.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8685" y="2419346"/>
            <a:ext cx="8747390" cy="458194"/>
          </a:xfrm>
        </p:spPr>
        <p:txBody>
          <a:bodyPr/>
          <a:lstStyle/>
          <a:p>
            <a:r>
              <a:rPr lang="en-CA" sz="2800" dirty="0" smtClean="0"/>
              <a:t>Cloud automation</a:t>
            </a:r>
            <a:endParaRPr lang="en-CA" sz="2800" dirty="0"/>
          </a:p>
        </p:txBody>
      </p:sp>
      <p:pic>
        <p:nvPicPr>
          <p:cNvPr id="4" name="__EngageSlideDescription__" descr="slide description : Presentation title page."/>
          <p:cNvPicPr>
            <a:picLocks/>
          </p:cNvPicPr>
          <p:nvPr/>
        </p:nvPicPr>
        <p:blipFill>
          <a:blip r:embed="rId2"/>
          <a:stretch>
            <a:fillRect/>
          </a:stretch>
        </p:blipFill>
        <p:spPr>
          <a:xfrm>
            <a:off x="1758685" y="2940914"/>
            <a:ext cx="12700" cy="12700"/>
          </a:xfrm>
          <a:prstGeom prst="rect">
            <a:avLst/>
          </a:prstGeom>
          <a:ln/>
        </p:spPr>
      </p:pic>
      <p:sp>
        <p:nvSpPr>
          <p:cNvPr id="3" name="Subtitle 2"/>
          <p:cNvSpPr>
            <a:spLocks noGrp="1"/>
          </p:cNvSpPr>
          <p:nvPr>
            <p:ph type="subTitle" idx="1"/>
          </p:nvPr>
        </p:nvSpPr>
        <p:spPr>
          <a:xfrm>
            <a:off x="1758685" y="2921799"/>
            <a:ext cx="8747390" cy="392346"/>
          </a:xfrm>
        </p:spPr>
        <p:txBody>
          <a:bodyPr/>
          <a:lstStyle/>
          <a:p>
            <a:r>
              <a:rPr lang="en-CA" sz="2400" dirty="0" smtClean="0"/>
              <a:t>Digital hour</a:t>
            </a:r>
            <a:endParaRPr lang="en-CA" sz="2400" dirty="0"/>
          </a:p>
        </p:txBody>
      </p:sp>
    </p:spTree>
    <p:extLst>
      <p:ext uri="{BB962C8B-B14F-4D97-AF65-F5344CB8AC3E}">
        <p14:creationId xmlns:p14="http://schemas.microsoft.com/office/powerpoint/2010/main" val="2229175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pic>
        <p:nvPicPr>
          <p:cNvPr id="2" name="__EngageSlideDescription__" descr="slide description : DevOps section."/>
          <p:cNvPicPr>
            <a:picLocks/>
          </p:cNvPicPr>
          <p:nvPr/>
        </p:nvPicPr>
        <p:blipFill>
          <a:blip r:embed="rId4"/>
          <a:stretch>
            <a:fillRect/>
          </a:stretch>
        </p:blipFill>
        <p:spPr>
          <a:xfrm>
            <a:off x="0" y="0"/>
            <a:ext cx="12700" cy="12700"/>
          </a:xfrm>
          <a:prstGeom prst="rect">
            <a:avLst/>
          </a:prstGeom>
          <a:ln/>
        </p:spPr>
      </p:pic>
      <p:sp>
        <p:nvSpPr>
          <p:cNvPr id="6" name="Rectangle 5"/>
          <p:cNvSpPr/>
          <p:nvPr>
            <p:custDataLst>
              <p:tags r:id="rId1"/>
            </p:custDataLst>
          </p:nvPr>
        </p:nvSpPr>
        <p:spPr>
          <a:xfrm>
            <a:off x="0" y="2263367"/>
            <a:ext cx="12192000" cy="4594634"/>
          </a:xfrm>
          <a:prstGeom prst="rect">
            <a:avLst/>
          </a:prstGeom>
          <a:gradFill>
            <a:gsLst>
              <a:gs pos="0">
                <a:srgbClr val="000048">
                  <a:alpha val="0"/>
                </a:srgbClr>
              </a:gs>
              <a:gs pos="100000">
                <a:srgbClr val="00004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416459" y="5215634"/>
            <a:ext cx="455523" cy="455523"/>
          </a:xfrm>
          <a:prstGeom prst="ellipse">
            <a:avLst/>
          </a:prstGeom>
          <a:solidFill>
            <a:srgbClr val="00883D"/>
          </a:solidFill>
          <a:ln>
            <a:noFill/>
          </a:ln>
          <a:effectLst>
            <a:outerShdw blurRad="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3</a:t>
            </a:r>
            <a:endParaRPr lang="en-CA" b="1" dirty="0"/>
          </a:p>
        </p:txBody>
      </p:sp>
      <p:sp>
        <p:nvSpPr>
          <p:cNvPr id="3" name="Title 2"/>
          <p:cNvSpPr>
            <a:spLocks noGrp="1"/>
          </p:cNvSpPr>
          <p:nvPr>
            <p:ph type="title"/>
          </p:nvPr>
        </p:nvSpPr>
        <p:spPr>
          <a:xfrm>
            <a:off x="813926" y="5472423"/>
            <a:ext cx="10036400" cy="1168597"/>
          </a:xfrm>
          <a:solidFill>
            <a:srgbClr val="1E1E1E">
              <a:alpha val="0"/>
            </a:srgbClr>
          </a:solidFill>
        </p:spPr>
        <p:txBody>
          <a:bodyPr/>
          <a:lstStyle/>
          <a:p>
            <a:r>
              <a:rPr lang="en-CA" sz="7200" dirty="0" smtClean="0">
                <a:solidFill>
                  <a:schemeClr val="bg1"/>
                </a:solidFill>
              </a:rPr>
              <a:t>DevOps</a:t>
            </a:r>
            <a:endParaRPr lang="en-CA" sz="7200" dirty="0">
              <a:solidFill>
                <a:schemeClr val="bg1"/>
              </a:solidFill>
            </a:endParaRPr>
          </a:p>
        </p:txBody>
      </p:sp>
    </p:spTree>
    <p:extLst>
      <p:ext uri="{BB962C8B-B14F-4D97-AF65-F5344CB8AC3E}">
        <p14:creationId xmlns:p14="http://schemas.microsoft.com/office/powerpoint/2010/main" val="1008166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DevOps</a:t>
            </a:r>
            <a:endParaRPr lang="en-CA" dirty="0"/>
          </a:p>
        </p:txBody>
      </p:sp>
      <p:pic>
        <p:nvPicPr>
          <p:cNvPr id="19" name="__EngageSlideDescription__" descr="slide description : DevOps and CI/CD pipeline explanation"/>
          <p:cNvPicPr>
            <a:picLocks/>
          </p:cNvPicPr>
          <p:nvPr/>
        </p:nvPicPr>
        <p:blipFill>
          <a:blip r:embed="rId2"/>
          <a:stretch>
            <a:fillRect/>
          </a:stretch>
        </p:blipFill>
        <p:spPr>
          <a:xfrm>
            <a:off x="428400" y="785288"/>
            <a:ext cx="12700" cy="12700"/>
          </a:xfrm>
          <a:prstGeom prst="rect">
            <a:avLst/>
          </a:prstGeom>
          <a:ln/>
        </p:spPr>
      </p:pic>
      <p:sp>
        <p:nvSpPr>
          <p:cNvPr id="3" name="Content Placeholder 2"/>
          <p:cNvSpPr>
            <a:spLocks noGrp="1"/>
          </p:cNvSpPr>
          <p:nvPr>
            <p:ph idx="1"/>
          </p:nvPr>
        </p:nvSpPr>
        <p:spPr>
          <a:xfrm>
            <a:off x="428400" y="1120647"/>
            <a:ext cx="11336400" cy="5001199"/>
          </a:xfrm>
        </p:spPr>
        <p:txBody>
          <a:bodyPr>
            <a:normAutofit/>
          </a:bodyPr>
          <a:lstStyle/>
          <a:p>
            <a:pPr marL="285750" indent="-285750">
              <a:lnSpc>
                <a:spcPct val="100000"/>
              </a:lnSpc>
              <a:buFont typeface="Arial" panose="020B0604020202020204" pitchFamily="34" charset="0"/>
              <a:buChar char="•"/>
            </a:pPr>
            <a:r>
              <a:rPr lang="en-CA" sz="2400" dirty="0" smtClean="0"/>
              <a:t>Essential for delivering modern digital services</a:t>
            </a:r>
          </a:p>
          <a:p>
            <a:pPr marL="285750" indent="-285750">
              <a:lnSpc>
                <a:spcPct val="100000"/>
              </a:lnSpc>
              <a:buFont typeface="Arial" panose="020B0604020202020204" pitchFamily="34" charset="0"/>
              <a:buChar char="•"/>
            </a:pPr>
            <a:r>
              <a:rPr lang="en-CA" sz="2400" dirty="0" smtClean="0"/>
              <a:t>CI/CD pipelines are the backbone</a:t>
            </a:r>
          </a:p>
        </p:txBody>
      </p:sp>
      <p:grpSp>
        <p:nvGrpSpPr>
          <p:cNvPr id="51" name="Group 50" descr="Flow chart showing how a CI/CD pipeline flows.  It starts with Version Control, then Continous Integration, followed by Continuous Delivery and finally Continuous Deployment.  Throughout all stages, there is monitoring and reporting."/>
          <p:cNvGrpSpPr/>
          <p:nvPr/>
        </p:nvGrpSpPr>
        <p:grpSpPr>
          <a:xfrm>
            <a:off x="661114" y="2829621"/>
            <a:ext cx="10664773" cy="2718922"/>
            <a:chOff x="661114" y="2829621"/>
            <a:chExt cx="10664773" cy="2718922"/>
          </a:xfrm>
        </p:grpSpPr>
        <p:sp>
          <p:nvSpPr>
            <p:cNvPr id="5" name="Rectangle 4"/>
            <p:cNvSpPr/>
            <p:nvPr/>
          </p:nvSpPr>
          <p:spPr>
            <a:xfrm>
              <a:off x="697326" y="2829623"/>
              <a:ext cx="2027235" cy="2208021"/>
            </a:xfrm>
            <a:prstGeom prst="rect">
              <a:avLst/>
            </a:prstGeom>
            <a:solidFill>
              <a:srgbClr val="29229A"/>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ectangle 5"/>
            <p:cNvSpPr/>
            <p:nvPr/>
          </p:nvSpPr>
          <p:spPr>
            <a:xfrm>
              <a:off x="3492464" y="2829622"/>
              <a:ext cx="2009363" cy="2208021"/>
            </a:xfrm>
            <a:prstGeom prst="rect">
              <a:avLst/>
            </a:prstGeom>
            <a:solidFill>
              <a:srgbClr val="3D218D"/>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6330056" y="2829621"/>
              <a:ext cx="2056579" cy="2208021"/>
            </a:xfrm>
            <a:prstGeom prst="rect">
              <a:avLst/>
            </a:prstGeom>
            <a:solidFill>
              <a:srgbClr val="4C2084"/>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9155719" y="2829621"/>
              <a:ext cx="2016257" cy="2208021"/>
            </a:xfrm>
            <a:prstGeom prst="rect">
              <a:avLst/>
            </a:prstGeom>
            <a:solidFill>
              <a:srgbClr val="601E77"/>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Straight Arrow Connector 17"/>
            <p:cNvCxnSpPr/>
            <p:nvPr/>
          </p:nvCxnSpPr>
          <p:spPr>
            <a:xfrm>
              <a:off x="1625098" y="5548543"/>
              <a:ext cx="8538749" cy="0"/>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1114" y="3888895"/>
              <a:ext cx="10664773" cy="17580"/>
            </a:xfrm>
            <a:prstGeom prst="line">
              <a:avLst/>
            </a:prstGeom>
            <a:ln w="254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492150" y="3906475"/>
              <a:ext cx="558297"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625098" y="5104923"/>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484484" y="5104923"/>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349057" y="5114080"/>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0130829" y="5105131"/>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648608" y="3906475"/>
              <a:ext cx="558297"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831471" y="3909924"/>
              <a:ext cx="558297"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498149" y="2626127"/>
            <a:ext cx="416459" cy="416459"/>
          </a:xfrm>
          <a:prstGeom prst="ellipse">
            <a:avLst/>
          </a:prstGeom>
          <a:solidFill>
            <a:srgbClr val="00883D"/>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1</a:t>
            </a:r>
            <a:endParaRPr lang="en-CA" b="1" dirty="0"/>
          </a:p>
        </p:txBody>
      </p:sp>
      <p:sp>
        <p:nvSpPr>
          <p:cNvPr id="13" name="TextBox 12"/>
          <p:cNvSpPr txBox="1"/>
          <p:nvPr/>
        </p:nvSpPr>
        <p:spPr>
          <a:xfrm>
            <a:off x="935792" y="3011103"/>
            <a:ext cx="1552006" cy="707886"/>
          </a:xfrm>
          <a:prstGeom prst="rect">
            <a:avLst/>
          </a:prstGeom>
          <a:solidFill>
            <a:srgbClr val="29229A"/>
          </a:solidFill>
        </p:spPr>
        <p:txBody>
          <a:bodyPr wrap="square" rtlCol="0">
            <a:spAutoFit/>
          </a:bodyPr>
          <a:lstStyle/>
          <a:p>
            <a:pPr algn="ctr"/>
            <a:r>
              <a:rPr lang="en-CA" sz="2000" b="1" dirty="0" smtClean="0">
                <a:solidFill>
                  <a:schemeClr val="bg1"/>
                </a:solidFill>
              </a:rPr>
              <a:t>Version</a:t>
            </a:r>
            <a:br>
              <a:rPr lang="en-CA" sz="2000" b="1" dirty="0" smtClean="0">
                <a:solidFill>
                  <a:schemeClr val="bg1"/>
                </a:solidFill>
              </a:rPr>
            </a:br>
            <a:r>
              <a:rPr lang="en-CA" sz="2000" b="1" dirty="0" smtClean="0">
                <a:solidFill>
                  <a:schemeClr val="bg1"/>
                </a:solidFill>
              </a:rPr>
              <a:t>Control</a:t>
            </a:r>
            <a:endParaRPr lang="en-CA" sz="2000" b="1" dirty="0">
              <a:solidFill>
                <a:schemeClr val="bg1"/>
              </a:solidFill>
            </a:endParaRPr>
          </a:p>
        </p:txBody>
      </p:sp>
      <p:sp>
        <p:nvSpPr>
          <p:cNvPr id="28" name="TextBox 27"/>
          <p:cNvSpPr txBox="1"/>
          <p:nvPr/>
        </p:nvSpPr>
        <p:spPr>
          <a:xfrm>
            <a:off x="772208" y="4101255"/>
            <a:ext cx="1877470" cy="646331"/>
          </a:xfrm>
          <a:prstGeom prst="rect">
            <a:avLst/>
          </a:prstGeom>
          <a:solidFill>
            <a:srgbClr val="29229A"/>
          </a:solidFill>
        </p:spPr>
        <p:txBody>
          <a:bodyPr wrap="square" rtlCol="0">
            <a:spAutoFit/>
          </a:bodyPr>
          <a:lstStyle/>
          <a:p>
            <a:pPr algn="ctr"/>
            <a:r>
              <a:rPr lang="en-CA" dirty="0" smtClean="0">
                <a:solidFill>
                  <a:schemeClr val="bg1"/>
                </a:solidFill>
              </a:rPr>
              <a:t>The project’s history</a:t>
            </a:r>
            <a:endParaRPr lang="en-CA" dirty="0">
              <a:solidFill>
                <a:schemeClr val="bg1"/>
              </a:solidFill>
            </a:endParaRPr>
          </a:p>
        </p:txBody>
      </p:sp>
      <p:sp>
        <p:nvSpPr>
          <p:cNvPr id="36" name="Oval 35"/>
          <p:cNvSpPr/>
          <p:nvPr/>
        </p:nvSpPr>
        <p:spPr>
          <a:xfrm>
            <a:off x="3290301" y="2620974"/>
            <a:ext cx="416459" cy="416459"/>
          </a:xfrm>
          <a:prstGeom prst="ellipse">
            <a:avLst/>
          </a:prstGeom>
          <a:solidFill>
            <a:srgbClr val="008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2</a:t>
            </a:r>
            <a:endParaRPr lang="en-CA" b="1" dirty="0"/>
          </a:p>
        </p:txBody>
      </p:sp>
      <p:sp>
        <p:nvSpPr>
          <p:cNvPr id="14" name="TextBox 13"/>
          <p:cNvSpPr txBox="1"/>
          <p:nvPr/>
        </p:nvSpPr>
        <p:spPr>
          <a:xfrm>
            <a:off x="3659700" y="3003020"/>
            <a:ext cx="1674890" cy="707886"/>
          </a:xfrm>
          <a:prstGeom prst="rect">
            <a:avLst/>
          </a:prstGeom>
          <a:solidFill>
            <a:srgbClr val="3D218D"/>
          </a:solidFill>
        </p:spPr>
        <p:txBody>
          <a:bodyPr wrap="square" rtlCol="0">
            <a:spAutoFit/>
          </a:bodyPr>
          <a:lstStyle/>
          <a:p>
            <a:pPr algn="ctr"/>
            <a:r>
              <a:rPr lang="en-CA" sz="2000" b="1" dirty="0" smtClean="0">
                <a:solidFill>
                  <a:schemeClr val="bg1"/>
                </a:solidFill>
              </a:rPr>
              <a:t>Continuous</a:t>
            </a:r>
            <a:br>
              <a:rPr lang="en-CA" sz="2000" b="1" dirty="0" smtClean="0">
                <a:solidFill>
                  <a:schemeClr val="bg1"/>
                </a:solidFill>
              </a:rPr>
            </a:br>
            <a:r>
              <a:rPr lang="en-CA" sz="2000" b="1" dirty="0" smtClean="0">
                <a:solidFill>
                  <a:schemeClr val="bg1"/>
                </a:solidFill>
              </a:rPr>
              <a:t>Integration</a:t>
            </a:r>
            <a:endParaRPr lang="en-CA" sz="2000" b="1" dirty="0">
              <a:solidFill>
                <a:schemeClr val="bg1"/>
              </a:solidFill>
            </a:endParaRPr>
          </a:p>
        </p:txBody>
      </p:sp>
      <p:sp>
        <p:nvSpPr>
          <p:cNvPr id="29" name="TextBox 28"/>
          <p:cNvSpPr txBox="1"/>
          <p:nvPr/>
        </p:nvSpPr>
        <p:spPr>
          <a:xfrm>
            <a:off x="3566236" y="4101255"/>
            <a:ext cx="1861818" cy="646331"/>
          </a:xfrm>
          <a:prstGeom prst="rect">
            <a:avLst/>
          </a:prstGeom>
          <a:solidFill>
            <a:srgbClr val="3D218D"/>
          </a:solidFill>
        </p:spPr>
        <p:txBody>
          <a:bodyPr wrap="square" rtlCol="0">
            <a:spAutoFit/>
          </a:bodyPr>
          <a:lstStyle/>
          <a:p>
            <a:pPr algn="ctr"/>
            <a:r>
              <a:rPr lang="en-CA" dirty="0" smtClean="0">
                <a:solidFill>
                  <a:schemeClr val="bg1"/>
                </a:solidFill>
              </a:rPr>
              <a:t>Build and test changes</a:t>
            </a:r>
            <a:endParaRPr lang="en-CA" dirty="0">
              <a:solidFill>
                <a:schemeClr val="bg1"/>
              </a:solidFill>
            </a:endParaRPr>
          </a:p>
        </p:txBody>
      </p:sp>
      <p:sp>
        <p:nvSpPr>
          <p:cNvPr id="37" name="Oval 36"/>
          <p:cNvSpPr/>
          <p:nvPr/>
        </p:nvSpPr>
        <p:spPr>
          <a:xfrm>
            <a:off x="6111810" y="2630078"/>
            <a:ext cx="416459" cy="416459"/>
          </a:xfrm>
          <a:prstGeom prst="ellipse">
            <a:avLst/>
          </a:prstGeom>
          <a:solidFill>
            <a:srgbClr val="008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3</a:t>
            </a:r>
            <a:endParaRPr lang="en-CA" b="1" dirty="0"/>
          </a:p>
        </p:txBody>
      </p:sp>
      <p:sp>
        <p:nvSpPr>
          <p:cNvPr id="15" name="TextBox 14"/>
          <p:cNvSpPr txBox="1"/>
          <p:nvPr/>
        </p:nvSpPr>
        <p:spPr>
          <a:xfrm>
            <a:off x="6520899" y="3005951"/>
            <a:ext cx="1674890" cy="707886"/>
          </a:xfrm>
          <a:prstGeom prst="rect">
            <a:avLst/>
          </a:prstGeom>
          <a:solidFill>
            <a:srgbClr val="4C2084"/>
          </a:solidFill>
        </p:spPr>
        <p:txBody>
          <a:bodyPr wrap="square" rtlCol="0">
            <a:spAutoFit/>
          </a:bodyPr>
          <a:lstStyle/>
          <a:p>
            <a:pPr algn="ctr"/>
            <a:r>
              <a:rPr lang="en-CA" sz="2000" b="1" dirty="0" smtClean="0">
                <a:solidFill>
                  <a:schemeClr val="bg1"/>
                </a:solidFill>
              </a:rPr>
              <a:t>Continuous</a:t>
            </a:r>
          </a:p>
          <a:p>
            <a:pPr algn="ctr"/>
            <a:r>
              <a:rPr lang="en-CA" sz="2000" b="1" dirty="0" smtClean="0">
                <a:solidFill>
                  <a:schemeClr val="bg1"/>
                </a:solidFill>
              </a:rPr>
              <a:t>Delivery</a:t>
            </a:r>
            <a:endParaRPr lang="en-CA" sz="2000" b="1" dirty="0">
              <a:solidFill>
                <a:schemeClr val="bg1"/>
              </a:solidFill>
            </a:endParaRPr>
          </a:p>
        </p:txBody>
      </p:sp>
      <p:sp>
        <p:nvSpPr>
          <p:cNvPr id="30" name="TextBox 29"/>
          <p:cNvSpPr txBox="1"/>
          <p:nvPr/>
        </p:nvSpPr>
        <p:spPr>
          <a:xfrm>
            <a:off x="6403868" y="4103096"/>
            <a:ext cx="1908953" cy="646331"/>
          </a:xfrm>
          <a:prstGeom prst="rect">
            <a:avLst/>
          </a:prstGeom>
          <a:solidFill>
            <a:srgbClr val="4C2084"/>
          </a:solidFill>
        </p:spPr>
        <p:txBody>
          <a:bodyPr wrap="square" rtlCol="0">
            <a:spAutoFit/>
          </a:bodyPr>
          <a:lstStyle/>
          <a:p>
            <a:pPr algn="ctr"/>
            <a:r>
              <a:rPr lang="en-CA" dirty="0" smtClean="0">
                <a:solidFill>
                  <a:schemeClr val="bg1"/>
                </a:solidFill>
              </a:rPr>
              <a:t>Deploy to test environments</a:t>
            </a:r>
            <a:endParaRPr lang="en-CA" dirty="0">
              <a:solidFill>
                <a:schemeClr val="bg1"/>
              </a:solidFill>
            </a:endParaRPr>
          </a:p>
        </p:txBody>
      </p:sp>
      <p:sp>
        <p:nvSpPr>
          <p:cNvPr id="38" name="Oval 37"/>
          <p:cNvSpPr/>
          <p:nvPr/>
        </p:nvSpPr>
        <p:spPr>
          <a:xfrm>
            <a:off x="8947489" y="2630077"/>
            <a:ext cx="416459" cy="416459"/>
          </a:xfrm>
          <a:prstGeom prst="ellipse">
            <a:avLst/>
          </a:prstGeom>
          <a:solidFill>
            <a:srgbClr val="008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4</a:t>
            </a:r>
          </a:p>
        </p:txBody>
      </p:sp>
      <p:sp>
        <p:nvSpPr>
          <p:cNvPr id="16" name="TextBox 15"/>
          <p:cNvSpPr txBox="1"/>
          <p:nvPr/>
        </p:nvSpPr>
        <p:spPr>
          <a:xfrm>
            <a:off x="9226818" y="3005951"/>
            <a:ext cx="1855960" cy="707886"/>
          </a:xfrm>
          <a:prstGeom prst="rect">
            <a:avLst/>
          </a:prstGeom>
          <a:solidFill>
            <a:srgbClr val="601E77">
              <a:alpha val="0"/>
            </a:srgbClr>
          </a:solidFill>
        </p:spPr>
        <p:txBody>
          <a:bodyPr wrap="square" rtlCol="0">
            <a:spAutoFit/>
          </a:bodyPr>
          <a:lstStyle/>
          <a:p>
            <a:pPr algn="ctr"/>
            <a:r>
              <a:rPr lang="en-CA" sz="2000" b="1" dirty="0" smtClean="0">
                <a:solidFill>
                  <a:schemeClr val="bg1"/>
                </a:solidFill>
              </a:rPr>
              <a:t>Continuous</a:t>
            </a:r>
          </a:p>
          <a:p>
            <a:pPr algn="ctr"/>
            <a:r>
              <a:rPr lang="en-CA" sz="2000" b="1" dirty="0" smtClean="0">
                <a:solidFill>
                  <a:schemeClr val="bg1"/>
                </a:solidFill>
              </a:rPr>
              <a:t>Deployment</a:t>
            </a:r>
            <a:endParaRPr lang="en-CA" sz="2000" b="1" dirty="0">
              <a:solidFill>
                <a:schemeClr val="bg1"/>
              </a:solidFill>
            </a:endParaRPr>
          </a:p>
        </p:txBody>
      </p:sp>
      <p:sp>
        <p:nvSpPr>
          <p:cNvPr id="31" name="TextBox 30"/>
          <p:cNvSpPr txBox="1"/>
          <p:nvPr/>
        </p:nvSpPr>
        <p:spPr>
          <a:xfrm>
            <a:off x="9226818" y="4095003"/>
            <a:ext cx="1862348" cy="646331"/>
          </a:xfrm>
          <a:prstGeom prst="rect">
            <a:avLst/>
          </a:prstGeom>
          <a:solidFill>
            <a:srgbClr val="601E77"/>
          </a:solidFill>
        </p:spPr>
        <p:txBody>
          <a:bodyPr wrap="square" rtlCol="0">
            <a:spAutoFit/>
          </a:bodyPr>
          <a:lstStyle/>
          <a:p>
            <a:pPr algn="ctr"/>
            <a:r>
              <a:rPr lang="en-CA" dirty="0" smtClean="0">
                <a:solidFill>
                  <a:schemeClr val="bg1"/>
                </a:solidFill>
              </a:rPr>
              <a:t>Deploy to production</a:t>
            </a:r>
            <a:endParaRPr lang="en-CA" dirty="0">
              <a:solidFill>
                <a:schemeClr val="bg1"/>
              </a:solidFill>
            </a:endParaRPr>
          </a:p>
        </p:txBody>
      </p:sp>
      <p:sp>
        <p:nvSpPr>
          <p:cNvPr id="17" name="TextBox 16"/>
          <p:cNvSpPr txBox="1"/>
          <p:nvPr/>
        </p:nvSpPr>
        <p:spPr>
          <a:xfrm>
            <a:off x="4682062" y="5700815"/>
            <a:ext cx="2491388" cy="400110"/>
          </a:xfrm>
          <a:prstGeom prst="rect">
            <a:avLst/>
          </a:prstGeom>
          <a:noFill/>
        </p:spPr>
        <p:txBody>
          <a:bodyPr wrap="none" rtlCol="0">
            <a:spAutoFit/>
          </a:bodyPr>
          <a:lstStyle/>
          <a:p>
            <a:pPr algn="ctr"/>
            <a:r>
              <a:rPr lang="en-CA" sz="2000" b="1" dirty="0" smtClean="0"/>
              <a:t>Monitor and report</a:t>
            </a:r>
            <a:endParaRPr lang="en-CA" sz="2000" b="1"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11</a:t>
            </a:fld>
            <a:r>
              <a:rPr lang="en-CA" smtClean="0"/>
              <a:t> </a:t>
            </a:r>
            <a:endParaRPr lang="en-CA" dirty="0"/>
          </a:p>
        </p:txBody>
      </p:sp>
    </p:spTree>
    <p:extLst>
      <p:ext uri="{BB962C8B-B14F-4D97-AF65-F5344CB8AC3E}">
        <p14:creationId xmlns:p14="http://schemas.microsoft.com/office/powerpoint/2010/main" val="1789839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we’re using</a:t>
            </a:r>
            <a:endParaRPr lang="en-CA" dirty="0"/>
          </a:p>
        </p:txBody>
      </p:sp>
      <p:pic>
        <p:nvPicPr>
          <p:cNvPr id="5" name="__EngageSlideDescription__" descr="slide description : Outline of the tools and services used"/>
          <p:cNvPicPr>
            <a:picLocks/>
          </p:cNvPicPr>
          <p:nvPr/>
        </p:nvPicPr>
        <p:blipFill>
          <a:blip r:embed="rId3"/>
          <a:stretch>
            <a:fillRect/>
          </a:stretch>
        </p:blipFill>
        <p:spPr>
          <a:xfrm>
            <a:off x="428400" y="785288"/>
            <a:ext cx="12700" cy="12700"/>
          </a:xfrm>
          <a:prstGeom prst="rect">
            <a:avLst/>
          </a:prstGeom>
          <a:ln/>
        </p:spPr>
      </p:pic>
      <p:grpSp>
        <p:nvGrpSpPr>
          <p:cNvPr id="3" name="Group 2"/>
          <p:cNvGrpSpPr/>
          <p:nvPr>
            <p:custDataLst>
              <p:tags r:id="rId1"/>
            </p:custDataLst>
          </p:nvPr>
        </p:nvGrpSpPr>
        <p:grpSpPr>
          <a:xfrm>
            <a:off x="1199808" y="1267484"/>
            <a:ext cx="9622423" cy="4481466"/>
            <a:chOff x="1199808" y="1267484"/>
            <a:chExt cx="9622423" cy="4481466"/>
          </a:xfrm>
        </p:grpSpPr>
        <p:sp>
          <p:nvSpPr>
            <p:cNvPr id="15" name="Rectangle 14"/>
            <p:cNvSpPr/>
            <p:nvPr/>
          </p:nvSpPr>
          <p:spPr>
            <a:xfrm>
              <a:off x="1199808" y="1267485"/>
              <a:ext cx="2290527" cy="4481465"/>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4921273" y="1267484"/>
              <a:ext cx="2290527" cy="4481465"/>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p:cNvSpPr/>
            <p:nvPr/>
          </p:nvSpPr>
          <p:spPr>
            <a:xfrm>
              <a:off x="8531704" y="1267484"/>
              <a:ext cx="2290527" cy="4481465"/>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8" name="Content Placeholder 7" descr="Azure"/>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110220" y="1747349"/>
            <a:ext cx="2410661" cy="1576974"/>
          </a:xfrm>
        </p:spPr>
      </p:pic>
      <p:pic>
        <p:nvPicPr>
          <p:cNvPr id="6" name="Picture 5" descr="AW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6845" y="4057767"/>
            <a:ext cx="1417413" cy="1063060"/>
          </a:xfrm>
          <a:prstGeom prst="rect">
            <a:avLst/>
          </a:prstGeom>
        </p:spPr>
      </p:pic>
      <p:sp>
        <p:nvSpPr>
          <p:cNvPr id="18" name="TextBox 17"/>
          <p:cNvSpPr txBox="1"/>
          <p:nvPr/>
        </p:nvSpPr>
        <p:spPr>
          <a:xfrm>
            <a:off x="689140" y="5863359"/>
            <a:ext cx="3252824" cy="400110"/>
          </a:xfrm>
          <a:prstGeom prst="rect">
            <a:avLst/>
          </a:prstGeom>
          <a:noFill/>
        </p:spPr>
        <p:txBody>
          <a:bodyPr wrap="square" rtlCol="0">
            <a:spAutoFit/>
          </a:bodyPr>
          <a:lstStyle/>
          <a:p>
            <a:pPr algn="ctr"/>
            <a:r>
              <a:rPr lang="en-CA" sz="2000" dirty="0" smtClean="0"/>
              <a:t>Cloud</a:t>
            </a:r>
            <a:endParaRPr lang="en-CA" sz="1200" dirty="0"/>
          </a:p>
        </p:txBody>
      </p:sp>
      <p:pic>
        <p:nvPicPr>
          <p:cNvPr id="11" name="Picture 10" descr="Ansible"/>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76310" y="1813997"/>
            <a:ext cx="980452" cy="1206364"/>
          </a:xfrm>
          <a:prstGeom prst="rect">
            <a:avLst/>
          </a:prstGeom>
        </p:spPr>
      </p:pic>
      <p:pic>
        <p:nvPicPr>
          <p:cNvPr id="9" name="Picture 8" descr="Terraform"/>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06307" y="3647790"/>
            <a:ext cx="1782968" cy="1780338"/>
          </a:xfrm>
          <a:prstGeom prst="rect">
            <a:avLst/>
          </a:prstGeom>
        </p:spPr>
      </p:pic>
      <p:sp>
        <p:nvSpPr>
          <p:cNvPr id="19" name="TextBox 18"/>
          <p:cNvSpPr txBox="1"/>
          <p:nvPr/>
        </p:nvSpPr>
        <p:spPr>
          <a:xfrm>
            <a:off x="4470188" y="5863359"/>
            <a:ext cx="3252824" cy="400110"/>
          </a:xfrm>
          <a:prstGeom prst="rect">
            <a:avLst/>
          </a:prstGeom>
          <a:noFill/>
        </p:spPr>
        <p:txBody>
          <a:bodyPr wrap="square" rtlCol="0">
            <a:spAutoFit/>
          </a:bodyPr>
          <a:lstStyle/>
          <a:p>
            <a:pPr algn="ctr"/>
            <a:r>
              <a:rPr lang="en-CA" sz="2000" dirty="0" smtClean="0"/>
              <a:t>Automation</a:t>
            </a:r>
            <a:endParaRPr lang="en-CA" sz="1200" dirty="0"/>
          </a:p>
        </p:txBody>
      </p:sp>
      <p:pic>
        <p:nvPicPr>
          <p:cNvPr id="14" name="Picture 13" descr="Azure DevOps"/>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54654" y="1659803"/>
            <a:ext cx="1535160" cy="1535160"/>
          </a:xfrm>
          <a:prstGeom prst="rect">
            <a:avLst/>
          </a:prstGeom>
        </p:spPr>
      </p:pic>
      <p:pic>
        <p:nvPicPr>
          <p:cNvPr id="12" name="Picture 11" descr="GitHub"/>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56055" y="3987654"/>
            <a:ext cx="1332358" cy="1203286"/>
          </a:xfrm>
          <a:prstGeom prst="rect">
            <a:avLst/>
          </a:prstGeom>
        </p:spPr>
      </p:pic>
      <p:sp>
        <p:nvSpPr>
          <p:cNvPr id="20" name="TextBox 19"/>
          <p:cNvSpPr txBox="1"/>
          <p:nvPr/>
        </p:nvSpPr>
        <p:spPr>
          <a:xfrm>
            <a:off x="8050555" y="5863359"/>
            <a:ext cx="3252824" cy="400110"/>
          </a:xfrm>
          <a:prstGeom prst="rect">
            <a:avLst/>
          </a:prstGeom>
          <a:noFill/>
        </p:spPr>
        <p:txBody>
          <a:bodyPr wrap="square" rtlCol="0">
            <a:spAutoFit/>
          </a:bodyPr>
          <a:lstStyle/>
          <a:p>
            <a:pPr algn="ctr"/>
            <a:r>
              <a:rPr lang="en-CA" sz="2000" dirty="0" smtClean="0"/>
              <a:t>Version control</a:t>
            </a:r>
            <a:endParaRPr lang="en-CA" sz="2000"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12</a:t>
            </a:fld>
            <a:r>
              <a:rPr lang="en-CA" smtClean="0"/>
              <a:t> </a:t>
            </a:r>
            <a:endParaRPr lang="en-CA" dirty="0"/>
          </a:p>
        </p:txBody>
      </p:sp>
    </p:spTree>
    <p:extLst>
      <p:ext uri="{BB962C8B-B14F-4D97-AF65-F5344CB8AC3E}">
        <p14:creationId xmlns:p14="http://schemas.microsoft.com/office/powerpoint/2010/main" val="646360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Get in touch</a:t>
            </a:r>
            <a:endParaRPr lang="en-CA" sz="2800" dirty="0"/>
          </a:p>
        </p:txBody>
      </p:sp>
      <p:pic>
        <p:nvPicPr>
          <p:cNvPr id="6" name="__EngageSlideDescription__" descr="slide description : Contact details for our team"/>
          <p:cNvPicPr>
            <a:picLocks/>
          </p:cNvPicPr>
          <p:nvPr/>
        </p:nvPicPr>
        <p:blipFill>
          <a:blip r:embed="rId3"/>
          <a:stretch>
            <a:fillRect/>
          </a:stretch>
        </p:blipFill>
        <p:spPr>
          <a:xfrm>
            <a:off x="428400" y="785288"/>
            <a:ext cx="12700" cy="12700"/>
          </a:xfrm>
          <a:prstGeom prst="rect">
            <a:avLst/>
          </a:prstGeom>
          <a:ln/>
        </p:spPr>
      </p:pic>
      <p:sp>
        <p:nvSpPr>
          <p:cNvPr id="3" name="Content Placeholder 2"/>
          <p:cNvSpPr>
            <a:spLocks noGrp="1"/>
          </p:cNvSpPr>
          <p:nvPr>
            <p:ph idx="1"/>
          </p:nvPr>
        </p:nvSpPr>
        <p:spPr>
          <a:xfrm>
            <a:off x="2345142" y="2158559"/>
            <a:ext cx="5729092" cy="2527463"/>
          </a:xfrm>
        </p:spPr>
        <p:txBody>
          <a:bodyPr/>
          <a:lstStyle/>
          <a:p>
            <a:pPr marL="285750" indent="-285750">
              <a:lnSpc>
                <a:spcPct val="150000"/>
              </a:lnSpc>
              <a:buFont typeface="Arial" panose="020B0604020202020204" pitchFamily="34" charset="0"/>
              <a:buChar char="•"/>
            </a:pPr>
            <a:r>
              <a:rPr lang="en-CA" sz="2400" b="1" dirty="0" smtClean="0"/>
              <a:t>Bernard.Maltais</a:t>
            </a:r>
            <a:r>
              <a:rPr lang="en-CA" sz="2400" dirty="0" smtClean="0"/>
              <a:t>@canada.ca</a:t>
            </a:r>
            <a:endParaRPr lang="en-CA" sz="2400" dirty="0" smtClean="0"/>
          </a:p>
          <a:p>
            <a:pPr marL="285750" indent="-285750">
              <a:lnSpc>
                <a:spcPct val="150000"/>
              </a:lnSpc>
              <a:buFont typeface="Arial" panose="020B0604020202020204" pitchFamily="34" charset="0"/>
              <a:buChar char="•"/>
            </a:pPr>
            <a:r>
              <a:rPr lang="en-CA" sz="2400" b="1" dirty="0" smtClean="0"/>
              <a:t>Patrick.Heard</a:t>
            </a:r>
            <a:r>
              <a:rPr lang="en-CA" sz="2400" dirty="0" smtClean="0"/>
              <a:t>@canada.ca</a:t>
            </a:r>
            <a:endParaRPr lang="en-CA" sz="2400" dirty="0" smtClean="0"/>
          </a:p>
          <a:p>
            <a:pPr marL="285750" indent="-285750">
              <a:lnSpc>
                <a:spcPct val="150000"/>
              </a:lnSpc>
              <a:buFont typeface="Arial" panose="020B0604020202020204" pitchFamily="34" charset="0"/>
              <a:buChar char="•"/>
            </a:pPr>
            <a:r>
              <a:rPr lang="en-CA" sz="2400" dirty="0" smtClean="0"/>
              <a:t>github.com</a:t>
            </a:r>
            <a:r>
              <a:rPr lang="en-CA" sz="2400" b="1" dirty="0" smtClean="0"/>
              <a:t>/dtf-</a:t>
            </a:r>
            <a:r>
              <a:rPr lang="en-CA" sz="2400" b="1" dirty="0" err="1" smtClean="0"/>
              <a:t>ein</a:t>
            </a:r>
            <a:endParaRPr lang="en-CA" dirty="0"/>
          </a:p>
        </p:txBody>
      </p:sp>
      <p:pic>
        <p:nvPicPr>
          <p:cNvPr id="5" name="Picture 4" descr="Decorative"/>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47386" y="2158559"/>
            <a:ext cx="2143125" cy="2143125"/>
          </a:xfrm>
          <a:prstGeom prst="rect">
            <a:avLst/>
          </a:prstGeom>
        </p:spPr>
      </p:pic>
      <p:sp>
        <p:nvSpPr>
          <p:cNvPr id="4" name="Slide Number Placeholder 3"/>
          <p:cNvSpPr>
            <a:spLocks noGrp="1"/>
          </p:cNvSpPr>
          <p:nvPr>
            <p:ph type="sldNum" sz="quarter" idx="4"/>
          </p:nvPr>
        </p:nvSpPr>
        <p:spPr/>
        <p:txBody>
          <a:bodyPr/>
          <a:lstStyle/>
          <a:p>
            <a:fld id="{105822BA-B7AE-4DDB-BAFC-C8E55FB5C986}" type="slidenum">
              <a:rPr lang="en-CA" smtClean="0"/>
              <a:pPr/>
              <a:t>13</a:t>
            </a:fld>
            <a:r>
              <a:rPr lang="en-CA" smtClean="0"/>
              <a:t> </a:t>
            </a:r>
            <a:endParaRPr lang="en-CA" dirty="0"/>
          </a:p>
        </p:txBody>
      </p:sp>
    </p:spTree>
    <p:extLst>
      <p:ext uri="{BB962C8B-B14F-4D97-AF65-F5344CB8AC3E}">
        <p14:creationId xmlns:p14="http://schemas.microsoft.com/office/powerpoint/2010/main" val="381840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What we’ll cover</a:t>
            </a:r>
            <a:endParaRPr lang="en-CA" sz="2800" dirty="0"/>
          </a:p>
        </p:txBody>
      </p:sp>
      <p:pic>
        <p:nvPicPr>
          <p:cNvPr id="5" name="__EngageSlideDescription__" descr="slide description : Digital Transformation Office goals."/>
          <p:cNvPicPr>
            <a:picLocks/>
          </p:cNvPicPr>
          <p:nvPr/>
        </p:nvPicPr>
        <p:blipFill>
          <a:blip r:embed="rId5"/>
          <a:stretch>
            <a:fillRect/>
          </a:stretch>
        </p:blipFill>
        <p:spPr>
          <a:xfrm>
            <a:off x="428400" y="785288"/>
            <a:ext cx="12700" cy="12700"/>
          </a:xfrm>
          <a:prstGeom prst="rect">
            <a:avLst/>
          </a:prstGeom>
          <a:ln/>
        </p:spPr>
      </p:pic>
      <p:sp>
        <p:nvSpPr>
          <p:cNvPr id="24" name="Oval 23"/>
          <p:cNvSpPr/>
          <p:nvPr/>
        </p:nvSpPr>
        <p:spPr>
          <a:xfrm>
            <a:off x="1485053" y="4212695"/>
            <a:ext cx="288873" cy="288873"/>
          </a:xfrm>
          <a:prstGeom prst="ellipse">
            <a:avLst/>
          </a:prstGeom>
          <a:solidFill>
            <a:srgbClr val="00883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1</a:t>
            </a:r>
            <a:endParaRPr lang="en-CA" sz="1200" b="1" dirty="0"/>
          </a:p>
        </p:txBody>
      </p:sp>
      <p:sp>
        <p:nvSpPr>
          <p:cNvPr id="9" name="TextBox 8"/>
          <p:cNvSpPr txBox="1"/>
          <p:nvPr/>
        </p:nvSpPr>
        <p:spPr>
          <a:xfrm>
            <a:off x="959073" y="4123106"/>
            <a:ext cx="2585867" cy="461665"/>
          </a:xfrm>
          <a:prstGeom prst="rect">
            <a:avLst/>
          </a:prstGeom>
          <a:noFill/>
        </p:spPr>
        <p:txBody>
          <a:bodyPr wrap="square" rtlCol="0">
            <a:spAutoFit/>
          </a:bodyPr>
          <a:lstStyle/>
          <a:p>
            <a:pPr algn="ctr"/>
            <a:r>
              <a:rPr lang="en-CA" sz="2400" b="1" dirty="0" smtClean="0"/>
              <a:t>Cloud</a:t>
            </a:r>
            <a:endParaRPr lang="en-CA" sz="2400" dirty="0"/>
          </a:p>
        </p:txBody>
      </p:sp>
      <p:sp>
        <p:nvSpPr>
          <p:cNvPr id="23" name="Oval 22"/>
          <p:cNvSpPr/>
          <p:nvPr/>
        </p:nvSpPr>
        <p:spPr>
          <a:xfrm>
            <a:off x="4860443" y="4216213"/>
            <a:ext cx="288873" cy="288873"/>
          </a:xfrm>
          <a:prstGeom prst="ellipse">
            <a:avLst/>
          </a:prstGeom>
          <a:solidFill>
            <a:srgbClr val="00883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2</a:t>
            </a:r>
          </a:p>
        </p:txBody>
      </p:sp>
      <p:sp>
        <p:nvSpPr>
          <p:cNvPr id="10" name="TextBox 9"/>
          <p:cNvSpPr txBox="1"/>
          <p:nvPr/>
        </p:nvSpPr>
        <p:spPr>
          <a:xfrm>
            <a:off x="4746809" y="4123106"/>
            <a:ext cx="2585867" cy="461665"/>
          </a:xfrm>
          <a:prstGeom prst="rect">
            <a:avLst/>
          </a:prstGeom>
          <a:noFill/>
        </p:spPr>
        <p:txBody>
          <a:bodyPr wrap="square" rtlCol="0">
            <a:spAutoFit/>
          </a:bodyPr>
          <a:lstStyle/>
          <a:p>
            <a:pPr algn="ctr"/>
            <a:r>
              <a:rPr lang="en-CA" sz="2400" b="1" dirty="0" smtClean="0"/>
              <a:t>Automation</a:t>
            </a:r>
            <a:endParaRPr lang="en-CA" sz="2400" dirty="0"/>
          </a:p>
        </p:txBody>
      </p:sp>
      <p:sp>
        <p:nvSpPr>
          <p:cNvPr id="25" name="Oval 24"/>
          <p:cNvSpPr/>
          <p:nvPr/>
        </p:nvSpPr>
        <p:spPr>
          <a:xfrm>
            <a:off x="8898620" y="4212695"/>
            <a:ext cx="288873" cy="288873"/>
          </a:xfrm>
          <a:prstGeom prst="ellipse">
            <a:avLst/>
          </a:prstGeom>
          <a:solidFill>
            <a:srgbClr val="00883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3</a:t>
            </a:r>
            <a:endParaRPr lang="en-CA" sz="1200" b="1" dirty="0"/>
          </a:p>
        </p:txBody>
      </p:sp>
      <p:sp>
        <p:nvSpPr>
          <p:cNvPr id="11" name="TextBox 10"/>
          <p:cNvSpPr txBox="1"/>
          <p:nvPr/>
        </p:nvSpPr>
        <p:spPr>
          <a:xfrm>
            <a:off x="8526232" y="4123106"/>
            <a:ext cx="2585867" cy="461665"/>
          </a:xfrm>
          <a:prstGeom prst="rect">
            <a:avLst/>
          </a:prstGeom>
          <a:noFill/>
        </p:spPr>
        <p:txBody>
          <a:bodyPr wrap="square" rtlCol="0">
            <a:spAutoFit/>
          </a:bodyPr>
          <a:lstStyle/>
          <a:p>
            <a:pPr algn="ctr"/>
            <a:r>
              <a:rPr lang="en-CA" sz="2400" b="1" dirty="0" smtClean="0"/>
              <a:t>DevOps</a:t>
            </a:r>
            <a:endParaRPr lang="en-CA" sz="2400"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2</a:t>
            </a:fld>
            <a:r>
              <a:rPr lang="en-CA" smtClean="0"/>
              <a:t> </a:t>
            </a:r>
            <a:endParaRPr lang="en-CA" dirty="0"/>
          </a:p>
        </p:txBody>
      </p:sp>
      <p:grpSp>
        <p:nvGrpSpPr>
          <p:cNvPr id="12" name="Group 11" descr="Decorative"/>
          <p:cNvGrpSpPr/>
          <p:nvPr>
            <p:custDataLst>
              <p:tags r:id="rId1"/>
            </p:custDataLst>
          </p:nvPr>
        </p:nvGrpSpPr>
        <p:grpSpPr>
          <a:xfrm>
            <a:off x="1358020" y="2390115"/>
            <a:ext cx="1584356" cy="1584356"/>
            <a:chOff x="1358020" y="2390115"/>
            <a:chExt cx="1584356" cy="1584356"/>
          </a:xfrm>
        </p:grpSpPr>
        <p:sp>
          <p:nvSpPr>
            <p:cNvPr id="6" name="Oval 5"/>
            <p:cNvSpPr/>
            <p:nvPr/>
          </p:nvSpPr>
          <p:spPr>
            <a:xfrm>
              <a:off x="1358020" y="2390115"/>
              <a:ext cx="1584356" cy="1584356"/>
            </a:xfrm>
            <a:prstGeom prst="ellipse">
              <a:avLst/>
            </a:prstGeom>
            <a:solidFill>
              <a:srgbClr val="262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0" b="1" dirty="0"/>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753413" y="2920730"/>
              <a:ext cx="796760" cy="523125"/>
            </a:xfrm>
            <a:prstGeom prst="rect">
              <a:avLst/>
            </a:prstGeom>
          </p:spPr>
        </p:pic>
      </p:grpSp>
      <p:grpSp>
        <p:nvGrpSpPr>
          <p:cNvPr id="13" name="Group 12" descr="Decorative"/>
          <p:cNvGrpSpPr/>
          <p:nvPr>
            <p:custDataLst>
              <p:tags r:id="rId2"/>
            </p:custDataLst>
          </p:nvPr>
        </p:nvGrpSpPr>
        <p:grpSpPr>
          <a:xfrm>
            <a:off x="5136633" y="2390115"/>
            <a:ext cx="1584356" cy="1584356"/>
            <a:chOff x="5136633" y="2390115"/>
            <a:chExt cx="1584356" cy="1584356"/>
          </a:xfrm>
        </p:grpSpPr>
        <p:sp>
          <p:nvSpPr>
            <p:cNvPr id="7" name="Oval 6"/>
            <p:cNvSpPr/>
            <p:nvPr/>
          </p:nvSpPr>
          <p:spPr>
            <a:xfrm>
              <a:off x="5136633" y="2390115"/>
              <a:ext cx="1584356" cy="1584356"/>
            </a:xfrm>
            <a:prstGeom prst="ellipse">
              <a:avLst/>
            </a:prstGeom>
            <a:solidFill>
              <a:srgbClr val="392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0" b="1" dirty="0"/>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5261" y="2824681"/>
              <a:ext cx="377055" cy="712513"/>
            </a:xfrm>
            <a:prstGeom prst="rect">
              <a:avLst/>
            </a:prstGeom>
          </p:spPr>
        </p:pic>
      </p:grpSp>
      <p:grpSp>
        <p:nvGrpSpPr>
          <p:cNvPr id="14" name="Group 13" descr="Decorative"/>
          <p:cNvGrpSpPr/>
          <p:nvPr>
            <p:custDataLst>
              <p:tags r:id="rId3"/>
            </p:custDataLst>
          </p:nvPr>
        </p:nvGrpSpPr>
        <p:grpSpPr>
          <a:xfrm>
            <a:off x="8915246" y="2390115"/>
            <a:ext cx="1584356" cy="1584356"/>
            <a:chOff x="8915246" y="2390115"/>
            <a:chExt cx="1584356" cy="1584356"/>
          </a:xfrm>
        </p:grpSpPr>
        <p:sp>
          <p:nvSpPr>
            <p:cNvPr id="8" name="Oval 7"/>
            <p:cNvSpPr/>
            <p:nvPr/>
          </p:nvSpPr>
          <p:spPr>
            <a:xfrm>
              <a:off x="8915246" y="2390115"/>
              <a:ext cx="1584356" cy="1584356"/>
            </a:xfrm>
            <a:prstGeom prst="ellipse">
              <a:avLst/>
            </a:prstGeom>
            <a:solidFill>
              <a:srgbClr val="521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0" b="1" dirty="0"/>
            </a:p>
          </p:txBody>
        </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03556" y="3016917"/>
              <a:ext cx="807736" cy="330750"/>
            </a:xfrm>
            <a:prstGeom prst="rect">
              <a:avLst/>
            </a:prstGeom>
          </p:spPr>
        </p:pic>
      </p:grpSp>
    </p:spTree>
    <p:extLst>
      <p:ext uri="{BB962C8B-B14F-4D97-AF65-F5344CB8AC3E}">
        <p14:creationId xmlns:p14="http://schemas.microsoft.com/office/powerpoint/2010/main" val="2813130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pic>
        <p:nvPicPr>
          <p:cNvPr id="2" name="__EngageSlideDescription__" descr="slide description : Cloud section."/>
          <p:cNvPicPr>
            <a:picLocks/>
          </p:cNvPicPr>
          <p:nvPr/>
        </p:nvPicPr>
        <p:blipFill>
          <a:blip r:embed="rId4"/>
          <a:stretch>
            <a:fillRect/>
          </a:stretch>
        </p:blipFill>
        <p:spPr>
          <a:xfrm>
            <a:off x="0" y="0"/>
            <a:ext cx="12700" cy="12700"/>
          </a:xfrm>
          <a:prstGeom prst="rect">
            <a:avLst/>
          </a:prstGeom>
          <a:ln/>
        </p:spPr>
      </p:pic>
      <p:sp>
        <p:nvSpPr>
          <p:cNvPr id="5" name="Rectangle 4"/>
          <p:cNvSpPr/>
          <p:nvPr>
            <p:custDataLst>
              <p:tags r:id="rId1"/>
            </p:custDataLst>
          </p:nvPr>
        </p:nvSpPr>
        <p:spPr>
          <a:xfrm>
            <a:off x="0" y="4028792"/>
            <a:ext cx="12192000" cy="2829208"/>
          </a:xfrm>
          <a:prstGeom prst="rect">
            <a:avLst/>
          </a:prstGeom>
          <a:gradFill>
            <a:gsLst>
              <a:gs pos="0">
                <a:srgbClr val="000048">
                  <a:alpha val="0"/>
                </a:srgbClr>
              </a:gs>
              <a:gs pos="100000">
                <a:srgbClr val="00004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Oval 2"/>
          <p:cNvSpPr/>
          <p:nvPr/>
        </p:nvSpPr>
        <p:spPr>
          <a:xfrm>
            <a:off x="416459" y="5215634"/>
            <a:ext cx="455523" cy="455523"/>
          </a:xfrm>
          <a:prstGeom prst="ellipse">
            <a:avLst/>
          </a:prstGeom>
          <a:solidFill>
            <a:srgbClr val="00883D"/>
          </a:solidFill>
          <a:ln>
            <a:noFill/>
          </a:ln>
          <a:effectLst>
            <a:outerShdw blurRad="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rgbClr val="FFFFFF"/>
                </a:solidFill>
              </a:rPr>
              <a:t>1</a:t>
            </a:r>
            <a:endParaRPr lang="en-CA" b="1" dirty="0">
              <a:solidFill>
                <a:srgbClr val="FFFFFF"/>
              </a:solidFill>
            </a:endParaRPr>
          </a:p>
        </p:txBody>
      </p:sp>
      <p:sp>
        <p:nvSpPr>
          <p:cNvPr id="7" name="Title 6"/>
          <p:cNvSpPr>
            <a:spLocks noGrp="1"/>
          </p:cNvSpPr>
          <p:nvPr>
            <p:ph type="title"/>
          </p:nvPr>
        </p:nvSpPr>
        <p:spPr>
          <a:xfrm>
            <a:off x="718111" y="5349483"/>
            <a:ext cx="9961255" cy="1090222"/>
          </a:xfrm>
          <a:solidFill>
            <a:srgbClr val="1E1E1E">
              <a:alpha val="0"/>
            </a:srgbClr>
          </a:solidFill>
        </p:spPr>
        <p:txBody>
          <a:bodyPr/>
          <a:lstStyle/>
          <a:p>
            <a:r>
              <a:rPr lang="en-CA" sz="7200" dirty="0" smtClean="0">
                <a:solidFill>
                  <a:schemeClr val="bg1"/>
                </a:solidFill>
              </a:rPr>
              <a:t>Cloud</a:t>
            </a:r>
            <a:endParaRPr lang="en-CA" sz="7200" dirty="0">
              <a:solidFill>
                <a:schemeClr val="bg1"/>
              </a:solidFill>
            </a:endParaRPr>
          </a:p>
        </p:txBody>
      </p:sp>
    </p:spTree>
    <p:extLst>
      <p:ext uri="{BB962C8B-B14F-4D97-AF65-F5344CB8AC3E}">
        <p14:creationId xmlns:p14="http://schemas.microsoft.com/office/powerpoint/2010/main" val="2474186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What is cloud</a:t>
            </a:r>
            <a:endParaRPr lang="en-CA" sz="2800" dirty="0"/>
          </a:p>
        </p:txBody>
      </p:sp>
      <p:pic>
        <p:nvPicPr>
          <p:cNvPr id="5" name="__EngageSlideDescription__" descr="slide description : Highlevel overview of cloud computing."/>
          <p:cNvPicPr>
            <a:picLocks/>
          </p:cNvPicPr>
          <p:nvPr/>
        </p:nvPicPr>
        <p:blipFill>
          <a:blip r:embed="rId2"/>
          <a:stretch>
            <a:fillRect/>
          </a:stretch>
        </p:blipFill>
        <p:spPr>
          <a:xfrm>
            <a:off x="428400" y="785288"/>
            <a:ext cx="12700" cy="12700"/>
          </a:xfrm>
          <a:prstGeom prst="rect">
            <a:avLst/>
          </a:prstGeom>
          <a:ln/>
        </p:spPr>
      </p:pic>
      <p:sp>
        <p:nvSpPr>
          <p:cNvPr id="3" name="Content Placeholder 2"/>
          <p:cNvSpPr>
            <a:spLocks noGrp="1"/>
          </p:cNvSpPr>
          <p:nvPr>
            <p:ph idx="1"/>
          </p:nvPr>
        </p:nvSpPr>
        <p:spPr/>
        <p:txBody>
          <a:bodyPr>
            <a:normAutofit/>
          </a:bodyPr>
          <a:lstStyle/>
          <a:p>
            <a:pPr marL="285750" indent="-285750">
              <a:lnSpc>
                <a:spcPct val="150000"/>
              </a:lnSpc>
              <a:buFont typeface="Arial" panose="020B0604020202020204" pitchFamily="34" charset="0"/>
              <a:buChar char="•"/>
            </a:pPr>
            <a:r>
              <a:rPr lang="en-CA" sz="2400" dirty="0" smtClean="0"/>
              <a:t>Another companies network, computers and </a:t>
            </a:r>
            <a:r>
              <a:rPr lang="en-CA" sz="2400" dirty="0" smtClean="0"/>
              <a:t>services</a:t>
            </a:r>
            <a:endParaRPr lang="en-CA" sz="2400" dirty="0" smtClean="0"/>
          </a:p>
          <a:p>
            <a:pPr marL="285750" indent="-285750">
              <a:lnSpc>
                <a:spcPct val="150000"/>
              </a:lnSpc>
              <a:buFont typeface="Arial" panose="020B0604020202020204" pitchFamily="34" charset="0"/>
              <a:buChar char="•"/>
            </a:pPr>
            <a:r>
              <a:rPr lang="en-CA" sz="2400" dirty="0" smtClean="0"/>
              <a:t>Cost is based on home much power and storage you </a:t>
            </a:r>
            <a:r>
              <a:rPr lang="en-CA" sz="2400" dirty="0" smtClean="0"/>
              <a:t>use</a:t>
            </a:r>
            <a:endParaRPr lang="en-CA" sz="2400" dirty="0" smtClean="0"/>
          </a:p>
          <a:p>
            <a:pPr marL="285750" indent="-285750">
              <a:lnSpc>
                <a:spcPct val="150000"/>
              </a:lnSpc>
              <a:buFont typeface="Arial" panose="020B0604020202020204" pitchFamily="34" charset="0"/>
              <a:buChar char="•"/>
            </a:pPr>
            <a:r>
              <a:rPr lang="en-CA" sz="2400" dirty="0"/>
              <a:t>Like a utility company, for </a:t>
            </a:r>
            <a:r>
              <a:rPr lang="en-CA" sz="2400" dirty="0" smtClean="0"/>
              <a:t>computing</a:t>
            </a:r>
          </a:p>
        </p:txBody>
      </p:sp>
      <p:sp>
        <p:nvSpPr>
          <p:cNvPr id="4" name="Slide Number Placeholder 3"/>
          <p:cNvSpPr>
            <a:spLocks noGrp="1"/>
          </p:cNvSpPr>
          <p:nvPr>
            <p:ph type="sldNum" sz="quarter" idx="4"/>
          </p:nvPr>
        </p:nvSpPr>
        <p:spPr/>
        <p:txBody>
          <a:bodyPr/>
          <a:lstStyle/>
          <a:p>
            <a:fld id="{105822BA-B7AE-4DDB-BAFC-C8E55FB5C986}" type="slidenum">
              <a:rPr lang="en-CA" smtClean="0"/>
              <a:pPr/>
              <a:t>4</a:t>
            </a:fld>
            <a:r>
              <a:rPr lang="en-CA" smtClean="0"/>
              <a:t> </a:t>
            </a:r>
            <a:endParaRPr lang="en-CA" dirty="0"/>
          </a:p>
        </p:txBody>
      </p:sp>
    </p:spTree>
    <p:extLst>
      <p:ext uri="{BB962C8B-B14F-4D97-AF65-F5344CB8AC3E}">
        <p14:creationId xmlns:p14="http://schemas.microsoft.com/office/powerpoint/2010/main" val="2715544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Why go cloud</a:t>
            </a:r>
            <a:endParaRPr lang="en-CA" sz="2800" dirty="0"/>
          </a:p>
        </p:txBody>
      </p:sp>
      <p:pic>
        <p:nvPicPr>
          <p:cNvPr id="5" name="__EngageSlideDescription__" descr="slide description : Benefits of adopting cloud infrastructure"/>
          <p:cNvPicPr>
            <a:picLocks/>
          </p:cNvPicPr>
          <p:nvPr/>
        </p:nvPicPr>
        <p:blipFill>
          <a:blip r:embed="rId2"/>
          <a:stretch>
            <a:fillRect/>
          </a:stretch>
        </p:blipFill>
        <p:spPr>
          <a:xfrm>
            <a:off x="428400" y="785288"/>
            <a:ext cx="12700" cy="12700"/>
          </a:xfrm>
          <a:prstGeom prst="rect">
            <a:avLst/>
          </a:prstGeom>
          <a:ln/>
        </p:spPr>
      </p:pic>
      <p:sp>
        <p:nvSpPr>
          <p:cNvPr id="3" name="Content Placeholder 2"/>
          <p:cNvSpPr>
            <a:spLocks noGrp="1"/>
          </p:cNvSpPr>
          <p:nvPr>
            <p:ph idx="1"/>
          </p:nvPr>
        </p:nvSpPr>
        <p:spPr/>
        <p:txBody>
          <a:bodyPr>
            <a:normAutofit/>
          </a:bodyPr>
          <a:lstStyle/>
          <a:p>
            <a:pPr marL="285750" indent="-285750">
              <a:lnSpc>
                <a:spcPct val="150000"/>
              </a:lnSpc>
              <a:buFont typeface="Arial" panose="020B0604020202020204" pitchFamily="34" charset="0"/>
              <a:buChar char="•"/>
            </a:pPr>
            <a:r>
              <a:rPr lang="en-CA" sz="2400" dirty="0" smtClean="0"/>
              <a:t>Faster service </a:t>
            </a:r>
            <a:r>
              <a:rPr lang="en-CA" sz="2400" dirty="0" smtClean="0"/>
              <a:t>delivery</a:t>
            </a:r>
            <a:endParaRPr lang="en-CA" sz="2400" dirty="0" smtClean="0"/>
          </a:p>
          <a:p>
            <a:pPr marL="285750" indent="-285750">
              <a:lnSpc>
                <a:spcPct val="150000"/>
              </a:lnSpc>
              <a:buFont typeface="Arial" panose="020B0604020202020204" pitchFamily="34" charset="0"/>
              <a:buChar char="•"/>
            </a:pPr>
            <a:r>
              <a:rPr lang="en-CA" sz="2400" dirty="0" smtClean="0"/>
              <a:t>Ability to scale with </a:t>
            </a:r>
            <a:r>
              <a:rPr lang="en-CA" sz="2400" dirty="0" smtClean="0"/>
              <a:t>demand</a:t>
            </a:r>
            <a:endParaRPr lang="en-CA" sz="2400" dirty="0" smtClean="0"/>
          </a:p>
          <a:p>
            <a:pPr marL="285750" indent="-285750">
              <a:lnSpc>
                <a:spcPct val="150000"/>
              </a:lnSpc>
              <a:buFont typeface="Arial" panose="020B0604020202020204" pitchFamily="34" charset="0"/>
              <a:buChar char="•"/>
            </a:pPr>
            <a:r>
              <a:rPr lang="en-CA" sz="2400" dirty="0" smtClean="0"/>
              <a:t>Enables modern service </a:t>
            </a:r>
            <a:r>
              <a:rPr lang="en-CA" sz="2400" dirty="0" smtClean="0"/>
              <a:t>delivery</a:t>
            </a:r>
            <a:endParaRPr lang="en-CA" sz="2400" dirty="0" smtClean="0"/>
          </a:p>
        </p:txBody>
      </p:sp>
      <p:sp>
        <p:nvSpPr>
          <p:cNvPr id="4" name="Slide Number Placeholder 3"/>
          <p:cNvSpPr>
            <a:spLocks noGrp="1"/>
          </p:cNvSpPr>
          <p:nvPr>
            <p:ph type="sldNum" sz="quarter" idx="4"/>
          </p:nvPr>
        </p:nvSpPr>
        <p:spPr/>
        <p:txBody>
          <a:bodyPr/>
          <a:lstStyle/>
          <a:p>
            <a:fld id="{105822BA-B7AE-4DDB-BAFC-C8E55FB5C986}" type="slidenum">
              <a:rPr lang="en-CA" smtClean="0"/>
              <a:pPr/>
              <a:t>5</a:t>
            </a:fld>
            <a:r>
              <a:rPr lang="en-CA" smtClean="0"/>
              <a:t> </a:t>
            </a:r>
            <a:endParaRPr lang="en-CA" dirty="0"/>
          </a:p>
        </p:txBody>
      </p:sp>
    </p:spTree>
    <p:extLst>
      <p:ext uri="{BB962C8B-B14F-4D97-AF65-F5344CB8AC3E}">
        <p14:creationId xmlns:p14="http://schemas.microsoft.com/office/powerpoint/2010/main" val="18920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How cloud works</a:t>
            </a:r>
            <a:endParaRPr lang="en-CA" sz="2800" dirty="0"/>
          </a:p>
        </p:txBody>
      </p:sp>
      <p:pic>
        <p:nvPicPr>
          <p:cNvPr id="6" name="__EngageSlideDescription__" descr="slide description : Explanation of different cloud models, which include IaaS, PaaS and SaaS."/>
          <p:cNvPicPr>
            <a:picLocks/>
          </p:cNvPicPr>
          <p:nvPr/>
        </p:nvPicPr>
        <p:blipFill>
          <a:blip r:embed="rId3"/>
          <a:stretch>
            <a:fillRect/>
          </a:stretch>
        </p:blipFill>
        <p:spPr>
          <a:xfrm>
            <a:off x="428400" y="785288"/>
            <a:ext cx="12700" cy="12700"/>
          </a:xfrm>
          <a:prstGeom prst="rect">
            <a:avLst/>
          </a:prstGeom>
          <a:ln/>
        </p:spPr>
      </p:pic>
      <p:sp>
        <p:nvSpPr>
          <p:cNvPr id="3" name="Content Placeholder 2"/>
          <p:cNvSpPr>
            <a:spLocks noGrp="1"/>
          </p:cNvSpPr>
          <p:nvPr>
            <p:ph idx="1"/>
          </p:nvPr>
        </p:nvSpPr>
        <p:spPr>
          <a:xfrm>
            <a:off x="428400" y="1152730"/>
            <a:ext cx="11336400" cy="5001199"/>
          </a:xfrm>
        </p:spPr>
        <p:txBody>
          <a:bodyPr>
            <a:normAutofit/>
          </a:bodyPr>
          <a:lstStyle/>
          <a:p>
            <a:pPr marL="285750" indent="-285750">
              <a:lnSpc>
                <a:spcPct val="100000"/>
              </a:lnSpc>
              <a:buFont typeface="Arial" panose="020B0604020202020204" pitchFamily="34" charset="0"/>
              <a:buChar char="•"/>
            </a:pPr>
            <a:r>
              <a:rPr lang="en-CA" sz="2400" dirty="0" smtClean="0"/>
              <a:t>You </a:t>
            </a:r>
            <a:r>
              <a:rPr lang="en-CA" sz="2400" dirty="0" smtClean="0"/>
              <a:t>build on the </a:t>
            </a:r>
            <a:r>
              <a:rPr lang="en-CA" sz="2400" dirty="0" smtClean="0"/>
              <a:t>cloud provider</a:t>
            </a:r>
          </a:p>
          <a:p>
            <a:pPr marL="285750" indent="-285750">
              <a:lnSpc>
                <a:spcPct val="100000"/>
              </a:lnSpc>
              <a:buFont typeface="Arial" panose="020B0604020202020204" pitchFamily="34" charset="0"/>
              <a:buChar char="•"/>
            </a:pPr>
            <a:r>
              <a:rPr lang="en-CA" sz="2400" dirty="0"/>
              <a:t>Different service models </a:t>
            </a:r>
          </a:p>
          <a:p>
            <a:endParaRPr lang="en-CA" sz="2400" dirty="0" smtClean="0"/>
          </a:p>
        </p:txBody>
      </p:sp>
      <p:grpSp>
        <p:nvGrpSpPr>
          <p:cNvPr id="14" name="Group 13" descr="Pyramid showing the relative effor and control for SaaS, PaaS and IaaS.  IaaS has the most control and effort, PaaS is in the middle and SaaS has the least control and effort required."/>
          <p:cNvGrpSpPr/>
          <p:nvPr>
            <p:custDataLst>
              <p:tags r:id="rId1"/>
            </p:custDataLst>
          </p:nvPr>
        </p:nvGrpSpPr>
        <p:grpSpPr>
          <a:xfrm>
            <a:off x="1032096" y="1791812"/>
            <a:ext cx="10316006" cy="4429971"/>
            <a:chOff x="878187" y="1791812"/>
            <a:chExt cx="10316006" cy="4429971"/>
          </a:xfrm>
        </p:grpSpPr>
        <p:cxnSp>
          <p:nvCxnSpPr>
            <p:cNvPr id="37" name="Straight Connector 36" descr="Arrow between most control and least control"/>
            <p:cNvCxnSpPr/>
            <p:nvPr/>
          </p:nvCxnSpPr>
          <p:spPr>
            <a:xfrm>
              <a:off x="6436130" y="2116691"/>
              <a:ext cx="2178544" cy="3630378"/>
            </a:xfrm>
            <a:prstGeom prst="line">
              <a:avLst/>
            </a:prstGeom>
            <a:ln w="63500" cap="rnd">
              <a:solidFill>
                <a:schemeClr val="bg1">
                  <a:lumMod val="8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222934" y="1791812"/>
              <a:ext cx="5129950" cy="4429971"/>
              <a:chOff x="5266832" y="1641075"/>
              <a:chExt cx="5129950" cy="4429971"/>
            </a:xfrm>
          </p:grpSpPr>
          <p:sp>
            <p:nvSpPr>
              <p:cNvPr id="7" name="Isosceles Triangle 6"/>
              <p:cNvSpPr/>
              <p:nvPr/>
            </p:nvSpPr>
            <p:spPr>
              <a:xfrm>
                <a:off x="5266832" y="1648675"/>
                <a:ext cx="5129950" cy="4422371"/>
              </a:xfrm>
              <a:prstGeom prst="triangle">
                <a:avLst/>
              </a:prstGeom>
              <a:solidFill>
                <a:srgbClr val="26262D"/>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p:cNvSpPr/>
              <p:nvPr/>
            </p:nvSpPr>
            <p:spPr>
              <a:xfrm>
                <a:off x="5948716" y="1641075"/>
                <a:ext cx="3766181" cy="3246708"/>
              </a:xfrm>
              <a:prstGeom prst="triangle">
                <a:avLst/>
              </a:prstGeom>
              <a:solidFill>
                <a:srgbClr val="392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p:cNvSpPr/>
              <p:nvPr/>
            </p:nvSpPr>
            <p:spPr>
              <a:xfrm>
                <a:off x="6645337" y="1666453"/>
                <a:ext cx="2365613" cy="2039321"/>
              </a:xfrm>
              <a:prstGeom prst="triangle">
                <a:avLst/>
              </a:prstGeom>
              <a:solidFill>
                <a:srgbClr val="521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5" name="Straight Connector 24"/>
            <p:cNvCxnSpPr/>
            <p:nvPr/>
          </p:nvCxnSpPr>
          <p:spPr>
            <a:xfrm flipV="1">
              <a:off x="878187" y="3818597"/>
              <a:ext cx="10109524" cy="2"/>
            </a:xfrm>
            <a:prstGeom prst="line">
              <a:avLst/>
            </a:prstGeom>
            <a:ln w="635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84669" y="5009321"/>
              <a:ext cx="10109524" cy="2"/>
            </a:xfrm>
            <a:prstGeom prst="line">
              <a:avLst/>
            </a:prstGeom>
            <a:ln w="635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233910" y="2909944"/>
            <a:ext cx="1356130" cy="677108"/>
          </a:xfrm>
          <a:prstGeom prst="rect">
            <a:avLst/>
          </a:prstGeom>
          <a:solidFill>
            <a:srgbClr val="521F80">
              <a:alpha val="0"/>
            </a:srgbClr>
          </a:solidFill>
        </p:spPr>
        <p:txBody>
          <a:bodyPr wrap="square" rtlCol="0">
            <a:spAutoFit/>
          </a:bodyPr>
          <a:lstStyle/>
          <a:p>
            <a:pPr algn="ctr"/>
            <a:r>
              <a:rPr lang="en-CA" sz="2400" b="1" dirty="0" smtClean="0">
                <a:solidFill>
                  <a:schemeClr val="bg1"/>
                </a:solidFill>
              </a:rPr>
              <a:t>SaaS</a:t>
            </a:r>
            <a:endParaRPr lang="en-CA" sz="2000" b="1" dirty="0" smtClean="0">
              <a:solidFill>
                <a:schemeClr val="bg1"/>
              </a:solidFill>
            </a:endParaRPr>
          </a:p>
          <a:p>
            <a:pPr algn="ctr"/>
            <a:r>
              <a:rPr lang="en-CA" sz="1400" dirty="0" smtClean="0">
                <a:solidFill>
                  <a:schemeClr val="bg1"/>
                </a:solidFill>
              </a:rPr>
              <a:t>Software</a:t>
            </a:r>
            <a:endParaRPr lang="en-CA" sz="1400" dirty="0">
              <a:solidFill>
                <a:schemeClr val="bg1"/>
              </a:solidFill>
            </a:endParaRPr>
          </a:p>
        </p:txBody>
      </p:sp>
      <p:sp>
        <p:nvSpPr>
          <p:cNvPr id="19" name="TextBox 18"/>
          <p:cNvSpPr txBox="1"/>
          <p:nvPr/>
        </p:nvSpPr>
        <p:spPr>
          <a:xfrm>
            <a:off x="4645222" y="4080163"/>
            <a:ext cx="2585867" cy="677108"/>
          </a:xfrm>
          <a:prstGeom prst="rect">
            <a:avLst/>
          </a:prstGeom>
          <a:solidFill>
            <a:srgbClr val="392190"/>
          </a:solidFill>
        </p:spPr>
        <p:txBody>
          <a:bodyPr wrap="square" rtlCol="0">
            <a:spAutoFit/>
          </a:bodyPr>
          <a:lstStyle/>
          <a:p>
            <a:pPr algn="ctr"/>
            <a:r>
              <a:rPr lang="en-CA" sz="2400" b="1" dirty="0" smtClean="0">
                <a:solidFill>
                  <a:schemeClr val="bg1"/>
                </a:solidFill>
              </a:rPr>
              <a:t>PaaS</a:t>
            </a:r>
            <a:endParaRPr lang="en-CA" sz="2000" b="1" dirty="0" smtClean="0">
              <a:solidFill>
                <a:schemeClr val="bg1"/>
              </a:solidFill>
            </a:endParaRPr>
          </a:p>
          <a:p>
            <a:pPr algn="ctr"/>
            <a:r>
              <a:rPr lang="en-CA" sz="1400" dirty="0" smtClean="0">
                <a:solidFill>
                  <a:schemeClr val="bg1"/>
                </a:solidFill>
              </a:rPr>
              <a:t>Platform</a:t>
            </a:r>
            <a:endParaRPr lang="en-CA" sz="1400" dirty="0">
              <a:solidFill>
                <a:schemeClr val="bg1"/>
              </a:solidFill>
            </a:endParaRPr>
          </a:p>
        </p:txBody>
      </p:sp>
      <p:sp>
        <p:nvSpPr>
          <p:cNvPr id="8" name="TextBox 7"/>
          <p:cNvSpPr txBox="1"/>
          <p:nvPr/>
        </p:nvSpPr>
        <p:spPr>
          <a:xfrm>
            <a:off x="4645222" y="5281587"/>
            <a:ext cx="2585867" cy="677108"/>
          </a:xfrm>
          <a:prstGeom prst="rect">
            <a:avLst/>
          </a:prstGeom>
          <a:solidFill>
            <a:srgbClr val="26262D"/>
          </a:solidFill>
        </p:spPr>
        <p:txBody>
          <a:bodyPr wrap="square" rtlCol="0">
            <a:spAutoFit/>
          </a:bodyPr>
          <a:lstStyle/>
          <a:p>
            <a:pPr algn="ctr"/>
            <a:r>
              <a:rPr lang="en-CA" sz="2400" b="1" dirty="0" smtClean="0">
                <a:solidFill>
                  <a:schemeClr val="bg1"/>
                </a:solidFill>
              </a:rPr>
              <a:t>IaaS</a:t>
            </a:r>
            <a:endParaRPr lang="en-CA" sz="2000" b="1" dirty="0" smtClean="0">
              <a:solidFill>
                <a:schemeClr val="bg1"/>
              </a:solidFill>
            </a:endParaRPr>
          </a:p>
          <a:p>
            <a:pPr algn="ctr"/>
            <a:r>
              <a:rPr lang="en-CA" sz="1400" dirty="0" smtClean="0">
                <a:solidFill>
                  <a:schemeClr val="bg1"/>
                </a:solidFill>
              </a:rPr>
              <a:t>Infrastructure</a:t>
            </a:r>
            <a:endParaRPr lang="en-CA" sz="1400" dirty="0">
              <a:solidFill>
                <a:schemeClr val="bg1"/>
              </a:solidFill>
            </a:endParaRPr>
          </a:p>
        </p:txBody>
      </p:sp>
      <p:sp>
        <p:nvSpPr>
          <p:cNvPr id="12" name="TextBox 11"/>
          <p:cNvSpPr txBox="1"/>
          <p:nvPr/>
        </p:nvSpPr>
        <p:spPr>
          <a:xfrm>
            <a:off x="6293340" y="1562693"/>
            <a:ext cx="3928022" cy="553998"/>
          </a:xfrm>
          <a:prstGeom prst="rect">
            <a:avLst/>
          </a:prstGeom>
          <a:noFill/>
        </p:spPr>
        <p:txBody>
          <a:bodyPr wrap="square" rtlCol="0">
            <a:spAutoFit/>
          </a:bodyPr>
          <a:lstStyle/>
          <a:p>
            <a:pPr>
              <a:lnSpc>
                <a:spcPct val="150000"/>
              </a:lnSpc>
            </a:pPr>
            <a:r>
              <a:rPr lang="en-CA" sz="2000" dirty="0" smtClean="0"/>
              <a:t>Least control </a:t>
            </a:r>
            <a:r>
              <a:rPr lang="en-CA" sz="2000" dirty="0" smtClean="0"/>
              <a:t>/ </a:t>
            </a:r>
            <a:r>
              <a:rPr lang="en-CA" sz="2000" dirty="0" smtClean="0"/>
              <a:t>effort</a:t>
            </a:r>
            <a:endParaRPr lang="en-CA" sz="2000" dirty="0"/>
          </a:p>
        </p:txBody>
      </p:sp>
      <p:sp>
        <p:nvSpPr>
          <p:cNvPr id="11" name="TextBox 10"/>
          <p:cNvSpPr txBox="1"/>
          <p:nvPr/>
        </p:nvSpPr>
        <p:spPr>
          <a:xfrm>
            <a:off x="8665885" y="5823414"/>
            <a:ext cx="3252824" cy="553998"/>
          </a:xfrm>
          <a:prstGeom prst="rect">
            <a:avLst/>
          </a:prstGeom>
          <a:noFill/>
        </p:spPr>
        <p:txBody>
          <a:bodyPr wrap="square" rtlCol="0">
            <a:spAutoFit/>
          </a:bodyPr>
          <a:lstStyle/>
          <a:p>
            <a:pPr>
              <a:lnSpc>
                <a:spcPct val="150000"/>
              </a:lnSpc>
            </a:pPr>
            <a:r>
              <a:rPr lang="en-CA" sz="2000" dirty="0" smtClean="0"/>
              <a:t>Most control </a:t>
            </a:r>
            <a:r>
              <a:rPr lang="en-CA" sz="2000" dirty="0" smtClean="0"/>
              <a:t>/ </a:t>
            </a:r>
            <a:r>
              <a:rPr lang="en-CA" sz="2000" dirty="0" smtClean="0"/>
              <a:t>effort</a:t>
            </a:r>
            <a:endParaRPr lang="en-CA" sz="2000"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6</a:t>
            </a:fld>
            <a:r>
              <a:rPr lang="en-CA" smtClean="0"/>
              <a:t> </a:t>
            </a:r>
            <a:endParaRPr lang="en-CA" dirty="0"/>
          </a:p>
        </p:txBody>
      </p:sp>
    </p:spTree>
    <p:extLst>
      <p:ext uri="{BB962C8B-B14F-4D97-AF65-F5344CB8AC3E}">
        <p14:creationId xmlns:p14="http://schemas.microsoft.com/office/powerpoint/2010/main" val="4027040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GC Accelerators</a:t>
            </a:r>
            <a:endParaRPr lang="en-CA" sz="2800" dirty="0"/>
          </a:p>
        </p:txBody>
      </p:sp>
      <p:pic>
        <p:nvPicPr>
          <p:cNvPr id="5" name="__EngageSlideDescription__" descr="slide description : Explanation of the GC Accelerators project"/>
          <p:cNvPicPr>
            <a:picLocks/>
          </p:cNvPicPr>
          <p:nvPr/>
        </p:nvPicPr>
        <p:blipFill>
          <a:blip r:embed="rId2"/>
          <a:stretch>
            <a:fillRect/>
          </a:stretch>
        </p:blipFill>
        <p:spPr>
          <a:xfrm>
            <a:off x="428400" y="785288"/>
            <a:ext cx="12700" cy="12700"/>
          </a:xfrm>
          <a:prstGeom prst="rect">
            <a:avLst/>
          </a:prstGeom>
          <a:ln/>
        </p:spPr>
      </p:pic>
      <p:sp>
        <p:nvSpPr>
          <p:cNvPr id="3" name="Content Placeholder 2"/>
          <p:cNvSpPr>
            <a:spLocks noGrp="1"/>
          </p:cNvSpPr>
          <p:nvPr>
            <p:ph idx="1"/>
          </p:nvPr>
        </p:nvSpPr>
        <p:spPr/>
        <p:txBody>
          <a:bodyPr>
            <a:normAutofit/>
          </a:bodyPr>
          <a:lstStyle/>
          <a:p>
            <a:pPr marL="285750" indent="-285750">
              <a:lnSpc>
                <a:spcPct val="150000"/>
              </a:lnSpc>
              <a:buFont typeface="Arial" panose="020B0604020202020204" pitchFamily="34" charset="0"/>
              <a:buChar char="•"/>
            </a:pPr>
            <a:r>
              <a:rPr lang="en-CA" sz="2400" dirty="0" smtClean="0"/>
              <a:t>Open source templates for creating cloud </a:t>
            </a:r>
            <a:r>
              <a:rPr lang="en-CA" sz="2400" dirty="0" smtClean="0"/>
              <a:t>services</a:t>
            </a:r>
            <a:endParaRPr lang="en-CA" sz="2400" dirty="0" smtClean="0"/>
          </a:p>
          <a:p>
            <a:pPr marL="285750" indent="-285750">
              <a:lnSpc>
                <a:spcPct val="150000"/>
              </a:lnSpc>
              <a:buFont typeface="Arial" panose="020B0604020202020204" pitchFamily="34" charset="0"/>
              <a:buChar char="•"/>
            </a:pPr>
            <a:r>
              <a:rPr lang="en-CA" sz="2400" dirty="0" smtClean="0"/>
              <a:t>TBS security and cloud guidelines </a:t>
            </a:r>
            <a:r>
              <a:rPr lang="en-CA" sz="2400" dirty="0" smtClean="0"/>
              <a:t>baked-in</a:t>
            </a:r>
            <a:endParaRPr lang="en-CA" sz="2400" dirty="0" smtClean="0"/>
          </a:p>
          <a:p>
            <a:pPr marL="285750" indent="-285750">
              <a:lnSpc>
                <a:spcPct val="150000"/>
              </a:lnSpc>
              <a:buFont typeface="Arial" panose="020B0604020202020204" pitchFamily="34" charset="0"/>
              <a:buChar char="•"/>
            </a:pPr>
            <a:r>
              <a:rPr lang="en-CA" sz="2400" dirty="0" smtClean="0"/>
              <a:t>Avoids re-inventing the </a:t>
            </a:r>
            <a:r>
              <a:rPr lang="en-CA" sz="2400" dirty="0" smtClean="0"/>
              <a:t>wheel</a:t>
            </a:r>
            <a:endParaRPr lang="en-CA" sz="2400" dirty="0" smtClean="0"/>
          </a:p>
          <a:p>
            <a:pPr marL="285750" indent="-285750">
              <a:lnSpc>
                <a:spcPct val="150000"/>
              </a:lnSpc>
              <a:buFont typeface="Arial" panose="020B0604020202020204" pitchFamily="34" charset="0"/>
              <a:buChar char="•"/>
            </a:pPr>
            <a:r>
              <a:rPr lang="en-CA" sz="2400" dirty="0"/>
              <a:t>Foster collaboration amongst GC </a:t>
            </a:r>
            <a:r>
              <a:rPr lang="en-CA" sz="2400" dirty="0" smtClean="0"/>
              <a:t>departments</a:t>
            </a:r>
            <a:endParaRPr lang="en-CA" sz="2400" dirty="0"/>
          </a:p>
          <a:p>
            <a:pPr marL="285750" indent="-285750">
              <a:lnSpc>
                <a:spcPct val="150000"/>
              </a:lnSpc>
              <a:buFont typeface="Arial" panose="020B0604020202020204" pitchFamily="34" charset="0"/>
              <a:buChar char="•"/>
            </a:pPr>
            <a:r>
              <a:rPr lang="en-CA" sz="2400" dirty="0"/>
              <a:t>Developed with the CTO</a:t>
            </a:r>
          </a:p>
        </p:txBody>
      </p:sp>
      <p:sp>
        <p:nvSpPr>
          <p:cNvPr id="4" name="Slide Number Placeholder 3"/>
          <p:cNvSpPr>
            <a:spLocks noGrp="1"/>
          </p:cNvSpPr>
          <p:nvPr>
            <p:ph type="sldNum" sz="quarter" idx="4"/>
          </p:nvPr>
        </p:nvSpPr>
        <p:spPr/>
        <p:txBody>
          <a:bodyPr/>
          <a:lstStyle/>
          <a:p>
            <a:fld id="{105822BA-B7AE-4DDB-BAFC-C8E55FB5C986}" type="slidenum">
              <a:rPr lang="en-CA" smtClean="0"/>
              <a:pPr/>
              <a:t>7</a:t>
            </a:fld>
            <a:r>
              <a:rPr lang="en-CA" smtClean="0"/>
              <a:t> </a:t>
            </a:r>
            <a:endParaRPr lang="en-CA" dirty="0"/>
          </a:p>
        </p:txBody>
      </p:sp>
    </p:spTree>
    <p:extLst>
      <p:ext uri="{BB962C8B-B14F-4D97-AF65-F5344CB8AC3E}">
        <p14:creationId xmlns:p14="http://schemas.microsoft.com/office/powerpoint/2010/main" val="425908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pic>
        <p:nvPicPr>
          <p:cNvPr id="2" name="__EngageSlideDescription__" descr="slide description : Automation section."/>
          <p:cNvPicPr>
            <a:picLocks/>
          </p:cNvPicPr>
          <p:nvPr/>
        </p:nvPicPr>
        <p:blipFill>
          <a:blip r:embed="rId4"/>
          <a:stretch>
            <a:fillRect/>
          </a:stretch>
        </p:blipFill>
        <p:spPr>
          <a:xfrm>
            <a:off x="0" y="0"/>
            <a:ext cx="12700" cy="12700"/>
          </a:xfrm>
          <a:prstGeom prst="rect">
            <a:avLst/>
          </a:prstGeom>
          <a:ln/>
        </p:spPr>
      </p:pic>
      <p:sp>
        <p:nvSpPr>
          <p:cNvPr id="5" name="Rectangle 4"/>
          <p:cNvSpPr/>
          <p:nvPr>
            <p:custDataLst>
              <p:tags r:id="rId1"/>
            </p:custDataLst>
          </p:nvPr>
        </p:nvSpPr>
        <p:spPr>
          <a:xfrm>
            <a:off x="0" y="3422210"/>
            <a:ext cx="12192000" cy="3435790"/>
          </a:xfrm>
          <a:prstGeom prst="rect">
            <a:avLst/>
          </a:prstGeom>
          <a:gradFill>
            <a:gsLst>
              <a:gs pos="0">
                <a:schemeClr val="tx1">
                  <a:alpha val="0"/>
                </a:schemeClr>
              </a:gs>
              <a:gs pos="100000">
                <a:srgbClr val="1E1E1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416459" y="5215634"/>
            <a:ext cx="455523" cy="455523"/>
          </a:xfrm>
          <a:prstGeom prst="ellipse">
            <a:avLst/>
          </a:prstGeom>
          <a:solidFill>
            <a:srgbClr val="00883D"/>
          </a:solidFill>
          <a:ln>
            <a:noFill/>
          </a:ln>
          <a:effectLst>
            <a:outerShdw blurRad="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2</a:t>
            </a:r>
          </a:p>
        </p:txBody>
      </p:sp>
      <p:sp>
        <p:nvSpPr>
          <p:cNvPr id="3" name="Title 2"/>
          <p:cNvSpPr>
            <a:spLocks noGrp="1"/>
          </p:cNvSpPr>
          <p:nvPr>
            <p:ph type="title"/>
          </p:nvPr>
        </p:nvSpPr>
        <p:spPr>
          <a:xfrm>
            <a:off x="687762" y="5333651"/>
            <a:ext cx="10399257" cy="1110692"/>
          </a:xfrm>
          <a:solidFill>
            <a:schemeClr val="tx1">
              <a:alpha val="0"/>
            </a:schemeClr>
          </a:solidFill>
        </p:spPr>
        <p:txBody>
          <a:bodyPr/>
          <a:lstStyle/>
          <a:p>
            <a:r>
              <a:rPr lang="en-CA" sz="7200" dirty="0" smtClean="0">
                <a:solidFill>
                  <a:schemeClr val="bg1"/>
                </a:solidFill>
              </a:rPr>
              <a:t>Automation</a:t>
            </a:r>
            <a:endParaRPr lang="en-CA" sz="7200" dirty="0">
              <a:solidFill>
                <a:schemeClr val="bg1"/>
              </a:solidFill>
            </a:endParaRPr>
          </a:p>
        </p:txBody>
      </p:sp>
    </p:spTree>
    <p:extLst>
      <p:ext uri="{BB962C8B-B14F-4D97-AF65-F5344CB8AC3E}">
        <p14:creationId xmlns:p14="http://schemas.microsoft.com/office/powerpoint/2010/main" val="1595801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Automation</a:t>
            </a:r>
            <a:endParaRPr lang="en-CA" dirty="0"/>
          </a:p>
        </p:txBody>
      </p:sp>
      <p:pic>
        <p:nvPicPr>
          <p:cNvPr id="3" name="__EngageSlideDescription__" descr="slide description : Automation benefits"/>
          <p:cNvPicPr>
            <a:picLocks/>
          </p:cNvPicPr>
          <p:nvPr/>
        </p:nvPicPr>
        <p:blipFill>
          <a:blip r:embed="rId2"/>
          <a:stretch>
            <a:fillRect/>
          </a:stretch>
        </p:blipFill>
        <p:spPr>
          <a:xfrm>
            <a:off x="428400" y="785288"/>
            <a:ext cx="12700" cy="12700"/>
          </a:xfrm>
          <a:prstGeom prst="rect">
            <a:avLst/>
          </a:prstGeom>
          <a:ln/>
        </p:spPr>
      </p:pic>
      <p:sp>
        <p:nvSpPr>
          <p:cNvPr id="5" name="Content Placeholder 2"/>
          <p:cNvSpPr>
            <a:spLocks noGrp="1"/>
          </p:cNvSpPr>
          <p:nvPr>
            <p:ph idx="1"/>
          </p:nvPr>
        </p:nvSpPr>
        <p:spPr>
          <a:xfrm>
            <a:off x="428400" y="1069847"/>
            <a:ext cx="11336400" cy="5001199"/>
          </a:xfrm>
        </p:spPr>
        <p:txBody>
          <a:bodyPr/>
          <a:lstStyle/>
          <a:p>
            <a:pPr marL="285750" indent="-285750">
              <a:lnSpc>
                <a:spcPct val="150000"/>
              </a:lnSpc>
              <a:buFont typeface="Arial" panose="020B0604020202020204" pitchFamily="34" charset="0"/>
              <a:buChar char="•"/>
            </a:pPr>
            <a:r>
              <a:rPr lang="en-US" sz="2400" dirty="0" smtClean="0"/>
              <a:t>Power of cloud is unlocked through </a:t>
            </a:r>
            <a:r>
              <a:rPr lang="en-US" sz="2400" dirty="0" smtClean="0"/>
              <a:t>automation</a:t>
            </a:r>
            <a:endParaRPr lang="en-US" sz="2400" dirty="0" smtClean="0"/>
          </a:p>
          <a:p>
            <a:pPr marL="285750" indent="-285750">
              <a:lnSpc>
                <a:spcPct val="150000"/>
              </a:lnSpc>
              <a:buFont typeface="Arial" panose="020B0604020202020204" pitchFamily="34" charset="0"/>
              <a:buChar char="•"/>
            </a:pPr>
            <a:r>
              <a:rPr lang="en-CA" sz="2400" dirty="0" smtClean="0"/>
              <a:t>Allows you to express your </a:t>
            </a:r>
            <a:r>
              <a:rPr lang="en-CA" sz="2400" b="1" dirty="0" smtClean="0"/>
              <a:t>infrastructure as </a:t>
            </a:r>
            <a:r>
              <a:rPr lang="en-CA" sz="2400" b="1" dirty="0" smtClean="0"/>
              <a:t>code</a:t>
            </a:r>
            <a:endParaRPr lang="en-CA" sz="2400" dirty="0" smtClean="0"/>
          </a:p>
          <a:p>
            <a:pPr marL="285750" indent="-285750">
              <a:lnSpc>
                <a:spcPct val="150000"/>
              </a:lnSpc>
              <a:buFont typeface="Arial" panose="020B0604020202020204" pitchFamily="34" charset="0"/>
              <a:buChar char="•"/>
            </a:pPr>
            <a:r>
              <a:rPr lang="en-CA" sz="2400" dirty="0" smtClean="0"/>
              <a:t>Repeatable and fast creation of services</a:t>
            </a:r>
            <a:r>
              <a:rPr lang="en-CA" dirty="0" smtClean="0"/>
              <a:t/>
            </a:r>
            <a:br>
              <a:rPr lang="en-CA" dirty="0" smtClean="0"/>
            </a:br>
            <a:r>
              <a:rPr lang="en-CA" dirty="0" smtClean="0"/>
              <a:t/>
            </a:r>
            <a:br>
              <a:rPr lang="en-CA" dirty="0" smtClean="0"/>
            </a:br>
            <a:endParaRPr lang="en-CA" dirty="0"/>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9</a:t>
            </a:fld>
            <a:r>
              <a:rPr lang="en-CA" smtClean="0"/>
              <a:t> </a:t>
            </a:r>
            <a:endParaRPr lang="en-CA" dirty="0"/>
          </a:p>
        </p:txBody>
      </p:sp>
    </p:spTree>
    <p:extLst>
      <p:ext uri="{BB962C8B-B14F-4D97-AF65-F5344CB8AC3E}">
        <p14:creationId xmlns:p14="http://schemas.microsoft.com/office/powerpoint/2010/main" val="7647308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7630|-1615358|-5828210|-11231456|-12763591|Shared Services Canada&quot;,&quot;Id&quot;:&quot;5dada3b44331432bb0ae814d&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2.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3.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4.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5.xml><?xml version="1.0" encoding="utf-8"?>
<p:tagLst xmlns:a="http://schemas.openxmlformats.org/drawingml/2006/main" xmlns:r="http://schemas.openxmlformats.org/officeDocument/2006/relationships" xmlns:p="http://schemas.openxmlformats.org/presentationml/2006/main">
  <p:tag name="E_IMGDECORATIVE" val="1"/>
</p:tagLst>
</file>

<file path=ppt/tags/tag6.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7.xml><?xml version="1.0" encoding="utf-8"?>
<p:tagLst xmlns:a="http://schemas.openxmlformats.org/drawingml/2006/main" xmlns:r="http://schemas.openxmlformats.org/officeDocument/2006/relationships" xmlns:p="http://schemas.openxmlformats.org/presentationml/2006/main">
  <p:tag name="E_IMGDECORATIVE" val="1"/>
</p:tagLst>
</file>

<file path=ppt/tags/tag8.xml><?xml version="1.0" encoding="utf-8"?>
<p:tagLst xmlns:a="http://schemas.openxmlformats.org/drawingml/2006/main" xmlns:r="http://schemas.openxmlformats.org/officeDocument/2006/relationships" xmlns:p="http://schemas.openxmlformats.org/presentationml/2006/main">
  <p:tag name="E_IMGDECORATIVE" val="1"/>
</p:tagLst>
</file>

<file path=ppt/tags/tag9.xml><?xml version="1.0" encoding="utf-8"?>
<p:tagLst xmlns:a="http://schemas.openxmlformats.org/drawingml/2006/main" xmlns:r="http://schemas.openxmlformats.org/officeDocument/2006/relationships" xmlns:p="http://schemas.openxmlformats.org/presentationml/2006/main">
  <p:tag name="E_IMGDECORATIVE" val="1"/>
</p:tagLst>
</file>

<file path=ppt/theme/theme1.xml><?xml version="1.0" encoding="utf-8"?>
<a:theme xmlns:a="http://schemas.openxmlformats.org/drawingml/2006/main" name="Office Theme">
  <a:themeElements>
    <a:clrScheme name="SSC colors">
      <a:dk1>
        <a:srgbClr val="33333C"/>
      </a:dk1>
      <a:lt1>
        <a:srgbClr val="FFFFFF"/>
      </a:lt1>
      <a:dk2>
        <a:srgbClr val="52596A"/>
      </a:dk2>
      <a:lt2>
        <a:srgbClr val="D2DAE8"/>
      </a:lt2>
      <a:accent1>
        <a:srgbClr val="2866CD"/>
      </a:accent1>
      <a:accent2>
        <a:srgbClr val="00BCD7"/>
      </a:accent2>
      <a:accent3>
        <a:srgbClr val="009788"/>
      </a:accent3>
      <a:accent4>
        <a:srgbClr val="3D3186"/>
      </a:accent4>
      <a:accent5>
        <a:srgbClr val="6733BB"/>
      </a:accent5>
      <a:accent6>
        <a:srgbClr val="A02AB3"/>
      </a:accent6>
      <a:hlink>
        <a:srgbClr val="2866CD"/>
      </a:hlink>
      <a:folHlink>
        <a:srgbClr val="A02AB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fr" id="{7B5449CF-F3D6-43FF-91A4-881539F229F1}" vid="{7A9D6EEA-7FDC-4675-8CC0-65D8AC8667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ecran_large-fr</Template>
  <TotalTime>1799</TotalTime>
  <Words>199</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Office Theme</vt:lpstr>
      <vt:lpstr>Cloud automation</vt:lpstr>
      <vt:lpstr>What we’ll cover</vt:lpstr>
      <vt:lpstr>Cloud</vt:lpstr>
      <vt:lpstr>What is cloud</vt:lpstr>
      <vt:lpstr>Why go cloud</vt:lpstr>
      <vt:lpstr>How cloud works</vt:lpstr>
      <vt:lpstr>GC Accelerators</vt:lpstr>
      <vt:lpstr>Automation</vt:lpstr>
      <vt:lpstr>Automation</vt:lpstr>
      <vt:lpstr>DevOps</vt:lpstr>
      <vt:lpstr>DevOps</vt:lpstr>
      <vt:lpstr>What we’re using</vt:lpstr>
      <vt:lpstr>Get in touch</vt:lpstr>
    </vt:vector>
  </TitlesOfParts>
  <Company>Government of Canada\Gouvernement du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wide screen</dc:title>
  <dc:creator>Services partagés Canada</dc:creator>
  <cp:lastModifiedBy>Patrick Heard</cp:lastModifiedBy>
  <cp:revision>83</cp:revision>
  <dcterms:created xsi:type="dcterms:W3CDTF">2018-07-20T14:42:10Z</dcterms:created>
  <dcterms:modified xsi:type="dcterms:W3CDTF">2019-10-21T12:25:24Z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