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897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519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169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087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06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239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14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722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973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696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549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BB89E-FEB4-4681-8DB7-1A527A193235}" type="datetimeFigureOut">
              <a:rPr lang="en-CA" smtClean="0"/>
              <a:t>2019-08-24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949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mailto:Brittany.hurley@Canada.c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3393989"/>
            <a:ext cx="12192000" cy="200179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296214" y="231819"/>
            <a:ext cx="8873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latin typeface="Consolas" panose="020B0609020204030204" pitchFamily="49" charset="0"/>
              </a:rPr>
              <a:t>CIO </a:t>
            </a:r>
            <a:r>
              <a:rPr lang="en-US" sz="4800" dirty="0" smtClean="0">
                <a:latin typeface="Consolas" panose="020B0609020204030204" pitchFamily="49" charset="0"/>
              </a:rPr>
              <a:t>Digital Task Force</a:t>
            </a:r>
            <a:endParaRPr lang="en-CA" sz="48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264" y="1352248"/>
            <a:ext cx="1144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[OBJECTIVE]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Embed </a:t>
            </a:r>
            <a:r>
              <a:rPr lang="en-US" b="1" dirty="0" smtClean="0">
                <a:latin typeface="Consolas" panose="020B0609020204030204" pitchFamily="49" charset="0"/>
              </a:rPr>
              <a:t>Free Agents </a:t>
            </a:r>
            <a:r>
              <a:rPr lang="en-US" dirty="0" smtClean="0">
                <a:latin typeface="Consolas" panose="020B0609020204030204" pitchFamily="49" charset="0"/>
              </a:rPr>
              <a:t>within teams to collaborate on a </a:t>
            </a:r>
            <a:r>
              <a:rPr lang="en-US" b="1" dirty="0" smtClean="0">
                <a:latin typeface="Consolas" panose="020B0609020204030204" pitchFamily="49" charset="0"/>
              </a:rPr>
              <a:t>mission</a:t>
            </a:r>
            <a:r>
              <a:rPr lang="en-US" dirty="0" smtClean="0">
                <a:latin typeface="Consolas" panose="020B0609020204030204" pitchFamily="49" charset="0"/>
              </a:rPr>
              <a:t>, and upskill our workforce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7379" y="5563555"/>
            <a:ext cx="38391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</a:rPr>
              <a:t>[VALUES]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Agile/DevOps principles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Open by default -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Partnership and collaboration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Diversity</a:t>
            </a:r>
            <a:r>
              <a:rPr lang="en-CA" sz="1400" dirty="0" smtClean="0">
                <a:latin typeface="Consolas" panose="020B0609020204030204" pitchFamily="49" charset="0"/>
              </a:rPr>
              <a:t> 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5650" y="5570232"/>
            <a:ext cx="37351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</a:rPr>
              <a:t>[SUCCESS FACTORS]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Recruitment &amp; flexible HR</a:t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Clear Partnership Agreements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Aim for no hand-offs</a:t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#</a:t>
            </a:r>
            <a:r>
              <a:rPr lang="en-US" sz="1400" dirty="0" err="1" smtClean="0">
                <a:latin typeface="Consolas" panose="020B0609020204030204" pitchFamily="49" charset="0"/>
              </a:rPr>
              <a:t>GCDigital</a:t>
            </a:r>
            <a:r>
              <a:rPr lang="en-US" sz="1400" dirty="0" smtClean="0">
                <a:latin typeface="Consolas" panose="020B0609020204030204" pitchFamily="49" charset="0"/>
              </a:rPr>
              <a:t> Collaboration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054095" y="2020558"/>
            <a:ext cx="97045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</a:rPr>
              <a:t>[FREE AGENTS]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Uniquely skilled public servants that can move freely around the organization as needed</a:t>
            </a:r>
            <a:endParaRPr lang="en-CA" sz="14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54094" y="2708528"/>
            <a:ext cx="101823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</a:rPr>
              <a:t>[MISSIONS]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Specific and well scoped challenges tackled in a set time period, in partnership with existing teams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5546" y="4794422"/>
            <a:ext cx="120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7" name="TextBox 26"/>
          <p:cNvSpPr txBox="1"/>
          <p:nvPr/>
        </p:nvSpPr>
        <p:spPr>
          <a:xfrm>
            <a:off x="399185" y="4878633"/>
            <a:ext cx="1619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chemeClr val="bg2"/>
                </a:solidFill>
                <a:latin typeface="Consolas" panose="020B0609020204030204" pitchFamily="49" charset="0"/>
              </a:rPr>
              <a:t>Crowdsource a list of challenges</a:t>
            </a:r>
            <a:endParaRPr lang="en-CA" sz="110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708104" y="3611060"/>
            <a:ext cx="1013604" cy="1225266"/>
            <a:chOff x="708104" y="3611060"/>
            <a:chExt cx="1013604" cy="1225266"/>
          </a:xfrm>
        </p:grpSpPr>
        <p:sp>
          <p:nvSpPr>
            <p:cNvPr id="23" name="Cube 22"/>
            <p:cNvSpPr/>
            <p:nvPr/>
          </p:nvSpPr>
          <p:spPr>
            <a:xfrm>
              <a:off x="708104" y="3611060"/>
              <a:ext cx="1013604" cy="218894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Cube 23"/>
            <p:cNvSpPr/>
            <p:nvPr/>
          </p:nvSpPr>
          <p:spPr>
            <a:xfrm>
              <a:off x="708104" y="3882961"/>
              <a:ext cx="1013604" cy="222487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Cube 24"/>
            <p:cNvSpPr/>
            <p:nvPr/>
          </p:nvSpPr>
          <p:spPr>
            <a:xfrm>
              <a:off x="708104" y="4158455"/>
              <a:ext cx="1013604" cy="222487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Cube 25"/>
            <p:cNvSpPr/>
            <p:nvPr/>
          </p:nvSpPr>
          <p:spPr>
            <a:xfrm>
              <a:off x="708104" y="4613839"/>
              <a:ext cx="1013604" cy="222487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88541" y="4245548"/>
              <a:ext cx="4283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…</a:t>
              </a:r>
              <a:endParaRPr lang="en-CA" sz="2000">
                <a:solidFill>
                  <a:schemeClr val="bg2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343227" y="4892897"/>
            <a:ext cx="1619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chemeClr val="bg2"/>
                </a:solidFill>
                <a:latin typeface="Consolas" panose="020B0609020204030204" pitchFamily="49" charset="0"/>
              </a:rPr>
              <a:t>Discover cause &amp; potential mission</a:t>
            </a:r>
            <a:endParaRPr lang="en-CA" sz="110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567621" y="3497325"/>
            <a:ext cx="1346566" cy="1335744"/>
            <a:chOff x="2567621" y="3497325"/>
            <a:chExt cx="1346566" cy="1335744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443" y="3497325"/>
              <a:ext cx="1335744" cy="1335744"/>
            </a:xfrm>
            <a:prstGeom prst="rect">
              <a:avLst/>
            </a:prstGeom>
          </p:spPr>
        </p:pic>
        <p:sp>
          <p:nvSpPr>
            <p:cNvPr id="29" name="Cube 28"/>
            <p:cNvSpPr/>
            <p:nvPr/>
          </p:nvSpPr>
          <p:spPr>
            <a:xfrm>
              <a:off x="2567621" y="4313788"/>
              <a:ext cx="1013604" cy="218894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287269" y="4901828"/>
            <a:ext cx="1924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chemeClr val="bg2"/>
                </a:solidFill>
                <a:latin typeface="Consolas" panose="020B0609020204030204" pitchFamily="49" charset="0"/>
              </a:rPr>
              <a:t>Collaborate on a partnership agreement</a:t>
            </a:r>
            <a:endParaRPr lang="en-CA" sz="110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4857616" y="3631566"/>
            <a:ext cx="1002105" cy="1276263"/>
            <a:chOff x="4699230" y="3650059"/>
            <a:chExt cx="1002105" cy="1276263"/>
          </a:xfrm>
        </p:grpSpPr>
        <p:sp>
          <p:nvSpPr>
            <p:cNvPr id="35" name="Snip Single Corner Rectangle 34"/>
            <p:cNvSpPr/>
            <p:nvPr/>
          </p:nvSpPr>
          <p:spPr>
            <a:xfrm>
              <a:off x="4699230" y="3650059"/>
              <a:ext cx="752983" cy="1114022"/>
            </a:xfrm>
            <a:prstGeom prst="snip1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773372" y="3957102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781610" y="4068345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781610" y="4177936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781610" y="4271794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4401" y="4189388"/>
              <a:ext cx="736934" cy="736934"/>
            </a:xfrm>
            <a:prstGeom prst="rect">
              <a:avLst/>
            </a:prstGeom>
          </p:spPr>
        </p:pic>
      </p:grpSp>
      <p:sp>
        <p:nvSpPr>
          <p:cNvPr id="47" name="TextBox 46"/>
          <p:cNvSpPr txBox="1"/>
          <p:nvPr/>
        </p:nvSpPr>
        <p:spPr>
          <a:xfrm>
            <a:off x="6394121" y="4902144"/>
            <a:ext cx="1924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Do the </a:t>
            </a:r>
            <a:r>
              <a:rPr lang="en-US" sz="1100" smtClean="0">
                <a:solidFill>
                  <a:schemeClr val="bg2"/>
                </a:solidFill>
                <a:latin typeface="Consolas" panose="020B0609020204030204" pitchFamily="49" charset="0"/>
              </a:rPr>
              <a:t>thing together, in iterations</a:t>
            </a:r>
            <a:endParaRPr lang="en-CA" sz="110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126363" y="4902144"/>
            <a:ext cx="1924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Share </a:t>
            </a:r>
            <a:r>
              <a:rPr lang="en-US" sz="1100" smtClean="0">
                <a:solidFill>
                  <a:schemeClr val="bg2"/>
                </a:solidFill>
                <a:latin typeface="Consolas" panose="020B0609020204030204" pitchFamily="49" charset="0"/>
              </a:rPr>
              <a:t>what </a:t>
            </a:r>
            <a:br>
              <a:rPr lang="en-US" sz="1100" smtClean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1100" smtClean="0">
                <a:solidFill>
                  <a:schemeClr val="bg2"/>
                </a:solidFill>
                <a:latin typeface="Consolas" panose="020B0609020204030204" pitchFamily="49" charset="0"/>
              </a:rPr>
              <a:t>we’ve done</a:t>
            </a:r>
            <a:endParaRPr lang="en-CA" sz="110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159181" y="4874951"/>
            <a:ext cx="1924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chemeClr val="bg2"/>
                </a:solidFill>
                <a:latin typeface="Consolas" panose="020B0609020204030204" pitchFamily="49" charset="0"/>
              </a:rPr>
              <a:t>Evaluate the Mission, extend OR move on</a:t>
            </a:r>
            <a:endParaRPr lang="en-CA" sz="110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091400" y="5549385"/>
            <a:ext cx="366318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</a:rPr>
              <a:t>[JOIN IN]</a:t>
            </a:r>
            <a:endParaRPr lang="en-CA" sz="1400" smtClean="0">
              <a:latin typeface="Consolas" panose="020B0609020204030204" pitchFamily="49" charset="0"/>
            </a:endParaRPr>
          </a:p>
          <a:p>
            <a:r>
              <a:rPr lang="en-CA" sz="1400" dirty="0" smtClean="0">
                <a:latin typeface="Consolas" panose="020B0609020204030204" pitchFamily="49" charset="0"/>
              </a:rPr>
              <a:t>github.com/SSC-CIO-</a:t>
            </a:r>
            <a:r>
              <a:rPr lang="en-CA" sz="1400" dirty="0" err="1" smtClean="0">
                <a:latin typeface="Consolas" panose="020B0609020204030204" pitchFamily="49" charset="0"/>
              </a:rPr>
              <a:t>DigitalTaskForce</a:t>
            </a:r>
            <a:endParaRPr lang="en-CA" sz="1400" dirty="0" smtClean="0">
              <a:latin typeface="Consolas" panose="020B0609020204030204" pitchFamily="49" charset="0"/>
            </a:endParaRPr>
          </a:p>
          <a:p>
            <a:r>
              <a:rPr lang="en-CA" sz="1400" dirty="0" smtClean="0">
                <a:latin typeface="Consolas" panose="020B0609020204030204" pitchFamily="49" charset="0"/>
              </a:rPr>
              <a:t>Twitter: @SSC-CIO-</a:t>
            </a:r>
            <a:r>
              <a:rPr lang="en-CA" sz="1400" dirty="0" err="1" smtClean="0">
                <a:latin typeface="Consolas" panose="020B0609020204030204" pitchFamily="49" charset="0"/>
              </a:rPr>
              <a:t>DigitalTaskForce</a:t>
            </a:r>
            <a:endParaRPr lang="en-CA" sz="1400" dirty="0" smtClean="0">
              <a:latin typeface="Consolas" panose="020B0609020204030204" pitchFamily="49" charset="0"/>
            </a:endParaRPr>
          </a:p>
          <a:p>
            <a:r>
              <a:rPr lang="en-US" sz="1400" smtClean="0">
                <a:latin typeface="Consolas" panose="020B0609020204030204" pitchFamily="49" charset="0"/>
              </a:rPr>
              <a:t>Email: </a:t>
            </a:r>
            <a:r>
              <a:rPr lang="en-US" sz="1400" smtClean="0">
                <a:latin typeface="Consolas" panose="020B0609020204030204" pitchFamily="49" charset="0"/>
                <a:hlinkClick r:id="rId4"/>
              </a:rPr>
              <a:t>Brittany.hurley@Canada.ca</a:t>
            </a:r>
            <a:endParaRPr lang="en-US" sz="140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Slack: #CIO-</a:t>
            </a:r>
            <a:r>
              <a:rPr lang="en-US" sz="1400" dirty="0" err="1" smtClean="0">
                <a:latin typeface="Consolas" panose="020B0609020204030204" pitchFamily="49" charset="0"/>
              </a:rPr>
              <a:t>DigitalTaskForce</a:t>
            </a:r>
            <a:endParaRPr lang="en-CA" sz="1400" dirty="0" smtClean="0">
              <a:latin typeface="Consolas" panose="020B0609020204030204" pitchFamily="49" charset="0"/>
            </a:endParaRPr>
          </a:p>
          <a:p>
            <a:endParaRPr lang="en-CA" sz="1400" dirty="0">
              <a:latin typeface="Consolas" panose="020B0609020204030204" pitchFamily="49" charset="0"/>
            </a:endParaRPr>
          </a:p>
        </p:txBody>
      </p:sp>
      <p:sp>
        <p:nvSpPr>
          <p:cNvPr id="52" name="Flowchart: Process 51"/>
          <p:cNvSpPr/>
          <p:nvPr/>
        </p:nvSpPr>
        <p:spPr>
          <a:xfrm>
            <a:off x="7140703" y="3709183"/>
            <a:ext cx="345989" cy="1014092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074" y="3718061"/>
            <a:ext cx="1085249" cy="1085249"/>
          </a:xfrm>
          <a:prstGeom prst="rect">
            <a:avLst/>
          </a:prstGeom>
        </p:spPr>
      </p:pic>
      <p:grpSp>
        <p:nvGrpSpPr>
          <p:cNvPr id="58" name="Group 57"/>
          <p:cNvGrpSpPr/>
          <p:nvPr/>
        </p:nvGrpSpPr>
        <p:grpSpPr>
          <a:xfrm>
            <a:off x="8076389" y="3748824"/>
            <a:ext cx="1974035" cy="1053031"/>
            <a:chOff x="8076389" y="3748824"/>
            <a:chExt cx="1974035" cy="1053031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6389" y="3781386"/>
              <a:ext cx="1004065" cy="1004065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0146" y="3811577"/>
              <a:ext cx="990278" cy="990278"/>
            </a:xfrm>
            <a:prstGeom prst="rect">
              <a:avLst/>
            </a:prstGeom>
          </p:spPr>
        </p:pic>
        <p:sp>
          <p:nvSpPr>
            <p:cNvPr id="57" name="Flowchart: Process 56"/>
            <p:cNvSpPr/>
            <p:nvPr/>
          </p:nvSpPr>
          <p:spPr>
            <a:xfrm>
              <a:off x="8887151" y="3748824"/>
              <a:ext cx="345989" cy="997067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Lightning Bolt 54"/>
            <p:cNvSpPr/>
            <p:nvPr/>
          </p:nvSpPr>
          <p:spPr>
            <a:xfrm rot="900000">
              <a:off x="8878094" y="3800343"/>
              <a:ext cx="374267" cy="857977"/>
            </a:xfrm>
            <a:prstGeom prst="lightningBol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0413961" y="3800270"/>
            <a:ext cx="1227317" cy="870751"/>
            <a:chOff x="10413961" y="3800270"/>
            <a:chExt cx="1227317" cy="870751"/>
          </a:xfrm>
        </p:grpSpPr>
        <p:sp>
          <p:nvSpPr>
            <p:cNvPr id="59" name="Flowchart: Process 58"/>
            <p:cNvSpPr/>
            <p:nvPr/>
          </p:nvSpPr>
          <p:spPr>
            <a:xfrm>
              <a:off x="10577385" y="3938609"/>
              <a:ext cx="889424" cy="594073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3961" y="4044466"/>
              <a:ext cx="597218" cy="626555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1044060" y="3800270"/>
              <a:ext cx="597218" cy="6265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17626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1579311|-10846711|-14797230|-8244963|-11249614|PSPC&quot;,&quot;Id&quot;:&quot;5d64385d30303426cc9a71a7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3127</TotalTime>
  <Words>129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>Government of Canada\Gouvernement du Canada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Brittany Hurley</dc:creator>
  <cp:lastModifiedBy>Brittany Hurley</cp:lastModifiedBy>
  <cp:revision>22</cp:revision>
  <dcterms:created xsi:type="dcterms:W3CDTF">2019-08-24T15:44:02Z</dcterms:created>
  <dcterms:modified xsi:type="dcterms:W3CDTF">2019-08-26T19:51:57Z</dcterms:modified>
</cp:coreProperties>
</file>