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23375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97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19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6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87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3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114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2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4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B89E-FEB4-4681-8DB7-1A527A193235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71E2-06EF-49CF-908D-ACEC736CDF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4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Brittany.hurley@Canada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3393989"/>
            <a:ext cx="12192000" cy="20017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296214" y="231819"/>
            <a:ext cx="8873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latin typeface="Consolas" panose="020B0609020204030204" pitchFamily="49" charset="0"/>
              </a:rPr>
              <a:t>CIO </a:t>
            </a:r>
            <a:r>
              <a:rPr lang="en-US" sz="4800" dirty="0" smtClean="0">
                <a:latin typeface="Consolas" panose="020B0609020204030204" pitchFamily="49" charset="0"/>
              </a:rPr>
              <a:t>Digital Task Force</a:t>
            </a:r>
            <a:endParaRPr lang="en-CA" sz="48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264" y="1352248"/>
            <a:ext cx="1144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[OBJECTIVE]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Embed </a:t>
            </a:r>
            <a:r>
              <a:rPr lang="en-US" b="1" dirty="0" smtClean="0">
                <a:latin typeface="Consolas" panose="020B0609020204030204" pitchFamily="49" charset="0"/>
              </a:rPr>
              <a:t>Free Agents </a:t>
            </a:r>
            <a:r>
              <a:rPr lang="en-US" dirty="0" smtClean="0">
                <a:latin typeface="Consolas" panose="020B0609020204030204" pitchFamily="49" charset="0"/>
              </a:rPr>
              <a:t>within teams to collaborate on a </a:t>
            </a:r>
            <a:r>
              <a:rPr lang="en-US" b="1" dirty="0" smtClean="0">
                <a:latin typeface="Consolas" panose="020B0609020204030204" pitchFamily="49" charset="0"/>
              </a:rPr>
              <a:t>mission</a:t>
            </a:r>
            <a:r>
              <a:rPr lang="en-US" dirty="0" smtClean="0">
                <a:latin typeface="Consolas" panose="020B0609020204030204" pitchFamily="49" charset="0"/>
              </a:rPr>
              <a:t>, and upskill our workforce</a:t>
            </a:r>
            <a:endParaRPr lang="en-CA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185" y="5464162"/>
            <a:ext cx="38391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[OUR VALUES</a:t>
            </a:r>
            <a:r>
              <a:rPr lang="en-US" sz="1400" b="1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- </a:t>
            </a:r>
            <a:r>
              <a:rPr lang="en-US" sz="1400" dirty="0" smtClean="0">
                <a:latin typeface="Consolas" panose="020B0609020204030204" pitchFamily="49" charset="0"/>
              </a:rPr>
              <a:t>Use Agile/DevOps </a:t>
            </a:r>
            <a:r>
              <a:rPr lang="en-US" sz="1400" dirty="0" smtClean="0">
                <a:latin typeface="Consolas" panose="020B0609020204030204" pitchFamily="49" charset="0"/>
              </a:rPr>
              <a:t>principles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- Work in the open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- </a:t>
            </a:r>
            <a:r>
              <a:rPr lang="en-US" sz="1400" dirty="0" smtClean="0">
                <a:latin typeface="Consolas" panose="020B0609020204030204" pitchFamily="49" charset="0"/>
              </a:rPr>
              <a:t>Focus on the user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- Learn from failure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778" y="5480402"/>
            <a:ext cx="3735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[SUCCESS FACTORS]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- Recruitment &amp; flexible HR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- Clear Partnership Agreements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- Aim for no hand-offs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- Constant collaboration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095" y="2020558"/>
            <a:ext cx="9704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[FREE AGENTS]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Uniquely skilled public servants that can move freely around the organization as needed</a:t>
            </a:r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4094" y="2708528"/>
            <a:ext cx="10182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[MISSIONS]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Specific and well scoped challenges tackled in a set time period, in partnership with existing teams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46" y="4794422"/>
            <a:ext cx="1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399185" y="4878633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Crowdsource a list of challenges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08104" y="3611060"/>
            <a:ext cx="1013604" cy="1225266"/>
            <a:chOff x="708104" y="3611060"/>
            <a:chExt cx="1013604" cy="1225266"/>
          </a:xfrm>
        </p:grpSpPr>
        <p:sp>
          <p:nvSpPr>
            <p:cNvPr id="23" name="Cube 22"/>
            <p:cNvSpPr/>
            <p:nvPr/>
          </p:nvSpPr>
          <p:spPr>
            <a:xfrm>
              <a:off x="708104" y="3611060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Cube 23"/>
            <p:cNvSpPr/>
            <p:nvPr/>
          </p:nvSpPr>
          <p:spPr>
            <a:xfrm>
              <a:off x="708104" y="3882961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Cube 24"/>
            <p:cNvSpPr/>
            <p:nvPr/>
          </p:nvSpPr>
          <p:spPr>
            <a:xfrm>
              <a:off x="708104" y="4158455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Cube 25"/>
            <p:cNvSpPr/>
            <p:nvPr/>
          </p:nvSpPr>
          <p:spPr>
            <a:xfrm>
              <a:off x="708104" y="4613839"/>
              <a:ext cx="1013604" cy="222487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88541" y="4245548"/>
              <a:ext cx="428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bg2"/>
                  </a:solidFill>
                  <a:latin typeface="Consolas" panose="020B0609020204030204" pitchFamily="49" charset="0"/>
                </a:rPr>
                <a:t>…</a:t>
              </a:r>
              <a:endParaRPr lang="en-CA" sz="200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43227" y="4892897"/>
            <a:ext cx="1619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Discover cause &amp; potential mission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567621" y="3497325"/>
            <a:ext cx="1346566" cy="1335744"/>
            <a:chOff x="2567621" y="3497325"/>
            <a:chExt cx="1346566" cy="133574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443" y="3497325"/>
              <a:ext cx="1335744" cy="1335744"/>
            </a:xfrm>
            <a:prstGeom prst="rect">
              <a:avLst/>
            </a:prstGeom>
          </p:spPr>
        </p:pic>
        <p:sp>
          <p:nvSpPr>
            <p:cNvPr id="29" name="Cube 28"/>
            <p:cNvSpPr/>
            <p:nvPr/>
          </p:nvSpPr>
          <p:spPr>
            <a:xfrm>
              <a:off x="2567621" y="4313788"/>
              <a:ext cx="1013604" cy="218894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287269" y="4901828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Collaborate on a partnership agreement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857616" y="3631566"/>
            <a:ext cx="1002105" cy="1276263"/>
            <a:chOff x="4699230" y="3650059"/>
            <a:chExt cx="1002105" cy="1276263"/>
          </a:xfrm>
        </p:grpSpPr>
        <p:sp>
          <p:nvSpPr>
            <p:cNvPr id="35" name="Snip Single Corner Rectangle 34"/>
            <p:cNvSpPr/>
            <p:nvPr/>
          </p:nvSpPr>
          <p:spPr>
            <a:xfrm>
              <a:off x="4699230" y="3650059"/>
              <a:ext cx="752983" cy="1114022"/>
            </a:xfrm>
            <a:prstGeom prst="snip1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773372" y="3957102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781610" y="4068345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781610" y="4177936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781610" y="4271794"/>
              <a:ext cx="5947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4401" y="4189388"/>
              <a:ext cx="736934" cy="736934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6394121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Do the thing together, in iterations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26363" y="4902144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Share what </a:t>
            </a:r>
            <a:b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1100" dirty="0" smtClean="0">
                <a:solidFill>
                  <a:schemeClr val="bg2"/>
                </a:solidFill>
                <a:latin typeface="Consolas" panose="020B0609020204030204" pitchFamily="49" charset="0"/>
              </a:rPr>
              <a:t>we’ve done</a:t>
            </a:r>
            <a:endParaRPr lang="en-CA" sz="1100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159181" y="4874951"/>
            <a:ext cx="1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>
                <a:solidFill>
                  <a:schemeClr val="bg2"/>
                </a:solidFill>
                <a:latin typeface="Consolas" panose="020B0609020204030204" pitchFamily="49" charset="0"/>
              </a:rPr>
              <a:t>Evaluate the Mission, extend OR move on</a:t>
            </a:r>
            <a:endParaRPr lang="en-CA" sz="110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8020" y="5480402"/>
            <a:ext cx="38619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onsolas" panose="020B0609020204030204" pitchFamily="49" charset="0"/>
              </a:rPr>
              <a:t>[JOIN IN]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latin typeface="Consolas" panose="020B0609020204030204" pitchFamily="49" charset="0"/>
              </a:rPr>
              <a:t>- github.com/SSC-CIO-</a:t>
            </a:r>
            <a:r>
              <a:rPr lang="en-CA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CA" sz="1400" dirty="0" smtClean="0">
                <a:latin typeface="Consolas" panose="020B0609020204030204" pitchFamily="49" charset="0"/>
              </a:rPr>
              <a:t>- Twitter: @SSC-CIO-</a:t>
            </a:r>
            <a:r>
              <a:rPr lang="en-CA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- Email: </a:t>
            </a:r>
            <a:r>
              <a:rPr lang="en-US" sz="1400" dirty="0" smtClean="0">
                <a:latin typeface="Consolas" panose="020B0609020204030204" pitchFamily="49" charset="0"/>
                <a:hlinkClick r:id="rId4"/>
              </a:rPr>
              <a:t>Brittany.hurley@Canada.ca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- Slack: #CIO-</a:t>
            </a:r>
            <a:r>
              <a:rPr lang="en-US" sz="1400" dirty="0" err="1" smtClean="0">
                <a:latin typeface="Consolas" panose="020B0609020204030204" pitchFamily="49" charset="0"/>
              </a:rPr>
              <a:t>DigitalTaskForce</a:t>
            </a:r>
            <a:endParaRPr lang="en-CA" sz="1400" dirty="0" smtClean="0">
              <a:latin typeface="Consolas" panose="020B0609020204030204" pitchFamily="49" charset="0"/>
            </a:endParaRPr>
          </a:p>
          <a:p>
            <a:endParaRPr lang="en-CA" sz="1400" dirty="0"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7140703" y="3709183"/>
            <a:ext cx="345989" cy="101409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74" y="3718061"/>
            <a:ext cx="1085249" cy="1085249"/>
          </a:xfrm>
          <a:prstGeom prst="rect">
            <a:avLst/>
          </a:prstGeom>
        </p:spPr>
      </p:pic>
      <p:grpSp>
        <p:nvGrpSpPr>
          <p:cNvPr id="58" name="Group 57"/>
          <p:cNvGrpSpPr/>
          <p:nvPr/>
        </p:nvGrpSpPr>
        <p:grpSpPr>
          <a:xfrm>
            <a:off x="8076389" y="3748824"/>
            <a:ext cx="1974035" cy="1053031"/>
            <a:chOff x="8076389" y="3748824"/>
            <a:chExt cx="1974035" cy="1053031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6389" y="3781386"/>
              <a:ext cx="1004065" cy="100406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0146" y="3811577"/>
              <a:ext cx="990278" cy="990278"/>
            </a:xfrm>
            <a:prstGeom prst="rect">
              <a:avLst/>
            </a:prstGeom>
          </p:spPr>
        </p:pic>
        <p:sp>
          <p:nvSpPr>
            <p:cNvPr id="57" name="Flowchart: Process 56"/>
            <p:cNvSpPr/>
            <p:nvPr/>
          </p:nvSpPr>
          <p:spPr>
            <a:xfrm>
              <a:off x="8887151" y="3748824"/>
              <a:ext cx="345989" cy="997067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Lightning Bolt 54"/>
            <p:cNvSpPr/>
            <p:nvPr/>
          </p:nvSpPr>
          <p:spPr>
            <a:xfrm rot="900000">
              <a:off x="8878094" y="3800343"/>
              <a:ext cx="374267" cy="857977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0413961" y="3800270"/>
            <a:ext cx="1227317" cy="870751"/>
            <a:chOff x="10413961" y="3800270"/>
            <a:chExt cx="1227317" cy="870751"/>
          </a:xfrm>
        </p:grpSpPr>
        <p:sp>
          <p:nvSpPr>
            <p:cNvPr id="59" name="Flowchart: Process 58"/>
            <p:cNvSpPr/>
            <p:nvPr/>
          </p:nvSpPr>
          <p:spPr>
            <a:xfrm>
              <a:off x="10577385" y="3938609"/>
              <a:ext cx="889424" cy="594073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61" y="4044466"/>
              <a:ext cx="597218" cy="62655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044060" y="3800270"/>
              <a:ext cx="597218" cy="626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762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PSPC&quot;,&quot;Id&quot;:&quot;5d64385d30303426cc9a71a7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143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Hurley</dc:creator>
  <cp:lastModifiedBy>Brittany Hurley</cp:lastModifiedBy>
  <cp:revision>24</cp:revision>
  <cp:lastPrinted>2019-08-27T19:59:34Z</cp:lastPrinted>
  <dcterms:created xsi:type="dcterms:W3CDTF">2019-08-24T15:44:02Z</dcterms:created>
  <dcterms:modified xsi:type="dcterms:W3CDTF">2019-08-27T23:31:38Z</dcterms:modified>
</cp:coreProperties>
</file>