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0" r:id="rId4"/>
    <p:sldId id="270" r:id="rId5"/>
    <p:sldId id="261" r:id="rId6"/>
    <p:sldId id="272" r:id="rId7"/>
    <p:sldId id="274" r:id="rId8"/>
    <p:sldId id="280" r:id="rId9"/>
    <p:sldId id="271" r:id="rId10"/>
    <p:sldId id="273" r:id="rId11"/>
    <p:sldId id="262" r:id="rId12"/>
    <p:sldId id="275" r:id="rId13"/>
    <p:sldId id="276" r:id="rId14"/>
    <p:sldId id="277" r:id="rId15"/>
    <p:sldId id="263" r:id="rId16"/>
    <p:sldId id="264" r:id="rId17"/>
    <p:sldId id="266" r:id="rId18"/>
    <p:sldId id="278" r:id="rId19"/>
    <p:sldId id="279" r:id="rId20"/>
    <p:sldId id="269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A78"/>
    <a:srgbClr val="601E77"/>
    <a:srgbClr val="4C2084"/>
    <a:srgbClr val="3D218D"/>
    <a:srgbClr val="29229A"/>
    <a:srgbClr val="392190"/>
    <a:srgbClr val="26262D"/>
    <a:srgbClr val="521F80"/>
    <a:srgbClr val="FC6204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6" autoAdjust="0"/>
    <p:restoredTop sz="75604" autoAdjust="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A8CA-5653-4CB8-AEEB-44430BC38506}" type="datetimeFigureOut">
              <a:rPr lang="en-CA" smtClean="0"/>
              <a:t>2019-10-15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4B66-A162-432C-BD1F-78DCA1BB1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8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522-10CE-4B3C-92A1-9B8FCA0AFF13}" type="datetimeFigureOut">
              <a:rPr lang="en-CA" smtClean="0"/>
              <a:t>2019-10-15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39A7-A6B4-48BA-93BC-D12979265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2720"/>
            <a:ext cx="8747390" cy="458194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5173"/>
            <a:ext cx="8747390" cy="39234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6" name="Picture 5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" y="2390265"/>
            <a:ext cx="1020206" cy="1020206"/>
          </a:xfrm>
          <a:prstGeom prst="rect">
            <a:avLst/>
          </a:prstGeom>
        </p:spPr>
      </p:pic>
      <p:pic>
        <p:nvPicPr>
          <p:cNvPr id="11" name="Picture 10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390400"/>
            <a:ext cx="1018800" cy="10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7" name="Picture 6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souse-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Digital Task For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20" y="1180612"/>
            <a:ext cx="6000000" cy="417142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6069457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6069457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37951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120641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9"/>
            <a:ext cx="582168" cy="348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C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2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71046"/>
            <a:ext cx="12192000" cy="786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0011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  <a:prstGeom prst="rect">
            <a:avLst/>
          </a:prstGeom>
          <a:solidFill>
            <a:srgbClr val="631E75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54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ooter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455371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0" hasCustomPrompt="1"/>
          </p:nvPr>
        </p:nvSpPr>
        <p:spPr>
          <a:xfrm>
            <a:off x="412148" y="6261100"/>
            <a:ext cx="10681335" cy="365125"/>
          </a:xfrm>
          <a:solidFill>
            <a:srgbClr val="33333E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Footer subtitle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8"/>
            <a:ext cx="582168" cy="365125"/>
          </a:xfrm>
          <a:prstGeom prst="rect">
            <a:avLst/>
          </a:prstGeom>
          <a:solidFill>
            <a:srgbClr val="33333E"/>
          </a:solidFill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81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dark)">
    <p:bg>
      <p:bgPr>
        <a:solidFill>
          <a:srgbClr val="33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  <a:solidFill>
            <a:srgbClr val="33333E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34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8" r:id="rId4"/>
    <p:sldLayoutId id="2147483650" r:id="rId5"/>
    <p:sldLayoutId id="2147483667" r:id="rId6"/>
    <p:sldLayoutId id="2147483669" r:id="rId7"/>
    <p:sldLayoutId id="2147483655" r:id="rId8"/>
    <p:sldLayoutId id="2147483666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Digital Transformation Office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CIO </a:t>
            </a:r>
            <a:r>
              <a:rPr lang="en-CA" dirty="0"/>
              <a:t>a</a:t>
            </a:r>
            <a:r>
              <a:rPr lang="en-CA" dirty="0" smtClean="0"/>
              <a:t>ll-staff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1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Movie of Terraform command running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10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8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Terraform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cloud </a:t>
            </a:r>
            <a:r>
              <a:rPr lang="en-US" dirty="0" smtClean="0"/>
              <a:t>resources </a:t>
            </a:r>
            <a:r>
              <a:rPr lang="en-US" dirty="0" smtClean="0"/>
              <a:t>like virtual </a:t>
            </a:r>
            <a:r>
              <a:rPr lang="en-US" dirty="0" smtClean="0"/>
              <a:t>machines and </a:t>
            </a:r>
            <a:r>
              <a:rPr lang="en-US" dirty="0" smtClean="0"/>
              <a:t>storage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11</a:t>
            </a:fld>
            <a:r>
              <a:rPr lang="en-CA" smtClean="0"/>
              <a:t> </a:t>
            </a:r>
            <a:endParaRPr lang="en-CA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6499" y="3533310"/>
            <a:ext cx="1250576" cy="973152"/>
            <a:chOff x="2729753" y="4146437"/>
            <a:chExt cx="968188" cy="753408"/>
          </a:xfrm>
        </p:grpSpPr>
        <p:sp>
          <p:nvSpPr>
            <p:cNvPr id="7" name="Rectangle 6"/>
            <p:cNvSpPr/>
            <p:nvPr/>
          </p:nvSpPr>
          <p:spPr>
            <a:xfrm>
              <a:off x="2729753" y="4277488"/>
              <a:ext cx="968188" cy="62235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753" y="4146437"/>
              <a:ext cx="968188" cy="157670"/>
            </a:xfrm>
            <a:prstGeom prst="rect">
              <a:avLst/>
            </a:prstGeom>
            <a:solidFill>
              <a:srgbClr val="621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838721" y="4457616"/>
              <a:ext cx="153316" cy="262099"/>
            </a:xfrm>
            <a:custGeom>
              <a:avLst/>
              <a:gdLst>
                <a:gd name="T0" fmla="*/ 137 w 140"/>
                <a:gd name="T1" fmla="*/ 126 h 240"/>
                <a:gd name="T2" fmla="*/ 25 w 140"/>
                <a:gd name="T3" fmla="*/ 238 h 240"/>
                <a:gd name="T4" fmla="*/ 20 w 140"/>
                <a:gd name="T5" fmla="*/ 240 h 240"/>
                <a:gd name="T6" fmla="*/ 14 w 140"/>
                <a:gd name="T7" fmla="*/ 238 h 240"/>
                <a:gd name="T8" fmla="*/ 2 w 140"/>
                <a:gd name="T9" fmla="*/ 226 h 240"/>
                <a:gd name="T10" fmla="*/ 0 w 140"/>
                <a:gd name="T11" fmla="*/ 220 h 240"/>
                <a:gd name="T12" fmla="*/ 2 w 140"/>
                <a:gd name="T13" fmla="*/ 215 h 240"/>
                <a:gd name="T14" fmla="*/ 97 w 140"/>
                <a:gd name="T15" fmla="*/ 120 h 240"/>
                <a:gd name="T16" fmla="*/ 2 w 140"/>
                <a:gd name="T17" fmla="*/ 26 h 240"/>
                <a:gd name="T18" fmla="*/ 0 w 140"/>
                <a:gd name="T19" fmla="*/ 20 h 240"/>
                <a:gd name="T20" fmla="*/ 2 w 140"/>
                <a:gd name="T21" fmla="*/ 15 h 240"/>
                <a:gd name="T22" fmla="*/ 14 w 140"/>
                <a:gd name="T23" fmla="*/ 3 h 240"/>
                <a:gd name="T24" fmla="*/ 20 w 140"/>
                <a:gd name="T25" fmla="*/ 0 h 240"/>
                <a:gd name="T26" fmla="*/ 25 w 140"/>
                <a:gd name="T27" fmla="*/ 3 h 240"/>
                <a:gd name="T28" fmla="*/ 137 w 140"/>
                <a:gd name="T29" fmla="*/ 115 h 240"/>
                <a:gd name="T30" fmla="*/ 140 w 140"/>
                <a:gd name="T31" fmla="*/ 120 h 240"/>
                <a:gd name="T32" fmla="*/ 137 w 140"/>
                <a:gd name="T33" fmla="*/ 12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240">
                  <a:moveTo>
                    <a:pt x="137" y="126"/>
                  </a:moveTo>
                  <a:cubicBezTo>
                    <a:pt x="25" y="238"/>
                    <a:pt x="25" y="238"/>
                    <a:pt x="25" y="238"/>
                  </a:cubicBezTo>
                  <a:cubicBezTo>
                    <a:pt x="24" y="239"/>
                    <a:pt x="22" y="240"/>
                    <a:pt x="20" y="240"/>
                  </a:cubicBezTo>
                  <a:cubicBezTo>
                    <a:pt x="18" y="240"/>
                    <a:pt x="15" y="239"/>
                    <a:pt x="14" y="238"/>
                  </a:cubicBezTo>
                  <a:cubicBezTo>
                    <a:pt x="2" y="226"/>
                    <a:pt x="2" y="226"/>
                    <a:pt x="2" y="226"/>
                  </a:cubicBezTo>
                  <a:cubicBezTo>
                    <a:pt x="1" y="225"/>
                    <a:pt x="0" y="223"/>
                    <a:pt x="0" y="220"/>
                  </a:cubicBezTo>
                  <a:cubicBezTo>
                    <a:pt x="0" y="219"/>
                    <a:pt x="1" y="216"/>
                    <a:pt x="2" y="215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8"/>
                    <a:pt x="1" y="16"/>
                    <a:pt x="2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8" y="0"/>
                    <a:pt x="20" y="0"/>
                  </a:cubicBezTo>
                  <a:cubicBezTo>
                    <a:pt x="22" y="0"/>
                    <a:pt x="24" y="1"/>
                    <a:pt x="25" y="3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9" y="116"/>
                    <a:pt x="140" y="118"/>
                    <a:pt x="140" y="120"/>
                  </a:cubicBezTo>
                  <a:cubicBezTo>
                    <a:pt x="140" y="122"/>
                    <a:pt x="139" y="125"/>
                    <a:pt x="137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67050" y="4457616"/>
              <a:ext cx="49530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67050" y="4588665"/>
              <a:ext cx="49530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67050" y="4723680"/>
              <a:ext cx="31115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48183" y="3531940"/>
            <a:ext cx="1228766" cy="974522"/>
            <a:chOff x="4523947" y="4056374"/>
            <a:chExt cx="1228766" cy="974522"/>
          </a:xfrm>
        </p:grpSpPr>
        <p:sp>
          <p:nvSpPr>
            <p:cNvPr id="16" name="Rectangle 15"/>
            <p:cNvSpPr/>
            <p:nvPr/>
          </p:nvSpPr>
          <p:spPr>
            <a:xfrm>
              <a:off x="4523948" y="4056374"/>
              <a:ext cx="1228765" cy="442228"/>
            </a:xfrm>
            <a:prstGeom prst="rect">
              <a:avLst/>
            </a:prstGeom>
            <a:gradFill>
              <a:gsLst>
                <a:gs pos="0">
                  <a:srgbClr val="201B7B"/>
                </a:gs>
                <a:gs pos="100000">
                  <a:srgbClr val="631E7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 smtClean="0"/>
                <a:t>PLAN</a:t>
              </a:r>
              <a:endParaRPr lang="en-CA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23947" y="4588668"/>
              <a:ext cx="1228765" cy="442228"/>
            </a:xfrm>
            <a:prstGeom prst="rect">
              <a:avLst/>
            </a:prstGeom>
            <a:gradFill>
              <a:gsLst>
                <a:gs pos="0">
                  <a:srgbClr val="201B7B"/>
                </a:gs>
                <a:gs pos="100000">
                  <a:srgbClr val="631E7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 smtClean="0"/>
                <a:t>APPLY</a:t>
              </a:r>
              <a:endParaRPr lang="en-CA" b="1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242544" y="2471069"/>
            <a:ext cx="1842247" cy="30959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47" y="3722008"/>
            <a:ext cx="735715" cy="551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897" y="4647737"/>
            <a:ext cx="1513159" cy="6101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229" y="2854360"/>
            <a:ext cx="660633" cy="49261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084295" y="4037286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88856" y="4004594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48794" y="4025744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2820" y="4558354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Terraform</a:t>
            </a:r>
            <a:endParaRPr lang="en-CA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062977" y="5654042"/>
            <a:ext cx="217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Cloud providers</a:t>
            </a:r>
            <a:endParaRPr lang="en-CA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243598" y="4558354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Build</a:t>
            </a:r>
            <a:endParaRPr lang="en-CA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9430480" y="2471069"/>
            <a:ext cx="2175249" cy="3490751"/>
            <a:chOff x="6068081" y="2479586"/>
            <a:chExt cx="2175249" cy="3490751"/>
          </a:xfrm>
        </p:grpSpPr>
        <p:sp>
          <p:nvSpPr>
            <p:cNvPr id="54" name="TextBox 53"/>
            <p:cNvSpPr txBox="1"/>
            <p:nvPr/>
          </p:nvSpPr>
          <p:spPr>
            <a:xfrm>
              <a:off x="6068081" y="5662560"/>
              <a:ext cx="217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Cloud resources</a:t>
              </a:r>
              <a:endParaRPr lang="en-CA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42758" y="4712242"/>
              <a:ext cx="1842247" cy="865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37635" y="3593735"/>
              <a:ext cx="1842247" cy="865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34581" y="2479586"/>
              <a:ext cx="1842247" cy="865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196" y="2782549"/>
              <a:ext cx="919016" cy="259319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196" y="3874934"/>
              <a:ext cx="919016" cy="25931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373" y="5015205"/>
              <a:ext cx="919016" cy="25931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11274478" y="3127235"/>
            <a:ext cx="345852" cy="346848"/>
            <a:chOff x="11095777" y="3669465"/>
            <a:chExt cx="500683" cy="502125"/>
          </a:xfrm>
        </p:grpSpPr>
        <p:sp>
          <p:nvSpPr>
            <p:cNvPr id="63" name="Oval 62"/>
            <p:cNvSpPr/>
            <p:nvPr/>
          </p:nvSpPr>
          <p:spPr>
            <a:xfrm>
              <a:off x="11098217" y="3669465"/>
              <a:ext cx="469383" cy="4693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1095777" y="3669465"/>
              <a:ext cx="500683" cy="502125"/>
            </a:xfrm>
            <a:custGeom>
              <a:avLst/>
              <a:gdLst>
                <a:gd name="T0" fmla="*/ 110 w 147"/>
                <a:gd name="T1" fmla="*/ 10 h 147"/>
                <a:gd name="T2" fmla="*/ 73 w 147"/>
                <a:gd name="T3" fmla="*/ 0 h 147"/>
                <a:gd name="T4" fmla="*/ 36 w 147"/>
                <a:gd name="T5" fmla="*/ 10 h 147"/>
                <a:gd name="T6" fmla="*/ 10 w 147"/>
                <a:gd name="T7" fmla="*/ 37 h 147"/>
                <a:gd name="T8" fmla="*/ 0 w 147"/>
                <a:gd name="T9" fmla="*/ 74 h 147"/>
                <a:gd name="T10" fmla="*/ 10 w 147"/>
                <a:gd name="T11" fmla="*/ 111 h 147"/>
                <a:gd name="T12" fmla="*/ 36 w 147"/>
                <a:gd name="T13" fmla="*/ 137 h 147"/>
                <a:gd name="T14" fmla="*/ 73 w 147"/>
                <a:gd name="T15" fmla="*/ 147 h 147"/>
                <a:gd name="T16" fmla="*/ 110 w 147"/>
                <a:gd name="T17" fmla="*/ 137 h 147"/>
                <a:gd name="T18" fmla="*/ 137 w 147"/>
                <a:gd name="T19" fmla="*/ 111 h 147"/>
                <a:gd name="T20" fmla="*/ 147 w 147"/>
                <a:gd name="T21" fmla="*/ 74 h 147"/>
                <a:gd name="T22" fmla="*/ 137 w 147"/>
                <a:gd name="T23" fmla="*/ 37 h 147"/>
                <a:gd name="T24" fmla="*/ 110 w 147"/>
                <a:gd name="T25" fmla="*/ 10 h 147"/>
                <a:gd name="T26" fmla="*/ 121 w 147"/>
                <a:gd name="T27" fmla="*/ 63 h 147"/>
                <a:gd name="T28" fmla="*/ 69 w 147"/>
                <a:gd name="T29" fmla="*/ 114 h 147"/>
                <a:gd name="T30" fmla="*/ 65 w 147"/>
                <a:gd name="T31" fmla="*/ 116 h 147"/>
                <a:gd name="T32" fmla="*/ 60 w 147"/>
                <a:gd name="T33" fmla="*/ 114 h 147"/>
                <a:gd name="T34" fmla="*/ 26 w 147"/>
                <a:gd name="T35" fmla="*/ 80 h 147"/>
                <a:gd name="T36" fmla="*/ 24 w 147"/>
                <a:gd name="T37" fmla="*/ 76 h 147"/>
                <a:gd name="T38" fmla="*/ 26 w 147"/>
                <a:gd name="T39" fmla="*/ 71 h 147"/>
                <a:gd name="T40" fmla="*/ 34 w 147"/>
                <a:gd name="T41" fmla="*/ 63 h 147"/>
                <a:gd name="T42" fmla="*/ 39 w 147"/>
                <a:gd name="T43" fmla="*/ 61 h 147"/>
                <a:gd name="T44" fmla="*/ 43 w 147"/>
                <a:gd name="T45" fmla="*/ 63 h 147"/>
                <a:gd name="T46" fmla="*/ 65 w 147"/>
                <a:gd name="T47" fmla="*/ 84 h 147"/>
                <a:gd name="T48" fmla="*/ 104 w 147"/>
                <a:gd name="T49" fmla="*/ 45 h 147"/>
                <a:gd name="T50" fmla="*/ 108 w 147"/>
                <a:gd name="T51" fmla="*/ 43 h 147"/>
                <a:gd name="T52" fmla="*/ 112 w 147"/>
                <a:gd name="T53" fmla="*/ 45 h 147"/>
                <a:gd name="T54" fmla="*/ 121 w 147"/>
                <a:gd name="T55" fmla="*/ 54 h 147"/>
                <a:gd name="T56" fmla="*/ 123 w 147"/>
                <a:gd name="T57" fmla="*/ 58 h 147"/>
                <a:gd name="T58" fmla="*/ 121 w 147"/>
                <a:gd name="T59" fmla="*/ 6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" h="147">
                  <a:moveTo>
                    <a:pt x="110" y="10"/>
                  </a:moveTo>
                  <a:cubicBezTo>
                    <a:pt x="99" y="4"/>
                    <a:pt x="87" y="0"/>
                    <a:pt x="73" y="0"/>
                  </a:cubicBezTo>
                  <a:cubicBezTo>
                    <a:pt x="60" y="0"/>
                    <a:pt x="48" y="4"/>
                    <a:pt x="36" y="10"/>
                  </a:cubicBezTo>
                  <a:cubicBezTo>
                    <a:pt x="25" y="17"/>
                    <a:pt x="16" y="26"/>
                    <a:pt x="10" y="37"/>
                  </a:cubicBezTo>
                  <a:cubicBezTo>
                    <a:pt x="3" y="48"/>
                    <a:pt x="0" y="60"/>
                    <a:pt x="0" y="74"/>
                  </a:cubicBezTo>
                  <a:cubicBezTo>
                    <a:pt x="0" y="87"/>
                    <a:pt x="3" y="99"/>
                    <a:pt x="10" y="111"/>
                  </a:cubicBezTo>
                  <a:cubicBezTo>
                    <a:pt x="16" y="122"/>
                    <a:pt x="25" y="131"/>
                    <a:pt x="36" y="137"/>
                  </a:cubicBezTo>
                  <a:cubicBezTo>
                    <a:pt x="48" y="144"/>
                    <a:pt x="60" y="147"/>
                    <a:pt x="73" y="147"/>
                  </a:cubicBezTo>
                  <a:cubicBezTo>
                    <a:pt x="87" y="147"/>
                    <a:pt x="99" y="144"/>
                    <a:pt x="110" y="137"/>
                  </a:cubicBezTo>
                  <a:cubicBezTo>
                    <a:pt x="121" y="131"/>
                    <a:pt x="130" y="122"/>
                    <a:pt x="137" y="111"/>
                  </a:cubicBezTo>
                  <a:cubicBezTo>
                    <a:pt x="143" y="99"/>
                    <a:pt x="147" y="87"/>
                    <a:pt x="147" y="74"/>
                  </a:cubicBezTo>
                  <a:cubicBezTo>
                    <a:pt x="147" y="60"/>
                    <a:pt x="143" y="48"/>
                    <a:pt x="137" y="37"/>
                  </a:cubicBezTo>
                  <a:cubicBezTo>
                    <a:pt x="130" y="26"/>
                    <a:pt x="121" y="17"/>
                    <a:pt x="110" y="10"/>
                  </a:cubicBezTo>
                  <a:close/>
                  <a:moveTo>
                    <a:pt x="121" y="63"/>
                  </a:moveTo>
                  <a:cubicBezTo>
                    <a:pt x="69" y="114"/>
                    <a:pt x="69" y="114"/>
                    <a:pt x="69" y="114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2" y="116"/>
                    <a:pt x="60" y="114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79"/>
                    <a:pt x="24" y="77"/>
                    <a:pt x="24" y="76"/>
                  </a:cubicBezTo>
                  <a:cubicBezTo>
                    <a:pt x="24" y="74"/>
                    <a:pt x="25" y="72"/>
                    <a:pt x="26" y="7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6" y="61"/>
                    <a:pt x="37" y="61"/>
                    <a:pt x="39" y="61"/>
                  </a:cubicBezTo>
                  <a:cubicBezTo>
                    <a:pt x="40" y="61"/>
                    <a:pt x="42" y="61"/>
                    <a:pt x="43" y="63"/>
                  </a:cubicBezTo>
                  <a:cubicBezTo>
                    <a:pt x="65" y="84"/>
                    <a:pt x="65" y="84"/>
                    <a:pt x="65" y="84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5" y="44"/>
                    <a:pt x="106" y="43"/>
                    <a:pt x="108" y="43"/>
                  </a:cubicBezTo>
                  <a:cubicBezTo>
                    <a:pt x="110" y="43"/>
                    <a:pt x="111" y="44"/>
                    <a:pt x="112" y="45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2" y="55"/>
                    <a:pt x="123" y="57"/>
                    <a:pt x="123" y="58"/>
                  </a:cubicBezTo>
                  <a:cubicBezTo>
                    <a:pt x="123" y="60"/>
                    <a:pt x="122" y="61"/>
                    <a:pt x="121" y="6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274478" y="4231812"/>
            <a:ext cx="345852" cy="346848"/>
            <a:chOff x="11095777" y="3669465"/>
            <a:chExt cx="500683" cy="502125"/>
          </a:xfrm>
        </p:grpSpPr>
        <p:sp>
          <p:nvSpPr>
            <p:cNvPr id="66" name="Oval 65"/>
            <p:cNvSpPr/>
            <p:nvPr/>
          </p:nvSpPr>
          <p:spPr>
            <a:xfrm>
              <a:off x="11098217" y="3669465"/>
              <a:ext cx="469383" cy="4693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11095777" y="3669465"/>
              <a:ext cx="500683" cy="502125"/>
            </a:xfrm>
            <a:custGeom>
              <a:avLst/>
              <a:gdLst>
                <a:gd name="T0" fmla="*/ 110 w 147"/>
                <a:gd name="T1" fmla="*/ 10 h 147"/>
                <a:gd name="T2" fmla="*/ 73 w 147"/>
                <a:gd name="T3" fmla="*/ 0 h 147"/>
                <a:gd name="T4" fmla="*/ 36 w 147"/>
                <a:gd name="T5" fmla="*/ 10 h 147"/>
                <a:gd name="T6" fmla="*/ 10 w 147"/>
                <a:gd name="T7" fmla="*/ 37 h 147"/>
                <a:gd name="T8" fmla="*/ 0 w 147"/>
                <a:gd name="T9" fmla="*/ 74 h 147"/>
                <a:gd name="T10" fmla="*/ 10 w 147"/>
                <a:gd name="T11" fmla="*/ 111 h 147"/>
                <a:gd name="T12" fmla="*/ 36 w 147"/>
                <a:gd name="T13" fmla="*/ 137 h 147"/>
                <a:gd name="T14" fmla="*/ 73 w 147"/>
                <a:gd name="T15" fmla="*/ 147 h 147"/>
                <a:gd name="T16" fmla="*/ 110 w 147"/>
                <a:gd name="T17" fmla="*/ 137 h 147"/>
                <a:gd name="T18" fmla="*/ 137 w 147"/>
                <a:gd name="T19" fmla="*/ 111 h 147"/>
                <a:gd name="T20" fmla="*/ 147 w 147"/>
                <a:gd name="T21" fmla="*/ 74 h 147"/>
                <a:gd name="T22" fmla="*/ 137 w 147"/>
                <a:gd name="T23" fmla="*/ 37 h 147"/>
                <a:gd name="T24" fmla="*/ 110 w 147"/>
                <a:gd name="T25" fmla="*/ 10 h 147"/>
                <a:gd name="T26" fmla="*/ 121 w 147"/>
                <a:gd name="T27" fmla="*/ 63 h 147"/>
                <a:gd name="T28" fmla="*/ 69 w 147"/>
                <a:gd name="T29" fmla="*/ 114 h 147"/>
                <a:gd name="T30" fmla="*/ 65 w 147"/>
                <a:gd name="T31" fmla="*/ 116 h 147"/>
                <a:gd name="T32" fmla="*/ 60 w 147"/>
                <a:gd name="T33" fmla="*/ 114 h 147"/>
                <a:gd name="T34" fmla="*/ 26 w 147"/>
                <a:gd name="T35" fmla="*/ 80 h 147"/>
                <a:gd name="T36" fmla="*/ 24 w 147"/>
                <a:gd name="T37" fmla="*/ 76 h 147"/>
                <a:gd name="T38" fmla="*/ 26 w 147"/>
                <a:gd name="T39" fmla="*/ 71 h 147"/>
                <a:gd name="T40" fmla="*/ 34 w 147"/>
                <a:gd name="T41" fmla="*/ 63 h 147"/>
                <a:gd name="T42" fmla="*/ 39 w 147"/>
                <a:gd name="T43" fmla="*/ 61 h 147"/>
                <a:gd name="T44" fmla="*/ 43 w 147"/>
                <a:gd name="T45" fmla="*/ 63 h 147"/>
                <a:gd name="T46" fmla="*/ 65 w 147"/>
                <a:gd name="T47" fmla="*/ 84 h 147"/>
                <a:gd name="T48" fmla="*/ 104 w 147"/>
                <a:gd name="T49" fmla="*/ 45 h 147"/>
                <a:gd name="T50" fmla="*/ 108 w 147"/>
                <a:gd name="T51" fmla="*/ 43 h 147"/>
                <a:gd name="T52" fmla="*/ 112 w 147"/>
                <a:gd name="T53" fmla="*/ 45 h 147"/>
                <a:gd name="T54" fmla="*/ 121 w 147"/>
                <a:gd name="T55" fmla="*/ 54 h 147"/>
                <a:gd name="T56" fmla="*/ 123 w 147"/>
                <a:gd name="T57" fmla="*/ 58 h 147"/>
                <a:gd name="T58" fmla="*/ 121 w 147"/>
                <a:gd name="T59" fmla="*/ 6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" h="147">
                  <a:moveTo>
                    <a:pt x="110" y="10"/>
                  </a:moveTo>
                  <a:cubicBezTo>
                    <a:pt x="99" y="4"/>
                    <a:pt x="87" y="0"/>
                    <a:pt x="73" y="0"/>
                  </a:cubicBezTo>
                  <a:cubicBezTo>
                    <a:pt x="60" y="0"/>
                    <a:pt x="48" y="4"/>
                    <a:pt x="36" y="10"/>
                  </a:cubicBezTo>
                  <a:cubicBezTo>
                    <a:pt x="25" y="17"/>
                    <a:pt x="16" y="26"/>
                    <a:pt x="10" y="37"/>
                  </a:cubicBezTo>
                  <a:cubicBezTo>
                    <a:pt x="3" y="48"/>
                    <a:pt x="0" y="60"/>
                    <a:pt x="0" y="74"/>
                  </a:cubicBezTo>
                  <a:cubicBezTo>
                    <a:pt x="0" y="87"/>
                    <a:pt x="3" y="99"/>
                    <a:pt x="10" y="111"/>
                  </a:cubicBezTo>
                  <a:cubicBezTo>
                    <a:pt x="16" y="122"/>
                    <a:pt x="25" y="131"/>
                    <a:pt x="36" y="137"/>
                  </a:cubicBezTo>
                  <a:cubicBezTo>
                    <a:pt x="48" y="144"/>
                    <a:pt x="60" y="147"/>
                    <a:pt x="73" y="147"/>
                  </a:cubicBezTo>
                  <a:cubicBezTo>
                    <a:pt x="87" y="147"/>
                    <a:pt x="99" y="144"/>
                    <a:pt x="110" y="137"/>
                  </a:cubicBezTo>
                  <a:cubicBezTo>
                    <a:pt x="121" y="131"/>
                    <a:pt x="130" y="122"/>
                    <a:pt x="137" y="111"/>
                  </a:cubicBezTo>
                  <a:cubicBezTo>
                    <a:pt x="143" y="99"/>
                    <a:pt x="147" y="87"/>
                    <a:pt x="147" y="74"/>
                  </a:cubicBezTo>
                  <a:cubicBezTo>
                    <a:pt x="147" y="60"/>
                    <a:pt x="143" y="48"/>
                    <a:pt x="137" y="37"/>
                  </a:cubicBezTo>
                  <a:cubicBezTo>
                    <a:pt x="130" y="26"/>
                    <a:pt x="121" y="17"/>
                    <a:pt x="110" y="10"/>
                  </a:cubicBezTo>
                  <a:close/>
                  <a:moveTo>
                    <a:pt x="121" y="63"/>
                  </a:moveTo>
                  <a:cubicBezTo>
                    <a:pt x="69" y="114"/>
                    <a:pt x="69" y="114"/>
                    <a:pt x="69" y="114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2" y="116"/>
                    <a:pt x="60" y="114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79"/>
                    <a:pt x="24" y="77"/>
                    <a:pt x="24" y="76"/>
                  </a:cubicBezTo>
                  <a:cubicBezTo>
                    <a:pt x="24" y="74"/>
                    <a:pt x="25" y="72"/>
                    <a:pt x="26" y="7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6" y="61"/>
                    <a:pt x="37" y="61"/>
                    <a:pt x="39" y="61"/>
                  </a:cubicBezTo>
                  <a:cubicBezTo>
                    <a:pt x="40" y="61"/>
                    <a:pt x="42" y="61"/>
                    <a:pt x="43" y="63"/>
                  </a:cubicBezTo>
                  <a:cubicBezTo>
                    <a:pt x="65" y="84"/>
                    <a:pt x="65" y="84"/>
                    <a:pt x="65" y="84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5" y="44"/>
                    <a:pt x="106" y="43"/>
                    <a:pt x="108" y="43"/>
                  </a:cubicBezTo>
                  <a:cubicBezTo>
                    <a:pt x="110" y="43"/>
                    <a:pt x="111" y="44"/>
                    <a:pt x="112" y="45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2" y="55"/>
                    <a:pt x="123" y="57"/>
                    <a:pt x="123" y="58"/>
                  </a:cubicBezTo>
                  <a:cubicBezTo>
                    <a:pt x="123" y="60"/>
                    <a:pt x="122" y="61"/>
                    <a:pt x="121" y="6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274478" y="5331432"/>
            <a:ext cx="345852" cy="346848"/>
            <a:chOff x="11095777" y="3669465"/>
            <a:chExt cx="500683" cy="502125"/>
          </a:xfrm>
        </p:grpSpPr>
        <p:sp>
          <p:nvSpPr>
            <p:cNvPr id="69" name="Oval 68"/>
            <p:cNvSpPr/>
            <p:nvPr/>
          </p:nvSpPr>
          <p:spPr>
            <a:xfrm>
              <a:off x="11098217" y="3669465"/>
              <a:ext cx="469383" cy="4693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11095777" y="3669465"/>
              <a:ext cx="500683" cy="502125"/>
            </a:xfrm>
            <a:custGeom>
              <a:avLst/>
              <a:gdLst>
                <a:gd name="T0" fmla="*/ 110 w 147"/>
                <a:gd name="T1" fmla="*/ 10 h 147"/>
                <a:gd name="T2" fmla="*/ 73 w 147"/>
                <a:gd name="T3" fmla="*/ 0 h 147"/>
                <a:gd name="T4" fmla="*/ 36 w 147"/>
                <a:gd name="T5" fmla="*/ 10 h 147"/>
                <a:gd name="T6" fmla="*/ 10 w 147"/>
                <a:gd name="T7" fmla="*/ 37 h 147"/>
                <a:gd name="T8" fmla="*/ 0 w 147"/>
                <a:gd name="T9" fmla="*/ 74 h 147"/>
                <a:gd name="T10" fmla="*/ 10 w 147"/>
                <a:gd name="T11" fmla="*/ 111 h 147"/>
                <a:gd name="T12" fmla="*/ 36 w 147"/>
                <a:gd name="T13" fmla="*/ 137 h 147"/>
                <a:gd name="T14" fmla="*/ 73 w 147"/>
                <a:gd name="T15" fmla="*/ 147 h 147"/>
                <a:gd name="T16" fmla="*/ 110 w 147"/>
                <a:gd name="T17" fmla="*/ 137 h 147"/>
                <a:gd name="T18" fmla="*/ 137 w 147"/>
                <a:gd name="T19" fmla="*/ 111 h 147"/>
                <a:gd name="T20" fmla="*/ 147 w 147"/>
                <a:gd name="T21" fmla="*/ 74 h 147"/>
                <a:gd name="T22" fmla="*/ 137 w 147"/>
                <a:gd name="T23" fmla="*/ 37 h 147"/>
                <a:gd name="T24" fmla="*/ 110 w 147"/>
                <a:gd name="T25" fmla="*/ 10 h 147"/>
                <a:gd name="T26" fmla="*/ 121 w 147"/>
                <a:gd name="T27" fmla="*/ 63 h 147"/>
                <a:gd name="T28" fmla="*/ 69 w 147"/>
                <a:gd name="T29" fmla="*/ 114 h 147"/>
                <a:gd name="T30" fmla="*/ 65 w 147"/>
                <a:gd name="T31" fmla="*/ 116 h 147"/>
                <a:gd name="T32" fmla="*/ 60 w 147"/>
                <a:gd name="T33" fmla="*/ 114 h 147"/>
                <a:gd name="T34" fmla="*/ 26 w 147"/>
                <a:gd name="T35" fmla="*/ 80 h 147"/>
                <a:gd name="T36" fmla="*/ 24 w 147"/>
                <a:gd name="T37" fmla="*/ 76 h 147"/>
                <a:gd name="T38" fmla="*/ 26 w 147"/>
                <a:gd name="T39" fmla="*/ 71 h 147"/>
                <a:gd name="T40" fmla="*/ 34 w 147"/>
                <a:gd name="T41" fmla="*/ 63 h 147"/>
                <a:gd name="T42" fmla="*/ 39 w 147"/>
                <a:gd name="T43" fmla="*/ 61 h 147"/>
                <a:gd name="T44" fmla="*/ 43 w 147"/>
                <a:gd name="T45" fmla="*/ 63 h 147"/>
                <a:gd name="T46" fmla="*/ 65 w 147"/>
                <a:gd name="T47" fmla="*/ 84 h 147"/>
                <a:gd name="T48" fmla="*/ 104 w 147"/>
                <a:gd name="T49" fmla="*/ 45 h 147"/>
                <a:gd name="T50" fmla="*/ 108 w 147"/>
                <a:gd name="T51" fmla="*/ 43 h 147"/>
                <a:gd name="T52" fmla="*/ 112 w 147"/>
                <a:gd name="T53" fmla="*/ 45 h 147"/>
                <a:gd name="T54" fmla="*/ 121 w 147"/>
                <a:gd name="T55" fmla="*/ 54 h 147"/>
                <a:gd name="T56" fmla="*/ 123 w 147"/>
                <a:gd name="T57" fmla="*/ 58 h 147"/>
                <a:gd name="T58" fmla="*/ 121 w 147"/>
                <a:gd name="T59" fmla="*/ 6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" h="147">
                  <a:moveTo>
                    <a:pt x="110" y="10"/>
                  </a:moveTo>
                  <a:cubicBezTo>
                    <a:pt x="99" y="4"/>
                    <a:pt x="87" y="0"/>
                    <a:pt x="73" y="0"/>
                  </a:cubicBezTo>
                  <a:cubicBezTo>
                    <a:pt x="60" y="0"/>
                    <a:pt x="48" y="4"/>
                    <a:pt x="36" y="10"/>
                  </a:cubicBezTo>
                  <a:cubicBezTo>
                    <a:pt x="25" y="17"/>
                    <a:pt x="16" y="26"/>
                    <a:pt x="10" y="37"/>
                  </a:cubicBezTo>
                  <a:cubicBezTo>
                    <a:pt x="3" y="48"/>
                    <a:pt x="0" y="60"/>
                    <a:pt x="0" y="74"/>
                  </a:cubicBezTo>
                  <a:cubicBezTo>
                    <a:pt x="0" y="87"/>
                    <a:pt x="3" y="99"/>
                    <a:pt x="10" y="111"/>
                  </a:cubicBezTo>
                  <a:cubicBezTo>
                    <a:pt x="16" y="122"/>
                    <a:pt x="25" y="131"/>
                    <a:pt x="36" y="137"/>
                  </a:cubicBezTo>
                  <a:cubicBezTo>
                    <a:pt x="48" y="144"/>
                    <a:pt x="60" y="147"/>
                    <a:pt x="73" y="147"/>
                  </a:cubicBezTo>
                  <a:cubicBezTo>
                    <a:pt x="87" y="147"/>
                    <a:pt x="99" y="144"/>
                    <a:pt x="110" y="137"/>
                  </a:cubicBezTo>
                  <a:cubicBezTo>
                    <a:pt x="121" y="131"/>
                    <a:pt x="130" y="122"/>
                    <a:pt x="137" y="111"/>
                  </a:cubicBezTo>
                  <a:cubicBezTo>
                    <a:pt x="143" y="99"/>
                    <a:pt x="147" y="87"/>
                    <a:pt x="147" y="74"/>
                  </a:cubicBezTo>
                  <a:cubicBezTo>
                    <a:pt x="147" y="60"/>
                    <a:pt x="143" y="48"/>
                    <a:pt x="137" y="37"/>
                  </a:cubicBezTo>
                  <a:cubicBezTo>
                    <a:pt x="130" y="26"/>
                    <a:pt x="121" y="17"/>
                    <a:pt x="110" y="10"/>
                  </a:cubicBezTo>
                  <a:close/>
                  <a:moveTo>
                    <a:pt x="121" y="63"/>
                  </a:moveTo>
                  <a:cubicBezTo>
                    <a:pt x="69" y="114"/>
                    <a:pt x="69" y="114"/>
                    <a:pt x="69" y="114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2" y="116"/>
                    <a:pt x="60" y="114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79"/>
                    <a:pt x="24" y="77"/>
                    <a:pt x="24" y="76"/>
                  </a:cubicBezTo>
                  <a:cubicBezTo>
                    <a:pt x="24" y="74"/>
                    <a:pt x="25" y="72"/>
                    <a:pt x="26" y="7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6" y="61"/>
                    <a:pt x="37" y="61"/>
                    <a:pt x="39" y="61"/>
                  </a:cubicBezTo>
                  <a:cubicBezTo>
                    <a:pt x="40" y="61"/>
                    <a:pt x="42" y="61"/>
                    <a:pt x="43" y="63"/>
                  </a:cubicBezTo>
                  <a:cubicBezTo>
                    <a:pt x="65" y="84"/>
                    <a:pt x="65" y="84"/>
                    <a:pt x="65" y="84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5" y="44"/>
                    <a:pt x="106" y="43"/>
                    <a:pt x="108" y="43"/>
                  </a:cubicBezTo>
                  <a:cubicBezTo>
                    <a:pt x="110" y="43"/>
                    <a:pt x="111" y="44"/>
                    <a:pt x="112" y="45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2" y="55"/>
                    <a:pt x="123" y="57"/>
                    <a:pt x="123" y="58"/>
                  </a:cubicBezTo>
                  <a:cubicBezTo>
                    <a:pt x="123" y="60"/>
                    <a:pt x="122" y="61"/>
                    <a:pt x="121" y="6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948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02"/>
            <a:ext cx="12192000" cy="77529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000" y="5078100"/>
            <a:ext cx="3470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b="1" dirty="0" smtClean="0">
                <a:solidFill>
                  <a:schemeClr val="bg1"/>
                </a:solidFill>
              </a:rPr>
              <a:t>Ansible</a:t>
            </a:r>
            <a:endParaRPr lang="en-C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Movie of Ansible command running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13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47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Ansible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00" y="1032710"/>
            <a:ext cx="11336400" cy="5001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and configure </a:t>
            </a:r>
            <a:r>
              <a:rPr lang="en-US" dirty="0" smtClean="0"/>
              <a:t>services </a:t>
            </a:r>
            <a:r>
              <a:rPr lang="en-US" dirty="0" smtClean="0"/>
              <a:t>on </a:t>
            </a:r>
            <a:r>
              <a:rPr lang="en-US" dirty="0" smtClean="0"/>
              <a:t>cloud resources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14</a:t>
            </a:fld>
            <a:r>
              <a:rPr lang="en-CA" smtClean="0"/>
              <a:t> 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556499" y="3533310"/>
            <a:ext cx="1250576" cy="973152"/>
            <a:chOff x="2729753" y="4146437"/>
            <a:chExt cx="968188" cy="753408"/>
          </a:xfrm>
        </p:grpSpPr>
        <p:sp>
          <p:nvSpPr>
            <p:cNvPr id="8" name="Rectangle 7"/>
            <p:cNvSpPr/>
            <p:nvPr/>
          </p:nvSpPr>
          <p:spPr>
            <a:xfrm>
              <a:off x="2729753" y="4277488"/>
              <a:ext cx="968188" cy="62235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753" y="4146437"/>
              <a:ext cx="968188" cy="157670"/>
            </a:xfrm>
            <a:prstGeom prst="rect">
              <a:avLst/>
            </a:prstGeom>
            <a:solidFill>
              <a:srgbClr val="621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838721" y="4457616"/>
              <a:ext cx="153316" cy="262099"/>
            </a:xfrm>
            <a:custGeom>
              <a:avLst/>
              <a:gdLst>
                <a:gd name="T0" fmla="*/ 137 w 140"/>
                <a:gd name="T1" fmla="*/ 126 h 240"/>
                <a:gd name="T2" fmla="*/ 25 w 140"/>
                <a:gd name="T3" fmla="*/ 238 h 240"/>
                <a:gd name="T4" fmla="*/ 20 w 140"/>
                <a:gd name="T5" fmla="*/ 240 h 240"/>
                <a:gd name="T6" fmla="*/ 14 w 140"/>
                <a:gd name="T7" fmla="*/ 238 h 240"/>
                <a:gd name="T8" fmla="*/ 2 w 140"/>
                <a:gd name="T9" fmla="*/ 226 h 240"/>
                <a:gd name="T10" fmla="*/ 0 w 140"/>
                <a:gd name="T11" fmla="*/ 220 h 240"/>
                <a:gd name="T12" fmla="*/ 2 w 140"/>
                <a:gd name="T13" fmla="*/ 215 h 240"/>
                <a:gd name="T14" fmla="*/ 97 w 140"/>
                <a:gd name="T15" fmla="*/ 120 h 240"/>
                <a:gd name="T16" fmla="*/ 2 w 140"/>
                <a:gd name="T17" fmla="*/ 26 h 240"/>
                <a:gd name="T18" fmla="*/ 0 w 140"/>
                <a:gd name="T19" fmla="*/ 20 h 240"/>
                <a:gd name="T20" fmla="*/ 2 w 140"/>
                <a:gd name="T21" fmla="*/ 15 h 240"/>
                <a:gd name="T22" fmla="*/ 14 w 140"/>
                <a:gd name="T23" fmla="*/ 3 h 240"/>
                <a:gd name="T24" fmla="*/ 20 w 140"/>
                <a:gd name="T25" fmla="*/ 0 h 240"/>
                <a:gd name="T26" fmla="*/ 25 w 140"/>
                <a:gd name="T27" fmla="*/ 3 h 240"/>
                <a:gd name="T28" fmla="*/ 137 w 140"/>
                <a:gd name="T29" fmla="*/ 115 h 240"/>
                <a:gd name="T30" fmla="*/ 140 w 140"/>
                <a:gd name="T31" fmla="*/ 120 h 240"/>
                <a:gd name="T32" fmla="*/ 137 w 140"/>
                <a:gd name="T33" fmla="*/ 12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240">
                  <a:moveTo>
                    <a:pt x="137" y="126"/>
                  </a:moveTo>
                  <a:cubicBezTo>
                    <a:pt x="25" y="238"/>
                    <a:pt x="25" y="238"/>
                    <a:pt x="25" y="238"/>
                  </a:cubicBezTo>
                  <a:cubicBezTo>
                    <a:pt x="24" y="239"/>
                    <a:pt x="22" y="240"/>
                    <a:pt x="20" y="240"/>
                  </a:cubicBezTo>
                  <a:cubicBezTo>
                    <a:pt x="18" y="240"/>
                    <a:pt x="15" y="239"/>
                    <a:pt x="14" y="238"/>
                  </a:cubicBezTo>
                  <a:cubicBezTo>
                    <a:pt x="2" y="226"/>
                    <a:pt x="2" y="226"/>
                    <a:pt x="2" y="226"/>
                  </a:cubicBezTo>
                  <a:cubicBezTo>
                    <a:pt x="1" y="225"/>
                    <a:pt x="0" y="223"/>
                    <a:pt x="0" y="220"/>
                  </a:cubicBezTo>
                  <a:cubicBezTo>
                    <a:pt x="0" y="219"/>
                    <a:pt x="1" y="216"/>
                    <a:pt x="2" y="215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8"/>
                    <a:pt x="1" y="16"/>
                    <a:pt x="2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8" y="0"/>
                    <a:pt x="20" y="0"/>
                  </a:cubicBezTo>
                  <a:cubicBezTo>
                    <a:pt x="22" y="0"/>
                    <a:pt x="24" y="1"/>
                    <a:pt x="25" y="3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9" y="116"/>
                    <a:pt x="140" y="118"/>
                    <a:pt x="140" y="120"/>
                  </a:cubicBezTo>
                  <a:cubicBezTo>
                    <a:pt x="140" y="122"/>
                    <a:pt x="139" y="125"/>
                    <a:pt x="137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67050" y="4457616"/>
              <a:ext cx="49530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67050" y="4588665"/>
              <a:ext cx="49530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67050" y="4723680"/>
              <a:ext cx="311150" cy="0"/>
            </a:xfrm>
            <a:prstGeom prst="line">
              <a:avLst/>
            </a:prstGeom>
            <a:ln w="3492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473123" y="3804630"/>
            <a:ext cx="1228765" cy="442228"/>
          </a:xfrm>
          <a:prstGeom prst="rect">
            <a:avLst/>
          </a:prstGeom>
          <a:gradFill>
            <a:gsLst>
              <a:gs pos="0">
                <a:srgbClr val="201B7B"/>
              </a:gs>
              <a:gs pos="100000">
                <a:srgbClr val="631E7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PLAY</a:t>
            </a:r>
            <a:endParaRPr lang="en-CA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84295" y="4037286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88856" y="4004594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48794" y="4025744"/>
            <a:ext cx="1116106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558401" y="3041868"/>
            <a:ext cx="1842247" cy="207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2820" y="4558354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Ansible</a:t>
            </a:r>
            <a:endParaRPr lang="en-CA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68081" y="5662560"/>
            <a:ext cx="217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Cloud resources</a:t>
            </a:r>
            <a:endParaRPr lang="en-CA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364900" y="5232375"/>
            <a:ext cx="217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Configured</a:t>
            </a:r>
            <a:br>
              <a:rPr lang="en-CA" sz="1400" dirty="0" smtClean="0"/>
            </a:br>
            <a:r>
              <a:rPr lang="en-CA" sz="1400" dirty="0" smtClean="0"/>
              <a:t>service</a:t>
            </a:r>
            <a:endParaRPr lang="en-CA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68537" y="4558354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Build</a:t>
            </a:r>
            <a:endParaRPr lang="en-CA" sz="1400" dirty="0"/>
          </a:p>
        </p:txBody>
      </p:sp>
      <p:sp>
        <p:nvSpPr>
          <p:cNvPr id="40" name="Rectangle 39"/>
          <p:cNvSpPr/>
          <p:nvPr/>
        </p:nvSpPr>
        <p:spPr>
          <a:xfrm>
            <a:off x="6242758" y="4712242"/>
            <a:ext cx="1842247" cy="8652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6237635" y="3593735"/>
            <a:ext cx="1842247" cy="8652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/>
          <p:cNvSpPr/>
          <p:nvPr/>
        </p:nvSpPr>
        <p:spPr>
          <a:xfrm>
            <a:off x="6234581" y="2479586"/>
            <a:ext cx="1842247" cy="8652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96" y="2782549"/>
            <a:ext cx="919016" cy="25931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96" y="3874934"/>
            <a:ext cx="919016" cy="25931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73" y="5015205"/>
            <a:ext cx="919016" cy="2593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89" y="3520948"/>
            <a:ext cx="1250768" cy="1157736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227722" y="4954061"/>
            <a:ext cx="345852" cy="346848"/>
            <a:chOff x="11095777" y="3669465"/>
            <a:chExt cx="500683" cy="502125"/>
          </a:xfrm>
        </p:grpSpPr>
        <p:sp>
          <p:nvSpPr>
            <p:cNvPr id="49" name="Oval 48"/>
            <p:cNvSpPr/>
            <p:nvPr/>
          </p:nvSpPr>
          <p:spPr>
            <a:xfrm>
              <a:off x="11098217" y="3669465"/>
              <a:ext cx="469383" cy="4693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1095777" y="3669465"/>
              <a:ext cx="500683" cy="502125"/>
            </a:xfrm>
            <a:custGeom>
              <a:avLst/>
              <a:gdLst>
                <a:gd name="T0" fmla="*/ 110 w 147"/>
                <a:gd name="T1" fmla="*/ 10 h 147"/>
                <a:gd name="T2" fmla="*/ 73 w 147"/>
                <a:gd name="T3" fmla="*/ 0 h 147"/>
                <a:gd name="T4" fmla="*/ 36 w 147"/>
                <a:gd name="T5" fmla="*/ 10 h 147"/>
                <a:gd name="T6" fmla="*/ 10 w 147"/>
                <a:gd name="T7" fmla="*/ 37 h 147"/>
                <a:gd name="T8" fmla="*/ 0 w 147"/>
                <a:gd name="T9" fmla="*/ 74 h 147"/>
                <a:gd name="T10" fmla="*/ 10 w 147"/>
                <a:gd name="T11" fmla="*/ 111 h 147"/>
                <a:gd name="T12" fmla="*/ 36 w 147"/>
                <a:gd name="T13" fmla="*/ 137 h 147"/>
                <a:gd name="T14" fmla="*/ 73 w 147"/>
                <a:gd name="T15" fmla="*/ 147 h 147"/>
                <a:gd name="T16" fmla="*/ 110 w 147"/>
                <a:gd name="T17" fmla="*/ 137 h 147"/>
                <a:gd name="T18" fmla="*/ 137 w 147"/>
                <a:gd name="T19" fmla="*/ 111 h 147"/>
                <a:gd name="T20" fmla="*/ 147 w 147"/>
                <a:gd name="T21" fmla="*/ 74 h 147"/>
                <a:gd name="T22" fmla="*/ 137 w 147"/>
                <a:gd name="T23" fmla="*/ 37 h 147"/>
                <a:gd name="T24" fmla="*/ 110 w 147"/>
                <a:gd name="T25" fmla="*/ 10 h 147"/>
                <a:gd name="T26" fmla="*/ 121 w 147"/>
                <a:gd name="T27" fmla="*/ 63 h 147"/>
                <a:gd name="T28" fmla="*/ 69 w 147"/>
                <a:gd name="T29" fmla="*/ 114 h 147"/>
                <a:gd name="T30" fmla="*/ 65 w 147"/>
                <a:gd name="T31" fmla="*/ 116 h 147"/>
                <a:gd name="T32" fmla="*/ 60 w 147"/>
                <a:gd name="T33" fmla="*/ 114 h 147"/>
                <a:gd name="T34" fmla="*/ 26 w 147"/>
                <a:gd name="T35" fmla="*/ 80 h 147"/>
                <a:gd name="T36" fmla="*/ 24 w 147"/>
                <a:gd name="T37" fmla="*/ 76 h 147"/>
                <a:gd name="T38" fmla="*/ 26 w 147"/>
                <a:gd name="T39" fmla="*/ 71 h 147"/>
                <a:gd name="T40" fmla="*/ 34 w 147"/>
                <a:gd name="T41" fmla="*/ 63 h 147"/>
                <a:gd name="T42" fmla="*/ 39 w 147"/>
                <a:gd name="T43" fmla="*/ 61 h 147"/>
                <a:gd name="T44" fmla="*/ 43 w 147"/>
                <a:gd name="T45" fmla="*/ 63 h 147"/>
                <a:gd name="T46" fmla="*/ 65 w 147"/>
                <a:gd name="T47" fmla="*/ 84 h 147"/>
                <a:gd name="T48" fmla="*/ 104 w 147"/>
                <a:gd name="T49" fmla="*/ 45 h 147"/>
                <a:gd name="T50" fmla="*/ 108 w 147"/>
                <a:gd name="T51" fmla="*/ 43 h 147"/>
                <a:gd name="T52" fmla="*/ 112 w 147"/>
                <a:gd name="T53" fmla="*/ 45 h 147"/>
                <a:gd name="T54" fmla="*/ 121 w 147"/>
                <a:gd name="T55" fmla="*/ 54 h 147"/>
                <a:gd name="T56" fmla="*/ 123 w 147"/>
                <a:gd name="T57" fmla="*/ 58 h 147"/>
                <a:gd name="T58" fmla="*/ 121 w 147"/>
                <a:gd name="T59" fmla="*/ 6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" h="147">
                  <a:moveTo>
                    <a:pt x="110" y="10"/>
                  </a:moveTo>
                  <a:cubicBezTo>
                    <a:pt x="99" y="4"/>
                    <a:pt x="87" y="0"/>
                    <a:pt x="73" y="0"/>
                  </a:cubicBezTo>
                  <a:cubicBezTo>
                    <a:pt x="60" y="0"/>
                    <a:pt x="48" y="4"/>
                    <a:pt x="36" y="10"/>
                  </a:cubicBezTo>
                  <a:cubicBezTo>
                    <a:pt x="25" y="17"/>
                    <a:pt x="16" y="26"/>
                    <a:pt x="10" y="37"/>
                  </a:cubicBezTo>
                  <a:cubicBezTo>
                    <a:pt x="3" y="48"/>
                    <a:pt x="0" y="60"/>
                    <a:pt x="0" y="74"/>
                  </a:cubicBezTo>
                  <a:cubicBezTo>
                    <a:pt x="0" y="87"/>
                    <a:pt x="3" y="99"/>
                    <a:pt x="10" y="111"/>
                  </a:cubicBezTo>
                  <a:cubicBezTo>
                    <a:pt x="16" y="122"/>
                    <a:pt x="25" y="131"/>
                    <a:pt x="36" y="137"/>
                  </a:cubicBezTo>
                  <a:cubicBezTo>
                    <a:pt x="48" y="144"/>
                    <a:pt x="60" y="147"/>
                    <a:pt x="73" y="147"/>
                  </a:cubicBezTo>
                  <a:cubicBezTo>
                    <a:pt x="87" y="147"/>
                    <a:pt x="99" y="144"/>
                    <a:pt x="110" y="137"/>
                  </a:cubicBezTo>
                  <a:cubicBezTo>
                    <a:pt x="121" y="131"/>
                    <a:pt x="130" y="122"/>
                    <a:pt x="137" y="111"/>
                  </a:cubicBezTo>
                  <a:cubicBezTo>
                    <a:pt x="143" y="99"/>
                    <a:pt x="147" y="87"/>
                    <a:pt x="147" y="74"/>
                  </a:cubicBezTo>
                  <a:cubicBezTo>
                    <a:pt x="147" y="60"/>
                    <a:pt x="143" y="48"/>
                    <a:pt x="137" y="37"/>
                  </a:cubicBezTo>
                  <a:cubicBezTo>
                    <a:pt x="130" y="26"/>
                    <a:pt x="121" y="17"/>
                    <a:pt x="110" y="10"/>
                  </a:cubicBezTo>
                  <a:close/>
                  <a:moveTo>
                    <a:pt x="121" y="63"/>
                  </a:moveTo>
                  <a:cubicBezTo>
                    <a:pt x="69" y="114"/>
                    <a:pt x="69" y="114"/>
                    <a:pt x="69" y="114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2" y="116"/>
                    <a:pt x="60" y="114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79"/>
                    <a:pt x="24" y="77"/>
                    <a:pt x="24" y="76"/>
                  </a:cubicBezTo>
                  <a:cubicBezTo>
                    <a:pt x="24" y="74"/>
                    <a:pt x="25" y="72"/>
                    <a:pt x="26" y="71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6" y="61"/>
                    <a:pt x="37" y="61"/>
                    <a:pt x="39" y="61"/>
                  </a:cubicBezTo>
                  <a:cubicBezTo>
                    <a:pt x="40" y="61"/>
                    <a:pt x="42" y="61"/>
                    <a:pt x="43" y="63"/>
                  </a:cubicBezTo>
                  <a:cubicBezTo>
                    <a:pt x="65" y="84"/>
                    <a:pt x="65" y="84"/>
                    <a:pt x="65" y="84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5" y="44"/>
                    <a:pt x="106" y="43"/>
                    <a:pt x="108" y="43"/>
                  </a:cubicBezTo>
                  <a:cubicBezTo>
                    <a:pt x="110" y="43"/>
                    <a:pt x="111" y="44"/>
                    <a:pt x="112" y="45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2" y="55"/>
                    <a:pt x="123" y="57"/>
                    <a:pt x="123" y="58"/>
                  </a:cubicBezTo>
                  <a:cubicBezTo>
                    <a:pt x="123" y="60"/>
                    <a:pt x="122" y="61"/>
                    <a:pt x="121" y="6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949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Digital Task Force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15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0" y="1968500"/>
            <a:ext cx="12192000" cy="35681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15546" y="3671017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99185" y="3904551"/>
            <a:ext cx="16190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Crowdsource 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2"/>
                </a:solidFill>
              </a:rPr>
              <a:t>a list of challenges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08104" y="2487655"/>
            <a:ext cx="1013604" cy="218894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ube 9"/>
          <p:cNvSpPr/>
          <p:nvPr/>
        </p:nvSpPr>
        <p:spPr>
          <a:xfrm>
            <a:off x="708104" y="2759556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ube 10"/>
          <p:cNvSpPr/>
          <p:nvPr/>
        </p:nvSpPr>
        <p:spPr>
          <a:xfrm>
            <a:off x="708104" y="3035050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ube 11"/>
          <p:cNvSpPr/>
          <p:nvPr/>
        </p:nvSpPr>
        <p:spPr>
          <a:xfrm>
            <a:off x="708104" y="3490434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988541" y="3122143"/>
            <a:ext cx="428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  <a:endParaRPr lang="en-CA" sz="20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646" y="3913482"/>
            <a:ext cx="1619085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Discover </a:t>
            </a:r>
            <a:r>
              <a:rPr lang="en-US" sz="1400" dirty="0" smtClean="0">
                <a:solidFill>
                  <a:schemeClr val="bg2"/>
                </a:solidFill>
              </a:rPr>
              <a:t>cause &amp; potential mission</a:t>
            </a:r>
            <a:endParaRPr lang="en-CA" sz="1400" dirty="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43" y="2373920"/>
            <a:ext cx="1335744" cy="1335744"/>
          </a:xfrm>
          <a:prstGeom prst="rect">
            <a:avLst/>
          </a:prstGeom>
          <a:noFill/>
        </p:spPr>
      </p:pic>
      <p:sp>
        <p:nvSpPr>
          <p:cNvPr id="17" name="Cube 16"/>
          <p:cNvSpPr/>
          <p:nvPr/>
        </p:nvSpPr>
        <p:spPr>
          <a:xfrm>
            <a:off x="2567621" y="3190383"/>
            <a:ext cx="1013604" cy="218894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4275349" y="3914372"/>
            <a:ext cx="1924061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Collaborate </a:t>
            </a:r>
            <a:r>
              <a:rPr lang="en-US" sz="1400" dirty="0" smtClean="0">
                <a:solidFill>
                  <a:schemeClr val="bg2"/>
                </a:solidFill>
              </a:rPr>
              <a:t>on a partnership agreement</a:t>
            </a:r>
            <a:endParaRPr lang="en-CA" sz="1400" dirty="0">
              <a:solidFill>
                <a:schemeClr val="bg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57616" y="2508161"/>
            <a:ext cx="1002105" cy="1276263"/>
            <a:chOff x="4699230" y="3650059"/>
            <a:chExt cx="1002105" cy="1276263"/>
          </a:xfrm>
        </p:grpSpPr>
        <p:sp>
          <p:nvSpPr>
            <p:cNvPr id="20" name="Snip Single Corner Rectangle 19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6326174" y="3921173"/>
            <a:ext cx="1924061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Do the thing </a:t>
            </a:r>
            <a:r>
              <a:rPr lang="en-US" sz="1400" dirty="0" smtClean="0">
                <a:solidFill>
                  <a:schemeClr val="bg2"/>
                </a:solidFill>
              </a:rPr>
              <a:t>together, in iterations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5454" y="3926077"/>
            <a:ext cx="192406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Share </a:t>
            </a:r>
            <a:r>
              <a:rPr lang="en-US" sz="1400" dirty="0" smtClean="0">
                <a:solidFill>
                  <a:schemeClr val="bg2"/>
                </a:solidFill>
              </a:rPr>
              <a:t>what </a:t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dirty="0" smtClean="0">
                <a:solidFill>
                  <a:schemeClr val="bg2"/>
                </a:solidFill>
              </a:rPr>
              <a:t>we’ve done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64236" y="3904551"/>
            <a:ext cx="19240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Evaluate </a:t>
            </a:r>
            <a:r>
              <a:rPr lang="en-US" sz="1400" dirty="0" smtClean="0">
                <a:solidFill>
                  <a:schemeClr val="bg2"/>
                </a:solidFill>
              </a:rPr>
              <a:t>the mission; extend OR move on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7140703" y="2585778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2594656"/>
            <a:ext cx="1085249" cy="1085249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076389" y="2625419"/>
            <a:ext cx="1974035" cy="1053031"/>
            <a:chOff x="8076389" y="3748824"/>
            <a:chExt cx="1974035" cy="105303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34" name="Flowchart: Process 33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Lightning Bolt 34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413961" y="2676865"/>
            <a:ext cx="1227317" cy="870751"/>
            <a:chOff x="10413961" y="3800270"/>
            <a:chExt cx="1227317" cy="870751"/>
          </a:xfrm>
        </p:grpSpPr>
        <p:sp>
          <p:nvSpPr>
            <p:cNvPr id="37" name="Flowchart: Process 36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9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have we done so far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Learned about SSC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Created our team presence on GitHub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Ansible playbooks for building services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16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0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-276225" y="3394796"/>
            <a:ext cx="12649200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GitHub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bit like Facebook for nerds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Allows for collaborative programming between strangers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17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053954" y="3056089"/>
            <a:ext cx="675628" cy="675628"/>
          </a:xfrm>
          <a:prstGeom prst="ellipse">
            <a:avLst/>
          </a:prstGeom>
          <a:solidFill>
            <a:srgbClr val="26262D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b="1" dirty="0"/>
          </a:p>
        </p:txBody>
      </p:sp>
      <p:sp>
        <p:nvSpPr>
          <p:cNvPr id="10" name="Oval 9"/>
          <p:cNvSpPr/>
          <p:nvPr/>
        </p:nvSpPr>
        <p:spPr>
          <a:xfrm>
            <a:off x="4963073" y="5210711"/>
            <a:ext cx="237042" cy="2370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081052" y="5210711"/>
            <a:ext cx="237042" cy="2370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153560" y="5210711"/>
            <a:ext cx="237042" cy="2370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Curved Connector 17"/>
          <p:cNvCxnSpPr>
            <a:stCxn id="5" idx="6"/>
            <a:endCxn id="10" idx="2"/>
          </p:cNvCxnSpPr>
          <p:nvPr/>
        </p:nvCxnSpPr>
        <p:spPr>
          <a:xfrm>
            <a:off x="2729582" y="3393903"/>
            <a:ext cx="2233491" cy="1935329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6"/>
            <a:endCxn id="6" idx="2"/>
          </p:cNvCxnSpPr>
          <p:nvPr/>
        </p:nvCxnSpPr>
        <p:spPr>
          <a:xfrm flipV="1">
            <a:off x="7390602" y="3389641"/>
            <a:ext cx="1936194" cy="1939591"/>
          </a:xfrm>
          <a:prstGeom prst="curvedConnector3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6"/>
            <a:endCxn id="11" idx="2"/>
          </p:cNvCxnSpPr>
          <p:nvPr/>
        </p:nvCxnSpPr>
        <p:spPr>
          <a:xfrm>
            <a:off x="5200115" y="5329232"/>
            <a:ext cx="880937" cy="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6"/>
            <a:endCxn id="12" idx="2"/>
          </p:cNvCxnSpPr>
          <p:nvPr/>
        </p:nvCxnSpPr>
        <p:spPr>
          <a:xfrm>
            <a:off x="6318094" y="5329232"/>
            <a:ext cx="835466" cy="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2284299" y="3209219"/>
            <a:ext cx="260427" cy="387780"/>
          </a:xfrm>
          <a:custGeom>
            <a:avLst/>
            <a:gdLst>
              <a:gd name="T0" fmla="*/ 62 w 77"/>
              <a:gd name="T1" fmla="*/ 9 h 115"/>
              <a:gd name="T2" fmla="*/ 48 w 77"/>
              <a:gd name="T3" fmla="*/ 24 h 115"/>
              <a:gd name="T4" fmla="*/ 55 w 77"/>
              <a:gd name="T5" fmla="*/ 36 h 115"/>
              <a:gd name="T6" fmla="*/ 52 w 77"/>
              <a:gd name="T7" fmla="*/ 48 h 115"/>
              <a:gd name="T8" fmla="*/ 45 w 77"/>
              <a:gd name="T9" fmla="*/ 55 h 115"/>
              <a:gd name="T10" fmla="*/ 33 w 77"/>
              <a:gd name="T11" fmla="*/ 60 h 115"/>
              <a:gd name="T12" fmla="*/ 21 w 77"/>
              <a:gd name="T13" fmla="*/ 27 h 115"/>
              <a:gd name="T14" fmla="*/ 29 w 77"/>
              <a:gd name="T15" fmla="*/ 14 h 115"/>
              <a:gd name="T16" fmla="*/ 14 w 77"/>
              <a:gd name="T17" fmla="*/ 0 h 115"/>
              <a:gd name="T18" fmla="*/ 0 w 77"/>
              <a:gd name="T19" fmla="*/ 14 h 115"/>
              <a:gd name="T20" fmla="*/ 7 w 77"/>
              <a:gd name="T21" fmla="*/ 27 h 115"/>
              <a:gd name="T22" fmla="*/ 2 w 77"/>
              <a:gd name="T23" fmla="*/ 94 h 115"/>
              <a:gd name="T24" fmla="*/ 4 w 77"/>
              <a:gd name="T25" fmla="*/ 111 h 115"/>
              <a:gd name="T26" fmla="*/ 24 w 77"/>
              <a:gd name="T27" fmla="*/ 111 h 115"/>
              <a:gd name="T28" fmla="*/ 27 w 77"/>
              <a:gd name="T29" fmla="*/ 94 h 115"/>
              <a:gd name="T30" fmla="*/ 21 w 77"/>
              <a:gd name="T31" fmla="*/ 86 h 115"/>
              <a:gd name="T32" fmla="*/ 37 w 77"/>
              <a:gd name="T33" fmla="*/ 74 h 115"/>
              <a:gd name="T34" fmla="*/ 70 w 77"/>
              <a:gd name="T35" fmla="*/ 36 h 115"/>
              <a:gd name="T36" fmla="*/ 77 w 77"/>
              <a:gd name="T37" fmla="*/ 24 h 115"/>
              <a:gd name="T38" fmla="*/ 62 w 77"/>
              <a:gd name="T39" fmla="*/ 31 h 115"/>
              <a:gd name="T40" fmla="*/ 55 w 77"/>
              <a:gd name="T41" fmla="*/ 24 h 115"/>
              <a:gd name="T42" fmla="*/ 62 w 77"/>
              <a:gd name="T43" fmla="*/ 17 h 115"/>
              <a:gd name="T44" fmla="*/ 70 w 77"/>
              <a:gd name="T45" fmla="*/ 24 h 115"/>
              <a:gd name="T46" fmla="*/ 62 w 77"/>
              <a:gd name="T47" fmla="*/ 31 h 115"/>
              <a:gd name="T48" fmla="*/ 9 w 77"/>
              <a:gd name="T49" fmla="*/ 19 h 115"/>
              <a:gd name="T50" fmla="*/ 9 w 77"/>
              <a:gd name="T51" fmla="*/ 9 h 115"/>
              <a:gd name="T52" fmla="*/ 19 w 77"/>
              <a:gd name="T53" fmla="*/ 9 h 115"/>
              <a:gd name="T54" fmla="*/ 19 w 77"/>
              <a:gd name="T55" fmla="*/ 19 h 115"/>
              <a:gd name="T56" fmla="*/ 14 w 77"/>
              <a:gd name="T57" fmla="*/ 108 h 115"/>
              <a:gd name="T58" fmla="*/ 7 w 77"/>
              <a:gd name="T59" fmla="*/ 101 h 115"/>
              <a:gd name="T60" fmla="*/ 14 w 77"/>
              <a:gd name="T61" fmla="*/ 94 h 115"/>
              <a:gd name="T62" fmla="*/ 21 w 77"/>
              <a:gd name="T63" fmla="*/ 101 h 115"/>
              <a:gd name="T64" fmla="*/ 14 w 77"/>
              <a:gd name="T65" fmla="*/ 10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" h="115">
                <a:moveTo>
                  <a:pt x="73" y="14"/>
                </a:moveTo>
                <a:cubicBezTo>
                  <a:pt x="70" y="11"/>
                  <a:pt x="66" y="9"/>
                  <a:pt x="62" y="9"/>
                </a:cubicBezTo>
                <a:cubicBezTo>
                  <a:pt x="58" y="9"/>
                  <a:pt x="55" y="11"/>
                  <a:pt x="52" y="14"/>
                </a:cubicBezTo>
                <a:cubicBezTo>
                  <a:pt x="49" y="16"/>
                  <a:pt x="48" y="20"/>
                  <a:pt x="48" y="24"/>
                </a:cubicBezTo>
                <a:cubicBezTo>
                  <a:pt x="48" y="26"/>
                  <a:pt x="49" y="29"/>
                  <a:pt x="50" y="31"/>
                </a:cubicBezTo>
                <a:cubicBezTo>
                  <a:pt x="51" y="33"/>
                  <a:pt x="53" y="35"/>
                  <a:pt x="55" y="36"/>
                </a:cubicBezTo>
                <a:cubicBezTo>
                  <a:pt x="55" y="39"/>
                  <a:pt x="55" y="41"/>
                  <a:pt x="54" y="43"/>
                </a:cubicBezTo>
                <a:cubicBezTo>
                  <a:pt x="54" y="45"/>
                  <a:pt x="53" y="47"/>
                  <a:pt x="52" y="48"/>
                </a:cubicBezTo>
                <a:cubicBezTo>
                  <a:pt x="51" y="50"/>
                  <a:pt x="50" y="51"/>
                  <a:pt x="49" y="52"/>
                </a:cubicBezTo>
                <a:cubicBezTo>
                  <a:pt x="48" y="53"/>
                  <a:pt x="47" y="54"/>
                  <a:pt x="45" y="55"/>
                </a:cubicBezTo>
                <a:cubicBezTo>
                  <a:pt x="43" y="56"/>
                  <a:pt x="41" y="57"/>
                  <a:pt x="40" y="58"/>
                </a:cubicBezTo>
                <a:cubicBezTo>
                  <a:pt x="38" y="58"/>
                  <a:pt x="36" y="59"/>
                  <a:pt x="33" y="60"/>
                </a:cubicBezTo>
                <a:cubicBezTo>
                  <a:pt x="28" y="61"/>
                  <a:pt x="24" y="63"/>
                  <a:pt x="21" y="64"/>
                </a:cubicBezTo>
                <a:cubicBezTo>
                  <a:pt x="21" y="27"/>
                  <a:pt x="21" y="27"/>
                  <a:pt x="21" y="27"/>
                </a:cubicBezTo>
                <a:cubicBezTo>
                  <a:pt x="24" y="25"/>
                  <a:pt x="25" y="24"/>
                  <a:pt x="27" y="21"/>
                </a:cubicBezTo>
                <a:cubicBezTo>
                  <a:pt x="28" y="19"/>
                  <a:pt x="29" y="17"/>
                  <a:pt x="29" y="14"/>
                </a:cubicBezTo>
                <a:cubicBezTo>
                  <a:pt x="29" y="10"/>
                  <a:pt x="27" y="7"/>
                  <a:pt x="24" y="4"/>
                </a:cubicBezTo>
                <a:cubicBezTo>
                  <a:pt x="22" y="1"/>
                  <a:pt x="18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1" y="7"/>
                  <a:pt x="0" y="10"/>
                  <a:pt x="0" y="14"/>
                </a:cubicBezTo>
                <a:cubicBezTo>
                  <a:pt x="0" y="17"/>
                  <a:pt x="0" y="19"/>
                  <a:pt x="2" y="21"/>
                </a:cubicBezTo>
                <a:cubicBezTo>
                  <a:pt x="3" y="24"/>
                  <a:pt x="5" y="25"/>
                  <a:pt x="7" y="27"/>
                </a:cubicBezTo>
                <a:cubicBezTo>
                  <a:pt x="7" y="88"/>
                  <a:pt x="7" y="88"/>
                  <a:pt x="7" y="88"/>
                </a:cubicBezTo>
                <a:cubicBezTo>
                  <a:pt x="5" y="90"/>
                  <a:pt x="3" y="91"/>
                  <a:pt x="2" y="94"/>
                </a:cubicBezTo>
                <a:cubicBezTo>
                  <a:pt x="0" y="96"/>
                  <a:pt x="0" y="98"/>
                  <a:pt x="0" y="101"/>
                </a:cubicBezTo>
                <a:cubicBezTo>
                  <a:pt x="0" y="105"/>
                  <a:pt x="1" y="108"/>
                  <a:pt x="4" y="111"/>
                </a:cubicBezTo>
                <a:cubicBezTo>
                  <a:pt x="7" y="114"/>
                  <a:pt x="10" y="115"/>
                  <a:pt x="14" y="115"/>
                </a:cubicBezTo>
                <a:cubicBezTo>
                  <a:pt x="18" y="115"/>
                  <a:pt x="22" y="114"/>
                  <a:pt x="24" y="111"/>
                </a:cubicBezTo>
                <a:cubicBezTo>
                  <a:pt x="27" y="108"/>
                  <a:pt x="29" y="105"/>
                  <a:pt x="29" y="101"/>
                </a:cubicBezTo>
                <a:cubicBezTo>
                  <a:pt x="29" y="98"/>
                  <a:pt x="28" y="96"/>
                  <a:pt x="27" y="94"/>
                </a:cubicBezTo>
                <a:cubicBezTo>
                  <a:pt x="25" y="91"/>
                  <a:pt x="24" y="90"/>
                  <a:pt x="21" y="88"/>
                </a:cubicBezTo>
                <a:cubicBezTo>
                  <a:pt x="21" y="86"/>
                  <a:pt x="21" y="86"/>
                  <a:pt x="21" y="86"/>
                </a:cubicBezTo>
                <a:cubicBezTo>
                  <a:pt x="21" y="83"/>
                  <a:pt x="22" y="81"/>
                  <a:pt x="24" y="79"/>
                </a:cubicBezTo>
                <a:cubicBezTo>
                  <a:pt x="27" y="77"/>
                  <a:pt x="31" y="76"/>
                  <a:pt x="37" y="74"/>
                </a:cubicBezTo>
                <a:cubicBezTo>
                  <a:pt x="44" y="71"/>
                  <a:pt x="49" y="69"/>
                  <a:pt x="53" y="67"/>
                </a:cubicBezTo>
                <a:cubicBezTo>
                  <a:pt x="64" y="61"/>
                  <a:pt x="69" y="51"/>
                  <a:pt x="70" y="36"/>
                </a:cubicBezTo>
                <a:cubicBezTo>
                  <a:pt x="72" y="35"/>
                  <a:pt x="74" y="33"/>
                  <a:pt x="75" y="31"/>
                </a:cubicBezTo>
                <a:cubicBezTo>
                  <a:pt x="76" y="29"/>
                  <a:pt x="77" y="26"/>
                  <a:pt x="77" y="24"/>
                </a:cubicBezTo>
                <a:cubicBezTo>
                  <a:pt x="77" y="20"/>
                  <a:pt x="75" y="16"/>
                  <a:pt x="73" y="14"/>
                </a:cubicBezTo>
                <a:close/>
                <a:moveTo>
                  <a:pt x="62" y="31"/>
                </a:moveTo>
                <a:cubicBezTo>
                  <a:pt x="60" y="31"/>
                  <a:pt x="59" y="30"/>
                  <a:pt x="57" y="29"/>
                </a:cubicBezTo>
                <a:cubicBezTo>
                  <a:pt x="56" y="27"/>
                  <a:pt x="55" y="26"/>
                  <a:pt x="55" y="24"/>
                </a:cubicBezTo>
                <a:cubicBezTo>
                  <a:pt x="55" y="22"/>
                  <a:pt x="56" y="20"/>
                  <a:pt x="57" y="19"/>
                </a:cubicBezTo>
                <a:cubicBezTo>
                  <a:pt x="59" y="17"/>
                  <a:pt x="60" y="17"/>
                  <a:pt x="62" y="17"/>
                </a:cubicBezTo>
                <a:cubicBezTo>
                  <a:pt x="64" y="17"/>
                  <a:pt x="66" y="17"/>
                  <a:pt x="67" y="19"/>
                </a:cubicBezTo>
                <a:cubicBezTo>
                  <a:pt x="69" y="20"/>
                  <a:pt x="70" y="22"/>
                  <a:pt x="70" y="24"/>
                </a:cubicBezTo>
                <a:cubicBezTo>
                  <a:pt x="70" y="26"/>
                  <a:pt x="69" y="27"/>
                  <a:pt x="67" y="29"/>
                </a:cubicBezTo>
                <a:cubicBezTo>
                  <a:pt x="66" y="30"/>
                  <a:pt x="64" y="31"/>
                  <a:pt x="62" y="31"/>
                </a:cubicBezTo>
                <a:close/>
                <a:moveTo>
                  <a:pt x="14" y="21"/>
                </a:moveTo>
                <a:cubicBezTo>
                  <a:pt x="12" y="21"/>
                  <a:pt x="10" y="21"/>
                  <a:pt x="9" y="19"/>
                </a:cubicBezTo>
                <a:cubicBezTo>
                  <a:pt x="8" y="18"/>
                  <a:pt x="7" y="16"/>
                  <a:pt x="7" y="14"/>
                </a:cubicBezTo>
                <a:cubicBezTo>
                  <a:pt x="7" y="12"/>
                  <a:pt x="8" y="10"/>
                  <a:pt x="9" y="9"/>
                </a:cubicBezTo>
                <a:cubicBezTo>
                  <a:pt x="10" y="8"/>
                  <a:pt x="12" y="7"/>
                  <a:pt x="14" y="7"/>
                </a:cubicBezTo>
                <a:cubicBezTo>
                  <a:pt x="16" y="7"/>
                  <a:pt x="18" y="8"/>
                  <a:pt x="19" y="9"/>
                </a:cubicBezTo>
                <a:cubicBezTo>
                  <a:pt x="21" y="10"/>
                  <a:pt x="21" y="12"/>
                  <a:pt x="21" y="14"/>
                </a:cubicBezTo>
                <a:cubicBezTo>
                  <a:pt x="21" y="16"/>
                  <a:pt x="21" y="18"/>
                  <a:pt x="19" y="19"/>
                </a:cubicBezTo>
                <a:cubicBezTo>
                  <a:pt x="18" y="21"/>
                  <a:pt x="16" y="21"/>
                  <a:pt x="14" y="21"/>
                </a:cubicBezTo>
                <a:close/>
                <a:moveTo>
                  <a:pt x="14" y="108"/>
                </a:moveTo>
                <a:cubicBezTo>
                  <a:pt x="12" y="108"/>
                  <a:pt x="10" y="107"/>
                  <a:pt x="9" y="106"/>
                </a:cubicBezTo>
                <a:cubicBezTo>
                  <a:pt x="8" y="105"/>
                  <a:pt x="7" y="103"/>
                  <a:pt x="7" y="101"/>
                </a:cubicBezTo>
                <a:cubicBezTo>
                  <a:pt x="7" y="99"/>
                  <a:pt x="8" y="97"/>
                  <a:pt x="9" y="96"/>
                </a:cubicBezTo>
                <a:cubicBezTo>
                  <a:pt x="10" y="94"/>
                  <a:pt x="12" y="94"/>
                  <a:pt x="14" y="94"/>
                </a:cubicBezTo>
                <a:cubicBezTo>
                  <a:pt x="16" y="94"/>
                  <a:pt x="18" y="94"/>
                  <a:pt x="19" y="96"/>
                </a:cubicBezTo>
                <a:cubicBezTo>
                  <a:pt x="21" y="97"/>
                  <a:pt x="21" y="99"/>
                  <a:pt x="21" y="101"/>
                </a:cubicBezTo>
                <a:cubicBezTo>
                  <a:pt x="21" y="103"/>
                  <a:pt x="21" y="105"/>
                  <a:pt x="19" y="106"/>
                </a:cubicBezTo>
                <a:cubicBezTo>
                  <a:pt x="18" y="107"/>
                  <a:pt x="16" y="108"/>
                  <a:pt x="14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1517654" y="3766121"/>
            <a:ext cx="174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Create a</a:t>
            </a:r>
          </a:p>
          <a:p>
            <a:pPr algn="ctr"/>
            <a:r>
              <a:rPr lang="en-CA" sz="1400" dirty="0" smtClean="0"/>
              <a:t>branch</a:t>
            </a:r>
            <a:endParaRPr lang="en-CA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859365" y="3753783"/>
            <a:ext cx="16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Merge </a:t>
            </a:r>
            <a:br>
              <a:rPr lang="en-CA" sz="1400" dirty="0" smtClean="0"/>
            </a:br>
            <a:r>
              <a:rPr lang="en-CA" sz="1400" dirty="0" smtClean="0"/>
              <a:t>changes</a:t>
            </a:r>
            <a:endParaRPr lang="en-CA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138879" y="5575382"/>
            <a:ext cx="2005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Make </a:t>
            </a:r>
            <a:r>
              <a:rPr lang="en-CA" sz="1400" dirty="0" smtClean="0"/>
              <a:t>changes </a:t>
            </a:r>
          </a:p>
          <a:p>
            <a:pPr algn="ctr"/>
            <a:r>
              <a:rPr lang="en-CA" sz="1400" dirty="0"/>
              <a:t>i</a:t>
            </a:r>
            <a:r>
              <a:rPr lang="en-CA" sz="1400" dirty="0" smtClean="0"/>
              <a:t>n branch</a:t>
            </a:r>
            <a:endParaRPr lang="en-CA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7591980" y="4820185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Test</a:t>
            </a:r>
            <a:endParaRPr lang="en-CA" sz="1400" dirty="0"/>
          </a:p>
        </p:txBody>
      </p:sp>
      <p:sp>
        <p:nvSpPr>
          <p:cNvPr id="6" name="Oval 5"/>
          <p:cNvSpPr/>
          <p:nvPr/>
        </p:nvSpPr>
        <p:spPr>
          <a:xfrm>
            <a:off x="9326796" y="3039251"/>
            <a:ext cx="700779" cy="700779"/>
          </a:xfrm>
          <a:prstGeom prst="ellipse">
            <a:avLst/>
          </a:prstGeom>
          <a:solidFill>
            <a:srgbClr val="521F8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b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334" y="3194572"/>
            <a:ext cx="347093" cy="373512"/>
          </a:xfrm>
          <a:prstGeom prst="rect">
            <a:avLst/>
          </a:prstGeom>
        </p:spPr>
      </p:pic>
      <p:sp>
        <p:nvSpPr>
          <p:cNvPr id="81" name="Oval 80"/>
          <p:cNvSpPr/>
          <p:nvPr/>
        </p:nvSpPr>
        <p:spPr>
          <a:xfrm>
            <a:off x="10663557" y="3262807"/>
            <a:ext cx="237042" cy="2370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3" name="Group 92"/>
          <p:cNvGrpSpPr/>
          <p:nvPr/>
        </p:nvGrpSpPr>
        <p:grpSpPr>
          <a:xfrm>
            <a:off x="8072510" y="4084573"/>
            <a:ext cx="785708" cy="767693"/>
            <a:chOff x="8042643" y="4026630"/>
            <a:chExt cx="785708" cy="767693"/>
          </a:xfrm>
        </p:grpSpPr>
        <p:sp>
          <p:nvSpPr>
            <p:cNvPr id="69" name="Oval 68"/>
            <p:cNvSpPr/>
            <p:nvPr/>
          </p:nvSpPr>
          <p:spPr>
            <a:xfrm>
              <a:off x="8042643" y="4026630"/>
              <a:ext cx="685003" cy="685003"/>
            </a:xfrm>
            <a:prstGeom prst="ellipse">
              <a:avLst/>
            </a:prstGeom>
            <a:solidFill>
              <a:srgbClr val="39219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8541381" y="4506118"/>
              <a:ext cx="286970" cy="288205"/>
              <a:chOff x="8305015" y="4630962"/>
              <a:chExt cx="372332" cy="37393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8326088" y="4655840"/>
                <a:ext cx="349056" cy="349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" name="Freeform 73"/>
              <p:cNvSpPr>
                <a:spLocks noEditPoints="1"/>
              </p:cNvSpPr>
              <p:nvPr/>
            </p:nvSpPr>
            <p:spPr bwMode="auto">
              <a:xfrm>
                <a:off x="8305015" y="4630962"/>
                <a:ext cx="372332" cy="373404"/>
              </a:xfrm>
              <a:custGeom>
                <a:avLst/>
                <a:gdLst>
                  <a:gd name="T0" fmla="*/ 110 w 147"/>
                  <a:gd name="T1" fmla="*/ 10 h 147"/>
                  <a:gd name="T2" fmla="*/ 73 w 147"/>
                  <a:gd name="T3" fmla="*/ 0 h 147"/>
                  <a:gd name="T4" fmla="*/ 36 w 147"/>
                  <a:gd name="T5" fmla="*/ 10 h 147"/>
                  <a:gd name="T6" fmla="*/ 10 w 147"/>
                  <a:gd name="T7" fmla="*/ 37 h 147"/>
                  <a:gd name="T8" fmla="*/ 0 w 147"/>
                  <a:gd name="T9" fmla="*/ 74 h 147"/>
                  <a:gd name="T10" fmla="*/ 10 w 147"/>
                  <a:gd name="T11" fmla="*/ 111 h 147"/>
                  <a:gd name="T12" fmla="*/ 36 w 147"/>
                  <a:gd name="T13" fmla="*/ 137 h 147"/>
                  <a:gd name="T14" fmla="*/ 73 w 147"/>
                  <a:gd name="T15" fmla="*/ 147 h 147"/>
                  <a:gd name="T16" fmla="*/ 110 w 147"/>
                  <a:gd name="T17" fmla="*/ 137 h 147"/>
                  <a:gd name="T18" fmla="*/ 137 w 147"/>
                  <a:gd name="T19" fmla="*/ 111 h 147"/>
                  <a:gd name="T20" fmla="*/ 147 w 147"/>
                  <a:gd name="T21" fmla="*/ 74 h 147"/>
                  <a:gd name="T22" fmla="*/ 137 w 147"/>
                  <a:gd name="T23" fmla="*/ 37 h 147"/>
                  <a:gd name="T24" fmla="*/ 110 w 147"/>
                  <a:gd name="T25" fmla="*/ 10 h 147"/>
                  <a:gd name="T26" fmla="*/ 121 w 147"/>
                  <a:gd name="T27" fmla="*/ 63 h 147"/>
                  <a:gd name="T28" fmla="*/ 69 w 147"/>
                  <a:gd name="T29" fmla="*/ 114 h 147"/>
                  <a:gd name="T30" fmla="*/ 65 w 147"/>
                  <a:gd name="T31" fmla="*/ 116 h 147"/>
                  <a:gd name="T32" fmla="*/ 60 w 147"/>
                  <a:gd name="T33" fmla="*/ 114 h 147"/>
                  <a:gd name="T34" fmla="*/ 26 w 147"/>
                  <a:gd name="T35" fmla="*/ 80 h 147"/>
                  <a:gd name="T36" fmla="*/ 24 w 147"/>
                  <a:gd name="T37" fmla="*/ 76 h 147"/>
                  <a:gd name="T38" fmla="*/ 26 w 147"/>
                  <a:gd name="T39" fmla="*/ 71 h 147"/>
                  <a:gd name="T40" fmla="*/ 34 w 147"/>
                  <a:gd name="T41" fmla="*/ 63 h 147"/>
                  <a:gd name="T42" fmla="*/ 39 w 147"/>
                  <a:gd name="T43" fmla="*/ 61 h 147"/>
                  <a:gd name="T44" fmla="*/ 43 w 147"/>
                  <a:gd name="T45" fmla="*/ 63 h 147"/>
                  <a:gd name="T46" fmla="*/ 65 w 147"/>
                  <a:gd name="T47" fmla="*/ 84 h 147"/>
                  <a:gd name="T48" fmla="*/ 104 w 147"/>
                  <a:gd name="T49" fmla="*/ 45 h 147"/>
                  <a:gd name="T50" fmla="*/ 108 w 147"/>
                  <a:gd name="T51" fmla="*/ 43 h 147"/>
                  <a:gd name="T52" fmla="*/ 112 w 147"/>
                  <a:gd name="T53" fmla="*/ 45 h 147"/>
                  <a:gd name="T54" fmla="*/ 121 w 147"/>
                  <a:gd name="T55" fmla="*/ 54 h 147"/>
                  <a:gd name="T56" fmla="*/ 123 w 147"/>
                  <a:gd name="T57" fmla="*/ 58 h 147"/>
                  <a:gd name="T58" fmla="*/ 121 w 147"/>
                  <a:gd name="T59" fmla="*/ 6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" h="147">
                    <a:moveTo>
                      <a:pt x="110" y="10"/>
                    </a:moveTo>
                    <a:cubicBezTo>
                      <a:pt x="99" y="4"/>
                      <a:pt x="87" y="0"/>
                      <a:pt x="73" y="0"/>
                    </a:cubicBezTo>
                    <a:cubicBezTo>
                      <a:pt x="60" y="0"/>
                      <a:pt x="48" y="4"/>
                      <a:pt x="36" y="10"/>
                    </a:cubicBezTo>
                    <a:cubicBezTo>
                      <a:pt x="25" y="17"/>
                      <a:pt x="16" y="26"/>
                      <a:pt x="10" y="37"/>
                    </a:cubicBezTo>
                    <a:cubicBezTo>
                      <a:pt x="3" y="48"/>
                      <a:pt x="0" y="60"/>
                      <a:pt x="0" y="74"/>
                    </a:cubicBezTo>
                    <a:cubicBezTo>
                      <a:pt x="0" y="87"/>
                      <a:pt x="3" y="99"/>
                      <a:pt x="10" y="111"/>
                    </a:cubicBezTo>
                    <a:cubicBezTo>
                      <a:pt x="16" y="122"/>
                      <a:pt x="25" y="131"/>
                      <a:pt x="36" y="137"/>
                    </a:cubicBezTo>
                    <a:cubicBezTo>
                      <a:pt x="48" y="144"/>
                      <a:pt x="60" y="147"/>
                      <a:pt x="73" y="147"/>
                    </a:cubicBezTo>
                    <a:cubicBezTo>
                      <a:pt x="87" y="147"/>
                      <a:pt x="99" y="144"/>
                      <a:pt x="110" y="137"/>
                    </a:cubicBezTo>
                    <a:cubicBezTo>
                      <a:pt x="121" y="131"/>
                      <a:pt x="130" y="122"/>
                      <a:pt x="137" y="111"/>
                    </a:cubicBezTo>
                    <a:cubicBezTo>
                      <a:pt x="143" y="99"/>
                      <a:pt x="147" y="87"/>
                      <a:pt x="147" y="74"/>
                    </a:cubicBezTo>
                    <a:cubicBezTo>
                      <a:pt x="147" y="60"/>
                      <a:pt x="143" y="48"/>
                      <a:pt x="137" y="37"/>
                    </a:cubicBezTo>
                    <a:cubicBezTo>
                      <a:pt x="130" y="26"/>
                      <a:pt x="121" y="17"/>
                      <a:pt x="110" y="10"/>
                    </a:cubicBezTo>
                    <a:close/>
                    <a:moveTo>
                      <a:pt x="121" y="63"/>
                    </a:moveTo>
                    <a:cubicBezTo>
                      <a:pt x="69" y="114"/>
                      <a:pt x="69" y="114"/>
                      <a:pt x="69" y="114"/>
                    </a:cubicBezTo>
                    <a:cubicBezTo>
                      <a:pt x="68" y="116"/>
                      <a:pt x="66" y="116"/>
                      <a:pt x="65" y="116"/>
                    </a:cubicBezTo>
                    <a:cubicBezTo>
                      <a:pt x="63" y="116"/>
                      <a:pt x="62" y="116"/>
                      <a:pt x="60" y="11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5" y="79"/>
                      <a:pt x="24" y="77"/>
                      <a:pt x="24" y="76"/>
                    </a:cubicBezTo>
                    <a:cubicBezTo>
                      <a:pt x="24" y="74"/>
                      <a:pt x="25" y="72"/>
                      <a:pt x="26" y="71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6" y="61"/>
                      <a:pt x="37" y="61"/>
                      <a:pt x="39" y="61"/>
                    </a:cubicBezTo>
                    <a:cubicBezTo>
                      <a:pt x="40" y="61"/>
                      <a:pt x="42" y="61"/>
                      <a:pt x="43" y="63"/>
                    </a:cubicBezTo>
                    <a:cubicBezTo>
                      <a:pt x="65" y="84"/>
                      <a:pt x="65" y="84"/>
                      <a:pt x="65" y="84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5" y="44"/>
                      <a:pt x="106" y="43"/>
                      <a:pt x="108" y="43"/>
                    </a:cubicBezTo>
                    <a:cubicBezTo>
                      <a:pt x="110" y="43"/>
                      <a:pt x="111" y="44"/>
                      <a:pt x="112" y="45"/>
                    </a:cubicBezTo>
                    <a:cubicBezTo>
                      <a:pt x="121" y="54"/>
                      <a:pt x="121" y="54"/>
                      <a:pt x="121" y="54"/>
                    </a:cubicBezTo>
                    <a:cubicBezTo>
                      <a:pt x="122" y="55"/>
                      <a:pt x="123" y="57"/>
                      <a:pt x="123" y="58"/>
                    </a:cubicBezTo>
                    <a:cubicBezTo>
                      <a:pt x="123" y="60"/>
                      <a:pt x="122" y="61"/>
                      <a:pt x="121" y="6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A"/>
              </a:p>
            </p:txBody>
          </p:sp>
        </p:grp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053" y="4168958"/>
              <a:ext cx="406055" cy="406055"/>
            </a:xfrm>
            <a:prstGeom prst="rect">
              <a:avLst/>
            </a:prstGeom>
          </p:spPr>
        </p:pic>
      </p:grpSp>
      <p:sp>
        <p:nvSpPr>
          <p:cNvPr id="33" name="Oval 32"/>
          <p:cNvSpPr/>
          <p:nvPr/>
        </p:nvSpPr>
        <p:spPr>
          <a:xfrm>
            <a:off x="11673177" y="3262807"/>
            <a:ext cx="237042" cy="2370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262629" y="3262807"/>
            <a:ext cx="237042" cy="2370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214059" y="3262807"/>
            <a:ext cx="237042" cy="2370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8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14" y="2829624"/>
            <a:ext cx="1674891" cy="1946496"/>
          </a:xfrm>
          <a:prstGeom prst="rect">
            <a:avLst/>
          </a:prstGeom>
          <a:solidFill>
            <a:srgbClr val="29229A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Essential for </a:t>
            </a:r>
            <a:r>
              <a:rPr lang="en-CA" dirty="0" smtClean="0"/>
              <a:t>delivering modern </a:t>
            </a:r>
            <a:r>
              <a:rPr lang="en-CA" dirty="0" smtClean="0"/>
              <a:t>digital </a:t>
            </a:r>
            <a:r>
              <a:rPr lang="en-CA" dirty="0" smtClean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Essential for agile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18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592719" y="2829623"/>
            <a:ext cx="1674891" cy="1946496"/>
          </a:xfrm>
          <a:prstGeom prst="rect">
            <a:avLst/>
          </a:prstGeom>
          <a:solidFill>
            <a:srgbClr val="3D218D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1083" y="2829622"/>
            <a:ext cx="1674891" cy="1946496"/>
          </a:xfrm>
          <a:prstGeom prst="rect">
            <a:avLst/>
          </a:prstGeom>
          <a:solidFill>
            <a:srgbClr val="4C2084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9249447" y="2829622"/>
            <a:ext cx="1674891" cy="1946496"/>
          </a:xfrm>
          <a:prstGeom prst="rect">
            <a:avLst/>
          </a:prstGeom>
          <a:solidFill>
            <a:srgbClr val="601E77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192035" y="3040497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Version</a:t>
            </a:r>
            <a:br>
              <a:rPr lang="en-CA" sz="1600" b="1" dirty="0" smtClean="0">
                <a:solidFill>
                  <a:schemeClr val="bg1"/>
                </a:solidFill>
              </a:rPr>
            </a:br>
            <a:r>
              <a:rPr lang="en-CA" sz="1600" b="1" dirty="0" smtClean="0">
                <a:solidFill>
                  <a:schemeClr val="bg1"/>
                </a:solidFill>
              </a:rPr>
              <a:t>Control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184" y="304049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  <a:br>
              <a:rPr lang="en-CA" sz="1600" b="1" dirty="0" smtClean="0">
                <a:solidFill>
                  <a:schemeClr val="bg1"/>
                </a:solidFill>
              </a:rPr>
            </a:br>
            <a:r>
              <a:rPr lang="en-CA" sz="1600" b="1" dirty="0" smtClean="0">
                <a:solidFill>
                  <a:schemeClr val="bg1"/>
                </a:solidFill>
              </a:rPr>
              <a:t>Integration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548" y="304049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</a:p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Delivery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8623" y="3040497"/>
            <a:ext cx="139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</a:p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Deployment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64051" y="5475769"/>
            <a:ext cx="1786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/>
              <a:t>Monitor and test</a:t>
            </a:r>
            <a:endParaRPr lang="en-CA" sz="16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52257" y="5322204"/>
            <a:ext cx="8551000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52257" y="4878584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39219" y="4878584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76633" y="4887741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0157992" y="4878792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6827" y="4031362"/>
            <a:ext cx="133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The project’s history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3178" y="4048525"/>
            <a:ext cx="1593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Build and test changes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1525" y="4031362"/>
            <a:ext cx="143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Deploy to test servers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8883" y="4031362"/>
            <a:ext cx="143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Release new versions</a:t>
            </a:r>
            <a:endParaRPr lang="en-CA" sz="14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14814" y="3823143"/>
            <a:ext cx="10109524" cy="2"/>
          </a:xfrm>
          <a:prstGeom prst="line">
            <a:avLst/>
          </a:prstGeom>
          <a:ln w="254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63717" y="3816158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77836" y="3823143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82901" y="3823143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04587" y="2621392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1</a:t>
            </a:r>
            <a:endParaRPr lang="en-CA" b="1" dirty="0"/>
          </a:p>
        </p:txBody>
      </p:sp>
      <p:sp>
        <p:nvSpPr>
          <p:cNvPr id="36" name="Oval 35"/>
          <p:cNvSpPr/>
          <p:nvPr/>
        </p:nvSpPr>
        <p:spPr>
          <a:xfrm>
            <a:off x="3405792" y="2598133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2</a:t>
            </a:r>
            <a:endParaRPr lang="en-CA" b="1" dirty="0"/>
          </a:p>
        </p:txBody>
      </p:sp>
      <p:sp>
        <p:nvSpPr>
          <p:cNvPr id="37" name="Oval 36"/>
          <p:cNvSpPr/>
          <p:nvPr/>
        </p:nvSpPr>
        <p:spPr>
          <a:xfrm>
            <a:off x="6191089" y="2634396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3</a:t>
            </a:r>
            <a:endParaRPr lang="en-CA" b="1" dirty="0"/>
          </a:p>
        </p:txBody>
      </p:sp>
      <p:sp>
        <p:nvSpPr>
          <p:cNvPr id="38" name="Oval 37"/>
          <p:cNvSpPr/>
          <p:nvPr/>
        </p:nvSpPr>
        <p:spPr>
          <a:xfrm>
            <a:off x="9062980" y="2634395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4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898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Movie of pipeline/automated tests running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19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05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we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3890104" y="1821974"/>
            <a:ext cx="43380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smtClean="0"/>
              <a:t>Digital Transformation Office</a:t>
            </a:r>
          </a:p>
          <a:p>
            <a:pPr algn="ctr">
              <a:lnSpc>
                <a:spcPct val="150000"/>
              </a:lnSpc>
            </a:pPr>
            <a:r>
              <a:rPr lang="en-CA" sz="1400" dirty="0" smtClean="0"/>
              <a:t>Philippe</a:t>
            </a:r>
          </a:p>
          <a:p>
            <a:pPr algn="ctr">
              <a:lnSpc>
                <a:spcPct val="150000"/>
              </a:lnSpc>
            </a:pPr>
            <a:endParaRPr lang="en-CA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532336" y="4909657"/>
            <a:ext cx="223309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smtClean="0"/>
              <a:t>Cloud Team</a:t>
            </a:r>
          </a:p>
          <a:p>
            <a:pPr algn="ctr">
              <a:lnSpc>
                <a:spcPct val="150000"/>
              </a:lnSpc>
            </a:pPr>
            <a:r>
              <a:rPr lang="en-CA" sz="1400" dirty="0" smtClean="0"/>
              <a:t>Bernard &amp; John</a:t>
            </a:r>
            <a:endParaRPr lang="en-CA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6535" y="4929790"/>
            <a:ext cx="3783484" cy="79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smtClean="0"/>
              <a:t>Digital Task Force</a:t>
            </a:r>
          </a:p>
          <a:p>
            <a:pPr algn="ctr">
              <a:lnSpc>
                <a:spcPct val="150000"/>
              </a:lnSpc>
            </a:pPr>
            <a:r>
              <a:rPr lang="en-CA" sz="1200" dirty="0" smtClean="0"/>
              <a:t>Britt, Jess, Oli, Pat &amp; Sarah</a:t>
            </a:r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2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5614753" y="933211"/>
            <a:ext cx="888763" cy="888763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204505" y="3887589"/>
            <a:ext cx="888763" cy="888763"/>
          </a:xfrm>
          <a:prstGeom prst="ellipse">
            <a:avLst/>
          </a:prstGeom>
          <a:solidFill>
            <a:srgbClr val="3921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23896" y="3887589"/>
            <a:ext cx="888763" cy="888763"/>
          </a:xfrm>
          <a:prstGeom prst="ellipse">
            <a:avLst/>
          </a:prstGeom>
          <a:solidFill>
            <a:srgbClr val="521F8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3" name="Elbow Connector 32"/>
          <p:cNvCxnSpPr>
            <a:stCxn id="30" idx="2"/>
            <a:endCxn id="7" idx="0"/>
          </p:cNvCxnSpPr>
          <p:nvPr/>
        </p:nvCxnSpPr>
        <p:spPr>
          <a:xfrm rot="5400000">
            <a:off x="4352118" y="2180573"/>
            <a:ext cx="1003786" cy="2410247"/>
          </a:xfrm>
          <a:prstGeom prst="bentConnector3">
            <a:avLst/>
          </a:prstGeom>
          <a:ln w="508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0" idx="2"/>
            <a:endCxn id="8" idx="0"/>
          </p:cNvCxnSpPr>
          <p:nvPr/>
        </p:nvCxnSpPr>
        <p:spPr>
          <a:xfrm rot="16200000" flipH="1">
            <a:off x="6811813" y="2131124"/>
            <a:ext cx="1003786" cy="2509144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 in touch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00" y="2361857"/>
            <a:ext cx="5729092" cy="25274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Philippe.Lefebvre2</a:t>
            </a:r>
            <a:r>
              <a:rPr lang="en-CA" dirty="0" smtClean="0"/>
              <a:t>@canada.ca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Brittany.Hurley</a:t>
            </a:r>
            <a:r>
              <a:rPr lang="en-CA" dirty="0" smtClean="0"/>
              <a:t>@canada.ca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github.com</a:t>
            </a:r>
            <a:r>
              <a:rPr lang="en-CA" b="1" dirty="0" smtClean="0"/>
              <a:t>/dtf-</a:t>
            </a:r>
            <a:r>
              <a:rPr lang="en-CA" b="1" dirty="0" err="1" smtClean="0"/>
              <a:t>ein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20</a:t>
            </a:fld>
            <a:r>
              <a:rPr lang="en-CA" smtClean="0"/>
              <a:t>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43" y="20861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Help SSC start using cloud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Explore new ways of delivering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Work towards SSC 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3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31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43" y="0"/>
            <a:ext cx="15444286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000" y="5078100"/>
            <a:ext cx="2880917" cy="1200329"/>
          </a:xfrm>
          <a:prstGeom prst="rect">
            <a:avLst/>
          </a:prstGeom>
          <a:noFill/>
          <a:effectLst>
            <a:outerShdw blurRad="63500" sx="120000" sy="120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7200" b="1" dirty="0" smtClean="0">
                <a:solidFill>
                  <a:schemeClr val="bg1"/>
                </a:solidFill>
              </a:rPr>
              <a:t>Cloud</a:t>
            </a:r>
            <a:endParaRPr lang="en-C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cloud?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Another companies network, computers and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Cost is based on home much power and storage you use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Like a utility company, for </a:t>
            </a:r>
            <a:r>
              <a:rPr lang="en-CA" dirty="0" smtClean="0"/>
              <a:t>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5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55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cloud work?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Different  </a:t>
            </a:r>
            <a:r>
              <a:rPr lang="en-CA" dirty="0" smtClean="0"/>
              <a:t>service </a:t>
            </a:r>
            <a:r>
              <a:rPr lang="en-CA" dirty="0" smtClean="0"/>
              <a:t>models 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</a:t>
            </a:r>
            <a:r>
              <a:rPr lang="en-CA" dirty="0"/>
              <a:t>build </a:t>
            </a:r>
            <a:r>
              <a:rPr lang="en-CA" dirty="0" smtClean="0"/>
              <a:t>on the cloud </a:t>
            </a:r>
            <a:r>
              <a:rPr lang="en-CA" dirty="0"/>
              <a:t>platform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6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1638880" y="2736328"/>
            <a:ext cx="1271168" cy="1271168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IaaS</a:t>
            </a:r>
            <a:endParaRPr lang="en-CA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6402" y="4068236"/>
            <a:ext cx="258586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Infrastructure</a:t>
            </a:r>
            <a:endParaRPr lang="en-C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-689109" y="5137350"/>
            <a:ext cx="5927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smtClean="0"/>
              <a:t>Most control &amp; effort</a:t>
            </a:r>
            <a:endParaRPr lang="en-CA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78202" y="5137349"/>
            <a:ext cx="5927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smtClean="0"/>
              <a:t>Least control &amp; effort</a:t>
            </a:r>
            <a:endParaRPr lang="en-CA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48035" y="5449381"/>
            <a:ext cx="370784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976607" y="2671532"/>
            <a:ext cx="1271168" cy="1271168"/>
          </a:xfrm>
          <a:prstGeom prst="ellipse">
            <a:avLst/>
          </a:prstGeom>
          <a:solidFill>
            <a:srgbClr val="3921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PaaS</a:t>
            </a:r>
            <a:endParaRPr lang="en-CA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24129" y="4003440"/>
            <a:ext cx="258586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Platform</a:t>
            </a:r>
            <a:endParaRPr lang="en-CA" sz="1400" dirty="0"/>
          </a:p>
        </p:txBody>
      </p:sp>
      <p:sp>
        <p:nvSpPr>
          <p:cNvPr id="40" name="Oval 39"/>
          <p:cNvSpPr/>
          <p:nvPr/>
        </p:nvSpPr>
        <p:spPr>
          <a:xfrm>
            <a:off x="8314334" y="2666773"/>
            <a:ext cx="1271168" cy="1271168"/>
          </a:xfrm>
          <a:prstGeom prst="ellipse">
            <a:avLst/>
          </a:prstGeom>
          <a:solidFill>
            <a:srgbClr val="521F8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SaaS</a:t>
            </a:r>
            <a:endParaRPr lang="en-CA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661856" y="3998681"/>
            <a:ext cx="258586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Software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0270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GC Accelerators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Open source templates for creating cloud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TBS security and cloud guidelines baked in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Avoids re-inventing the wheel 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Support for multiple cloud </a:t>
            </a:r>
            <a:r>
              <a:rPr lang="en-CA" dirty="0" smtClean="0"/>
              <a:t>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7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Cloud </a:t>
            </a:r>
            <a:r>
              <a:rPr lang="en-CA" dirty="0" smtClean="0"/>
              <a:t>automation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8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8400" y="1069847"/>
            <a:ext cx="11336400" cy="5001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of cloud is through automation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Allows </a:t>
            </a:r>
            <a:r>
              <a:rPr lang="en-CA" dirty="0" smtClean="0"/>
              <a:t>you to express your </a:t>
            </a:r>
            <a:r>
              <a:rPr lang="en-CA" b="1" dirty="0" smtClean="0"/>
              <a:t>infrastructure as </a:t>
            </a:r>
            <a:r>
              <a:rPr lang="en-CA" b="1" dirty="0" smtClean="0"/>
              <a:t>code</a:t>
            </a:r>
            <a:br>
              <a:rPr lang="en-CA" b="1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Repeatable, automated creation of </a:t>
            </a:r>
            <a:r>
              <a:rPr lang="en-CA" dirty="0" smtClean="0"/>
              <a:t>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Terraform &amp; Ansible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7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47480"/>
            <a:ext cx="11096108" cy="6520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000" y="5078100"/>
            <a:ext cx="4374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b="1" dirty="0" smtClean="0">
                <a:solidFill>
                  <a:schemeClr val="bg1"/>
                </a:solidFill>
              </a:rPr>
              <a:t>Terraform</a:t>
            </a:r>
            <a:endParaRPr lang="en-C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7630|-1615358|-5828210|-11231456|-12763591|Shared Services Canada&quot;,&quot;Id&quot;:&quot;5da5c8a44331432848d5a908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SSC colors">
      <a:dk1>
        <a:srgbClr val="33333C"/>
      </a:dk1>
      <a:lt1>
        <a:srgbClr val="FFFFFF"/>
      </a:lt1>
      <a:dk2>
        <a:srgbClr val="52596A"/>
      </a:dk2>
      <a:lt2>
        <a:srgbClr val="D2DAE8"/>
      </a:lt2>
      <a:accent1>
        <a:srgbClr val="2866CD"/>
      </a:accent1>
      <a:accent2>
        <a:srgbClr val="00BCD7"/>
      </a:accent2>
      <a:accent3>
        <a:srgbClr val="009788"/>
      </a:accent3>
      <a:accent4>
        <a:srgbClr val="3D3186"/>
      </a:accent4>
      <a:accent5>
        <a:srgbClr val="6733BB"/>
      </a:accent5>
      <a:accent6>
        <a:srgbClr val="A02AB3"/>
      </a:accent6>
      <a:hlink>
        <a:srgbClr val="2866CD"/>
      </a:hlink>
      <a:folHlink>
        <a:srgbClr val="A02AB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fr" id="{7B5449CF-F3D6-43FF-91A4-881539F229F1}" vid="{7A9D6EEA-7FDC-4675-8CC0-65D8AC866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ecran_large-fr</Template>
  <TotalTime>1234</TotalTime>
  <Words>265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Office Theme</vt:lpstr>
      <vt:lpstr>Digital Transformation Office</vt:lpstr>
      <vt:lpstr>Who are we</vt:lpstr>
      <vt:lpstr>Our goals</vt:lpstr>
      <vt:lpstr>PowerPoint Presentation</vt:lpstr>
      <vt:lpstr>What is cloud?</vt:lpstr>
      <vt:lpstr>How does cloud work?</vt:lpstr>
      <vt:lpstr>GC Accelerators</vt:lpstr>
      <vt:lpstr>Cloud automation</vt:lpstr>
      <vt:lpstr>PowerPoint Presentation</vt:lpstr>
      <vt:lpstr>Movie of Terraform command running</vt:lpstr>
      <vt:lpstr>Terraform</vt:lpstr>
      <vt:lpstr>PowerPoint Presentation</vt:lpstr>
      <vt:lpstr>Movie of Ansible command running</vt:lpstr>
      <vt:lpstr>Ansible</vt:lpstr>
      <vt:lpstr>Digital Task Force</vt:lpstr>
      <vt:lpstr>What have we done so far</vt:lpstr>
      <vt:lpstr>GitHub</vt:lpstr>
      <vt:lpstr>DevOps</vt:lpstr>
      <vt:lpstr>Movie of pipeline/automated tests running</vt:lpstr>
      <vt:lpstr>Get in touch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wide screen</dc:title>
  <dc:creator>Services partagés Canada</dc:creator>
  <cp:lastModifiedBy>Patrick Heard</cp:lastModifiedBy>
  <cp:revision>66</cp:revision>
  <dcterms:created xsi:type="dcterms:W3CDTF">2018-07-20T14:42:10Z</dcterms:created>
  <dcterms:modified xsi:type="dcterms:W3CDTF">2019-10-15T13:24:52Z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