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2" r:id="rId11"/>
    <p:sldId id="256" r:id="rId12"/>
  </p:sldIdLst>
  <p:sldSz cx="12192000" cy="6858000"/>
  <p:notesSz cx="7010400" cy="92233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9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8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4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9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4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B89E-FEB4-4681-8DB7-1A527A193235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4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Brittany.hurley@Canada.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company/freeagents-agentslibres/?originalSubdomain=c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40875"/>
            <a:ext cx="12192000" cy="10885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159849" y="2696346"/>
            <a:ext cx="759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CIO Digital Task Force</a:t>
            </a:r>
            <a:endParaRPr lang="en-CA" sz="48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5843" y="3879669"/>
            <a:ext cx="578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Who are we and what are we trying to do?</a:t>
            </a:r>
            <a:endParaRPr lang="en-C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4171" y="348343"/>
            <a:ext cx="454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[DRAFT]</a:t>
            </a:r>
            <a:endParaRPr lang="en-CA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3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79363" y="2592389"/>
            <a:ext cx="9325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 smtClean="0">
                <a:latin typeface="Consolas" panose="020B0609020204030204" pitchFamily="49" charset="0"/>
              </a:rPr>
              <a:t>Appendix</a:t>
            </a:r>
            <a:endParaRPr lang="en-US" sz="4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8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428824"/>
            <a:ext cx="12192000" cy="20017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86601" y="116489"/>
            <a:ext cx="887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onsolas" panose="020B0609020204030204" pitchFamily="49" charset="0"/>
              </a:rPr>
              <a:t>CIO Digital Task Force</a:t>
            </a:r>
            <a:endParaRPr lang="en-CA" sz="36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185" y="1006073"/>
            <a:ext cx="1144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[OBJECTIVE]</a:t>
            </a:r>
          </a:p>
          <a:p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Embed 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Free Agents 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within teams to collaborate on a </a:t>
            </a:r>
            <a:r>
              <a:rPr lang="en-US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mission</a:t>
            </a:r>
            <a:r>
              <a:rPr lang="en-US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, upskill our workforce, and help change the way we work.</a:t>
            </a:r>
            <a:endParaRPr lang="en-CA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185" y="5464162"/>
            <a:ext cx="3839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[OUR VALUES]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Use Agile/DevOps principles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Work in the open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Focus on the user</a:t>
            </a:r>
            <a:endParaRPr lang="en-CA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Learn from failure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778" y="5480402"/>
            <a:ext cx="3735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[SUCCESS FACTORS]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Recruitment &amp; flexible HR</a:t>
            </a:r>
            <a:b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Constant collaboration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2724" y="2026333"/>
            <a:ext cx="10510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[</a:t>
            </a:r>
            <a:r>
              <a:rPr lang="en-US" sz="1600" b="1" dirty="0">
                <a:latin typeface="Consolas" panose="020B0609020204030204" pitchFamily="49" charset="0"/>
              </a:rPr>
              <a:t>FREE </a:t>
            </a:r>
            <a:r>
              <a:rPr lang="en-US" sz="1600" b="1" dirty="0" smtClean="0">
                <a:latin typeface="Consolas" panose="020B0609020204030204" pitchFamily="49" charset="0"/>
              </a:rPr>
              <a:t>AGENTS] </a:t>
            </a:r>
            <a:r>
              <a:rPr lang="en-US" sz="1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Uniquely skilled public servants that can move freely around the organization as needed</a:t>
            </a:r>
            <a:endParaRPr lang="en-CA" sz="1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2724" y="2632201"/>
            <a:ext cx="10370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[MISSIONS] </a:t>
            </a:r>
            <a:r>
              <a:rPr lang="en-US" sz="16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Specific and well scoped challenges tackled in a set time period, in partnership with existing teams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46" y="4794422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99185" y="4878633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a list of challenges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08104" y="3611060"/>
            <a:ext cx="1013604" cy="1225266"/>
            <a:chOff x="708104" y="3611060"/>
            <a:chExt cx="1013604" cy="1225266"/>
          </a:xfrm>
        </p:grpSpPr>
        <p:sp>
          <p:nvSpPr>
            <p:cNvPr id="23" name="Cube 22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Cube 23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Cube 24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Cube 25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43227" y="4892897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67621" y="3497325"/>
            <a:ext cx="1346566" cy="1335744"/>
            <a:chOff x="2567621" y="3497325"/>
            <a:chExt cx="1346566" cy="133574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29" name="Cube 28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7269" y="4901828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857616" y="3631566"/>
            <a:ext cx="1002105" cy="1276263"/>
            <a:chOff x="4699230" y="3650059"/>
            <a:chExt cx="1002105" cy="1276263"/>
          </a:xfrm>
        </p:grpSpPr>
        <p:sp>
          <p:nvSpPr>
            <p:cNvPr id="35" name="Snip Single Corner Rectangle 34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6394121" y="4902144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26363" y="4902144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59181" y="4874951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78020" y="5480402"/>
            <a:ext cx="386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[JOIN IN]</a:t>
            </a:r>
            <a:endParaRPr lang="en-CA" sz="1400" dirty="0" smtClean="0">
              <a:latin typeface="Consolas" panose="020B0609020204030204" pitchFamily="49" charset="0"/>
            </a:endParaRPr>
          </a:p>
          <a:p>
            <a:r>
              <a:rPr lang="en-CA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github.com/SSC-CIO-</a:t>
            </a:r>
            <a:r>
              <a:rPr lang="en-CA" sz="1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CA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Twitter: @SSC-CIO-</a:t>
            </a:r>
            <a:r>
              <a:rPr lang="en-CA" sz="1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Email: </a:t>
            </a:r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  <a:hlinkClick r:id="rId4"/>
              </a:rPr>
              <a:t>Brittany.hurley@Canada.ca</a:t>
            </a:r>
            <a:endParaRPr lang="en-US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- Slack: #CIO-</a:t>
            </a:r>
            <a:r>
              <a:rPr lang="en-US" sz="1400" dirty="0" err="1" smtClean="0">
                <a:solidFill>
                  <a:schemeClr val="accent5"/>
                </a:solidFill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7140703" y="3709183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3718061"/>
            <a:ext cx="1085249" cy="108524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8076389" y="3748824"/>
            <a:ext cx="1974035" cy="1053031"/>
            <a:chOff x="8076389" y="3748824"/>
            <a:chExt cx="1974035" cy="105303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57" name="Flowchart: Process 56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Lightning Bolt 5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13961" y="3800270"/>
            <a:ext cx="1227317" cy="870751"/>
            <a:chOff x="10413961" y="3800270"/>
            <a:chExt cx="1227317" cy="870751"/>
          </a:xfrm>
        </p:grpSpPr>
        <p:sp>
          <p:nvSpPr>
            <p:cNvPr id="59" name="Flowchart: Process 58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6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407193" y="2480010"/>
            <a:ext cx="8971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Embed </a:t>
            </a:r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Free Agents 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within the CIO organization to collaborate on a </a:t>
            </a:r>
            <a:r>
              <a:rPr lang="en-US" sz="24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mission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upskill our workforce, and explore ways to change the way we work.</a:t>
            </a:r>
            <a:endParaRPr lang="en-CA" sz="2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17920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nsolas" panose="020B0609020204030204" pitchFamily="49" charset="0"/>
              </a:rPr>
              <a:t>[OBJECTIVE]</a:t>
            </a:r>
          </a:p>
        </p:txBody>
      </p:sp>
    </p:spTree>
    <p:extLst>
      <p:ext uri="{BB962C8B-B14F-4D97-AF65-F5344CB8AC3E}">
        <p14:creationId xmlns:p14="http://schemas.microsoft.com/office/powerpoint/2010/main" val="344546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433030" y="2888706"/>
            <a:ext cx="9325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Uniquely skilled public servants that can move freely around the organization as needed both as a team, or individually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56256" y="5973047"/>
            <a:ext cx="6914606" cy="884953"/>
            <a:chOff x="3795044" y="3619334"/>
            <a:chExt cx="6914606" cy="884953"/>
          </a:xfrm>
        </p:grpSpPr>
        <p:sp>
          <p:nvSpPr>
            <p:cNvPr id="2" name="Rectangle 1"/>
            <p:cNvSpPr/>
            <p:nvPr/>
          </p:nvSpPr>
          <p:spPr>
            <a:xfrm>
              <a:off x="3795044" y="4227288"/>
              <a:ext cx="69146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1200" dirty="0">
                  <a:latin typeface="Consolas" panose="020B0609020204030204" pitchFamily="49" charset="0"/>
                  <a:hlinkClick r:id="rId2"/>
                </a:rPr>
                <a:t>https://</a:t>
              </a:r>
              <a:r>
                <a:rPr lang="en-CA" sz="1200" dirty="0" smtClean="0">
                  <a:latin typeface="Consolas" panose="020B0609020204030204" pitchFamily="49" charset="0"/>
                  <a:hlinkClick r:id="rId2"/>
                </a:rPr>
                <a:t>www.linkedin.com/company/freeagents-agentslibres</a:t>
              </a:r>
              <a:endParaRPr lang="en-CA" sz="1200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5044" y="3619334"/>
              <a:ext cx="54809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nsolas" panose="020B0609020204030204" pitchFamily="49" charset="0"/>
                </a:rPr>
                <a:t>[CANADAS FREE AGENTS]</a:t>
              </a:r>
            </a:p>
            <a:p>
              <a:r>
                <a:rPr lang="en-US" sz="1200" dirty="0" smtClean="0">
                  <a:latin typeface="Consolas" panose="020B0609020204030204" pitchFamily="49" charset="0"/>
                </a:rPr>
                <a:t>We are not the Free Agents out of TBS, but we like them so much we’re stealing their idea for SSC</a:t>
              </a:r>
              <a:endParaRPr lang="en-CA" sz="12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636" y="6044940"/>
            <a:ext cx="769620" cy="7696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162207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FREE AGENTS</a:t>
            </a:r>
            <a:r>
              <a:rPr lang="en-US" sz="2400" b="1" dirty="0"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2413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40874"/>
            <a:ext cx="12192000" cy="1695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562096" y="3043820"/>
            <a:ext cx="9325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Specific and well scoped challenges tackled in a set time period, in partnership with existing teams.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0206" y="609633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400" b="1" dirty="0" smtClean="0">
                <a:latin typeface="Consolas" panose="020B0609020204030204" pitchFamily="49" charset="0"/>
              </a:rPr>
              <a:t>[Digital </a:t>
            </a:r>
            <a:r>
              <a:rPr lang="en-US" sz="1400" b="1" dirty="0">
                <a:latin typeface="Consolas" panose="020B0609020204030204" pitchFamily="49" charset="0"/>
              </a:rPr>
              <a:t>!= </a:t>
            </a:r>
            <a:r>
              <a:rPr lang="en-US" sz="1400" b="1" dirty="0" smtClean="0">
                <a:latin typeface="Consolas" panose="020B0609020204030204" pitchFamily="49" charset="0"/>
              </a:rPr>
              <a:t>technical] </a:t>
            </a:r>
            <a:endParaRPr lang="en-US" sz="1400" b="1" dirty="0"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latin typeface="Consolas" panose="020B0609020204030204" pitchFamily="49" charset="0"/>
              </a:rPr>
              <a:t>Missions </a:t>
            </a:r>
            <a:r>
              <a:rPr lang="en-US" sz="1200" dirty="0">
                <a:latin typeface="Consolas" panose="020B0609020204030204" pitchFamily="49" charset="0"/>
              </a:rPr>
              <a:t>will focus on improving our ability to deliver digital services, across all disciplines.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66" y="6124019"/>
            <a:ext cx="618648" cy="6186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120103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[MISSIONS] </a:t>
            </a:r>
          </a:p>
        </p:txBody>
      </p:sp>
    </p:spTree>
    <p:extLst>
      <p:ext uri="{BB962C8B-B14F-4D97-AF65-F5344CB8AC3E}">
        <p14:creationId xmlns:p14="http://schemas.microsoft.com/office/powerpoint/2010/main" val="66785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42011"/>
            <a:ext cx="12192000" cy="29957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15546" y="367101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99185" y="3984935"/>
            <a:ext cx="161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a list of challenges</a:t>
            </a:r>
            <a:endParaRPr lang="en-CA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8104" y="2487655"/>
            <a:ext cx="1013604" cy="1225266"/>
            <a:chOff x="708104" y="3611060"/>
            <a:chExt cx="1013604" cy="1225266"/>
          </a:xfrm>
        </p:grpSpPr>
        <p:sp>
          <p:nvSpPr>
            <p:cNvPr id="8" name="Cube 7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ube 8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Cube 9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Cube 10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62646" y="3993866"/>
            <a:ext cx="1619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67621" y="2373920"/>
            <a:ext cx="1346566" cy="1335744"/>
            <a:chOff x="2567621" y="3497325"/>
            <a:chExt cx="1346566" cy="133574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16" name="Cube 15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5349" y="3994756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57616" y="2508161"/>
            <a:ext cx="1002105" cy="1276263"/>
            <a:chOff x="4699230" y="3650059"/>
            <a:chExt cx="1002105" cy="1276263"/>
          </a:xfrm>
        </p:grpSpPr>
        <p:sp>
          <p:nvSpPr>
            <p:cNvPr id="19" name="Snip Single Corner Rectangle 18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357130" y="3973849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6362" y="3978753"/>
            <a:ext cx="192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64236" y="3984935"/>
            <a:ext cx="192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7140703" y="2585778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594656"/>
            <a:ext cx="1085249" cy="1085249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8076389" y="2625419"/>
            <a:ext cx="1974035" cy="1053031"/>
            <a:chOff x="8076389" y="3748824"/>
            <a:chExt cx="1974035" cy="105303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3" name="Flowchart: Process 32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Lightning Bolt 33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13961" y="2676865"/>
            <a:ext cx="1227317" cy="870751"/>
            <a:chOff x="10413961" y="3800270"/>
            <a:chExt cx="1227317" cy="870751"/>
          </a:xfrm>
        </p:grpSpPr>
        <p:sp>
          <p:nvSpPr>
            <p:cNvPr id="36" name="Flowchart: Process 35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922" y="1427339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[OUR VISION] 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3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44783"/>
            <a:ext cx="12192000" cy="22468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00821" y="2704218"/>
            <a:ext cx="5865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Use Agile/DevOps principles</a:t>
            </a: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Work in the open/transparency</a:t>
            </a: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Focus on the user</a:t>
            </a:r>
            <a:endParaRPr lang="en-CA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Learn from failure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6848" y="2704218"/>
            <a:ext cx="512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Recruitment &amp; flexible HR</a:t>
            </a:r>
            <a:b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Aim for no hand-offs</a:t>
            </a:r>
            <a:b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 Trust and collaboration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47" y="1832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Consolas" panose="020B0609020204030204" pitchFamily="49" charset="0"/>
              </a:rPr>
              <a:t>[OUR VALUES]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0473" y="1832002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[KEYS TO SUCCESS]</a:t>
            </a:r>
          </a:p>
        </p:txBody>
      </p:sp>
    </p:spTree>
    <p:extLst>
      <p:ext uri="{BB962C8B-B14F-4D97-AF65-F5344CB8AC3E}">
        <p14:creationId xmlns:p14="http://schemas.microsoft.com/office/powerpoint/2010/main" val="343633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44783"/>
            <a:ext cx="12192000" cy="22468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46797" y="2291139"/>
            <a:ext cx="9698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Settle in. Onboard, learn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more about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SSC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the CIO organization</a:t>
            </a:r>
            <a:endParaRPr lang="en-US" sz="2000" i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i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Meet the Team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sessions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Set up our public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presence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Form our backlog of challenges, do initial discovery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Select our first mission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8311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[NEXT 4 WEEKS]</a:t>
            </a:r>
          </a:p>
        </p:txBody>
      </p:sp>
    </p:spTree>
    <p:extLst>
      <p:ext uri="{BB962C8B-B14F-4D97-AF65-F5344CB8AC3E}">
        <p14:creationId xmlns:p14="http://schemas.microsoft.com/office/powerpoint/2010/main" val="19211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59429"/>
            <a:ext cx="12192000" cy="263216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887517" y="2117848"/>
            <a:ext cx="8443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need you.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cannot be successful on our own. </a:t>
            </a:r>
          </a:p>
          <a:p>
            <a:pPr algn="just"/>
            <a:endParaRPr lang="en-US" sz="20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need your problems, your ideas, and your help to turn those ideas into missions.</a:t>
            </a:r>
          </a:p>
          <a:p>
            <a:pPr algn="just"/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 promise to be transparent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and we ask that you come talk to us if we can improve.</a:t>
            </a:r>
            <a:endParaRPr lang="en-US" sz="2000" b="1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97764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[WHAT WE NEED]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4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44783"/>
            <a:ext cx="12192000" cy="22468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0" y="1883118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[GET IN TOUCH]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044378" y="2344783"/>
            <a:ext cx="10089544" cy="1990288"/>
            <a:chOff x="2011721" y="2344783"/>
            <a:chExt cx="10089544" cy="1990288"/>
          </a:xfrm>
        </p:grpSpPr>
        <p:sp>
          <p:nvSpPr>
            <p:cNvPr id="5" name="TextBox 4"/>
            <p:cNvSpPr txBox="1"/>
            <p:nvPr/>
          </p:nvSpPr>
          <p:spPr>
            <a:xfrm>
              <a:off x="2402860" y="2344783"/>
              <a:ext cx="9698405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2000" b="1" dirty="0" smtClean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CA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GitHub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</a:t>
              </a:r>
              <a:r>
                <a:rPr lang="en-CA" sz="2000" dirty="0">
                  <a:solidFill>
                    <a:schemeClr val="bg2"/>
                  </a:solidFill>
                  <a:latin typeface="Consolas" panose="020B0609020204030204" pitchFamily="49" charset="0"/>
                </a:rPr>
                <a:t>	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github.com/SSC-CIO-</a:t>
              </a:r>
              <a:r>
                <a:rPr lang="en-CA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CA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Twitter:</a:t>
              </a:r>
              <a:r>
                <a:rPr lang="en-CA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 	@</a:t>
              </a:r>
              <a:r>
                <a:rPr lang="en-CA" sz="2000" dirty="0">
                  <a:solidFill>
                    <a:schemeClr val="bg2"/>
                  </a:solidFill>
                  <a:latin typeface="Consolas" panose="020B0609020204030204" pitchFamily="49" charset="0"/>
                </a:rPr>
                <a:t>SSC-CIO-</a:t>
              </a:r>
              <a:r>
                <a:rPr lang="en-CA" sz="2000" dirty="0" err="1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Email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 	brittany.hurley@canada.ca</a:t>
              </a:r>
              <a:endParaRPr lang="en-US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Slack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: 	#CIO-</a:t>
              </a:r>
              <a:r>
                <a:rPr lang="en-US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DigitalTaskForce</a:t>
              </a:r>
              <a:endParaRPr lang="en-US" sz="2000" dirty="0" smtClean="0">
                <a:solidFill>
                  <a:schemeClr val="bg2"/>
                </a:solidFill>
                <a:latin typeface="Consolas" panose="020B0609020204030204" pitchFamily="49" charset="0"/>
              </a:endParaRPr>
            </a:p>
            <a:p>
              <a:pPr algn="just">
                <a:spcAft>
                  <a:spcPts val="50"/>
                </a:spcAft>
              </a:pPr>
              <a:r>
                <a:rPr lang="en-US" sz="2000" b="1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In Person:	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360 </a:t>
              </a:r>
              <a:r>
                <a:rPr lang="en-US" sz="2000" dirty="0" err="1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Lisgar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, 8</a:t>
              </a:r>
              <a:r>
                <a:rPr lang="en-US" sz="2000" baseline="30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th</a:t>
              </a:r>
              <a:r>
                <a:rPr lang="en-US" sz="2000" dirty="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 Floor</a:t>
              </a:r>
              <a:endParaRPr lang="en-CA" sz="2000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336" y="2698874"/>
              <a:ext cx="282978" cy="2764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950" y="2975371"/>
              <a:ext cx="376910" cy="37691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613" y="3336544"/>
              <a:ext cx="285702" cy="28570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0527" y="3635308"/>
              <a:ext cx="307318" cy="30731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721" y="3942626"/>
              <a:ext cx="384930" cy="384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020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PSPC&quot;,&quot;Id&quot;:&quot;5d64385d30303426cc9a71a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467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Hurley</dc:creator>
  <cp:lastModifiedBy>Brittany Hurley</cp:lastModifiedBy>
  <cp:revision>31</cp:revision>
  <cp:lastPrinted>2019-08-27T19:59:34Z</cp:lastPrinted>
  <dcterms:created xsi:type="dcterms:W3CDTF">2019-08-24T15:44:02Z</dcterms:created>
  <dcterms:modified xsi:type="dcterms:W3CDTF">2019-08-28T14:48:39Z</dcterms:modified>
</cp:coreProperties>
</file>