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0" r:id="rId3"/>
    <p:sldId id="270" r:id="rId4"/>
    <p:sldId id="261" r:id="rId5"/>
    <p:sldId id="281" r:id="rId6"/>
    <p:sldId id="272" r:id="rId7"/>
    <p:sldId id="274" r:id="rId8"/>
    <p:sldId id="283" r:id="rId9"/>
    <p:sldId id="280" r:id="rId10"/>
    <p:sldId id="284" r:id="rId11"/>
    <p:sldId id="278" r:id="rId12"/>
    <p:sldId id="282" r:id="rId13"/>
    <p:sldId id="269" r:id="rId14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521F80"/>
    <a:srgbClr val="392190"/>
    <a:srgbClr val="26262D"/>
    <a:srgbClr val="22446A"/>
    <a:srgbClr val="28416B"/>
    <a:srgbClr val="000048"/>
    <a:srgbClr val="00004A"/>
    <a:srgbClr val="000062"/>
    <a:srgbClr val="1E1A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6" autoAdjust="0"/>
    <p:restoredTop sz="75604" autoAdjust="0"/>
  </p:normalViewPr>
  <p:slideViewPr>
    <p:cSldViewPr snapToGrid="0">
      <p:cViewPr varScale="1">
        <p:scale>
          <a:sx n="115" d="100"/>
          <a:sy n="115" d="100"/>
        </p:scale>
        <p:origin x="49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2A8CA-5653-4CB8-AEEB-44430BC38506}" type="datetimeFigureOut">
              <a:rPr lang="en-CA" smtClean="0"/>
              <a:t>2019-10-16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E4B66-A162-432C-BD1F-78DCA1BB18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985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FB522-10CE-4B3C-92A1-9B8FCA0AFF13}" type="datetimeFigureOut">
              <a:rPr lang="en-CA" smtClean="0"/>
              <a:t>2019-10-16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939A7-A6B4-48BA-93BC-D129792657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0050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58685" y="2482720"/>
            <a:ext cx="8747390" cy="458194"/>
          </a:xfrm>
        </p:spPr>
        <p:txBody>
          <a:bodyPr anchor="ctr">
            <a:noAutofit/>
          </a:bodyPr>
          <a:lstStyle>
            <a:lvl1pPr algn="l">
              <a:defRPr sz="2400" b="1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add title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58685" y="2985173"/>
            <a:ext cx="8747390" cy="392346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rgbClr val="49505A"/>
                </a:solidFill>
                <a:latin typeface="Century Gothic" panose="020B0502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 smtClean="0"/>
              <a:t>Click to add subtitle 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sous-</a:t>
            </a:r>
            <a:r>
              <a:rPr lang="en-US" dirty="0" err="1" smtClean="0"/>
              <a:t>titre</a:t>
            </a:r>
            <a:endParaRPr lang="en-US" dirty="0"/>
          </a:p>
        </p:txBody>
      </p:sp>
      <p:pic>
        <p:nvPicPr>
          <p:cNvPr id="6" name="Picture 5" title="Digital Task Forc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16" y="2390265"/>
            <a:ext cx="1020206" cy="1020206"/>
          </a:xfrm>
          <a:prstGeom prst="rect">
            <a:avLst/>
          </a:prstGeom>
        </p:spPr>
      </p:pic>
      <p:pic>
        <p:nvPicPr>
          <p:cNvPr id="11" name="Picture 10" title="Shared Services Canada, Governmnet of Canada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2366"/>
            <a:ext cx="12192000" cy="7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151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4" userDrawn="1">
          <p15:clr>
            <a:srgbClr val="FBAE40"/>
          </p15:clr>
        </p15:guide>
        <p15:guide id="2" pos="37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title="Digital Task Forc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0" y="2390400"/>
            <a:ext cx="1018800" cy="1018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58685" y="2484000"/>
            <a:ext cx="8747390" cy="457200"/>
          </a:xfrm>
        </p:spPr>
        <p:txBody>
          <a:bodyPr anchor="ctr">
            <a:noAutofit/>
          </a:bodyPr>
          <a:lstStyle>
            <a:lvl1pPr algn="l">
              <a:defRPr sz="2400" b="1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add title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58685" y="2984400"/>
            <a:ext cx="8747390" cy="392400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rgbClr val="49505A"/>
                </a:solidFill>
                <a:latin typeface="Century Gothic" panose="020B0502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 smtClean="0"/>
              <a:t>Click to add subtitle 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sous-</a:t>
            </a:r>
            <a:r>
              <a:rPr lang="en-US" dirty="0" err="1" smtClean="0"/>
              <a:t>titre</a:t>
            </a:r>
            <a:endParaRPr lang="en-US" dirty="0"/>
          </a:p>
        </p:txBody>
      </p:sp>
      <p:pic>
        <p:nvPicPr>
          <p:cNvPr id="7" name="Picture 6" title="Shared Services Canada, Governmnet of Canada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2366"/>
            <a:ext cx="12192000" cy="7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088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4">
          <p15:clr>
            <a:srgbClr val="FBAE40"/>
          </p15:clr>
        </p15:guide>
        <p15:guide id="2" pos="37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87375" y="2484000"/>
            <a:ext cx="8747390" cy="457200"/>
          </a:xfrm>
        </p:spPr>
        <p:txBody>
          <a:bodyPr anchor="ctr">
            <a:noAutofit/>
          </a:bodyPr>
          <a:lstStyle>
            <a:lvl1pPr algn="l">
              <a:defRPr sz="2400" b="1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add title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375" y="2984400"/>
            <a:ext cx="8747390" cy="392400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rgbClr val="49505A"/>
                </a:solidFill>
                <a:latin typeface="Century Gothic" panose="020B0502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 smtClean="0"/>
              <a:t>Click to add subtitle  │ 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souse-</a:t>
            </a:r>
            <a:r>
              <a:rPr lang="en-US" dirty="0" err="1" smtClean="0"/>
              <a:t>titre</a:t>
            </a:r>
            <a:endParaRPr lang="en-US" dirty="0"/>
          </a:p>
        </p:txBody>
      </p:sp>
      <p:pic>
        <p:nvPicPr>
          <p:cNvPr id="5" name="Picture 4" title="Shared Services Canada, Governmnet of Canada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2366"/>
            <a:ext cx="12192000" cy="7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0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title="Digital Task Forc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220" y="1180612"/>
            <a:ext cx="6000000" cy="417142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87375" y="2484000"/>
            <a:ext cx="6069457" cy="457200"/>
          </a:xfrm>
        </p:spPr>
        <p:txBody>
          <a:bodyPr anchor="ctr">
            <a:noAutofit/>
          </a:bodyPr>
          <a:lstStyle>
            <a:lvl1pPr algn="l">
              <a:defRPr sz="2400" b="1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CA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375" y="2984400"/>
            <a:ext cx="6069457" cy="392400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rgbClr val="49505A"/>
                </a:solidFill>
                <a:latin typeface="Century Gothic" panose="020B0502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 smtClean="0"/>
              <a:t>Click to add subtitle</a:t>
            </a:r>
            <a:endParaRPr lang="en-US" dirty="0"/>
          </a:p>
        </p:txBody>
      </p:sp>
      <p:pic>
        <p:nvPicPr>
          <p:cNvPr id="5" name="Picture 4" title="Shared Services Canada, Governmnet of Canada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2366"/>
            <a:ext cx="12192000" cy="7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1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8400" y="326222"/>
            <a:ext cx="11336400" cy="437951"/>
          </a:xfrm>
        </p:spPr>
        <p:txBody>
          <a:bodyPr anchor="t">
            <a:noAutofit/>
          </a:bodyPr>
          <a:lstStyle>
            <a:lvl1pPr>
              <a:defRPr sz="2400" b="1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add title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400" y="1069847"/>
            <a:ext cx="11336400" cy="5120641"/>
          </a:xfr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edit text styles │ </a:t>
            </a:r>
            <a:r>
              <a:rPr lang="en-US" dirty="0" err="1" smtClean="0"/>
              <a:t>Cliquez</a:t>
            </a:r>
            <a:r>
              <a:rPr lang="en-US" dirty="0" smtClean="0"/>
              <a:t> pour modifier le </a:t>
            </a:r>
            <a:r>
              <a:rPr lang="en-US" dirty="0" err="1" smtClean="0"/>
              <a:t>texte</a:t>
            </a:r>
            <a:endParaRPr lang="en-US" dirty="0" smtClean="0"/>
          </a:p>
          <a:p>
            <a:pPr lvl="0"/>
            <a:endParaRPr lang="en-US" dirty="0" smtClean="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Second </a:t>
            </a:r>
            <a:r>
              <a:rPr lang="en-US" dirty="0" err="1" smtClean="0"/>
              <a:t>level│Deuxième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level│Troisième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Fourth </a:t>
            </a:r>
            <a:r>
              <a:rPr lang="en-US" dirty="0" err="1" smtClean="0"/>
              <a:t>level│Quatrième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Fifth level │</a:t>
            </a:r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7044" y="6261669"/>
            <a:ext cx="582168" cy="348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33333C"/>
                </a:solidFill>
                <a:latin typeface="Century Gothic" panose="020B0502020202020204" pitchFamily="34" charset="0"/>
              </a:defRPr>
            </a:lvl1pPr>
          </a:lstStyle>
          <a:p>
            <a:fld id="{105822BA-B7AE-4DDB-BAFC-C8E55FB5C986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629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(page numb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" y="6071046"/>
            <a:ext cx="12192000" cy="7869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8400" y="326222"/>
            <a:ext cx="11336400" cy="459066"/>
          </a:xfrm>
        </p:spPr>
        <p:txBody>
          <a:bodyPr anchor="t">
            <a:noAutofit/>
          </a:bodyPr>
          <a:lstStyle>
            <a:lvl1pPr>
              <a:defRPr sz="2400" b="1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add title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400" y="1069847"/>
            <a:ext cx="11336400" cy="50011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edit text │ </a:t>
            </a:r>
            <a:r>
              <a:rPr lang="en-US" dirty="0" err="1" smtClean="0"/>
              <a:t>Cliquez</a:t>
            </a:r>
            <a:r>
              <a:rPr lang="en-US" dirty="0" smtClean="0"/>
              <a:t> pour modifier le </a:t>
            </a:r>
            <a:r>
              <a:rPr lang="en-US" dirty="0" err="1" smtClean="0"/>
              <a:t>texte</a:t>
            </a:r>
            <a:endParaRPr lang="en-US" dirty="0" smtClean="0"/>
          </a:p>
          <a:p>
            <a:pPr lvl="0"/>
            <a:endParaRPr lang="en-US" dirty="0" smtClean="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Second </a:t>
            </a:r>
            <a:r>
              <a:rPr lang="en-US" dirty="0" err="1" smtClean="0"/>
              <a:t>level│Deuxième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level│Troisième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Fourth </a:t>
            </a:r>
            <a:r>
              <a:rPr lang="en-US" dirty="0" err="1" smtClean="0"/>
              <a:t>level│Quatrième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Fifth level │</a:t>
            </a:r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90350" y="6465890"/>
            <a:ext cx="439738" cy="323850"/>
          </a:xfrm>
          <a:prstGeom prst="rect">
            <a:avLst/>
          </a:prstGeom>
          <a:solidFill>
            <a:srgbClr val="631E75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105822BA-B7AE-4DDB-BAFC-C8E55FB5C986}" type="slidenum">
              <a:rPr lang="en-CA" smtClean="0"/>
              <a:pPr/>
              <a:t>‹#›</a:t>
            </a:fld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5548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footer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8400" y="326222"/>
            <a:ext cx="11336400" cy="459066"/>
          </a:xfrm>
        </p:spPr>
        <p:txBody>
          <a:bodyPr anchor="t">
            <a:noAutofit/>
          </a:bodyPr>
          <a:lstStyle>
            <a:lvl1pPr>
              <a:defRPr sz="2400" b="1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add title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400" y="1069847"/>
            <a:ext cx="11336400" cy="455371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edit text │ </a:t>
            </a:r>
            <a:r>
              <a:rPr lang="en-US" dirty="0" err="1" smtClean="0"/>
              <a:t>Cliquez</a:t>
            </a:r>
            <a:r>
              <a:rPr lang="en-US" dirty="0" smtClean="0"/>
              <a:t> pour modifier le </a:t>
            </a:r>
            <a:r>
              <a:rPr lang="en-US" dirty="0" err="1" smtClean="0"/>
              <a:t>texte</a:t>
            </a:r>
            <a:endParaRPr lang="en-US" dirty="0" smtClean="0"/>
          </a:p>
          <a:p>
            <a:pPr lvl="0"/>
            <a:endParaRPr lang="en-US" dirty="0" smtClean="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Second </a:t>
            </a:r>
            <a:r>
              <a:rPr lang="en-US" dirty="0" err="1" smtClean="0"/>
              <a:t>level│Deuxième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level│Troisième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Fourth </a:t>
            </a:r>
            <a:r>
              <a:rPr lang="en-US" dirty="0" err="1" smtClean="0"/>
              <a:t>level│Quatrième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Fifth level │</a:t>
            </a:r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10" hasCustomPrompt="1"/>
          </p:nvPr>
        </p:nvSpPr>
        <p:spPr>
          <a:xfrm>
            <a:off x="412148" y="6261100"/>
            <a:ext cx="10681335" cy="365125"/>
          </a:xfrm>
          <a:solidFill>
            <a:srgbClr val="33333E"/>
          </a:solidFill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600" b="1" cap="all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Footer subtitle</a:t>
            </a:r>
            <a:endParaRPr lang="en-CA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7044" y="6261668"/>
            <a:ext cx="582168" cy="365125"/>
          </a:xfrm>
          <a:prstGeom prst="rect">
            <a:avLst/>
          </a:prstGeom>
          <a:solidFill>
            <a:srgbClr val="33333E"/>
          </a:solidFill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105822BA-B7AE-4DDB-BAFC-C8E55FB5C986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" y="6062366"/>
            <a:ext cx="12192000" cy="7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712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69900" y="6235700"/>
            <a:ext cx="11201400" cy="482600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dirty="0" smtClean="0"/>
              <a:t>Click to add text |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texte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0819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dark)">
    <p:bg>
      <p:bgPr>
        <a:solidFill>
          <a:srgbClr val="3333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69900" y="6235700"/>
            <a:ext cx="11201400" cy="482600"/>
          </a:xfrm>
          <a:solidFill>
            <a:srgbClr val="33333E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|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texte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2348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edit Master text styles │ </a:t>
            </a:r>
            <a:r>
              <a:rPr lang="en-US" dirty="0" err="1" smtClean="0"/>
              <a:t>Cliquez</a:t>
            </a:r>
            <a:r>
              <a:rPr lang="en-US" dirty="0" smtClean="0"/>
              <a:t> pour modifier les styles</a:t>
            </a:r>
          </a:p>
          <a:p>
            <a:pPr lvl="0"/>
            <a:endParaRPr lang="en-US" dirty="0" smtClean="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Second </a:t>
            </a:r>
            <a:r>
              <a:rPr lang="en-US" dirty="0" err="1" smtClean="0"/>
              <a:t>level│Deuxième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level│Troisième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Fourth </a:t>
            </a:r>
            <a:r>
              <a:rPr lang="en-US" dirty="0" err="1" smtClean="0"/>
              <a:t>level│Quatrième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Fifth level │</a:t>
            </a:r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9505A"/>
                </a:solidFill>
                <a:latin typeface="Century Gothic" panose="020B0502020202020204" pitchFamily="34" charset="0"/>
              </a:defRPr>
            </a:lvl1pPr>
          </a:lstStyle>
          <a:p>
            <a:fld id="{105822BA-B7AE-4DDB-BAFC-C8E55FB5C986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987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4" r:id="rId3"/>
    <p:sldLayoutId id="2147483668" r:id="rId4"/>
    <p:sldLayoutId id="2147483650" r:id="rId5"/>
    <p:sldLayoutId id="2147483667" r:id="rId6"/>
    <p:sldLayoutId id="2147483669" r:id="rId7"/>
    <p:sldLayoutId id="2147483655" r:id="rId8"/>
    <p:sldLayoutId id="2147483666" r:id="rId9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Cloud automation</a:t>
            </a:r>
            <a:endParaRPr lang="en-CA" dirty="0"/>
          </a:p>
        </p:txBody>
      </p:sp>
      <p:pic>
        <p:nvPicPr>
          <p:cNvPr id="4" name="__EngageSlideDescription__" descr="slide description : Presentation title page.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758685" y="2940914"/>
            <a:ext cx="12700" cy="12700"/>
          </a:xfrm>
          <a:prstGeom prst="rect">
            <a:avLst/>
          </a:prstGeom>
          <a:ln/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Digital hour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917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__EngageSlideDescription__" descr="slide description : Cloud section.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700" cy="12700"/>
          </a:xfrm>
          <a:prstGeom prst="rect">
            <a:avLst/>
          </a:prstGeom>
          <a:ln/>
        </p:spPr>
      </p:pic>
      <p:sp>
        <p:nvSpPr>
          <p:cNvPr id="6" name="Rectangle 5"/>
          <p:cNvSpPr/>
          <p:nvPr/>
        </p:nvSpPr>
        <p:spPr>
          <a:xfrm>
            <a:off x="0" y="2263367"/>
            <a:ext cx="12192000" cy="4594634"/>
          </a:xfrm>
          <a:prstGeom prst="rect">
            <a:avLst/>
          </a:prstGeom>
          <a:gradFill>
            <a:gsLst>
              <a:gs pos="0">
                <a:srgbClr val="000048">
                  <a:alpha val="0"/>
                </a:srgbClr>
              </a:gs>
              <a:gs pos="100000">
                <a:srgbClr val="00004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9058" y="5349483"/>
            <a:ext cx="3808622" cy="1068249"/>
          </a:xfrm>
          <a:prstGeom prst="rect">
            <a:avLst/>
          </a:prstGeom>
          <a:noFill/>
          <a:effectLst/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CA" sz="7200" dirty="0" smtClean="0">
                <a:solidFill>
                  <a:schemeClr val="bg1"/>
                </a:solidFill>
              </a:rPr>
              <a:t>DevOps</a:t>
            </a:r>
            <a:endParaRPr lang="en-CA" sz="72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6459" y="5215634"/>
            <a:ext cx="455523" cy="455523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3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00816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14" y="2829624"/>
            <a:ext cx="1674891" cy="1946496"/>
          </a:xfrm>
          <a:prstGeom prst="rect">
            <a:avLst/>
          </a:prstGeom>
          <a:solidFill>
            <a:srgbClr val="29229A"/>
          </a:solidFill>
          <a:ln>
            <a:noFill/>
          </a:ln>
          <a:effectLst>
            <a:outerShdw blurRad="1016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DevOps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Essential for delivering modern digital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CI/CD pipelines are the backbone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5822BA-B7AE-4DDB-BAFC-C8E55FB5C986}" type="slidenum">
              <a:rPr lang="en-CA" smtClean="0"/>
              <a:pPr/>
              <a:t>11</a:t>
            </a:fld>
            <a:r>
              <a:rPr lang="en-CA" smtClean="0"/>
              <a:t> 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3592719" y="2829623"/>
            <a:ext cx="1674891" cy="1946496"/>
          </a:xfrm>
          <a:prstGeom prst="rect">
            <a:avLst/>
          </a:prstGeom>
          <a:solidFill>
            <a:srgbClr val="3D218D"/>
          </a:solidFill>
          <a:ln>
            <a:noFill/>
          </a:ln>
          <a:effectLst>
            <a:outerShdw blurRad="1016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6421083" y="2829622"/>
            <a:ext cx="1674891" cy="1946496"/>
          </a:xfrm>
          <a:prstGeom prst="rect">
            <a:avLst/>
          </a:prstGeom>
          <a:solidFill>
            <a:srgbClr val="4C2084"/>
          </a:solidFill>
          <a:ln>
            <a:noFill/>
          </a:ln>
          <a:effectLst>
            <a:outerShdw blurRad="1016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9249447" y="2829622"/>
            <a:ext cx="1674891" cy="1946496"/>
          </a:xfrm>
          <a:prstGeom prst="rect">
            <a:avLst/>
          </a:prstGeom>
          <a:solidFill>
            <a:srgbClr val="601E77"/>
          </a:solidFill>
          <a:ln>
            <a:noFill/>
          </a:ln>
          <a:effectLst>
            <a:outerShdw blurRad="1016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1192035" y="3040497"/>
            <a:ext cx="920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 smtClean="0">
                <a:solidFill>
                  <a:schemeClr val="bg1"/>
                </a:solidFill>
              </a:rPr>
              <a:t>Version</a:t>
            </a:r>
            <a:br>
              <a:rPr lang="en-CA" sz="1600" b="1" dirty="0" smtClean="0">
                <a:solidFill>
                  <a:schemeClr val="bg1"/>
                </a:solidFill>
              </a:rPr>
            </a:br>
            <a:r>
              <a:rPr lang="en-CA" sz="1600" b="1" dirty="0" smtClean="0">
                <a:solidFill>
                  <a:schemeClr val="bg1"/>
                </a:solidFill>
              </a:rPr>
              <a:t>Control</a:t>
            </a:r>
            <a:endParaRPr lang="en-CA" sz="16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79184" y="3040497"/>
            <a:ext cx="1301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 smtClean="0">
                <a:solidFill>
                  <a:schemeClr val="bg1"/>
                </a:solidFill>
              </a:rPr>
              <a:t>Continuous</a:t>
            </a:r>
            <a:br>
              <a:rPr lang="en-CA" sz="1600" b="1" dirty="0" smtClean="0">
                <a:solidFill>
                  <a:schemeClr val="bg1"/>
                </a:solidFill>
              </a:rPr>
            </a:br>
            <a:r>
              <a:rPr lang="en-CA" sz="1600" b="1" dirty="0" smtClean="0">
                <a:solidFill>
                  <a:schemeClr val="bg1"/>
                </a:solidFill>
              </a:rPr>
              <a:t>Integration</a:t>
            </a:r>
            <a:endParaRPr lang="en-CA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07548" y="3040497"/>
            <a:ext cx="1301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 smtClean="0">
                <a:solidFill>
                  <a:schemeClr val="bg1"/>
                </a:solidFill>
              </a:rPr>
              <a:t>Continuous</a:t>
            </a:r>
          </a:p>
          <a:p>
            <a:pPr algn="ctr"/>
            <a:r>
              <a:rPr lang="en-CA" sz="1600" b="1" dirty="0" smtClean="0">
                <a:solidFill>
                  <a:schemeClr val="bg1"/>
                </a:solidFill>
              </a:rPr>
              <a:t>Delivery</a:t>
            </a:r>
            <a:endParaRPr lang="en-CA" sz="16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88623" y="3040497"/>
            <a:ext cx="13965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 smtClean="0">
                <a:solidFill>
                  <a:schemeClr val="bg1"/>
                </a:solidFill>
              </a:rPr>
              <a:t>Continuous</a:t>
            </a:r>
          </a:p>
          <a:p>
            <a:pPr algn="ctr"/>
            <a:r>
              <a:rPr lang="en-CA" sz="1600" b="1" dirty="0" smtClean="0">
                <a:solidFill>
                  <a:schemeClr val="bg1"/>
                </a:solidFill>
              </a:rPr>
              <a:t>Deployment</a:t>
            </a:r>
            <a:endParaRPr lang="en-CA" sz="16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14977" y="5475769"/>
            <a:ext cx="2084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 smtClean="0"/>
              <a:t>Monitor and report</a:t>
            </a:r>
            <a:endParaRPr lang="en-CA" sz="1600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652257" y="5322204"/>
            <a:ext cx="8551000" cy="0"/>
          </a:xfrm>
          <a:prstGeom prst="straightConnector1">
            <a:avLst/>
          </a:prstGeom>
          <a:ln w="63500" cap="rnd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652257" y="4878584"/>
            <a:ext cx="0" cy="322842"/>
          </a:xfrm>
          <a:prstGeom prst="straightConnector1">
            <a:avLst/>
          </a:prstGeom>
          <a:ln w="63500" cap="rnd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439219" y="4878584"/>
            <a:ext cx="0" cy="322842"/>
          </a:xfrm>
          <a:prstGeom prst="straightConnector1">
            <a:avLst/>
          </a:prstGeom>
          <a:ln w="63500" cap="rnd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276633" y="4887741"/>
            <a:ext cx="0" cy="322842"/>
          </a:xfrm>
          <a:prstGeom prst="straightConnector1">
            <a:avLst/>
          </a:prstGeom>
          <a:ln w="63500" cap="rnd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0157992" y="4878792"/>
            <a:ext cx="0" cy="322842"/>
          </a:xfrm>
          <a:prstGeom prst="straightConnector1">
            <a:avLst/>
          </a:prstGeom>
          <a:ln w="63500" cap="rnd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86827" y="4031362"/>
            <a:ext cx="1330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>
                <a:solidFill>
                  <a:schemeClr val="bg1"/>
                </a:solidFill>
              </a:rPr>
              <a:t>The project’s history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43178" y="4048525"/>
            <a:ext cx="1593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>
                <a:solidFill>
                  <a:schemeClr val="bg1"/>
                </a:solidFill>
              </a:rPr>
              <a:t>Build and test changes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61525" y="4031362"/>
            <a:ext cx="1430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>
                <a:solidFill>
                  <a:schemeClr val="bg1"/>
                </a:solidFill>
              </a:rPr>
              <a:t>Deploy to test environments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378883" y="4031362"/>
            <a:ext cx="1430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>
                <a:solidFill>
                  <a:schemeClr val="bg1"/>
                </a:solidFill>
              </a:rPr>
              <a:t>Deploy to production</a:t>
            </a:r>
            <a:endParaRPr lang="en-CA" sz="1400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814814" y="3823143"/>
            <a:ext cx="10109524" cy="2"/>
          </a:xfrm>
          <a:prstGeom prst="line">
            <a:avLst/>
          </a:prstGeom>
          <a:ln w="25400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663717" y="3816158"/>
            <a:ext cx="758493" cy="0"/>
          </a:xfrm>
          <a:prstGeom prst="straightConnector1">
            <a:avLst/>
          </a:prstGeom>
          <a:ln w="63500" cap="rnd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77836" y="3823143"/>
            <a:ext cx="758493" cy="0"/>
          </a:xfrm>
          <a:prstGeom prst="straightConnector1">
            <a:avLst/>
          </a:prstGeom>
          <a:ln w="63500" cap="rnd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282901" y="3823143"/>
            <a:ext cx="758493" cy="0"/>
          </a:xfrm>
          <a:prstGeom prst="straightConnector1">
            <a:avLst/>
          </a:prstGeom>
          <a:ln w="63500" cap="rnd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04587" y="2621392"/>
            <a:ext cx="416459" cy="41645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1</a:t>
            </a:r>
            <a:endParaRPr lang="en-CA" b="1" dirty="0"/>
          </a:p>
        </p:txBody>
      </p:sp>
      <p:sp>
        <p:nvSpPr>
          <p:cNvPr id="36" name="Oval 35"/>
          <p:cNvSpPr/>
          <p:nvPr/>
        </p:nvSpPr>
        <p:spPr>
          <a:xfrm>
            <a:off x="3405792" y="2598133"/>
            <a:ext cx="416459" cy="41645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2</a:t>
            </a:r>
            <a:endParaRPr lang="en-CA" b="1" dirty="0"/>
          </a:p>
        </p:txBody>
      </p:sp>
      <p:sp>
        <p:nvSpPr>
          <p:cNvPr id="37" name="Oval 36"/>
          <p:cNvSpPr/>
          <p:nvPr/>
        </p:nvSpPr>
        <p:spPr>
          <a:xfrm>
            <a:off x="6191089" y="2634396"/>
            <a:ext cx="416459" cy="41645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3</a:t>
            </a:r>
            <a:endParaRPr lang="en-CA" b="1" dirty="0"/>
          </a:p>
        </p:txBody>
      </p:sp>
      <p:sp>
        <p:nvSpPr>
          <p:cNvPr id="38" name="Oval 37"/>
          <p:cNvSpPr/>
          <p:nvPr/>
        </p:nvSpPr>
        <p:spPr>
          <a:xfrm>
            <a:off x="9062980" y="2634395"/>
            <a:ext cx="416459" cy="41645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8983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199808" y="1267485"/>
            <a:ext cx="2290527" cy="44814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4921273" y="1267484"/>
            <a:ext cx="2290527" cy="44814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8531704" y="1267484"/>
            <a:ext cx="2290527" cy="44814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we’re using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5822BA-B7AE-4DDB-BAFC-C8E55FB5C986}" type="slidenum">
              <a:rPr lang="en-CA" smtClean="0"/>
              <a:pPr/>
              <a:t>12</a:t>
            </a:fld>
            <a:r>
              <a:rPr lang="en-CA" smtClean="0"/>
              <a:t> 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845" y="4057767"/>
            <a:ext cx="1417413" cy="106306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20" y="1747349"/>
            <a:ext cx="2410661" cy="157697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307" y="3647790"/>
            <a:ext cx="1782968" cy="17803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310" y="1813997"/>
            <a:ext cx="980452" cy="12063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055" y="3987654"/>
            <a:ext cx="1332358" cy="120328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654" y="1659803"/>
            <a:ext cx="1535160" cy="153516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89140" y="5863359"/>
            <a:ext cx="325282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1400" dirty="0" smtClean="0"/>
              <a:t>Cloud</a:t>
            </a:r>
            <a:endParaRPr lang="en-CA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470188" y="5863359"/>
            <a:ext cx="325282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1400" dirty="0" smtClean="0"/>
              <a:t>Automation</a:t>
            </a:r>
            <a:endParaRPr lang="en-CA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8050555" y="5863359"/>
            <a:ext cx="325282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1400" dirty="0" smtClean="0"/>
              <a:t>Version control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64636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Get in touch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6500" y="2361857"/>
            <a:ext cx="5729092" cy="252746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 smtClean="0"/>
              <a:t>Bernard.Maltais</a:t>
            </a:r>
            <a:r>
              <a:rPr lang="en-CA" dirty="0" smtClean="0"/>
              <a:t>@canada.ca</a:t>
            </a:r>
            <a:r>
              <a:rPr lang="en-CA" dirty="0" smtClean="0"/>
              <a:t/>
            </a:r>
            <a:br>
              <a:rPr lang="en-CA" dirty="0" smtClean="0"/>
            </a:b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 smtClean="0"/>
              <a:t>Patrick.Heard</a:t>
            </a:r>
            <a:r>
              <a:rPr lang="en-CA" dirty="0" smtClean="0"/>
              <a:t>@canada.ca</a:t>
            </a:r>
            <a:r>
              <a:rPr lang="en-CA" dirty="0" smtClean="0"/>
              <a:t/>
            </a:r>
            <a:br>
              <a:rPr lang="en-CA" dirty="0" smtClean="0"/>
            </a:b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github.com</a:t>
            </a:r>
            <a:r>
              <a:rPr lang="en-CA" b="1" dirty="0" smtClean="0"/>
              <a:t>/dtf-</a:t>
            </a:r>
            <a:r>
              <a:rPr lang="en-CA" b="1" dirty="0" err="1" smtClean="0"/>
              <a:t>ein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5822BA-B7AE-4DDB-BAFC-C8E55FB5C986}" type="slidenum">
              <a:rPr lang="en-CA" smtClean="0"/>
              <a:pPr/>
              <a:t>13</a:t>
            </a:fld>
            <a:r>
              <a:rPr lang="en-CA" smtClean="0"/>
              <a:t> 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643" y="208613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0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we’ll cover</a:t>
            </a:r>
            <a:endParaRPr lang="en-CA" dirty="0"/>
          </a:p>
        </p:txBody>
      </p:sp>
      <p:pic>
        <p:nvPicPr>
          <p:cNvPr id="5" name="__EngageSlideDescription__" descr="slide description : Digital Transformation Office goals.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28400" y="785288"/>
            <a:ext cx="12700" cy="12700"/>
          </a:xfrm>
          <a:prstGeom prst="rect">
            <a:avLst/>
          </a:prstGeom>
          <a:ln/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5822BA-B7AE-4DDB-BAFC-C8E55FB5C986}" type="slidenum">
              <a:rPr lang="en-CA" smtClean="0"/>
              <a:pPr/>
              <a:t>2</a:t>
            </a:fld>
            <a:r>
              <a:rPr lang="en-CA" smtClean="0"/>
              <a:t> </a:t>
            </a:r>
            <a:endParaRPr lang="en-CA" dirty="0"/>
          </a:p>
        </p:txBody>
      </p:sp>
      <p:sp>
        <p:nvSpPr>
          <p:cNvPr id="6" name="Oval 5"/>
          <p:cNvSpPr/>
          <p:nvPr/>
        </p:nvSpPr>
        <p:spPr>
          <a:xfrm>
            <a:off x="1358020" y="2390115"/>
            <a:ext cx="1584356" cy="1584356"/>
          </a:xfrm>
          <a:prstGeom prst="ellipse">
            <a:avLst/>
          </a:prstGeom>
          <a:solidFill>
            <a:srgbClr val="26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0" b="1" dirty="0"/>
          </a:p>
        </p:txBody>
      </p:sp>
      <p:sp>
        <p:nvSpPr>
          <p:cNvPr id="7" name="Oval 6"/>
          <p:cNvSpPr/>
          <p:nvPr/>
        </p:nvSpPr>
        <p:spPr>
          <a:xfrm>
            <a:off x="5136633" y="2390115"/>
            <a:ext cx="1584356" cy="1584356"/>
          </a:xfrm>
          <a:prstGeom prst="ellipse">
            <a:avLst/>
          </a:prstGeom>
          <a:solidFill>
            <a:srgbClr val="3921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0" b="1" dirty="0"/>
          </a:p>
        </p:txBody>
      </p:sp>
      <p:sp>
        <p:nvSpPr>
          <p:cNvPr id="8" name="Oval 7"/>
          <p:cNvSpPr/>
          <p:nvPr/>
        </p:nvSpPr>
        <p:spPr>
          <a:xfrm>
            <a:off x="8915246" y="2390115"/>
            <a:ext cx="1584356" cy="1584356"/>
          </a:xfrm>
          <a:prstGeom prst="ellipse">
            <a:avLst/>
          </a:prstGeom>
          <a:solidFill>
            <a:srgbClr val="521F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84012" y="4123106"/>
            <a:ext cx="2585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 smtClean="0"/>
              <a:t>Cloud</a:t>
            </a:r>
            <a:endParaRPr lang="en-CA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763435" y="4123106"/>
            <a:ext cx="2585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 smtClean="0"/>
              <a:t>Automation</a:t>
            </a:r>
            <a:endParaRPr lang="en-CA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8542858" y="4123106"/>
            <a:ext cx="2585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 smtClean="0"/>
              <a:t>DevOps</a:t>
            </a:r>
            <a:endParaRPr lang="en-CA" sz="1400" dirty="0"/>
          </a:p>
        </p:txBody>
      </p:sp>
      <p:sp>
        <p:nvSpPr>
          <p:cNvPr id="23" name="Oval 22"/>
          <p:cNvSpPr/>
          <p:nvPr/>
        </p:nvSpPr>
        <p:spPr>
          <a:xfrm>
            <a:off x="4993424" y="4178724"/>
            <a:ext cx="288873" cy="288873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/>
              <a:t>2</a:t>
            </a:r>
          </a:p>
        </p:txBody>
      </p:sp>
      <p:sp>
        <p:nvSpPr>
          <p:cNvPr id="24" name="Oval 23"/>
          <p:cNvSpPr/>
          <p:nvPr/>
        </p:nvSpPr>
        <p:spPr>
          <a:xfrm>
            <a:off x="1559843" y="4175206"/>
            <a:ext cx="288873" cy="288873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/>
              <a:t>1</a:t>
            </a:r>
            <a:endParaRPr lang="en-CA" sz="1200" b="1" dirty="0"/>
          </a:p>
        </p:txBody>
      </p:sp>
      <p:sp>
        <p:nvSpPr>
          <p:cNvPr id="25" name="Oval 24"/>
          <p:cNvSpPr/>
          <p:nvPr/>
        </p:nvSpPr>
        <p:spPr>
          <a:xfrm>
            <a:off x="8998349" y="4175206"/>
            <a:ext cx="288873" cy="288873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/>
              <a:t>3</a:t>
            </a:r>
            <a:endParaRPr lang="en-CA" sz="1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556" y="3016917"/>
            <a:ext cx="807736" cy="3307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53413" y="2920730"/>
            <a:ext cx="796760" cy="5231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261" y="2824681"/>
            <a:ext cx="377055" cy="71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13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028792"/>
            <a:ext cx="12192000" cy="2829208"/>
          </a:xfrm>
          <a:prstGeom prst="rect">
            <a:avLst/>
          </a:prstGeom>
          <a:gradFill>
            <a:gsLst>
              <a:gs pos="0">
                <a:srgbClr val="000048">
                  <a:alpha val="0"/>
                </a:srgbClr>
              </a:gs>
              <a:gs pos="100000">
                <a:srgbClr val="00004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" name="__EngageSlideDescription__" descr="slide description : Cloud section.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700" cy="12700"/>
          </a:xfrm>
          <a:prstGeom prst="rect">
            <a:avLst/>
          </a:prstGeom>
          <a:ln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18111" y="5349483"/>
            <a:ext cx="2890533" cy="1068249"/>
          </a:xfrm>
          <a:prstGeom prst="rect">
            <a:avLst/>
          </a:prstGeom>
          <a:noFill/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CA" sz="7200" dirty="0" smtClean="0">
                <a:solidFill>
                  <a:schemeClr val="bg1"/>
                </a:solidFill>
              </a:rPr>
              <a:t>Cloud</a:t>
            </a:r>
            <a:endParaRPr lang="en-CA" sz="7200" dirty="0">
              <a:solidFill>
                <a:schemeClr val="bg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416459" y="5215634"/>
            <a:ext cx="455523" cy="455523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1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47418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cloud</a:t>
            </a:r>
            <a:endParaRPr lang="en-CA" dirty="0"/>
          </a:p>
        </p:txBody>
      </p:sp>
      <p:pic>
        <p:nvPicPr>
          <p:cNvPr id="5" name="__EngageSlideDescription__" descr="slide description : Highlevel overview of cloud computing.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28400" y="785288"/>
            <a:ext cx="12700" cy="12700"/>
          </a:xfrm>
          <a:prstGeom prst="rect">
            <a:avLst/>
          </a:prstGeom>
          <a:ln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Another companies network, computers and services</a:t>
            </a:r>
            <a:br>
              <a:rPr lang="en-CA" dirty="0" smtClean="0"/>
            </a:b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Cost is based on home much power and storage you use</a:t>
            </a:r>
            <a:br>
              <a:rPr lang="en-CA" dirty="0" smtClean="0"/>
            </a:b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Like a utility company, for </a:t>
            </a:r>
            <a:r>
              <a:rPr lang="en-CA" dirty="0" smtClean="0"/>
              <a:t>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5822BA-B7AE-4DDB-BAFC-C8E55FB5C986}" type="slidenum">
              <a:rPr lang="en-CA" smtClean="0"/>
              <a:pPr/>
              <a:t>4</a:t>
            </a:fld>
            <a:r>
              <a:rPr lang="en-CA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1554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go cloud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Faster service delivery</a:t>
            </a:r>
            <a:br>
              <a:rPr lang="en-CA" dirty="0" smtClean="0"/>
            </a:b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Ability to scale with demand</a:t>
            </a:r>
            <a:br>
              <a:rPr lang="en-CA" dirty="0" smtClean="0"/>
            </a:b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Enables modern service delivery</a:t>
            </a:r>
            <a:br>
              <a:rPr lang="en-CA" dirty="0" smtClean="0"/>
            </a:b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5822BA-B7AE-4DDB-BAFC-C8E55FB5C986}" type="slidenum">
              <a:rPr lang="en-CA" smtClean="0"/>
              <a:pPr/>
              <a:t>5</a:t>
            </a:fld>
            <a:r>
              <a:rPr lang="en-CA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20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cloud works</a:t>
            </a:r>
            <a:endParaRPr lang="en-CA" dirty="0"/>
          </a:p>
        </p:txBody>
      </p:sp>
      <p:pic>
        <p:nvPicPr>
          <p:cNvPr id="6" name="__EngageSlideDescription__" descr="slide description : Explanation of different cloud models, which include IaaS, PaaS and SaaS.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28400" y="785288"/>
            <a:ext cx="12700" cy="12700"/>
          </a:xfrm>
          <a:prstGeom prst="rect">
            <a:avLst/>
          </a:prstGeom>
          <a:ln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00" y="1051130"/>
            <a:ext cx="11336400" cy="500119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Different service models 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You build on the cloud provider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11976" y="5823414"/>
            <a:ext cx="32528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400" dirty="0" smtClean="0"/>
              <a:t>Most control and effort</a:t>
            </a:r>
            <a:endParaRPr lang="en-CA" sz="1400" dirty="0"/>
          </a:p>
        </p:txBody>
      </p:sp>
      <p:cxnSp>
        <p:nvCxnSpPr>
          <p:cNvPr id="37" name="Straight Connector 36" descr="Arrow between most control and least control"/>
          <p:cNvCxnSpPr/>
          <p:nvPr/>
        </p:nvCxnSpPr>
        <p:spPr>
          <a:xfrm>
            <a:off x="6436130" y="2116691"/>
            <a:ext cx="2178544" cy="3630378"/>
          </a:xfrm>
          <a:prstGeom prst="line">
            <a:avLst/>
          </a:prstGeom>
          <a:ln w="63500" cap="rnd">
            <a:solidFill>
              <a:schemeClr val="bg1">
                <a:lumMod val="8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39431" y="1636688"/>
            <a:ext cx="30484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400" dirty="0" smtClean="0"/>
              <a:t>Least control and effort</a:t>
            </a:r>
            <a:endParaRPr lang="en-CA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5822BA-B7AE-4DDB-BAFC-C8E55FB5C986}" type="slidenum">
              <a:rPr lang="en-CA" smtClean="0"/>
              <a:pPr/>
              <a:t>6</a:t>
            </a:fld>
            <a:r>
              <a:rPr lang="en-CA" smtClean="0"/>
              <a:t> </a:t>
            </a:r>
            <a:endParaRPr lang="en-CA" dirty="0"/>
          </a:p>
        </p:txBody>
      </p:sp>
      <p:grpSp>
        <p:nvGrpSpPr>
          <p:cNvPr id="10" name="Group 9"/>
          <p:cNvGrpSpPr/>
          <p:nvPr/>
        </p:nvGrpSpPr>
        <p:grpSpPr>
          <a:xfrm>
            <a:off x="3222934" y="1791812"/>
            <a:ext cx="5129950" cy="4429971"/>
            <a:chOff x="6096600" y="397746"/>
            <a:chExt cx="5129950" cy="4429971"/>
          </a:xfrm>
        </p:grpSpPr>
        <p:grpSp>
          <p:nvGrpSpPr>
            <p:cNvPr id="9" name="Group 8"/>
            <p:cNvGrpSpPr/>
            <p:nvPr/>
          </p:nvGrpSpPr>
          <p:grpSpPr>
            <a:xfrm>
              <a:off x="6096600" y="397746"/>
              <a:ext cx="5129950" cy="4429971"/>
              <a:chOff x="5266832" y="1641075"/>
              <a:chExt cx="5129950" cy="4429971"/>
            </a:xfrm>
          </p:grpSpPr>
          <p:sp>
            <p:nvSpPr>
              <p:cNvPr id="7" name="Isosceles Triangle 6"/>
              <p:cNvSpPr/>
              <p:nvPr/>
            </p:nvSpPr>
            <p:spPr>
              <a:xfrm>
                <a:off x="5266832" y="1648675"/>
                <a:ext cx="5129950" cy="4422371"/>
              </a:xfrm>
              <a:prstGeom prst="triangle">
                <a:avLst/>
              </a:prstGeom>
              <a:solidFill>
                <a:srgbClr val="26262D"/>
              </a:solidFill>
              <a:ln>
                <a:noFill/>
              </a:ln>
              <a:effectLst>
                <a:outerShdw blurRad="1270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>
                <a:off x="5948716" y="1641075"/>
                <a:ext cx="3766181" cy="3246708"/>
              </a:xfrm>
              <a:prstGeom prst="triangle">
                <a:avLst/>
              </a:prstGeom>
              <a:solidFill>
                <a:srgbClr val="3921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7" name="Isosceles Triangle 16"/>
              <p:cNvSpPr/>
              <p:nvPr/>
            </p:nvSpPr>
            <p:spPr>
              <a:xfrm>
                <a:off x="6645337" y="1666453"/>
                <a:ext cx="2365613" cy="2039321"/>
              </a:xfrm>
              <a:prstGeom prst="triangle">
                <a:avLst/>
              </a:prstGeom>
              <a:solidFill>
                <a:srgbClr val="521F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7364979" y="3905627"/>
              <a:ext cx="258586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b="1" dirty="0" smtClean="0">
                  <a:solidFill>
                    <a:schemeClr val="bg1"/>
                  </a:solidFill>
                </a:rPr>
                <a:t>IaaS</a:t>
              </a:r>
            </a:p>
            <a:p>
              <a:pPr algn="ctr"/>
              <a:r>
                <a:rPr lang="en-CA" sz="1400" dirty="0" smtClean="0">
                  <a:solidFill>
                    <a:schemeClr val="bg1"/>
                  </a:solidFill>
                </a:rPr>
                <a:t>Infrastructure</a:t>
              </a:r>
              <a:endParaRPr lang="en-CA" sz="14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64979" y="2704203"/>
              <a:ext cx="258586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b="1" dirty="0" smtClean="0">
                  <a:solidFill>
                    <a:schemeClr val="bg1"/>
                  </a:solidFill>
                </a:rPr>
                <a:t>PaaS</a:t>
              </a:r>
            </a:p>
            <a:p>
              <a:pPr algn="ctr"/>
              <a:r>
                <a:rPr lang="en-CA" sz="1400" dirty="0" smtClean="0">
                  <a:solidFill>
                    <a:schemeClr val="bg1"/>
                  </a:solidFill>
                </a:rPr>
                <a:t>Platform</a:t>
              </a:r>
              <a:endParaRPr lang="en-CA" sz="14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390574" y="1579249"/>
              <a:ext cx="258586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b="1" dirty="0" smtClean="0">
                  <a:solidFill>
                    <a:schemeClr val="bg1"/>
                  </a:solidFill>
                </a:rPr>
                <a:t>SaaS</a:t>
              </a:r>
            </a:p>
            <a:p>
              <a:pPr algn="ctr"/>
              <a:r>
                <a:rPr lang="en-CA" sz="1400" dirty="0" smtClean="0">
                  <a:solidFill>
                    <a:schemeClr val="bg1"/>
                  </a:solidFill>
                </a:rPr>
                <a:t>Software</a:t>
              </a:r>
              <a:endParaRPr lang="en-CA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V="1">
            <a:off x="878187" y="3818597"/>
            <a:ext cx="10109524" cy="2"/>
          </a:xfrm>
          <a:prstGeom prst="line">
            <a:avLst/>
          </a:prstGeom>
          <a:ln w="63500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1084669" y="5009321"/>
            <a:ext cx="10109524" cy="2"/>
          </a:xfrm>
          <a:prstGeom prst="line">
            <a:avLst/>
          </a:prstGeom>
          <a:ln w="63500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04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GC Accelerators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Open source templates for creating cloud services</a:t>
            </a:r>
            <a:br>
              <a:rPr lang="en-CA" dirty="0" smtClean="0"/>
            </a:b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TBS security and cloud guidelines baked-in</a:t>
            </a:r>
            <a:br>
              <a:rPr lang="en-CA" dirty="0" smtClean="0"/>
            </a:b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Avoids re-inventing the wheel </a:t>
            </a:r>
            <a:br>
              <a:rPr lang="en-CA" dirty="0" smtClean="0"/>
            </a:b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Foster collaboration amongst GC departments</a:t>
            </a:r>
            <a:br>
              <a:rPr lang="en-CA" dirty="0"/>
            </a:b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Developed with the CTO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5822BA-B7AE-4DDB-BAFC-C8E55FB5C986}" type="slidenum">
              <a:rPr lang="en-CA" smtClean="0"/>
              <a:pPr/>
              <a:t>7</a:t>
            </a:fld>
            <a:r>
              <a:rPr lang="en-CA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908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422210"/>
            <a:ext cx="12192000" cy="3435790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rgbClr val="1E1E1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" name="__EngageSlideDescription__" descr="slide description : Cloud section.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700" cy="12700"/>
          </a:xfrm>
          <a:prstGeom prst="rect">
            <a:avLst/>
          </a:prstGeom>
          <a:ln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57754" y="5349483"/>
            <a:ext cx="5438246" cy="1068249"/>
          </a:xfrm>
          <a:prstGeom prst="rect">
            <a:avLst/>
          </a:prstGeom>
          <a:noFill/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CA" sz="7200" dirty="0" smtClean="0">
                <a:solidFill>
                  <a:schemeClr val="bg1"/>
                </a:solidFill>
              </a:rPr>
              <a:t>Automation</a:t>
            </a:r>
            <a:endParaRPr lang="en-CA" sz="72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16459" y="5215634"/>
            <a:ext cx="455523" cy="455523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9580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Automation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5822BA-B7AE-4DDB-BAFC-C8E55FB5C986}" type="slidenum">
              <a:rPr lang="en-CA" smtClean="0"/>
              <a:pPr/>
              <a:t>9</a:t>
            </a:fld>
            <a:r>
              <a:rPr lang="en-CA" smtClean="0"/>
              <a:t> </a:t>
            </a:r>
            <a:endParaRPr lang="en-CA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28400" y="1069847"/>
            <a:ext cx="11336400" cy="500119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Power of cloud is unlocked through automation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Allows you to express your </a:t>
            </a:r>
            <a:r>
              <a:rPr lang="en-CA" b="1" dirty="0" smtClean="0"/>
              <a:t>infrastructure as code</a:t>
            </a:r>
            <a:br>
              <a:rPr lang="en-CA" b="1" dirty="0" smtClean="0"/>
            </a:b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Repeatable and fast creation of services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473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7630|-1615358|-5828210|-11231456|-12763591|Shared Services Canada&quot;,&quot;Id&quot;:&quot;5da7737143314308dc88aafa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Office Theme">
  <a:themeElements>
    <a:clrScheme name="SSC colors">
      <a:dk1>
        <a:srgbClr val="33333C"/>
      </a:dk1>
      <a:lt1>
        <a:srgbClr val="FFFFFF"/>
      </a:lt1>
      <a:dk2>
        <a:srgbClr val="52596A"/>
      </a:dk2>
      <a:lt2>
        <a:srgbClr val="D2DAE8"/>
      </a:lt2>
      <a:accent1>
        <a:srgbClr val="2866CD"/>
      </a:accent1>
      <a:accent2>
        <a:srgbClr val="00BCD7"/>
      </a:accent2>
      <a:accent3>
        <a:srgbClr val="009788"/>
      </a:accent3>
      <a:accent4>
        <a:srgbClr val="3D3186"/>
      </a:accent4>
      <a:accent5>
        <a:srgbClr val="6733BB"/>
      </a:accent5>
      <a:accent6>
        <a:srgbClr val="A02AB3"/>
      </a:accent6>
      <a:hlink>
        <a:srgbClr val="2866CD"/>
      </a:hlink>
      <a:folHlink>
        <a:srgbClr val="A02AB3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-fr" id="{7B5449CF-F3D6-43FF-91A4-881539F229F1}" vid="{7A9D6EEA-7FDC-4675-8CC0-65D8AC8667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ecran_large-fr</Template>
  <TotalTime>1600</TotalTime>
  <Words>137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Century Gothic</vt:lpstr>
      <vt:lpstr>Office Theme</vt:lpstr>
      <vt:lpstr>Cloud automation</vt:lpstr>
      <vt:lpstr>What we’ll cover</vt:lpstr>
      <vt:lpstr>PowerPoint Presentation</vt:lpstr>
      <vt:lpstr>What is cloud</vt:lpstr>
      <vt:lpstr>Why go cloud</vt:lpstr>
      <vt:lpstr>How cloud works</vt:lpstr>
      <vt:lpstr>GC Accelerators</vt:lpstr>
      <vt:lpstr>PowerPoint Presentation</vt:lpstr>
      <vt:lpstr>Automation</vt:lpstr>
      <vt:lpstr>PowerPoint Presentation</vt:lpstr>
      <vt:lpstr>DevOps</vt:lpstr>
      <vt:lpstr>What we’re using</vt:lpstr>
      <vt:lpstr>Get in touch</vt:lpstr>
    </vt:vector>
  </TitlesOfParts>
  <Company>Government of Canada\Gouvernement du Canada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wide screen</dc:title>
  <dc:creator>Services partagés Canada</dc:creator>
  <cp:lastModifiedBy>Patrick Heard</cp:lastModifiedBy>
  <cp:revision>78</cp:revision>
  <dcterms:created xsi:type="dcterms:W3CDTF">2018-07-20T14:42:10Z</dcterms:created>
  <dcterms:modified xsi:type="dcterms:W3CDTF">2019-10-16T19:45:53Z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