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4" r:id="rId9"/>
    <p:sldId id="266" r:id="rId10"/>
    <p:sldId id="262" r:id="rId11"/>
    <p:sldId id="256" r:id="rId12"/>
  </p:sldIdLst>
  <p:sldSz cx="12192000" cy="6858000"/>
  <p:notesSz cx="7010400" cy="9223375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97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69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87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0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39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14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22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73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96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49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49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mailto:brittany.hurley@Canada.c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nkedin.com/company/freeagents-agentslibr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640875"/>
            <a:ext cx="12192000" cy="10885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159849" y="2769662"/>
            <a:ext cx="7593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CIO Digital Task Force</a:t>
            </a:r>
            <a:endParaRPr lang="en-CA" sz="48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5843" y="3879669"/>
            <a:ext cx="578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Who are we and what are we trying to do?</a:t>
            </a:r>
            <a:endParaRPr lang="en-C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4171" y="348343"/>
            <a:ext cx="454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[DRAFT]</a:t>
            </a:r>
            <a:endParaRPr lang="en-CA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4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36018" y="3091153"/>
            <a:ext cx="9325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i="1" dirty="0" smtClean="0">
                <a:latin typeface="Consolas" panose="020B0609020204030204" pitchFamily="49" charset="0"/>
              </a:rPr>
              <a:t>Appendix</a:t>
            </a:r>
            <a:endParaRPr lang="en-US" sz="40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6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3373408"/>
            <a:ext cx="12192000" cy="20017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399185" y="103765"/>
            <a:ext cx="887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nsolas" panose="020B0609020204030204" pitchFamily="49" charset="0"/>
              </a:rPr>
              <a:t>CIO Digital Task Force</a:t>
            </a:r>
            <a:endParaRPr lang="en-CA" sz="3600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185" y="802346"/>
            <a:ext cx="11449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[OBJECTIVE]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Embed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Free Agents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within teams to collaborate on a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mission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upskill our workforce, and help change the way we work.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185" y="5556522"/>
            <a:ext cx="38391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[OUR VALUES]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Use Agile/DevOps principles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Work in the open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Focus on the user</a:t>
            </a:r>
            <a:endParaRPr lang="en-CA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Learn from failure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778" y="5572762"/>
            <a:ext cx="3735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[SUCCESS FACTORS]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Recruitment &amp; flexible HR</a:t>
            </a:r>
            <a:b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Clear Partnership Agreements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Aim for no hand-offs</a:t>
            </a:r>
            <a:b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Constant collaboration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40847" y="1861657"/>
            <a:ext cx="105103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FREE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AGENTS]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Uniquely skilled public servants that can move freely around the organization as needed.</a:t>
            </a:r>
            <a:endParaRPr lang="en-CA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0847" y="2540289"/>
            <a:ext cx="103709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[MISSIONS]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Specific and well scoped challenges tackled in a set time period, in partnership with existing teams.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46" y="4739006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399185" y="4837480"/>
            <a:ext cx="1619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Crowdsource a list of challenges</a:t>
            </a:r>
            <a:endParaRPr lang="en-CA" sz="11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08104" y="3555644"/>
            <a:ext cx="1013604" cy="1225266"/>
            <a:chOff x="708104" y="3611060"/>
            <a:chExt cx="1013604" cy="1225266"/>
          </a:xfrm>
        </p:grpSpPr>
        <p:sp>
          <p:nvSpPr>
            <p:cNvPr id="23" name="Cube 22"/>
            <p:cNvSpPr/>
            <p:nvPr/>
          </p:nvSpPr>
          <p:spPr>
            <a:xfrm>
              <a:off x="708104" y="3611060"/>
              <a:ext cx="1013604" cy="218894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Cube 23"/>
            <p:cNvSpPr/>
            <p:nvPr/>
          </p:nvSpPr>
          <p:spPr>
            <a:xfrm>
              <a:off x="708104" y="3882961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Cube 24"/>
            <p:cNvSpPr/>
            <p:nvPr/>
          </p:nvSpPr>
          <p:spPr>
            <a:xfrm>
              <a:off x="708104" y="4158455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Cube 25"/>
            <p:cNvSpPr/>
            <p:nvPr/>
          </p:nvSpPr>
          <p:spPr>
            <a:xfrm>
              <a:off x="708104" y="4613839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88541" y="4245548"/>
              <a:ext cx="428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…</a:t>
              </a:r>
              <a:endParaRPr lang="en-CA" sz="200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343227" y="4837481"/>
            <a:ext cx="1619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Discover cause &amp; potential mission</a:t>
            </a:r>
            <a:endParaRPr lang="en-CA" sz="11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567621" y="3441909"/>
            <a:ext cx="1346566" cy="1335744"/>
            <a:chOff x="2567621" y="3497325"/>
            <a:chExt cx="1346566" cy="1335744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443" y="3497325"/>
              <a:ext cx="1335744" cy="1335744"/>
            </a:xfrm>
            <a:prstGeom prst="rect">
              <a:avLst/>
            </a:prstGeom>
          </p:spPr>
        </p:pic>
        <p:sp>
          <p:nvSpPr>
            <p:cNvPr id="29" name="Cube 28"/>
            <p:cNvSpPr/>
            <p:nvPr/>
          </p:nvSpPr>
          <p:spPr>
            <a:xfrm>
              <a:off x="2567621" y="4313788"/>
              <a:ext cx="1013604" cy="218894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287269" y="4846412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Collaborate on a partnership agreement</a:t>
            </a:r>
            <a:endParaRPr lang="en-CA" sz="11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857616" y="3576150"/>
            <a:ext cx="1002105" cy="1276263"/>
            <a:chOff x="4699230" y="3650059"/>
            <a:chExt cx="1002105" cy="1276263"/>
          </a:xfrm>
        </p:grpSpPr>
        <p:sp>
          <p:nvSpPr>
            <p:cNvPr id="35" name="Snip Single Corner Rectangle 34"/>
            <p:cNvSpPr/>
            <p:nvPr/>
          </p:nvSpPr>
          <p:spPr>
            <a:xfrm>
              <a:off x="4699230" y="3650059"/>
              <a:ext cx="752983" cy="1114022"/>
            </a:xfrm>
            <a:prstGeom prst="snip1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773372" y="3957102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781610" y="4068345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781610" y="4177936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781610" y="4271794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01" y="4189388"/>
              <a:ext cx="736934" cy="736934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6394121" y="4846728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Do the thing together, in iterations</a:t>
            </a:r>
            <a:endParaRPr lang="en-CA" sz="11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46431" y="4846728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Share what </a:t>
            </a:r>
            <a:b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we’ve done</a:t>
            </a:r>
            <a:endParaRPr lang="en-CA" sz="11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59181" y="4837481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Evaluate the Mission, extend OR move on</a:t>
            </a:r>
            <a:endParaRPr lang="en-CA" sz="11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78020" y="5572762"/>
            <a:ext cx="38619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[JOIN IN]</a:t>
            </a:r>
            <a:endParaRPr lang="en-CA" sz="1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CA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github.com/SSC-CIO-</a:t>
            </a:r>
            <a:r>
              <a:rPr lang="en-CA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DigitalTaskForce</a:t>
            </a:r>
            <a:endParaRPr lang="en-CA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CA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Twitter: @SSC-CIO-</a:t>
            </a:r>
            <a:r>
              <a:rPr lang="en-CA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DigitalTaskForce</a:t>
            </a:r>
            <a:endParaRPr lang="en-CA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Email: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hlinkClick r:id="rId4"/>
              </a:rPr>
              <a:t>brittany.hurley@Canada.ca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 Slack: #CIO-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DigitalTaskForce</a:t>
            </a:r>
            <a:endParaRPr lang="en-CA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7140703" y="3653767"/>
            <a:ext cx="345989" cy="101409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74" y="3662645"/>
            <a:ext cx="1085249" cy="1085249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8196457" y="3693408"/>
            <a:ext cx="1974035" cy="1053031"/>
            <a:chOff x="8076389" y="3748824"/>
            <a:chExt cx="1974035" cy="1053031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389" y="3781386"/>
              <a:ext cx="1004065" cy="1004065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46" y="3811577"/>
              <a:ext cx="990278" cy="990278"/>
            </a:xfrm>
            <a:prstGeom prst="rect">
              <a:avLst/>
            </a:prstGeom>
          </p:spPr>
        </p:pic>
        <p:sp>
          <p:nvSpPr>
            <p:cNvPr id="57" name="Flowchart: Process 56"/>
            <p:cNvSpPr/>
            <p:nvPr/>
          </p:nvSpPr>
          <p:spPr>
            <a:xfrm>
              <a:off x="8887151" y="3748824"/>
              <a:ext cx="345989" cy="997067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Lightning Bolt 54"/>
            <p:cNvSpPr/>
            <p:nvPr/>
          </p:nvSpPr>
          <p:spPr>
            <a:xfrm rot="900000">
              <a:off x="8878094" y="3800343"/>
              <a:ext cx="374267" cy="857977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413961" y="3744854"/>
            <a:ext cx="1227317" cy="870751"/>
            <a:chOff x="10413961" y="3800270"/>
            <a:chExt cx="1227317" cy="870751"/>
          </a:xfrm>
        </p:grpSpPr>
        <p:sp>
          <p:nvSpPr>
            <p:cNvPr id="59" name="Flowchart: Process 58"/>
            <p:cNvSpPr/>
            <p:nvPr/>
          </p:nvSpPr>
          <p:spPr>
            <a:xfrm>
              <a:off x="10577385" y="3938609"/>
              <a:ext cx="889424" cy="59407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961" y="4044466"/>
              <a:ext cx="597218" cy="626555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044060" y="3800270"/>
              <a:ext cx="597218" cy="626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7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640874"/>
            <a:ext cx="12192000" cy="1695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407193" y="2526192"/>
            <a:ext cx="8971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b="1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Embed </a:t>
            </a:r>
            <a:r>
              <a:rPr lang="en-US" sz="24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Free Agents 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within the CIO organization to collaborate on a </a:t>
            </a:r>
            <a:r>
              <a:rPr lang="en-US" sz="24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mission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upskill our workforce, and explore ways to change the way we work.</a:t>
            </a:r>
            <a:endParaRPr lang="en-CA" sz="2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152800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latin typeface="Consolas" panose="020B0609020204030204" pitchFamily="49" charset="0"/>
              </a:rPr>
              <a:t>[OBJECTIVE]</a:t>
            </a:r>
          </a:p>
        </p:txBody>
      </p:sp>
    </p:spTree>
    <p:extLst>
      <p:ext uri="{BB962C8B-B14F-4D97-AF65-F5344CB8AC3E}">
        <p14:creationId xmlns:p14="http://schemas.microsoft.com/office/powerpoint/2010/main" val="34454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40874"/>
            <a:ext cx="12192000" cy="1695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1433030" y="2856674"/>
            <a:ext cx="93259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Uniquely skilled public servants 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that can move freely around the organization as needed, both as a team, or individually.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37730" y="5778313"/>
            <a:ext cx="5210337" cy="884953"/>
            <a:chOff x="3795044" y="3619334"/>
            <a:chExt cx="6914606" cy="884953"/>
          </a:xfrm>
        </p:grpSpPr>
        <p:sp>
          <p:nvSpPr>
            <p:cNvPr id="2" name="Rectangle 1"/>
            <p:cNvSpPr/>
            <p:nvPr/>
          </p:nvSpPr>
          <p:spPr>
            <a:xfrm>
              <a:off x="3795044" y="4227288"/>
              <a:ext cx="691460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200" dirty="0">
                  <a:latin typeface="Consolas" panose="020B0609020204030204" pitchFamily="49" charset="0"/>
                  <a:hlinkClick r:id="rId2"/>
                </a:rPr>
                <a:t>https://</a:t>
              </a:r>
              <a:r>
                <a:rPr lang="en-CA" sz="1200" dirty="0" smtClean="0">
                  <a:latin typeface="Consolas" panose="020B0609020204030204" pitchFamily="49" charset="0"/>
                  <a:hlinkClick r:id="rId2"/>
                </a:rPr>
                <a:t>www.linkedin.com/company/freeagents-agentslibres</a:t>
              </a:r>
              <a:endParaRPr lang="en-CA" sz="1200" dirty="0">
                <a:latin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5044" y="3619334"/>
              <a:ext cx="670111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nsolas" panose="020B0609020204030204" pitchFamily="49" charset="0"/>
                </a:rPr>
                <a:t>[CANADA’S FREE AGENTS]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We are not the Free Agents out of TBS, but we like them so much we’re stealing their idea for SSC:</a:t>
              </a:r>
              <a:endParaRPr lang="en-CA" sz="1200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78" y="5862983"/>
            <a:ext cx="769620" cy="7696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153894"/>
            <a:ext cx="2055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smtClean="0">
                <a:latin typeface="Consolas" panose="020B0609020204030204" pitchFamily="49" charset="0"/>
              </a:rPr>
              <a:t>FREE AGENTS</a:t>
            </a:r>
            <a:r>
              <a:rPr lang="en-US" sz="2400" b="1" dirty="0">
                <a:latin typeface="Consolas" panose="020B060902020403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2413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40874"/>
            <a:ext cx="12192000" cy="1695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1562096" y="3043820"/>
            <a:ext cx="9325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Specific and well scoped challenges 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tackled in a set time period, in partnership with existing teams.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152800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[MISSIONS]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37730" y="5905611"/>
            <a:ext cx="5049469" cy="50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[Digital != </a:t>
            </a:r>
            <a:r>
              <a:rPr lang="en-US" sz="1400" b="1" dirty="0" smtClean="0">
                <a:latin typeface="Consolas" panose="020B0609020204030204" pitchFamily="49" charset="0"/>
              </a:rPr>
              <a:t>Technical]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Missions </a:t>
            </a:r>
            <a:r>
              <a:rPr lang="en-US" sz="1200" dirty="0">
                <a:latin typeface="Consolas" panose="020B0609020204030204" pitchFamily="49" charset="0"/>
              </a:rPr>
              <a:t>will focus on improving our ability to deliver digital services, across all disciplines.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78" y="5862983"/>
            <a:ext cx="769620" cy="76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42011"/>
            <a:ext cx="12192000" cy="29957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815546" y="3671017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99185" y="3984935"/>
            <a:ext cx="1619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Crowdsource </a:t>
            </a:r>
          </a:p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a list of challenges</a:t>
            </a:r>
            <a:endParaRPr lang="en-CA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8104" y="2487655"/>
            <a:ext cx="1013604" cy="1225266"/>
            <a:chOff x="708104" y="3611060"/>
            <a:chExt cx="1013604" cy="1225266"/>
          </a:xfrm>
        </p:grpSpPr>
        <p:sp>
          <p:nvSpPr>
            <p:cNvPr id="8" name="Cube 7"/>
            <p:cNvSpPr/>
            <p:nvPr/>
          </p:nvSpPr>
          <p:spPr>
            <a:xfrm>
              <a:off x="708104" y="3611060"/>
              <a:ext cx="1013604" cy="218894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ube 8"/>
            <p:cNvSpPr/>
            <p:nvPr/>
          </p:nvSpPr>
          <p:spPr>
            <a:xfrm>
              <a:off x="708104" y="3882961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Cube 9"/>
            <p:cNvSpPr/>
            <p:nvPr/>
          </p:nvSpPr>
          <p:spPr>
            <a:xfrm>
              <a:off x="708104" y="4158455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Cube 10"/>
            <p:cNvSpPr/>
            <p:nvPr/>
          </p:nvSpPr>
          <p:spPr>
            <a:xfrm>
              <a:off x="708104" y="4613839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88541" y="4245548"/>
              <a:ext cx="428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…</a:t>
              </a:r>
              <a:endParaRPr lang="en-CA" sz="200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62646" y="3993866"/>
            <a:ext cx="1619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Discover cause &amp; potential mission</a:t>
            </a:r>
            <a:endParaRPr lang="en-CA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67621" y="2373920"/>
            <a:ext cx="1346566" cy="1335744"/>
            <a:chOff x="2567621" y="3497325"/>
            <a:chExt cx="1346566" cy="133574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443" y="3497325"/>
              <a:ext cx="1335744" cy="1335744"/>
            </a:xfrm>
            <a:prstGeom prst="rect">
              <a:avLst/>
            </a:prstGeom>
          </p:spPr>
        </p:pic>
        <p:sp>
          <p:nvSpPr>
            <p:cNvPr id="16" name="Cube 15"/>
            <p:cNvSpPr/>
            <p:nvPr/>
          </p:nvSpPr>
          <p:spPr>
            <a:xfrm>
              <a:off x="2567621" y="4313788"/>
              <a:ext cx="1013604" cy="218894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5349" y="3994756"/>
            <a:ext cx="1924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Collaborate on a partnership agreement</a:t>
            </a:r>
            <a:endParaRPr lang="en-CA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857616" y="2508161"/>
            <a:ext cx="1002105" cy="1276263"/>
            <a:chOff x="4699230" y="3650059"/>
            <a:chExt cx="1002105" cy="1276263"/>
          </a:xfrm>
        </p:grpSpPr>
        <p:sp>
          <p:nvSpPr>
            <p:cNvPr id="19" name="Snip Single Corner Rectangle 18"/>
            <p:cNvSpPr/>
            <p:nvPr/>
          </p:nvSpPr>
          <p:spPr>
            <a:xfrm>
              <a:off x="4699230" y="3650059"/>
              <a:ext cx="752983" cy="1114022"/>
            </a:xfrm>
            <a:prstGeom prst="snip1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773372" y="3957102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81610" y="4068345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81610" y="4177936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781610" y="4271794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01" y="4189388"/>
              <a:ext cx="736934" cy="736934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6366366" y="4001557"/>
            <a:ext cx="1924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Do the thing together, in iterations</a:t>
            </a:r>
            <a:endParaRPr lang="en-CA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35598" y="4006461"/>
            <a:ext cx="192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Share what </a:t>
            </a:r>
            <a:b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we’ve done</a:t>
            </a:r>
            <a:endParaRPr lang="en-CA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64236" y="3984935"/>
            <a:ext cx="1924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Evaluate the Mission, extend OR move on</a:t>
            </a:r>
            <a:endParaRPr lang="en-CA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7140703" y="2585778"/>
            <a:ext cx="345989" cy="101409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74" y="2594656"/>
            <a:ext cx="1085249" cy="1085249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8076389" y="2625419"/>
            <a:ext cx="1974035" cy="1053031"/>
            <a:chOff x="8076389" y="3748824"/>
            <a:chExt cx="1974035" cy="105303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389" y="3781386"/>
              <a:ext cx="1004065" cy="100406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46" y="3811577"/>
              <a:ext cx="990278" cy="990278"/>
            </a:xfrm>
            <a:prstGeom prst="rect">
              <a:avLst/>
            </a:prstGeom>
          </p:spPr>
        </p:pic>
        <p:sp>
          <p:nvSpPr>
            <p:cNvPr id="33" name="Flowchart: Process 32"/>
            <p:cNvSpPr/>
            <p:nvPr/>
          </p:nvSpPr>
          <p:spPr>
            <a:xfrm>
              <a:off x="8887151" y="3748824"/>
              <a:ext cx="345989" cy="997067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Lightning Bolt 33"/>
            <p:cNvSpPr/>
            <p:nvPr/>
          </p:nvSpPr>
          <p:spPr>
            <a:xfrm rot="900000">
              <a:off x="8878094" y="3800343"/>
              <a:ext cx="374267" cy="857977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413961" y="2676865"/>
            <a:ext cx="1227317" cy="870751"/>
            <a:chOff x="10413961" y="3800270"/>
            <a:chExt cx="1227317" cy="870751"/>
          </a:xfrm>
        </p:grpSpPr>
        <p:sp>
          <p:nvSpPr>
            <p:cNvPr id="36" name="Flowchart: Process 35"/>
            <p:cNvSpPr/>
            <p:nvPr/>
          </p:nvSpPr>
          <p:spPr>
            <a:xfrm>
              <a:off x="10577385" y="3938609"/>
              <a:ext cx="889424" cy="59407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961" y="4044466"/>
              <a:ext cx="597218" cy="62655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044060" y="3800270"/>
              <a:ext cx="597218" cy="6265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5922" y="1427339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[OUR VISION] 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3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344783"/>
            <a:ext cx="12192000" cy="22468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00821" y="2778109"/>
            <a:ext cx="5865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Use Agile/DevOps principles</a:t>
            </a:r>
          </a:p>
          <a:p>
            <a:pPr algn="just"/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Work in the open</a:t>
            </a:r>
          </a:p>
          <a:p>
            <a:pPr algn="just"/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Focus on the user</a:t>
            </a:r>
            <a:endParaRPr lang="en-CA" sz="20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Learn from failure</a:t>
            </a:r>
            <a:endParaRPr lang="en-US" sz="20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6848" y="2778109"/>
            <a:ext cx="5124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Recruitment &amp; flexible HR</a:t>
            </a:r>
            <a:b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Clear partnership agreements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Aim for no hand-offs</a:t>
            </a:r>
            <a:b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Trust and collaboration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47" y="1832003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latin typeface="Consolas" panose="020B0609020204030204" pitchFamily="49" charset="0"/>
              </a:rPr>
              <a:t>[OUR VALUES]</a:t>
            </a:r>
          </a:p>
        </p:txBody>
      </p:sp>
      <p:sp>
        <p:nvSpPr>
          <p:cNvPr id="8" name="Rectangle 7"/>
          <p:cNvSpPr/>
          <p:nvPr/>
        </p:nvSpPr>
        <p:spPr>
          <a:xfrm>
            <a:off x="6220473" y="1832002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[KEYS TO SUCCESS]</a:t>
            </a:r>
          </a:p>
        </p:txBody>
      </p:sp>
    </p:spTree>
    <p:extLst>
      <p:ext uri="{BB962C8B-B14F-4D97-AF65-F5344CB8AC3E}">
        <p14:creationId xmlns:p14="http://schemas.microsoft.com/office/powerpoint/2010/main" val="34363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289364"/>
            <a:ext cx="12192000" cy="25320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46797" y="2409437"/>
            <a:ext cx="96984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Settle in, onboard, learn 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more about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SSC 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the CIO organization</a:t>
            </a:r>
            <a:endParaRPr lang="en-US" sz="2000" i="1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000" i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Meet the Team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sessions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Set up our public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presence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Form our backlog of challenges, do initial discovery</a:t>
            </a:r>
            <a:endParaRPr lang="en-US" sz="2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Select our first mission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827699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[NEXT 4 WEEKS]</a:t>
            </a:r>
          </a:p>
        </p:txBody>
      </p:sp>
    </p:spTree>
    <p:extLst>
      <p:ext uri="{BB962C8B-B14F-4D97-AF65-F5344CB8AC3E}">
        <p14:creationId xmlns:p14="http://schemas.microsoft.com/office/powerpoint/2010/main" val="19211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922484"/>
            <a:ext cx="12192000" cy="30004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874371" y="2299348"/>
            <a:ext cx="8443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 need you.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 cannot be successful on our own. </a:t>
            </a:r>
          </a:p>
          <a:p>
            <a:pPr algn="just"/>
            <a:endParaRPr lang="en-US" sz="20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 need your problems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your ideas, and your help to turn those ideas into missions.</a:t>
            </a:r>
          </a:p>
          <a:p>
            <a:pPr algn="just"/>
            <a:endParaRPr lang="en-US" sz="2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 promise to be transparent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and we ask that you come talk to us if we can improve.</a:t>
            </a:r>
            <a:endParaRPr lang="en-US" sz="2000" b="1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819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[WHAT WE NEED]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4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44783"/>
            <a:ext cx="12192000" cy="26059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0" y="1883118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[GET IN TOUCH]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02456" y="2492565"/>
            <a:ext cx="10089544" cy="1990288"/>
            <a:chOff x="2011721" y="2344783"/>
            <a:chExt cx="10089544" cy="1990288"/>
          </a:xfrm>
        </p:grpSpPr>
        <p:sp>
          <p:nvSpPr>
            <p:cNvPr id="5" name="TextBox 4"/>
            <p:cNvSpPr txBox="1"/>
            <p:nvPr/>
          </p:nvSpPr>
          <p:spPr>
            <a:xfrm>
              <a:off x="2402860" y="2344783"/>
              <a:ext cx="9698405" cy="1990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2000" b="1" dirty="0" smtClean="0">
                <a:solidFill>
                  <a:schemeClr val="bg2"/>
                </a:solidFill>
                <a:latin typeface="Consolas" panose="020B0609020204030204" pitchFamily="49" charset="0"/>
              </a:endParaRPr>
            </a:p>
            <a:p>
              <a:pPr algn="just">
                <a:spcAft>
                  <a:spcPts val="50"/>
                </a:spcAft>
              </a:pPr>
              <a:r>
                <a:rPr lang="en-CA" sz="20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GitHub</a:t>
              </a:r>
              <a:r>
                <a:rPr lang="en-CA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:</a:t>
              </a:r>
              <a:r>
                <a:rPr lang="en-CA" sz="2000" dirty="0">
                  <a:solidFill>
                    <a:schemeClr val="bg2"/>
                  </a:solidFill>
                  <a:latin typeface="Consolas" panose="020B0609020204030204" pitchFamily="49" charset="0"/>
                </a:rPr>
                <a:t>	</a:t>
              </a:r>
              <a:r>
                <a:rPr lang="en-CA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github.com/SSC-CIO-</a:t>
              </a:r>
              <a:r>
                <a:rPr lang="en-CA" sz="2000" dirty="0" err="1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DigitalTaskForce</a:t>
              </a:r>
              <a:endParaRPr lang="en-CA" sz="2000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  <a:p>
              <a:pPr algn="just">
                <a:spcAft>
                  <a:spcPts val="50"/>
                </a:spcAft>
              </a:pPr>
              <a:r>
                <a:rPr lang="en-CA" sz="20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Twitter:</a:t>
              </a:r>
              <a:r>
                <a:rPr lang="en-CA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 	@</a:t>
              </a:r>
              <a:r>
                <a:rPr lang="en-CA" sz="2000" dirty="0">
                  <a:solidFill>
                    <a:schemeClr val="bg2"/>
                  </a:solidFill>
                  <a:latin typeface="Consolas" panose="020B0609020204030204" pitchFamily="49" charset="0"/>
                </a:rPr>
                <a:t>SSC-CIO-</a:t>
              </a:r>
              <a:r>
                <a:rPr lang="en-CA" sz="2000" dirty="0" err="1">
                  <a:solidFill>
                    <a:schemeClr val="bg2"/>
                  </a:solidFill>
                  <a:latin typeface="Consolas" panose="020B0609020204030204" pitchFamily="49" charset="0"/>
                </a:rPr>
                <a:t>DigitalTaskForce</a:t>
              </a:r>
              <a:endParaRPr lang="en-CA" sz="2000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  <a:p>
              <a:pPr algn="just">
                <a:spcAft>
                  <a:spcPts val="50"/>
                </a:spcAft>
              </a:pPr>
              <a:r>
                <a:rPr lang="en-US" sz="20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Email</a:t>
              </a:r>
              <a:r>
                <a:rPr lang="en-US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: 	brittany.hurley@canada.ca</a:t>
              </a:r>
              <a:endParaRPr lang="en-US" sz="2000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  <a:p>
              <a:pPr algn="just">
                <a:spcAft>
                  <a:spcPts val="50"/>
                </a:spcAft>
              </a:pPr>
              <a:r>
                <a:rPr lang="en-US" sz="20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Slack</a:t>
              </a:r>
              <a:r>
                <a:rPr lang="en-US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: 	#CIO-</a:t>
              </a:r>
              <a:r>
                <a:rPr lang="en-US" sz="2000" dirty="0" err="1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DigitalTaskForce</a:t>
              </a:r>
              <a:endParaRPr lang="en-US" sz="2000" dirty="0" smtClean="0">
                <a:solidFill>
                  <a:schemeClr val="bg2"/>
                </a:solidFill>
                <a:latin typeface="Consolas" panose="020B0609020204030204" pitchFamily="49" charset="0"/>
              </a:endParaRPr>
            </a:p>
            <a:p>
              <a:pPr algn="just">
                <a:spcAft>
                  <a:spcPts val="50"/>
                </a:spcAft>
              </a:pPr>
              <a:r>
                <a:rPr lang="en-US" sz="20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In Person:	</a:t>
              </a:r>
              <a:r>
                <a:rPr lang="en-US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360 </a:t>
              </a:r>
              <a:r>
                <a:rPr lang="en-US" sz="2000" dirty="0" err="1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Lisgar</a:t>
              </a:r>
              <a:r>
                <a:rPr lang="en-US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, 8</a:t>
              </a:r>
              <a:r>
                <a:rPr lang="en-US" sz="2000" baseline="30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th</a:t>
              </a:r>
              <a:r>
                <a:rPr lang="en-US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 Floor</a:t>
              </a:r>
              <a:endParaRPr lang="en-CA" sz="2000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336" y="2698874"/>
              <a:ext cx="282978" cy="27649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950" y="2975371"/>
              <a:ext cx="376910" cy="37691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613" y="3336544"/>
              <a:ext cx="285702" cy="28570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0527" y="3635308"/>
              <a:ext cx="307318" cy="30731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1721" y="3942626"/>
              <a:ext cx="384930" cy="384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70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1579311|-10846711|-14797230|-8244963|-11249614|PSPC&quot;,&quot;Id&quot;:&quot;5d64385d30303426cc9a71a7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472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Government of Canada\Gouvernement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Hurley</dc:creator>
  <cp:lastModifiedBy>Patrick Heard</cp:lastModifiedBy>
  <cp:revision>33</cp:revision>
  <cp:lastPrinted>2019-08-27T19:59:34Z</cp:lastPrinted>
  <dcterms:created xsi:type="dcterms:W3CDTF">2019-08-24T15:44:02Z</dcterms:created>
  <dcterms:modified xsi:type="dcterms:W3CDTF">2019-08-28T16:46:16Z</dcterms:modified>
</cp:coreProperties>
</file>