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63" r:id="rId4"/>
    <p:sldId id="266" r:id="rId5"/>
    <p:sldId id="269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3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96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3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7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64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8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96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82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6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169676"/>
            <a:ext cx="8747390" cy="733426"/>
          </a:xfrm>
        </p:spPr>
        <p:txBody>
          <a:bodyPr anchor="t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3158162"/>
            <a:ext cx="8747390" cy="675025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title style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2060042"/>
            <a:ext cx="738161" cy="782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" y="6065249"/>
            <a:ext cx="12203715" cy="7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169676"/>
            <a:ext cx="8747390" cy="733426"/>
          </a:xfrm>
        </p:spPr>
        <p:txBody>
          <a:bodyPr anchor="t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3158162"/>
            <a:ext cx="8747390" cy="675025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title style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1" y="592067"/>
            <a:ext cx="4572009" cy="4572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" y="6065249"/>
            <a:ext cx="12203715" cy="7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169676"/>
            <a:ext cx="8747390" cy="733426"/>
          </a:xfrm>
        </p:spPr>
        <p:txBody>
          <a:bodyPr anchor="t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3158162"/>
            <a:ext cx="8747390" cy="675025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title style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" y="6065249"/>
            <a:ext cx="12203715" cy="7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143342"/>
            <a:ext cx="11336400" cy="459066"/>
          </a:xfrm>
        </p:spPr>
        <p:txBody>
          <a:bodyPr anchor="t">
            <a:noAutofit/>
          </a:bodyPr>
          <a:lstStyle>
            <a:lvl1pPr>
              <a:defRPr sz="2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799200"/>
            <a:ext cx="11336400" cy="5600295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534400" y="6397200"/>
            <a:ext cx="47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0701E-6F3F-4C1C-85F1-A48826A3E1A0}" type="slidenum">
              <a:rPr lang="en-CA" smtClean="0">
                <a:latin typeface="+mj-lt"/>
              </a:rPr>
              <a:pPr/>
              <a:t>‹#›</a:t>
            </a:fld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534400" y="6397200"/>
            <a:ext cx="47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0701E-6F3F-4C1C-85F1-A48826A3E1A0}" type="slidenum">
              <a:rPr lang="en-CA" smtClean="0">
                <a:latin typeface="+mj-lt"/>
              </a:rPr>
              <a:pPr/>
              <a:t>‹#›</a:t>
            </a:fld>
            <a:endParaRPr lang="en-CA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143342"/>
            <a:ext cx="11336400" cy="45906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CA" dirty="0"/>
            </a:lvl1pPr>
          </a:lstStyle>
          <a:p>
            <a:pPr lvl="0"/>
            <a:r>
              <a:rPr lang="en-US" dirty="0" smtClean="0"/>
              <a:t>Click to edit Master title style│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38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534400" y="6397200"/>
            <a:ext cx="47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0701E-6F3F-4C1C-85F1-A48826A3E1A0}" type="slidenum">
              <a:rPr lang="en-CA" smtClean="0">
                <a:latin typeface="+mj-lt"/>
              </a:rPr>
              <a:pPr/>
              <a:t>‹#›</a:t>
            </a:fld>
            <a:endParaRPr lang="en-CA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399" y="799199"/>
            <a:ext cx="11336400" cy="3783600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CA" sz="18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143342"/>
            <a:ext cx="11336400" cy="45906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CA" dirty="0"/>
            </a:lvl1pPr>
          </a:lstStyle>
          <a:p>
            <a:pPr lvl="0"/>
            <a:r>
              <a:rPr lang="en-US" dirty="0" smtClean="0"/>
              <a:t>Click to edit Master title style│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7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399" y="798513"/>
            <a:ext cx="5580000" cy="4074365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CA" sz="18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329057" y="143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latin typeface="+mj-lt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84800" y="798513"/>
            <a:ext cx="5580000" cy="407505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dirty="0" err="1" smtClean="0"/>
              <a:t>Picture│Image</a:t>
            </a:r>
            <a:endParaRPr lang="en-CA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534400" y="6397200"/>
            <a:ext cx="47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0701E-6F3F-4C1C-85F1-A48826A3E1A0}" type="slidenum">
              <a:rPr lang="en-CA" smtClean="0">
                <a:latin typeface="+mj-lt"/>
              </a:rPr>
              <a:pPr/>
              <a:t>‹#›</a:t>
            </a:fld>
            <a:endParaRPr lang="en-CA" dirty="0"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143342"/>
            <a:ext cx="11336400" cy="45906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CA" dirty="0"/>
            </a:lvl1pPr>
          </a:lstStyle>
          <a:p>
            <a:pPr lvl="0"/>
            <a:r>
              <a:rPr lang="en-US" dirty="0" smtClean="0"/>
              <a:t>Click to edit Master title style│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82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400" y="799200"/>
            <a:ext cx="55800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CA" sz="18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800" y="799200"/>
            <a:ext cx="55800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CA" sz="18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534400" y="6397200"/>
            <a:ext cx="47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0701E-6F3F-4C1C-85F1-A48826A3E1A0}" type="slidenum">
              <a:rPr lang="en-CA" smtClean="0">
                <a:latin typeface="+mj-lt"/>
              </a:rPr>
              <a:pPr/>
              <a:t>‹#›</a:t>
            </a:fld>
            <a:endParaRPr lang="en-CA" dirty="0">
              <a:latin typeface="+mj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143342"/>
            <a:ext cx="11336400" cy="45906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CA" dirty="0"/>
            </a:lvl1pPr>
          </a:lstStyle>
          <a:p>
            <a:pPr lvl="0"/>
            <a:r>
              <a:rPr lang="en-US" dirty="0" smtClean="0"/>
              <a:t>Click to edit Master title style│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18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8399" y="799200"/>
            <a:ext cx="5580000" cy="823912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399" y="1623112"/>
            <a:ext cx="5580000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CA" sz="18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4800" y="799200"/>
            <a:ext cx="5580000" cy="823912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4800" y="1623112"/>
            <a:ext cx="5580000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CA" sz="18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534400" y="6397200"/>
            <a:ext cx="47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0701E-6F3F-4C1C-85F1-A48826A3E1A0}" type="slidenum">
              <a:rPr lang="en-CA" smtClean="0">
                <a:latin typeface="+mj-lt"/>
              </a:rPr>
              <a:pPr/>
              <a:t>‹#›</a:t>
            </a:fld>
            <a:endParaRPr lang="en-CA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143342"/>
            <a:ext cx="11336400" cy="45906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CA" dirty="0"/>
            </a:lvl1pPr>
          </a:lstStyle>
          <a:p>
            <a:pPr lvl="0"/>
            <a:r>
              <a:rPr lang="en-US" dirty="0" smtClean="0"/>
              <a:t>Click to edit Master title style│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FC5A612A-538F-400F-9846-A3C02CFBCD75}" type="datetimeFigureOut">
              <a:rPr lang="en-CA" smtClean="0"/>
              <a:pPr/>
              <a:t>2019-09-19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50" r:id="rId4"/>
    <p:sldLayoutId id="2147483654" r:id="rId5"/>
    <p:sldLayoutId id="2147483661" r:id="rId6"/>
    <p:sldLayoutId id="2147483662" r:id="rId7"/>
    <p:sldLayoutId id="2147483652" r:id="rId8"/>
    <p:sldLayoutId id="2147483653" r:id="rId9"/>
    <p:sldLayoutId id="2147483655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hyperlink" Target="https://ssc-spc.slack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lack.com/intl/en-ca/downloads/windows" TargetMode="Externa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hyperlink" Target="https://ssc-spc.slack.com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https://get.slack.help/hc/en-us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hyperlink" Target="mailto:jessica.mardo@canada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</a:t>
            </a:r>
            <a:r>
              <a:rPr lang="en-US" dirty="0" err="1" smtClean="0"/>
              <a:t>ilote</a:t>
            </a:r>
            <a:r>
              <a:rPr lang="en-US" dirty="0" smtClean="0"/>
              <a:t> Slack de la DPI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8685" y="2670482"/>
            <a:ext cx="8747390" cy="675025"/>
          </a:xfrm>
        </p:spPr>
        <p:txBody>
          <a:bodyPr/>
          <a:lstStyle/>
          <a:p>
            <a:r>
              <a:rPr lang="en-US" dirty="0" smtClean="0"/>
              <a:t>Directives et introduction de </a:t>
            </a:r>
            <a:r>
              <a:rPr lang="en-US" dirty="0" smtClean="0"/>
              <a:t>Slack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2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Slack ?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77053" y="1568101"/>
            <a:ext cx="7394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latin typeface="Consolas" panose="020B0609020204030204" pitchFamily="49" charset="0"/>
              </a:rPr>
              <a:t>Depuis 2018</a:t>
            </a:r>
            <a:r>
              <a:rPr lang="fr-CA" dirty="0">
                <a:latin typeface="Consolas" panose="020B0609020204030204" pitchFamily="49" charset="0"/>
              </a:rPr>
              <a:t>, </a:t>
            </a:r>
            <a:r>
              <a:rPr lang="fr-CA" dirty="0" smtClean="0">
                <a:latin typeface="Consolas" panose="020B0609020204030204" pitchFamily="49" charset="0"/>
              </a:rPr>
              <a:t>le Conseil du Trésor a supporté l’utilisation de l’application </a:t>
            </a:r>
            <a:r>
              <a:rPr lang="fr-CA" dirty="0" err="1" smtClean="0">
                <a:latin typeface="Consolas" panose="020B0609020204030204" pitchFamily="49" charset="0"/>
              </a:rPr>
              <a:t>Slack</a:t>
            </a:r>
            <a:r>
              <a:rPr lang="fr-CA" dirty="0" smtClean="0">
                <a:latin typeface="Consolas" panose="020B0609020204030204" pitchFamily="49" charset="0"/>
              </a:rPr>
              <a:t> dans l’ensemble du Gouvernement du Canada pour la messagerie et la collaboration en temps réel non sensibles.</a:t>
            </a:r>
            <a:endParaRPr lang="fr-CA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Tresury Board logo, with a thumbs up under neath it." title="tbs-approv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26" y="1231740"/>
            <a:ext cx="1435598" cy="1461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7054" y="3380526"/>
            <a:ext cx="723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Considérant</a:t>
            </a:r>
            <a:r>
              <a:rPr lang="en-CA" dirty="0" smtClean="0">
                <a:latin typeface="Consolas" panose="020B0609020204030204" pitchFamily="49" charset="0"/>
              </a:rPr>
              <a:t> que </a:t>
            </a:r>
            <a:r>
              <a:rPr lang="en-CA" dirty="0" smtClean="0">
                <a:latin typeface="Consolas" panose="020B0609020204030204" pitchFamily="49" charset="0"/>
              </a:rPr>
              <a:t>tout le monde </a:t>
            </a:r>
            <a:r>
              <a:rPr lang="en-CA" dirty="0" err="1" smtClean="0">
                <a:latin typeface="Consolas" panose="020B0609020204030204" pitchFamily="49" charset="0"/>
              </a:rPr>
              <a:t>peut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librement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créer</a:t>
            </a:r>
            <a:r>
              <a:rPr lang="en-CA" dirty="0" smtClean="0">
                <a:latin typeface="Consolas" panose="020B0609020204030204" pitchFamily="49" charset="0"/>
              </a:rPr>
              <a:t> des </a:t>
            </a:r>
            <a:r>
              <a:rPr lang="en-CA" dirty="0" err="1" smtClean="0">
                <a:latin typeface="Consolas" panose="020B0609020204030204" pitchFamily="49" charset="0"/>
              </a:rPr>
              <a:t>espaces</a:t>
            </a:r>
            <a:r>
              <a:rPr lang="en-CA" dirty="0" smtClean="0">
                <a:latin typeface="Consolas" panose="020B0609020204030204" pitchFamily="49" charset="0"/>
              </a:rPr>
              <a:t> de travail et y inviter des </a:t>
            </a:r>
            <a:r>
              <a:rPr lang="en-CA" dirty="0" err="1" smtClean="0">
                <a:latin typeface="Consolas" panose="020B0609020204030204" pitchFamily="49" charset="0"/>
              </a:rPr>
              <a:t>collègues</a:t>
            </a:r>
            <a:r>
              <a:rPr lang="en-CA" dirty="0" smtClean="0">
                <a:latin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</a:rPr>
              <a:t>cet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outil</a:t>
            </a:r>
            <a:r>
              <a:rPr lang="en-CA" dirty="0" smtClean="0">
                <a:latin typeface="Consolas" panose="020B0609020204030204" pitchFamily="49" charset="0"/>
              </a:rPr>
              <a:t> a acquis </a:t>
            </a:r>
            <a:r>
              <a:rPr lang="en-CA" dirty="0" err="1" smtClean="0">
                <a:latin typeface="Consolas" panose="020B0609020204030204" pitchFamily="49" charset="0"/>
              </a:rPr>
              <a:t>une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popularit</a:t>
            </a:r>
            <a:r>
              <a:rPr lang="en-CA" dirty="0" err="1" smtClean="0">
                <a:latin typeface="Consolas" panose="020B0609020204030204" pitchFamily="49" charset="0"/>
              </a:rPr>
              <a:t>é</a:t>
            </a:r>
            <a:r>
              <a:rPr lang="en-CA" dirty="0" smtClean="0">
                <a:latin typeface="Consolas" panose="020B0609020204030204" pitchFamily="49" charset="0"/>
              </a:rPr>
              <a:t> considerable au sein du GC</a:t>
            </a:r>
            <a:r>
              <a:rPr lang="en-CA" dirty="0" smtClean="0">
                <a:latin typeface="Consolas" panose="020B0609020204030204" pitchFamily="49" charset="0"/>
              </a:rPr>
              <a:t>.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Multi-colour slack logo" title="slack-log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73" y="3278939"/>
            <a:ext cx="1126503" cy="1126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7054" y="5287220"/>
            <a:ext cx="723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latin typeface="Consolas" panose="020B0609020204030204" pitchFamily="49" charset="0"/>
              </a:rPr>
              <a:t>Alors que nous travaillons à équiper la main-d’œuvre du GC avec des outils de collaboration, nous voulons assurer que nous évaluons tous les outils que </a:t>
            </a:r>
            <a:r>
              <a:rPr lang="fr-CA" dirty="0" smtClean="0">
                <a:latin typeface="Consolas" panose="020B0609020204030204" pitchFamily="49" charset="0"/>
              </a:rPr>
              <a:t>nos employés VEULENT utiliser.</a:t>
            </a:r>
            <a:endParaRPr lang="fr-CA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phone, monitor and notebook " title="digital workspac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6" y="5039768"/>
            <a:ext cx="1435598" cy="14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but du </a:t>
            </a:r>
            <a:r>
              <a:rPr lang="en-US" dirty="0" err="1" smtClean="0"/>
              <a:t>pilote</a:t>
            </a:r>
            <a:r>
              <a:rPr lang="en-US" dirty="0" smtClean="0"/>
              <a:t> ?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09111" y="1544822"/>
            <a:ext cx="8059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Dans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l’ensemble</a:t>
            </a:r>
            <a:r>
              <a:rPr lang="en-CA" dirty="0" smtClean="0">
                <a:latin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</a:rPr>
              <a:t>l’intention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sera de se </a:t>
            </a:r>
            <a:r>
              <a:rPr lang="en-CA" dirty="0" err="1" smtClean="0">
                <a:latin typeface="Consolas" panose="020B0609020204030204" pitchFamily="49" charset="0"/>
              </a:rPr>
              <a:t>renseigner</a:t>
            </a:r>
            <a:r>
              <a:rPr lang="en-CA" dirty="0" smtClean="0">
                <a:latin typeface="Consolas" panose="020B0609020204030204" pitchFamily="49" charset="0"/>
              </a:rPr>
              <a:t> sur Slack </a:t>
            </a:r>
            <a:r>
              <a:rPr lang="en-CA" dirty="0" err="1" smtClean="0">
                <a:latin typeface="Consolas" panose="020B0609020204030204" pitchFamily="49" charset="0"/>
              </a:rPr>
              <a:t>auprès</a:t>
            </a:r>
            <a:r>
              <a:rPr lang="en-CA" dirty="0" smtClean="0">
                <a:latin typeface="Consolas" panose="020B0609020204030204" pitchFamily="49" charset="0"/>
              </a:rPr>
              <a:t> des </a:t>
            </a:r>
            <a:r>
              <a:rPr lang="en-CA" dirty="0" err="1" smtClean="0">
                <a:latin typeface="Consolas" panose="020B0609020204030204" pitchFamily="49" charset="0"/>
              </a:rPr>
              <a:t>utilisateurs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réels</a:t>
            </a:r>
            <a:r>
              <a:rPr lang="en-CA" dirty="0" smtClean="0">
                <a:latin typeface="Consolas" panose="020B0609020204030204" pitchFamily="49" charset="0"/>
              </a:rPr>
              <a:t>. Nous </a:t>
            </a:r>
            <a:r>
              <a:rPr lang="en-CA" dirty="0" err="1" smtClean="0">
                <a:latin typeface="Consolas" panose="020B0609020204030204" pitchFamily="49" charset="0"/>
              </a:rPr>
              <a:t>souhaitons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partager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nos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expériences</a:t>
            </a:r>
            <a:r>
              <a:rPr lang="en-CA" dirty="0" smtClean="0">
                <a:latin typeface="Consolas" panose="020B0609020204030204" pitchFamily="49" charset="0"/>
              </a:rPr>
              <a:t> pour nous aider à determiner </a:t>
            </a:r>
            <a:r>
              <a:rPr lang="en-CA" dirty="0" err="1" smtClean="0">
                <a:latin typeface="Consolas" panose="020B0609020204030204" pitchFamily="49" charset="0"/>
              </a:rPr>
              <a:t>si</a:t>
            </a:r>
            <a:r>
              <a:rPr lang="en-CA" dirty="0" smtClean="0">
                <a:latin typeface="Consolas" panose="020B0609020204030204" pitchFamily="49" charset="0"/>
              </a:rPr>
              <a:t> nous </a:t>
            </a:r>
            <a:r>
              <a:rPr lang="en-CA" dirty="0" err="1" smtClean="0">
                <a:latin typeface="Consolas" panose="020B0609020204030204" pitchFamily="49" charset="0"/>
              </a:rPr>
              <a:t>devrions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envisager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d’acheter</a:t>
            </a:r>
            <a:r>
              <a:rPr lang="en-CA" dirty="0" smtClean="0">
                <a:latin typeface="Consolas" panose="020B0609020204030204" pitchFamily="49" charset="0"/>
              </a:rPr>
              <a:t> des licences </a:t>
            </a:r>
            <a:r>
              <a:rPr lang="en-CA" dirty="0" err="1" smtClean="0">
                <a:latin typeface="Consolas" panose="020B0609020204030204" pitchFamily="49" charset="0"/>
              </a:rPr>
              <a:t>payantes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de Slack pour SPC.</a:t>
            </a:r>
            <a:endParaRPr lang="en-CA" dirty="0" smtClean="0">
              <a:latin typeface="Consolas" panose="020B0609020204030204" pitchFamily="49" charset="0"/>
            </a:endParaRPr>
          </a:p>
        </p:txBody>
      </p:sp>
      <p:pic>
        <p:nvPicPr>
          <p:cNvPr id="11" name="Picture 10" descr="Three people with a speech bubble over their heads." title="user feedbac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3" y="1331575"/>
            <a:ext cx="1626823" cy="16268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6008" y="3347930"/>
            <a:ext cx="92653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b="1" dirty="0">
              <a:latin typeface="Consolas" panose="020B0609020204030204" pitchFamily="49" charset="0"/>
            </a:endParaRPr>
          </a:p>
          <a:p>
            <a:r>
              <a:rPr lang="en-CA" dirty="0" smtClean="0">
                <a:latin typeface="Consolas" panose="020B0609020204030204" pitchFamily="49" charset="0"/>
              </a:rPr>
              <a:t>Nous </a:t>
            </a:r>
            <a:r>
              <a:rPr lang="en-CA" dirty="0" err="1" smtClean="0">
                <a:latin typeface="Consolas" panose="020B0609020204030204" pitchFamily="49" charset="0"/>
              </a:rPr>
              <a:t>évaluerons</a:t>
            </a:r>
            <a:r>
              <a:rPr lang="en-CA" dirty="0" smtClean="0">
                <a:latin typeface="Consolas" panose="020B0609020204030204" pitchFamily="49" charset="0"/>
              </a:rPr>
              <a:t> un certain </a:t>
            </a:r>
            <a:r>
              <a:rPr lang="en-CA" dirty="0" err="1" smtClean="0">
                <a:latin typeface="Consolas" panose="020B0609020204030204" pitchFamily="49" charset="0"/>
              </a:rPr>
              <a:t>nombre</a:t>
            </a:r>
            <a:r>
              <a:rPr lang="en-CA" dirty="0" smtClean="0">
                <a:latin typeface="Consolas" panose="020B0609020204030204" pitchFamily="49" charset="0"/>
              </a:rPr>
              <a:t> de choses, tells que :</a:t>
            </a:r>
            <a:endParaRPr lang="en-CA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Chevauchement</a:t>
            </a:r>
            <a:r>
              <a:rPr lang="en-CA" dirty="0" smtClean="0">
                <a:latin typeface="Consolas" panose="020B0609020204030204" pitchFamily="49" charset="0"/>
              </a:rPr>
              <a:t> avec O365</a:t>
            </a:r>
            <a:endParaRPr lang="en-CA" dirty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Consolas" panose="020B0609020204030204" pitchFamily="49" charset="0"/>
              </a:rPr>
              <a:t>Comment Slack a-t-il un impact sur </a:t>
            </a:r>
            <a:r>
              <a:rPr lang="en-CA" dirty="0" err="1" smtClean="0">
                <a:latin typeface="Consolas" panose="020B0609020204030204" pitchFamily="49" charset="0"/>
              </a:rPr>
              <a:t>votre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journée</a:t>
            </a:r>
            <a:r>
              <a:rPr lang="en-CA" dirty="0" smtClean="0">
                <a:latin typeface="Consolas" panose="020B0609020204030204" pitchFamily="49" charset="0"/>
              </a:rPr>
              <a:t> – a-t-il </a:t>
            </a:r>
            <a:r>
              <a:rPr lang="en-CA" dirty="0" err="1" smtClean="0">
                <a:latin typeface="Consolas" panose="020B0609020204030204" pitchFamily="49" charset="0"/>
              </a:rPr>
              <a:t>apporté</a:t>
            </a:r>
            <a:r>
              <a:rPr lang="en-CA" dirty="0" smtClean="0">
                <a:latin typeface="Consolas" panose="020B0609020204030204" pitchFamily="49" charset="0"/>
              </a:rPr>
              <a:t> de la </a:t>
            </a:r>
            <a:r>
              <a:rPr lang="en-CA" dirty="0" err="1" smtClean="0">
                <a:latin typeface="Consolas" panose="020B0609020204030204" pitchFamily="49" charset="0"/>
              </a:rPr>
              <a:t>valeur</a:t>
            </a:r>
            <a:r>
              <a:rPr lang="en-CA" dirty="0" smtClean="0">
                <a:latin typeface="Consolas" panose="020B0609020204030204" pitchFamily="49" charset="0"/>
              </a:rPr>
              <a:t> ? </a:t>
            </a:r>
            <a:r>
              <a:rPr lang="en-CA" dirty="0" err="1" smtClean="0">
                <a:latin typeface="Consolas" panose="020B0609020204030204" pitchFamily="49" charset="0"/>
              </a:rPr>
              <a:t>Était-ce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une</a:t>
            </a:r>
            <a:r>
              <a:rPr lang="en-CA" dirty="0" smtClean="0">
                <a:latin typeface="Consolas" panose="020B0609020204030204" pitchFamily="49" charset="0"/>
              </a:rPr>
              <a:t> distraction ?</a:t>
            </a:r>
            <a:endParaRPr lang="en-CA" dirty="0" smtClean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Accessibilité</a:t>
            </a:r>
            <a:endParaRPr lang="en-CA" dirty="0" smtClean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Sécurité</a:t>
            </a:r>
            <a:endParaRPr lang="en-CA" dirty="0" smtClean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Expérience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utilisateur</a:t>
            </a:r>
            <a:r>
              <a:rPr lang="en-US" dirty="0" smtClean="0">
                <a:latin typeface="Consolas" panose="020B0609020204030204" pitchFamily="49" charset="0"/>
              </a:rPr>
              <a:t> sur les </a:t>
            </a:r>
            <a:r>
              <a:rPr lang="en-US" dirty="0" err="1" smtClean="0">
                <a:latin typeface="Consolas" panose="020B0609020204030204" pitchFamily="49" charset="0"/>
              </a:rPr>
              <a:t>appareils</a:t>
            </a:r>
            <a:r>
              <a:rPr lang="en-US" dirty="0" smtClean="0">
                <a:latin typeface="Consolas" panose="020B0609020204030204" pitchFamily="49" charset="0"/>
              </a:rPr>
              <a:t> de travail et </a:t>
            </a:r>
            <a:r>
              <a:rPr lang="en-US" dirty="0" err="1" smtClean="0">
                <a:latin typeface="Consolas" panose="020B0609020204030204" pitchFamily="49" charset="0"/>
              </a:rPr>
              <a:t>personnels</a:t>
            </a:r>
            <a:endParaRPr lang="en-CA" dirty="0" smtClean="0"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</a:rPr>
              <a:t>Comment Slack </a:t>
            </a:r>
            <a:r>
              <a:rPr lang="en-US" dirty="0" err="1" smtClean="0">
                <a:latin typeface="Consolas" panose="020B0609020204030204" pitchFamily="49" charset="0"/>
              </a:rPr>
              <a:t>est-il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utilisé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dans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d’autres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départements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ou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ministères</a:t>
            </a:r>
            <a:r>
              <a:rPr lang="en-US" dirty="0" smtClean="0">
                <a:latin typeface="Consolas" panose="020B0609020204030204" pitchFamily="49" charset="0"/>
              </a:rPr>
              <a:t> (ex. Transports Canada, Service </a:t>
            </a:r>
            <a:r>
              <a:rPr lang="en-US" dirty="0" err="1" smtClean="0">
                <a:latin typeface="Consolas" panose="020B0609020204030204" pitchFamily="49" charset="0"/>
              </a:rPr>
              <a:t>Numérique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Canadien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Ressources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naturelles</a:t>
            </a:r>
            <a:r>
              <a:rPr lang="en-US" dirty="0" smtClean="0">
                <a:latin typeface="Consolas" panose="020B0609020204030204" pitchFamily="49" charset="0"/>
              </a:rPr>
              <a:t> Canada).</a:t>
            </a:r>
            <a:endParaRPr lang="en-CA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attentes</a:t>
            </a:r>
            <a:r>
              <a:rPr lang="en-US" dirty="0" smtClean="0"/>
              <a:t> </a:t>
            </a:r>
            <a:r>
              <a:rPr lang="en-US" dirty="0" err="1" smtClean="0"/>
              <a:t>envers</a:t>
            </a:r>
            <a:r>
              <a:rPr lang="en-US" dirty="0" smtClean="0"/>
              <a:t> les </a:t>
            </a:r>
            <a:r>
              <a:rPr lang="en-US" dirty="0" err="1" smtClean="0"/>
              <a:t>volontaires</a:t>
            </a:r>
            <a:endParaRPr lang="en-CA" dirty="0"/>
          </a:p>
        </p:txBody>
      </p:sp>
      <p:pic>
        <p:nvPicPr>
          <p:cNvPr id="6" name="Picture 5" descr="An image of two hands clapping." title="cla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8" y="1048325"/>
            <a:ext cx="1179805" cy="11798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66298" y="1505864"/>
            <a:ext cx="9860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 err="1" smtClean="0">
                <a:latin typeface="Consolas" panose="020B0609020204030204" pitchFamily="49" charset="0"/>
              </a:rPr>
              <a:t>Merci</a:t>
            </a:r>
            <a:r>
              <a:rPr lang="en-CA" sz="2000" b="1" dirty="0" smtClean="0">
                <a:latin typeface="Consolas" panose="020B0609020204030204" pitchFamily="49" charset="0"/>
              </a:rPr>
              <a:t> de </a:t>
            </a:r>
            <a:r>
              <a:rPr lang="en-CA" sz="2000" b="1" dirty="0" err="1" smtClean="0">
                <a:latin typeface="Consolas" panose="020B0609020204030204" pitchFamily="49" charset="0"/>
              </a:rPr>
              <a:t>vous</a:t>
            </a:r>
            <a:r>
              <a:rPr lang="en-CA" sz="2000" b="1" dirty="0" smtClean="0">
                <a:latin typeface="Consolas" panose="020B0609020204030204" pitchFamily="49" charset="0"/>
              </a:rPr>
              <a:t> </a:t>
            </a:r>
            <a:r>
              <a:rPr lang="en-CA" sz="2000" b="1" dirty="0" err="1" smtClean="0">
                <a:latin typeface="Consolas" panose="020B0609020204030204" pitchFamily="49" charset="0"/>
              </a:rPr>
              <a:t>être</a:t>
            </a:r>
            <a:r>
              <a:rPr lang="en-CA" sz="2000" b="1" dirty="0" smtClean="0">
                <a:latin typeface="Consolas" panose="020B0609020204030204" pitchFamily="49" charset="0"/>
              </a:rPr>
              <a:t> </a:t>
            </a:r>
            <a:r>
              <a:rPr lang="en-CA" sz="2000" b="1" dirty="0" err="1" smtClean="0">
                <a:latin typeface="Consolas" panose="020B0609020204030204" pitchFamily="49" charset="0"/>
              </a:rPr>
              <a:t>porté</a:t>
            </a:r>
            <a:r>
              <a:rPr lang="en-CA" sz="2000" b="1" dirty="0" smtClean="0">
                <a:latin typeface="Consolas" panose="020B0609020204030204" pitchFamily="49" charset="0"/>
              </a:rPr>
              <a:t> </a:t>
            </a:r>
            <a:r>
              <a:rPr lang="en-CA" sz="2000" b="1" dirty="0" err="1" smtClean="0">
                <a:latin typeface="Consolas" panose="020B0609020204030204" pitchFamily="49" charset="0"/>
              </a:rPr>
              <a:t>volontaire</a:t>
            </a:r>
            <a:r>
              <a:rPr lang="en-CA" sz="2000" b="1" dirty="0" smtClean="0">
                <a:latin typeface="Consolas" panose="020B0609020204030204" pitchFamily="49" charset="0"/>
              </a:rPr>
              <a:t> ! </a:t>
            </a:r>
            <a:endParaRPr lang="en-CA" sz="2000" b="1" dirty="0" smtClean="0">
              <a:latin typeface="Consolas" panose="020B0609020204030204" pitchFamily="49" charset="0"/>
            </a:endParaRPr>
          </a:p>
        </p:txBody>
      </p:sp>
      <p:pic>
        <p:nvPicPr>
          <p:cNvPr id="17" name="Picture 16" descr="The same image of two hands clapping." title="clap-agai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52" y="1048324"/>
            <a:ext cx="1179805" cy="1179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570" y="2889103"/>
            <a:ext cx="10734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tant</a:t>
            </a:r>
            <a:r>
              <a:rPr lang="en-CA" dirty="0" smtClean="0">
                <a:latin typeface="Consolas" panose="020B0609020204030204" pitchFamily="49" charset="0"/>
              </a:rPr>
              <a:t> que </a:t>
            </a:r>
            <a:r>
              <a:rPr lang="en-CA" dirty="0" err="1" smtClean="0">
                <a:latin typeface="Consolas" panose="020B0609020204030204" pitchFamily="49" charset="0"/>
              </a:rPr>
              <a:t>volontaire</a:t>
            </a:r>
            <a:r>
              <a:rPr lang="en-CA" dirty="0" smtClean="0">
                <a:latin typeface="Consolas" panose="020B0609020204030204" pitchFamily="49" charset="0"/>
              </a:rPr>
              <a:t>, nous </a:t>
            </a:r>
            <a:r>
              <a:rPr lang="en-CA" dirty="0" err="1" smtClean="0">
                <a:latin typeface="Consolas" panose="020B0609020204030204" pitchFamily="49" charset="0"/>
              </a:rPr>
              <a:t>avons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quelques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attentes</a:t>
            </a:r>
            <a:r>
              <a:rPr lang="en-CA" dirty="0" smtClean="0">
                <a:latin typeface="Consolas" panose="020B0609020204030204" pitchFamily="49" charset="0"/>
              </a:rPr>
              <a:t> et instructions pour assurer le </a:t>
            </a:r>
            <a:r>
              <a:rPr lang="en-CA" dirty="0" err="1" smtClean="0">
                <a:latin typeface="Consolas" panose="020B0609020204030204" pitchFamily="49" charset="0"/>
              </a:rPr>
              <a:t>succès</a:t>
            </a:r>
            <a:r>
              <a:rPr lang="en-CA" dirty="0" smtClean="0">
                <a:latin typeface="Consolas" panose="020B0609020204030204" pitchFamily="49" charset="0"/>
              </a:rPr>
              <a:t> de </a:t>
            </a:r>
            <a:r>
              <a:rPr lang="en-CA" dirty="0" err="1" smtClean="0">
                <a:latin typeface="Consolas" panose="020B0609020204030204" pitchFamily="49" charset="0"/>
              </a:rPr>
              <a:t>ce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projet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pilote</a:t>
            </a:r>
            <a:r>
              <a:rPr lang="en-CA" dirty="0" smtClean="0">
                <a:latin typeface="Consolas" panose="020B0609020204030204" pitchFamily="49" charset="0"/>
              </a:rPr>
              <a:t> :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4375" y="3535434"/>
            <a:ext cx="9179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Créez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un </a:t>
            </a:r>
            <a:r>
              <a:rPr lang="en-CA" dirty="0" err="1" smtClean="0">
                <a:latin typeface="Consolas" panose="020B0609020204030204" pitchFamily="49" charset="0"/>
              </a:rPr>
              <a:t>compte</a:t>
            </a:r>
            <a:r>
              <a:rPr lang="en-CA" dirty="0" smtClean="0">
                <a:latin typeface="Consolas" panose="020B0609020204030204" pitchFamily="49" charset="0"/>
              </a:rPr>
              <a:t> Slack et </a:t>
            </a:r>
            <a:r>
              <a:rPr lang="en-CA" dirty="0" err="1" smtClean="0">
                <a:latin typeface="Consolas" panose="020B0609020204030204" pitchFamily="49" charset="0"/>
              </a:rPr>
              <a:t>coordonnez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activement</a:t>
            </a:r>
            <a:r>
              <a:rPr lang="en-CA" dirty="0" smtClean="0">
                <a:latin typeface="Consolas" panose="020B0609020204030204" pitchFamily="49" charset="0"/>
              </a:rPr>
              <a:t> avec les </a:t>
            </a:r>
            <a:r>
              <a:rPr lang="en-CA" dirty="0" err="1" smtClean="0">
                <a:latin typeface="Consolas" panose="020B0609020204030204" pitchFamily="49" charset="0"/>
              </a:rPr>
              <a:t>membres</a:t>
            </a:r>
            <a:r>
              <a:rPr lang="en-CA" dirty="0" smtClean="0">
                <a:latin typeface="Consolas" panose="020B0609020204030204" pitchFamily="49" charset="0"/>
              </a:rPr>
              <a:t> de </a:t>
            </a:r>
            <a:r>
              <a:rPr lang="en-CA" dirty="0" err="1" smtClean="0">
                <a:latin typeface="Consolas" panose="020B0609020204030204" pitchFamily="49" charset="0"/>
              </a:rPr>
              <a:t>votre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équipe</a:t>
            </a:r>
            <a:r>
              <a:rPr lang="en-CA" dirty="0" smtClean="0">
                <a:latin typeface="Consolas" panose="020B0609020204030204" pitchFamily="49" charset="0"/>
              </a:rPr>
              <a:t> pour </a:t>
            </a:r>
            <a:r>
              <a:rPr lang="en-CA" dirty="0" err="1" smtClean="0">
                <a:latin typeface="Consolas" panose="020B0609020204030204" pitchFamily="49" charset="0"/>
              </a:rPr>
              <a:t>participer</a:t>
            </a:r>
            <a:r>
              <a:rPr lang="en-CA" dirty="0" smtClean="0">
                <a:latin typeface="Consolas" panose="020B0609020204030204" pitchFamily="49" charset="0"/>
              </a:rPr>
              <a:t>.</a:t>
            </a:r>
            <a:endParaRPr lang="en-CA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Contribuez</a:t>
            </a:r>
            <a:r>
              <a:rPr lang="en-CA" dirty="0" smtClean="0">
                <a:latin typeface="Consolas" panose="020B0609020204030204" pitchFamily="49" charset="0"/>
              </a:rPr>
              <a:t> aux </a:t>
            </a:r>
            <a:r>
              <a:rPr lang="en-CA" dirty="0" err="1" smtClean="0">
                <a:latin typeface="Consolas" panose="020B0609020204030204" pitchFamily="49" charset="0"/>
              </a:rPr>
              <a:t>chaînes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publiques</a:t>
            </a:r>
            <a:r>
              <a:rPr lang="en-CA" dirty="0" smtClean="0">
                <a:latin typeface="Consolas" panose="020B0609020204030204" pitchFamily="49" charset="0"/>
              </a:rPr>
              <a:t> de </a:t>
            </a:r>
            <a:r>
              <a:rPr lang="en-CA" dirty="0" err="1" smtClean="0">
                <a:latin typeface="Consolas" panose="020B0609020204030204" pitchFamily="49" charset="0"/>
              </a:rPr>
              <a:t>manière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cohérente</a:t>
            </a:r>
            <a:r>
              <a:rPr lang="en-CA" dirty="0" smtClean="0">
                <a:latin typeface="Consolas" panose="020B0609020204030204" pitchFamily="49" charset="0"/>
              </a:rPr>
              <a:t> et </a:t>
            </a:r>
            <a:r>
              <a:rPr lang="en-CA" dirty="0" err="1" smtClean="0">
                <a:latin typeface="Consolas" panose="020B0609020204030204" pitchFamily="49" charset="0"/>
              </a:rPr>
              <a:t>utilisez</a:t>
            </a:r>
            <a:r>
              <a:rPr lang="en-CA" dirty="0" smtClean="0">
                <a:latin typeface="Consolas" panose="020B0609020204030204" pitchFamily="49" charset="0"/>
              </a:rPr>
              <a:t> Slack </a:t>
            </a:r>
            <a:r>
              <a:rPr lang="en-CA" dirty="0" err="1" smtClean="0">
                <a:latin typeface="Consolas" panose="020B0609020204030204" pitchFamily="49" charset="0"/>
              </a:rPr>
              <a:t>quotidiennement</a:t>
            </a:r>
            <a:r>
              <a:rPr lang="fr-CA" dirty="0" smtClean="0">
                <a:latin typeface="Consolas" panose="020B0609020204030204" pitchFamily="49" charset="0"/>
              </a:rPr>
              <a:t>.</a:t>
            </a:r>
            <a:endParaRPr lang="fr-CA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Envoyez</a:t>
            </a:r>
            <a:r>
              <a:rPr lang="en-CA" dirty="0" smtClean="0">
                <a:latin typeface="Consolas" panose="020B0609020204030204" pitchFamily="49" charset="0"/>
              </a:rPr>
              <a:t>-nous </a:t>
            </a:r>
            <a:r>
              <a:rPr lang="en-CA" dirty="0" err="1" smtClean="0">
                <a:latin typeface="Consolas" panose="020B0609020204030204" pitchFamily="49" charset="0"/>
              </a:rPr>
              <a:t>vos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commentaires</a:t>
            </a:r>
            <a:r>
              <a:rPr lang="en-CA" dirty="0" smtClean="0">
                <a:latin typeface="Consolas" panose="020B0609020204030204" pitchFamily="49" charset="0"/>
              </a:rPr>
              <a:t>, suggestions et </a:t>
            </a:r>
            <a:r>
              <a:rPr lang="en-CA" dirty="0" err="1" smtClean="0">
                <a:latin typeface="Consolas" panose="020B0609020204030204" pitchFamily="49" charset="0"/>
              </a:rPr>
              <a:t>idées</a:t>
            </a:r>
            <a:r>
              <a:rPr lang="en-CA" dirty="0" smtClean="0">
                <a:latin typeface="Consolas" panose="020B0609020204030204" pitchFamily="49" charset="0"/>
              </a:rPr>
              <a:t> à tout moment </a:t>
            </a:r>
            <a:r>
              <a:rPr lang="en-CA" dirty="0" smtClean="0">
                <a:latin typeface="Consolas" panose="020B0609020204030204" pitchFamily="49" charset="0"/>
              </a:rPr>
              <a:t>sur la </a:t>
            </a:r>
            <a:r>
              <a:rPr lang="en-CA" dirty="0" err="1" smtClean="0">
                <a:latin typeface="Consolas" panose="020B0609020204030204" pitchFamily="49" charset="0"/>
              </a:rPr>
              <a:t>chaîne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i="1" dirty="0" smtClean="0">
                <a:latin typeface="Consolas" panose="020B0609020204030204" pitchFamily="49" charset="0"/>
              </a:rPr>
              <a:t>#</a:t>
            </a:r>
            <a:r>
              <a:rPr lang="en-CA" i="1" dirty="0" err="1" smtClean="0">
                <a:latin typeface="Consolas" panose="020B0609020204030204" pitchFamily="49" charset="0"/>
              </a:rPr>
              <a:t>cio</a:t>
            </a:r>
            <a:r>
              <a:rPr lang="en-CA" i="1" dirty="0" smtClean="0">
                <a:latin typeface="Consolas" panose="020B0609020204030204" pitchFamily="49" charset="0"/>
              </a:rPr>
              <a:t>-office</a:t>
            </a:r>
            <a:r>
              <a:rPr lang="en-CA" dirty="0" smtClean="0">
                <a:latin typeface="Consolas" panose="020B0609020204030204" pitchFamily="49" charset="0"/>
              </a:rPr>
              <a:t>.</a:t>
            </a:r>
            <a:endParaRPr lang="en-CA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>
                <a:latin typeface="Consolas" panose="020B0609020204030204" pitchFamily="49" charset="0"/>
              </a:rPr>
              <a:t>Répondez</a:t>
            </a:r>
            <a:r>
              <a:rPr lang="en-CA" dirty="0" smtClean="0">
                <a:latin typeface="Consolas" panose="020B0609020204030204" pitchFamily="49" charset="0"/>
              </a:rPr>
              <a:t> au(x) </a:t>
            </a:r>
            <a:r>
              <a:rPr lang="en-CA" dirty="0" err="1" smtClean="0">
                <a:latin typeface="Consolas" panose="020B0609020204030204" pitchFamily="49" charset="0"/>
              </a:rPr>
              <a:t>sondage</a:t>
            </a:r>
            <a:r>
              <a:rPr lang="en-CA" dirty="0" smtClean="0">
                <a:latin typeface="Consolas" panose="020B0609020204030204" pitchFamily="49" charset="0"/>
              </a:rPr>
              <a:t>(s) et </a:t>
            </a:r>
            <a:r>
              <a:rPr lang="en-CA" dirty="0" err="1" smtClean="0">
                <a:latin typeface="Consolas" panose="020B0609020204030204" pitchFamily="49" charset="0"/>
              </a:rPr>
              <a:t>participez</a:t>
            </a:r>
            <a:r>
              <a:rPr lang="en-CA" dirty="0" smtClean="0">
                <a:latin typeface="Consolas" panose="020B0609020204030204" pitchFamily="49" charset="0"/>
              </a:rPr>
              <a:t> à </a:t>
            </a:r>
            <a:r>
              <a:rPr lang="en-CA" dirty="0" err="1" smtClean="0">
                <a:latin typeface="Consolas" panose="020B0609020204030204" pitchFamily="49" charset="0"/>
              </a:rPr>
              <a:t>toutes</a:t>
            </a:r>
            <a:r>
              <a:rPr lang="en-CA" dirty="0" smtClean="0">
                <a:latin typeface="Consolas" panose="020B0609020204030204" pitchFamily="49" charset="0"/>
              </a:rPr>
              <a:t> les séances de restitution </a:t>
            </a:r>
            <a:r>
              <a:rPr lang="en-CA" dirty="0" err="1" smtClean="0">
                <a:latin typeface="Consolas" panose="020B0609020204030204" pitchFamily="49" charset="0"/>
              </a:rPr>
              <a:t>organisées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dans</a:t>
            </a:r>
            <a:r>
              <a:rPr lang="en-CA" dirty="0" smtClean="0">
                <a:latin typeface="Consolas" panose="020B0609020204030204" pitchFamily="49" charset="0"/>
              </a:rPr>
              <a:t> le cadre du </a:t>
            </a:r>
            <a:r>
              <a:rPr lang="en-CA" dirty="0" err="1" smtClean="0">
                <a:latin typeface="Consolas" panose="020B0609020204030204" pitchFamily="49" charset="0"/>
              </a:rPr>
              <a:t>projet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pilote</a:t>
            </a:r>
            <a:r>
              <a:rPr lang="en-CA" dirty="0" smtClean="0">
                <a:latin typeface="Consolas" panose="020B0609020204030204" pitchFamily="49" charset="0"/>
              </a:rPr>
              <a:t>.</a:t>
            </a:r>
            <a:endParaRPr lang="en-CA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Code de </a:t>
            </a:r>
            <a:r>
              <a:rPr lang="en-US" dirty="0" err="1" smtClean="0"/>
              <a:t>conduite</a:t>
            </a:r>
            <a:r>
              <a:rPr lang="en-US" dirty="0" smtClean="0"/>
              <a:t> su</a:t>
            </a:r>
            <a:r>
              <a:rPr lang="en-US" dirty="0" smtClean="0"/>
              <a:t>r Slack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07692" y="5232046"/>
            <a:ext cx="11057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dirty="0" smtClean="0">
                <a:latin typeface="Consolas" panose="020B0609020204030204" pitchFamily="49" charset="0"/>
              </a:rPr>
              <a:t>Nous </a:t>
            </a:r>
            <a:r>
              <a:rPr lang="en-CA" dirty="0" err="1" smtClean="0">
                <a:latin typeface="Consolas" panose="020B0609020204030204" pitchFamily="49" charset="0"/>
              </a:rPr>
              <a:t>voulons</a:t>
            </a:r>
            <a:r>
              <a:rPr lang="en-CA" dirty="0" smtClean="0">
                <a:latin typeface="Consolas" panose="020B0609020204030204" pitchFamily="49" charset="0"/>
              </a:rPr>
              <a:t> que </a:t>
            </a:r>
            <a:r>
              <a:rPr lang="en-CA" dirty="0" err="1" smtClean="0">
                <a:latin typeface="Consolas" panose="020B0609020204030204" pitchFamily="49" charset="0"/>
              </a:rPr>
              <a:t>ce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soit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une</a:t>
            </a:r>
            <a:r>
              <a:rPr lang="en-CA" dirty="0" smtClean="0">
                <a:latin typeface="Consolas" panose="020B0609020204030204" pitchFamily="49" charset="0"/>
              </a:rPr>
              <a:t> experience </a:t>
            </a:r>
            <a:r>
              <a:rPr lang="en-CA" dirty="0" err="1" smtClean="0">
                <a:latin typeface="Consolas" panose="020B0609020204030204" pitchFamily="49" charset="0"/>
              </a:rPr>
              <a:t>amusante</a:t>
            </a:r>
            <a:r>
              <a:rPr lang="en-CA" dirty="0" smtClean="0">
                <a:latin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</a:rPr>
              <a:t>agréable</a:t>
            </a:r>
            <a:r>
              <a:rPr lang="en-CA" dirty="0" smtClean="0">
                <a:latin typeface="Consolas" panose="020B0609020204030204" pitchFamily="49" charset="0"/>
              </a:rPr>
              <a:t> et sans </a:t>
            </a:r>
            <a:r>
              <a:rPr lang="en-CA" dirty="0" err="1" smtClean="0">
                <a:latin typeface="Consolas" panose="020B0609020204030204" pitchFamily="49" charset="0"/>
              </a:rPr>
              <a:t>harcèlement</a:t>
            </a:r>
            <a:r>
              <a:rPr lang="en-CA" dirty="0" smtClean="0">
                <a:latin typeface="Consolas" panose="020B0609020204030204" pitchFamily="49" charset="0"/>
              </a:rPr>
              <a:t> pour tout le monde, sans distinction de </a:t>
            </a:r>
            <a:r>
              <a:rPr lang="en-CA" dirty="0" err="1" smtClean="0">
                <a:latin typeface="Consolas" panose="020B0609020204030204" pitchFamily="49" charset="0"/>
              </a:rPr>
              <a:t>sexe</a:t>
            </a:r>
            <a:r>
              <a:rPr lang="en-CA" dirty="0" smtClean="0">
                <a:latin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</a:rPr>
              <a:t>identité</a:t>
            </a:r>
            <a:r>
              <a:rPr lang="en-CA" dirty="0" smtClean="0">
                <a:latin typeface="Consolas" panose="020B0609020204030204" pitchFamily="49" charset="0"/>
              </a:rPr>
              <a:t> et expression de genre, orientation </a:t>
            </a:r>
            <a:r>
              <a:rPr lang="en-CA" dirty="0" err="1" smtClean="0">
                <a:latin typeface="Consolas" panose="020B0609020204030204" pitchFamily="49" charset="0"/>
              </a:rPr>
              <a:t>sexuelle</a:t>
            </a:r>
            <a:r>
              <a:rPr lang="en-CA" dirty="0" smtClean="0">
                <a:latin typeface="Consolas" panose="020B0609020204030204" pitchFamily="49" charset="0"/>
              </a:rPr>
              <a:t>, handicap, </a:t>
            </a:r>
            <a:r>
              <a:rPr lang="en-CA" dirty="0" err="1" smtClean="0">
                <a:latin typeface="Consolas" panose="020B0609020204030204" pitchFamily="49" charset="0"/>
              </a:rPr>
              <a:t>apparence</a:t>
            </a:r>
            <a:r>
              <a:rPr lang="en-CA" dirty="0" smtClean="0">
                <a:latin typeface="Consolas" panose="020B0609020204030204" pitchFamily="49" charset="0"/>
              </a:rPr>
              <a:t> physique, la </a:t>
            </a:r>
            <a:r>
              <a:rPr lang="en-CA" dirty="0" err="1" smtClean="0">
                <a:latin typeface="Consolas" panose="020B0609020204030204" pitchFamily="49" charset="0"/>
              </a:rPr>
              <a:t>taille</a:t>
            </a:r>
            <a:r>
              <a:rPr lang="en-CA" dirty="0" smtClean="0">
                <a:latin typeface="Consolas" panose="020B0609020204030204" pitchFamily="49" charset="0"/>
              </a:rPr>
              <a:t> du corps, la race </a:t>
            </a:r>
            <a:r>
              <a:rPr lang="en-CA" dirty="0" err="1" smtClean="0">
                <a:latin typeface="Consolas" panose="020B0609020204030204" pitchFamily="49" charset="0"/>
              </a:rPr>
              <a:t>ou</a:t>
            </a:r>
            <a:r>
              <a:rPr lang="en-CA" dirty="0" smtClean="0">
                <a:latin typeface="Consolas" panose="020B0609020204030204" pitchFamily="49" charset="0"/>
              </a:rPr>
              <a:t> la religion. Nous ne </a:t>
            </a:r>
            <a:r>
              <a:rPr lang="en-CA" dirty="0" err="1" smtClean="0">
                <a:latin typeface="Consolas" panose="020B0609020204030204" pitchFamily="49" charset="0"/>
              </a:rPr>
              <a:t>tolérons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aucune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forme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d’harcèlement</a:t>
            </a:r>
            <a:r>
              <a:rPr lang="en-CA" dirty="0" smtClean="0">
                <a:latin typeface="Consolas" panose="020B0609020204030204" pitchFamily="49" charset="0"/>
              </a:rPr>
              <a:t> des participants</a:t>
            </a:r>
            <a:r>
              <a:rPr lang="en-CA" dirty="0" smtClean="0">
                <a:latin typeface="Consolas" panose="020B0609020204030204" pitchFamily="49" charset="0"/>
              </a:rPr>
              <a:t>. 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692" y="1319472"/>
            <a:ext cx="11057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latin typeface="Consolas" panose="020B0609020204030204" pitchFamily="49" charset="0"/>
              </a:rPr>
              <a:t>Comme il s’agit d’un compte </a:t>
            </a:r>
            <a:r>
              <a:rPr lang="fr-CA" dirty="0" err="1" smtClean="0">
                <a:latin typeface="Consolas" panose="020B0609020204030204" pitchFamily="49" charset="0"/>
              </a:rPr>
              <a:t>Slack</a:t>
            </a:r>
            <a:r>
              <a:rPr lang="fr-CA" dirty="0" smtClean="0">
                <a:latin typeface="Consolas" panose="020B0609020204030204" pitchFamily="49" charset="0"/>
              </a:rPr>
              <a:t> gratuit, nous avons un historique limité, mais la compagnie </a:t>
            </a:r>
            <a:r>
              <a:rPr lang="fr-CA" dirty="0" err="1" smtClean="0">
                <a:latin typeface="Consolas" panose="020B0609020204030204" pitchFamily="49" charset="0"/>
              </a:rPr>
              <a:t>Slack</a:t>
            </a:r>
            <a:r>
              <a:rPr lang="fr-CA" dirty="0" smtClean="0">
                <a:latin typeface="Consolas" panose="020B0609020204030204" pitchFamily="49" charset="0"/>
              </a:rPr>
              <a:t> conserve les données de toutes les chaînes et des messages envoyés.</a:t>
            </a:r>
            <a:endParaRPr lang="en-CA" dirty="0" smtClean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Slack </a:t>
            </a:r>
            <a:r>
              <a:rPr lang="en-CA" dirty="0" err="1" smtClean="0">
                <a:latin typeface="Consolas" panose="020B0609020204030204" pitchFamily="49" charset="0"/>
              </a:rPr>
              <a:t>est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une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compagnie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américaine</a:t>
            </a:r>
            <a:r>
              <a:rPr lang="en-CA" dirty="0" smtClean="0">
                <a:latin typeface="Consolas" panose="020B0609020204030204" pitchFamily="49" charset="0"/>
              </a:rPr>
              <a:t>, par consequent, les </a:t>
            </a:r>
            <a:r>
              <a:rPr lang="en-CA" dirty="0" err="1" smtClean="0">
                <a:latin typeface="Consolas" panose="020B0609020204030204" pitchFamily="49" charset="0"/>
              </a:rPr>
              <a:t>données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sont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conservées</a:t>
            </a:r>
            <a:r>
              <a:rPr lang="en-CA" dirty="0" smtClean="0">
                <a:latin typeface="Consolas" panose="020B0609020204030204" pitchFamily="49" charset="0"/>
              </a:rPr>
              <a:t> aux </a:t>
            </a:r>
            <a:r>
              <a:rPr lang="en-CA" dirty="0" err="1" smtClean="0">
                <a:latin typeface="Consolas" panose="020B0609020204030204" pitchFamily="49" charset="0"/>
              </a:rPr>
              <a:t>États</a:t>
            </a:r>
            <a:r>
              <a:rPr lang="en-CA" dirty="0" smtClean="0">
                <a:latin typeface="Consolas" panose="020B0609020204030204" pitchFamily="49" charset="0"/>
              </a:rPr>
              <a:t>-Unis et </a:t>
            </a:r>
            <a:r>
              <a:rPr lang="en-CA" dirty="0" err="1" smtClean="0">
                <a:latin typeface="Consolas" panose="020B0609020204030204" pitchFamily="49" charset="0"/>
              </a:rPr>
              <a:t>sont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soumises</a:t>
            </a:r>
            <a:r>
              <a:rPr lang="en-CA" dirty="0" smtClean="0">
                <a:latin typeface="Consolas" panose="020B0609020204030204" pitchFamily="49" charset="0"/>
              </a:rPr>
              <a:t> à </a:t>
            </a:r>
            <a:r>
              <a:rPr lang="en-CA" dirty="0" err="1" smtClean="0">
                <a:latin typeface="Consolas" panose="020B0609020204030204" pitchFamily="49" charset="0"/>
              </a:rPr>
              <a:t>leurs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lois</a:t>
            </a:r>
            <a:r>
              <a:rPr lang="en-CA" dirty="0" smtClean="0">
                <a:latin typeface="Consolas" panose="020B0609020204030204" pitchFamily="49" charset="0"/>
              </a:rPr>
              <a:t>. </a:t>
            </a:r>
            <a:r>
              <a:rPr lang="en-CA" dirty="0" err="1" smtClean="0">
                <a:latin typeface="Consolas" panose="020B0609020204030204" pitchFamily="49" charset="0"/>
              </a:rPr>
              <a:t>Ainsi</a:t>
            </a:r>
            <a:r>
              <a:rPr lang="en-CA" dirty="0" smtClean="0">
                <a:latin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</a:rPr>
              <a:t>toute</a:t>
            </a:r>
            <a:r>
              <a:rPr lang="en-CA" dirty="0" smtClean="0">
                <a:latin typeface="Consolas" panose="020B0609020204030204" pitchFamily="49" charset="0"/>
              </a:rPr>
              <a:t> communication sur Slack </a:t>
            </a:r>
            <a:r>
              <a:rPr lang="en-CA" dirty="0" err="1" smtClean="0">
                <a:latin typeface="Consolas" panose="020B0609020204030204" pitchFamily="49" charset="0"/>
              </a:rPr>
              <a:t>doit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être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strictement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limités</a:t>
            </a:r>
            <a:r>
              <a:rPr lang="en-CA" b="1" dirty="0" smtClean="0">
                <a:latin typeface="Consolas" panose="020B0609020204030204" pitchFamily="49" charset="0"/>
              </a:rPr>
              <a:t> à des </a:t>
            </a:r>
            <a:r>
              <a:rPr lang="en-CA" b="1" dirty="0" err="1" smtClean="0">
                <a:latin typeface="Consolas" panose="020B0609020204030204" pitchFamily="49" charset="0"/>
              </a:rPr>
              <a:t>données</a:t>
            </a:r>
            <a:r>
              <a:rPr lang="en-CA" b="1" dirty="0" smtClean="0">
                <a:latin typeface="Consolas" panose="020B0609020204030204" pitchFamily="49" charset="0"/>
              </a:rPr>
              <a:t> non </a:t>
            </a:r>
            <a:r>
              <a:rPr lang="en-CA" b="1" dirty="0" err="1" smtClean="0">
                <a:latin typeface="Consolas" panose="020B0609020204030204" pitchFamily="49" charset="0"/>
              </a:rPr>
              <a:t>sensibles</a:t>
            </a:r>
            <a:r>
              <a:rPr lang="en-CA" dirty="0" smtClean="0">
                <a:latin typeface="Consolas" panose="020B0609020204030204" pitchFamily="49" charset="0"/>
              </a:rPr>
              <a:t>.</a:t>
            </a:r>
            <a:endParaRPr lang="en-CA" b="1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Icon of a person with a lock to represent privacy and security" title="privac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59" y="280549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puis</a:t>
            </a:r>
            <a:r>
              <a:rPr lang="en-US" dirty="0" smtClean="0"/>
              <a:t>-je </a:t>
            </a:r>
            <a:r>
              <a:rPr lang="en-US" dirty="0" err="1" smtClean="0"/>
              <a:t>m’inscrire</a:t>
            </a:r>
            <a:r>
              <a:rPr lang="en-US" dirty="0" smtClean="0"/>
              <a:t> ?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292352" y="1033851"/>
            <a:ext cx="9860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Certains</a:t>
            </a:r>
            <a:r>
              <a:rPr lang="en-CA" dirty="0" smtClean="0">
                <a:latin typeface="Consolas" panose="020B0609020204030204" pitchFamily="49" charset="0"/>
              </a:rPr>
              <a:t> de </a:t>
            </a:r>
            <a:r>
              <a:rPr lang="en-CA" dirty="0" err="1" smtClean="0">
                <a:latin typeface="Consolas" panose="020B0609020204030204" pitchFamily="49" charset="0"/>
              </a:rPr>
              <a:t>vos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merveilleurx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collègues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ont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pris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l’initiative</a:t>
            </a:r>
            <a:r>
              <a:rPr lang="en-CA" dirty="0" smtClean="0">
                <a:latin typeface="Consolas" panose="020B0609020204030204" pitchFamily="49" charset="0"/>
              </a:rPr>
              <a:t> de </a:t>
            </a:r>
            <a:r>
              <a:rPr lang="en-CA" dirty="0" err="1" smtClean="0">
                <a:latin typeface="Consolas" panose="020B0609020204030204" pitchFamily="49" charset="0"/>
              </a:rPr>
              <a:t>créer</a:t>
            </a:r>
            <a:r>
              <a:rPr lang="en-CA" dirty="0" smtClean="0">
                <a:latin typeface="Consolas" panose="020B0609020204030204" pitchFamily="49" charset="0"/>
              </a:rPr>
              <a:t> un </a:t>
            </a:r>
            <a:r>
              <a:rPr lang="en-CA" dirty="0" err="1" smtClean="0">
                <a:latin typeface="Consolas" panose="020B0609020204030204" pitchFamily="49" charset="0"/>
              </a:rPr>
              <a:t>espace</a:t>
            </a:r>
            <a:r>
              <a:rPr lang="en-CA" dirty="0" smtClean="0">
                <a:latin typeface="Consolas" panose="020B0609020204030204" pitchFamily="49" charset="0"/>
              </a:rPr>
              <a:t> de travail </a:t>
            </a:r>
            <a:r>
              <a:rPr lang="en-CA" dirty="0" smtClean="0">
                <a:latin typeface="Consolas" panose="020B0609020204030204" pitchFamily="49" charset="0"/>
              </a:rPr>
              <a:t>sur Slack. Au lieu </a:t>
            </a:r>
            <a:r>
              <a:rPr lang="en-CA" dirty="0" err="1" smtClean="0">
                <a:latin typeface="Consolas" panose="020B0609020204030204" pitchFamily="49" charset="0"/>
              </a:rPr>
              <a:t>d’en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créer</a:t>
            </a:r>
            <a:r>
              <a:rPr lang="en-CA" dirty="0" smtClean="0">
                <a:latin typeface="Consolas" panose="020B0609020204030204" pitchFamily="49" charset="0"/>
              </a:rPr>
              <a:t> un nouveau pour les </a:t>
            </a:r>
            <a:r>
              <a:rPr lang="en-CA" dirty="0" err="1" smtClean="0">
                <a:latin typeface="Consolas" panose="020B0609020204030204" pitchFamily="49" charset="0"/>
              </a:rPr>
              <a:t>besoins</a:t>
            </a:r>
            <a:r>
              <a:rPr lang="en-CA" dirty="0" smtClean="0">
                <a:latin typeface="Consolas" panose="020B0609020204030204" pitchFamily="49" charset="0"/>
              </a:rPr>
              <a:t> de </a:t>
            </a:r>
            <a:r>
              <a:rPr lang="en-CA" dirty="0" err="1" smtClean="0">
                <a:latin typeface="Consolas" panose="020B0609020204030204" pitchFamily="49" charset="0"/>
              </a:rPr>
              <a:t>ce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pilote</a:t>
            </a:r>
            <a:r>
              <a:rPr lang="en-CA" dirty="0" smtClean="0">
                <a:latin typeface="Consolas" panose="020B0609020204030204" pitchFamily="49" charset="0"/>
              </a:rPr>
              <a:t>, nous </a:t>
            </a:r>
            <a:r>
              <a:rPr lang="en-CA" dirty="0" err="1" smtClean="0">
                <a:latin typeface="Consolas" panose="020B0609020204030204" pitchFamily="49" charset="0"/>
              </a:rPr>
              <a:t>allons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utiliser</a:t>
            </a:r>
            <a:r>
              <a:rPr lang="en-CA" dirty="0" smtClean="0">
                <a:latin typeface="Consolas" panose="020B0609020204030204" pitchFamily="49" charset="0"/>
              </a:rPr>
              <a:t> un qui </a:t>
            </a:r>
            <a:r>
              <a:rPr lang="en-CA" dirty="0" err="1" smtClean="0">
                <a:latin typeface="Consolas" panose="020B0609020204030204" pitchFamily="49" charset="0"/>
              </a:rPr>
              <a:t>exite</a:t>
            </a:r>
            <a:r>
              <a:rPr lang="en-CA" dirty="0" smtClean="0">
                <a:latin typeface="Consolas" panose="020B0609020204030204" pitchFamily="49" charset="0"/>
              </a:rPr>
              <a:t> déjà !</a:t>
            </a:r>
            <a:endParaRPr lang="en-CA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0426" y="2142118"/>
            <a:ext cx="75104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Inscrivez-vous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ici</a:t>
            </a:r>
            <a:r>
              <a:rPr lang="en-US" sz="2400" b="1" dirty="0" smtClean="0">
                <a:latin typeface="Consolas" panose="020B0609020204030204" pitchFamily="49" charset="0"/>
              </a:rPr>
              <a:t> : </a:t>
            </a:r>
            <a:r>
              <a:rPr lang="en-US" sz="2000" dirty="0" smtClean="0">
                <a:latin typeface="Consolas" panose="020B0609020204030204" pitchFamily="49" charset="0"/>
                <a:hlinkClick r:id="rId4"/>
              </a:rPr>
              <a:t>https</a:t>
            </a:r>
            <a:r>
              <a:rPr lang="en-US" sz="2000" dirty="0">
                <a:latin typeface="Consolas" panose="020B0609020204030204" pitchFamily="49" charset="0"/>
                <a:hlinkClick r:id="rId4"/>
              </a:rPr>
              <a:t>://ssc-spc.slack.com/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CA" sz="2000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Screenshot of the Slack login interface, with a red square around the 'Create an Account' button." title="create an accou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00" y="3096496"/>
            <a:ext cx="5047482" cy="3398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90413" y="3645136"/>
            <a:ext cx="6057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Inscirvez-vous</a:t>
            </a:r>
            <a:r>
              <a:rPr lang="en-US" dirty="0" smtClean="0">
                <a:latin typeface="Consolas" panose="020B0609020204030204" pitchFamily="49" charset="0"/>
              </a:rPr>
              <a:t> avec </a:t>
            </a:r>
            <a:r>
              <a:rPr lang="en-US" dirty="0" err="1" smtClean="0">
                <a:latin typeface="Consolas" panose="020B0609020204030204" pitchFamily="49" charset="0"/>
              </a:rPr>
              <a:t>votre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adresse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électronique</a:t>
            </a:r>
            <a:r>
              <a:rPr lang="en-US" dirty="0" smtClean="0">
                <a:latin typeface="Consolas" panose="020B0609020204030204" pitchFamily="49" charset="0"/>
              </a:rPr>
              <a:t> @canada.ca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Suivez</a:t>
            </a:r>
            <a:r>
              <a:rPr lang="en-US" dirty="0" smtClean="0">
                <a:latin typeface="Consolas" panose="020B0609020204030204" pitchFamily="49" charset="0"/>
              </a:rPr>
              <a:t> les instructions </a:t>
            </a:r>
            <a:r>
              <a:rPr lang="en-US" dirty="0" err="1" smtClean="0">
                <a:latin typeface="Consolas" panose="020B0609020204030204" pitchFamily="49" charset="0"/>
              </a:rPr>
              <a:t>fournies</a:t>
            </a:r>
            <a:r>
              <a:rPr lang="en-US" dirty="0" smtClean="0">
                <a:latin typeface="Consolas" panose="020B0609020204030204" pitchFamily="49" charset="0"/>
              </a:rPr>
              <a:t> par Slack</a:t>
            </a:r>
            <a:endParaRPr lang="en-CA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Plateforme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endParaRPr lang="en-CA" dirty="0"/>
          </a:p>
        </p:txBody>
      </p:sp>
      <p:pic>
        <p:nvPicPr>
          <p:cNvPr id="27" name="Picture 26" descr="A screenshot of Slack running in a Browser" title="brows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14" y="787940"/>
            <a:ext cx="4525346" cy="6135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4901" y="1122137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nsolas" panose="020B0609020204030204" pitchFamily="49" charset="0"/>
              </a:rPr>
              <a:t>Navigateur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579" y="5242119"/>
            <a:ext cx="30147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Accédez</a:t>
            </a:r>
            <a:r>
              <a:rPr lang="en-US" sz="1400" dirty="0" smtClean="0">
                <a:latin typeface="Consolas" panose="020B0609020204030204" pitchFamily="49" charset="0"/>
              </a:rPr>
              <a:t> à 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hlinkClick r:id="rId5"/>
              </a:rPr>
              <a:t>https</a:t>
            </a:r>
            <a:r>
              <a:rPr lang="en-US" sz="1200" dirty="0">
                <a:latin typeface="Consolas" panose="020B0609020204030204" pitchFamily="49" charset="0"/>
                <a:hlinkClick r:id="rId5"/>
              </a:rPr>
              <a:t>://ssc-spc.slack.com</a:t>
            </a:r>
            <a:r>
              <a:rPr lang="en-US" sz="1200" dirty="0" smtClean="0">
                <a:latin typeface="Consolas" panose="020B0609020204030204" pitchFamily="49" charset="0"/>
                <a:hlinkClick r:id="rId5"/>
              </a:rPr>
              <a:t>/</a:t>
            </a:r>
            <a:endParaRPr lang="en-US" sz="1200" dirty="0" smtClean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Laissez la </a:t>
            </a:r>
            <a:r>
              <a:rPr lang="en-US" sz="1400" dirty="0" err="1" smtClean="0">
                <a:latin typeface="Consolas" panose="020B0609020204030204" pitchFamily="49" charset="0"/>
              </a:rPr>
              <a:t>fenêtre</a:t>
            </a:r>
            <a:r>
              <a:rPr lang="en-US" sz="1400" dirty="0" smtClean="0">
                <a:latin typeface="Consolas" panose="020B0609020204030204" pitchFamily="49" charset="0"/>
              </a:rPr>
              <a:t> du </a:t>
            </a:r>
            <a:r>
              <a:rPr lang="en-US" sz="1400" dirty="0" err="1" smtClean="0">
                <a:latin typeface="Consolas" panose="020B0609020204030204" pitchFamily="49" charset="0"/>
              </a:rPr>
              <a:t>navigateur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ouverte</a:t>
            </a:r>
            <a:r>
              <a:rPr lang="en-US" sz="1400" dirty="0" smtClean="0">
                <a:latin typeface="Consolas" panose="020B0609020204030204" pitchFamily="49" charset="0"/>
              </a:rPr>
              <a:t> et </a:t>
            </a:r>
            <a:r>
              <a:rPr lang="en-US" sz="1400" dirty="0" err="1" smtClean="0">
                <a:latin typeface="Consolas" panose="020B0609020204030204" pitchFamily="49" charset="0"/>
              </a:rPr>
              <a:t>activez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éventuellement</a:t>
            </a:r>
            <a:r>
              <a:rPr lang="en-US" sz="1400" dirty="0" smtClean="0">
                <a:latin typeface="Consolas" panose="020B0609020204030204" pitchFamily="49" charset="0"/>
              </a:rPr>
              <a:t> les notifications.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endParaRPr lang="en-CA" sz="1400" dirty="0">
              <a:latin typeface="Consolas" panose="020B0609020204030204" pitchFamily="49" charset="0"/>
            </a:endParaRPr>
          </a:p>
        </p:txBody>
      </p:sp>
      <p:pic>
        <p:nvPicPr>
          <p:cNvPr id="28" name="Picture 27" descr="A screenshot of slack running on a mobile device" title="mobi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632" y="807396"/>
            <a:ext cx="3165932" cy="60591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81072" y="1089641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Mobile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4864" y="5204129"/>
            <a:ext cx="26634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Téléchargez</a:t>
            </a:r>
            <a:r>
              <a:rPr lang="en-US" sz="1400" dirty="0" smtClean="0">
                <a:latin typeface="Consolas" panose="020B0609020204030204" pitchFamily="49" charset="0"/>
              </a:rPr>
              <a:t>-le à </a:t>
            </a:r>
            <a:r>
              <a:rPr lang="en-US" sz="1400" dirty="0" err="1" smtClean="0">
                <a:latin typeface="Consolas" panose="020B0609020204030204" pitchFamily="49" charset="0"/>
              </a:rPr>
              <a:t>partir</a:t>
            </a:r>
            <a:r>
              <a:rPr lang="en-US" sz="1400" dirty="0" smtClean="0">
                <a:latin typeface="Consolas" panose="020B0609020204030204" pitchFamily="49" charset="0"/>
              </a:rPr>
              <a:t> du </a:t>
            </a:r>
            <a:r>
              <a:rPr lang="en-US" sz="1400" dirty="0" err="1" smtClean="0">
                <a:latin typeface="Consolas" panose="020B0609020204030204" pitchFamily="49" charset="0"/>
              </a:rPr>
              <a:t>magasin</a:t>
            </a:r>
            <a:r>
              <a:rPr lang="en-US" sz="1400" dirty="0" smtClean="0">
                <a:latin typeface="Consolas" panose="020B0609020204030204" pitchFamily="49" charset="0"/>
              </a:rPr>
              <a:t> Apple </a:t>
            </a:r>
            <a:r>
              <a:rPr lang="en-US" sz="1400" dirty="0" err="1" smtClean="0">
                <a:latin typeface="Consolas" panose="020B0609020204030204" pitchFamily="49" charset="0"/>
              </a:rPr>
              <a:t>ou</a:t>
            </a:r>
            <a:r>
              <a:rPr lang="en-US" sz="1400" dirty="0" smtClean="0">
                <a:latin typeface="Consolas" panose="020B0609020204030204" pitchFamily="49" charset="0"/>
              </a:rPr>
              <a:t> Android </a:t>
            </a:r>
            <a:r>
              <a:rPr lang="en-US" sz="1400" dirty="0" smtClean="0">
                <a:latin typeface="Consolas" panose="020B0609020204030204" pitchFamily="49" charset="0"/>
              </a:rPr>
              <a:t>play sur </a:t>
            </a:r>
            <a:r>
              <a:rPr lang="en-US" sz="1400" dirty="0" err="1" smtClean="0">
                <a:latin typeface="Consolas" panose="020B0609020204030204" pitchFamily="49" charset="0"/>
              </a:rPr>
              <a:t>votre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ordinateur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ou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téléphone</a:t>
            </a:r>
            <a:r>
              <a:rPr lang="en-US" sz="1400" dirty="0" smtClean="0">
                <a:latin typeface="Consolas" panose="020B0609020204030204" pitchFamily="49" charset="0"/>
              </a:rPr>
              <a:t> mobile de travail.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  <p:pic>
        <p:nvPicPr>
          <p:cNvPr id="29" name="Picture 28" descr="A screenshot of Slack running on a Windows desktop" title="deskto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107" y="807396"/>
            <a:ext cx="4568683" cy="60591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34858" y="5204128"/>
            <a:ext cx="30351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Téléchargez</a:t>
            </a:r>
            <a:r>
              <a:rPr lang="en-US" sz="1400" dirty="0" smtClean="0">
                <a:latin typeface="Consolas" panose="020B0609020204030204" pitchFamily="49" charset="0"/>
              </a:rPr>
              <a:t> Slack pour Windows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hlinkClick r:id="rId8"/>
              </a:rPr>
              <a:t>https://</a:t>
            </a:r>
            <a:r>
              <a:rPr lang="en-US" sz="1400" dirty="0" smtClean="0">
                <a:latin typeface="Consolas" panose="020B0609020204030204" pitchFamily="49" charset="0"/>
                <a:hlinkClick r:id="rId8"/>
              </a:rPr>
              <a:t>slack.com/intl/en-ca/downloads/windows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La </a:t>
            </a:r>
            <a:r>
              <a:rPr lang="en-US" sz="1400" dirty="0" err="1" smtClean="0">
                <a:latin typeface="Consolas" panose="020B0609020204030204" pitchFamily="49" charset="0"/>
              </a:rPr>
              <a:t>meilleure</a:t>
            </a:r>
            <a:r>
              <a:rPr lang="en-US" sz="1400" dirty="0" smtClean="0">
                <a:latin typeface="Consolas" panose="020B0609020204030204" pitchFamily="49" charset="0"/>
              </a:rPr>
              <a:t> option pour </a:t>
            </a:r>
            <a:r>
              <a:rPr lang="en-US" sz="1400" dirty="0" err="1" smtClean="0">
                <a:latin typeface="Consolas" panose="020B0609020204030204" pitchFamily="49" charset="0"/>
              </a:rPr>
              <a:t>l’integration</a:t>
            </a:r>
            <a:r>
              <a:rPr lang="en-US" sz="1400" dirty="0" smtClean="0">
                <a:latin typeface="Consolas" panose="020B0609020204030204" pitchFamily="49" charset="0"/>
              </a:rPr>
              <a:t> avec </a:t>
            </a:r>
            <a:r>
              <a:rPr lang="en-US" sz="1400" dirty="0" err="1" smtClean="0">
                <a:latin typeface="Consolas" panose="020B0609020204030204" pitchFamily="49" charset="0"/>
              </a:rPr>
              <a:t>votre</a:t>
            </a:r>
            <a:r>
              <a:rPr lang="en-US" sz="1400" dirty="0" smtClean="0">
                <a:latin typeface="Consolas" panose="020B0609020204030204" pitchFamily="49" charset="0"/>
              </a:rPr>
              <a:t> travail </a:t>
            </a:r>
            <a:r>
              <a:rPr lang="en-US" sz="1400" dirty="0" err="1" smtClean="0">
                <a:latin typeface="Consolas" panose="020B0609020204030204" pitchFamily="49" charset="0"/>
              </a:rPr>
              <a:t>quotidien</a:t>
            </a:r>
            <a:r>
              <a:rPr lang="en-US" sz="1400" dirty="0" smtClean="0">
                <a:latin typeface="Consolas" panose="020B0609020204030204" pitchFamily="49" charset="0"/>
              </a:rPr>
              <a:t>.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12004" y="1039517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Application de bureau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Trucs</a:t>
            </a:r>
            <a:r>
              <a:rPr lang="en-US" dirty="0" smtClean="0"/>
              <a:t> et </a:t>
            </a:r>
            <a:r>
              <a:rPr lang="en-US" dirty="0" err="1" smtClean="0"/>
              <a:t>astuces</a:t>
            </a:r>
            <a:r>
              <a:rPr lang="en-US" dirty="0" smtClean="0"/>
              <a:t> </a:t>
            </a:r>
            <a:r>
              <a:rPr lang="en-US" dirty="0" smtClean="0"/>
              <a:t>sur Slack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955472" y="1350804"/>
            <a:ext cx="9454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Parcourez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toutes</a:t>
            </a:r>
            <a:r>
              <a:rPr lang="en-CA" dirty="0" smtClean="0">
                <a:latin typeface="Consolas" panose="020B0609020204030204" pitchFamily="49" charset="0"/>
              </a:rPr>
              <a:t> les </a:t>
            </a:r>
            <a:r>
              <a:rPr lang="en-CA" dirty="0" err="1" smtClean="0">
                <a:latin typeface="Consolas" panose="020B0609020204030204" pitchFamily="49" charset="0"/>
              </a:rPr>
              <a:t>chaînes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disponibles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cliquant</a:t>
            </a:r>
            <a:r>
              <a:rPr lang="en-CA" dirty="0" smtClean="0">
                <a:latin typeface="Consolas" panose="020B0609020204030204" pitchFamily="49" charset="0"/>
              </a:rPr>
              <a:t> sur «</a:t>
            </a:r>
            <a:r>
              <a:rPr lang="en-CA" i="1" dirty="0" smtClean="0">
                <a:latin typeface="Consolas" panose="020B0609020204030204" pitchFamily="49" charset="0"/>
              </a:rPr>
              <a:t>Channels</a:t>
            </a:r>
            <a:r>
              <a:rPr lang="en-CA" dirty="0" smtClean="0">
                <a:latin typeface="Consolas" panose="020B0609020204030204" pitchFamily="49" charset="0"/>
              </a:rPr>
              <a:t>»</a:t>
            </a:r>
            <a:r>
              <a:rPr lang="fr-CA" dirty="0" smtClean="0">
                <a:latin typeface="Consolas" panose="020B0609020204030204" pitchFamily="49" charset="0"/>
              </a:rPr>
              <a:t> o</a:t>
            </a:r>
            <a:r>
              <a:rPr lang="fr-CA" dirty="0" smtClean="0">
                <a:latin typeface="Consolas" panose="020B0609020204030204" pitchFamily="49" charset="0"/>
              </a:rPr>
              <a:t>u créez une nouvelle chaîne en cliquant sur l’icône + à côté de «</a:t>
            </a:r>
            <a:r>
              <a:rPr lang="en-CA" i="1" dirty="0" smtClean="0">
                <a:latin typeface="Consolas" panose="020B0609020204030204" pitchFamily="49" charset="0"/>
              </a:rPr>
              <a:t>Channels</a:t>
            </a:r>
            <a:r>
              <a:rPr lang="en-CA" dirty="0" smtClean="0">
                <a:latin typeface="Consolas" panose="020B0609020204030204" pitchFamily="49" charset="0"/>
              </a:rPr>
              <a:t>».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Screenshot from Slack of the Channels Heading, and the + icon." title="Add channel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41" y="1507117"/>
            <a:ext cx="2419347" cy="3337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5472" y="2422365"/>
            <a:ext cx="9019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Invitez</a:t>
            </a:r>
            <a:r>
              <a:rPr lang="en-CA" dirty="0" smtClean="0">
                <a:latin typeface="Consolas" panose="020B0609020204030204" pitchFamily="49" charset="0"/>
              </a:rPr>
              <a:t> des </a:t>
            </a:r>
            <a:r>
              <a:rPr lang="en-CA" dirty="0" err="1" smtClean="0">
                <a:latin typeface="Consolas" panose="020B0609020204030204" pitchFamily="49" charset="0"/>
              </a:rPr>
              <a:t>personnes</a:t>
            </a:r>
            <a:r>
              <a:rPr lang="en-CA" dirty="0" smtClean="0">
                <a:latin typeface="Consolas" panose="020B0609020204030204" pitchFamily="49" charset="0"/>
              </a:rPr>
              <a:t> à un </a:t>
            </a:r>
            <a:r>
              <a:rPr lang="en-CA" dirty="0" err="1" smtClean="0">
                <a:latin typeface="Consolas" panose="020B0609020204030204" pitchFamily="49" charset="0"/>
              </a:rPr>
              <a:t>espace</a:t>
            </a:r>
            <a:r>
              <a:rPr lang="en-CA" dirty="0" smtClean="0">
                <a:latin typeface="Consolas" panose="020B0609020204030204" pitchFamily="49" charset="0"/>
              </a:rPr>
              <a:t> de travail </a:t>
            </a:r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cliquant</a:t>
            </a:r>
            <a:r>
              <a:rPr lang="en-CA" dirty="0" smtClean="0">
                <a:latin typeface="Consolas" panose="020B0609020204030204" pitchFamily="49" charset="0"/>
              </a:rPr>
              <a:t> sur «+ </a:t>
            </a:r>
            <a:r>
              <a:rPr lang="en-CA" i="1" dirty="0" smtClean="0">
                <a:latin typeface="Consolas" panose="020B0609020204030204" pitchFamily="49" charset="0"/>
              </a:rPr>
              <a:t>Invite people»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- Slack </a:t>
            </a:r>
            <a:r>
              <a:rPr lang="en-CA" dirty="0" err="1" smtClean="0">
                <a:latin typeface="Consolas" panose="020B0609020204030204" pitchFamily="49" charset="0"/>
              </a:rPr>
              <a:t>enverra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une</a:t>
            </a:r>
            <a:r>
              <a:rPr lang="en-CA" dirty="0" smtClean="0">
                <a:latin typeface="Consolas" panose="020B0609020204030204" pitchFamily="49" charset="0"/>
              </a:rPr>
              <a:t> invitation à la </a:t>
            </a:r>
            <a:r>
              <a:rPr lang="en-CA" dirty="0" err="1" smtClean="0">
                <a:latin typeface="Consolas" panose="020B0609020204030204" pitchFamily="49" charset="0"/>
              </a:rPr>
              <a:t>personne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question par e-mail.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screenshot of the Slack invite button" title="invi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41" y="2565365"/>
            <a:ext cx="2419347" cy="360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55472" y="3475453"/>
            <a:ext cx="9019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>
                <a:latin typeface="Consolas" panose="020B0609020204030204" pitchFamily="49" charset="0"/>
              </a:rPr>
              <a:t>Vous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avez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besoin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d’ignorer</a:t>
            </a:r>
            <a:r>
              <a:rPr lang="en-CA" dirty="0" smtClean="0">
                <a:latin typeface="Consolas" panose="020B0609020204030204" pitchFamily="49" charset="0"/>
              </a:rPr>
              <a:t> les notifications Slack pendant un moment ? </a:t>
            </a:r>
            <a:r>
              <a:rPr lang="en-CA" dirty="0" err="1" smtClean="0">
                <a:latin typeface="Consolas" panose="020B0609020204030204" pitchFamily="49" charset="0"/>
              </a:rPr>
              <a:t>Entrez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mode </a:t>
            </a:r>
            <a:r>
              <a:rPr lang="en-CA" i="1" dirty="0" smtClean="0">
                <a:latin typeface="Consolas" panose="020B0609020204030204" pitchFamily="49" charset="0"/>
              </a:rPr>
              <a:t>Ne pas </a:t>
            </a:r>
            <a:r>
              <a:rPr lang="en-CA" i="1" dirty="0" err="1" smtClean="0">
                <a:latin typeface="Consolas" panose="020B0609020204030204" pitchFamily="49" charset="0"/>
              </a:rPr>
              <a:t>déranger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sélectionnant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l’icône</a:t>
            </a:r>
            <a:r>
              <a:rPr lang="en-CA" dirty="0" smtClean="0">
                <a:latin typeface="Consolas" panose="020B0609020204030204" pitchFamily="49" charset="0"/>
              </a:rPr>
              <a:t> de notification </a:t>
            </a:r>
            <a:r>
              <a:rPr lang="en-CA" dirty="0" err="1" smtClean="0">
                <a:latin typeface="Consolas" panose="020B0609020204030204" pitchFamily="49" charset="0"/>
              </a:rPr>
              <a:t>dans</a:t>
            </a:r>
            <a:r>
              <a:rPr lang="en-CA" dirty="0" smtClean="0">
                <a:latin typeface="Consolas" panose="020B0609020204030204" pitchFamily="49" charset="0"/>
              </a:rPr>
              <a:t> le coin </a:t>
            </a:r>
            <a:r>
              <a:rPr lang="en-CA" dirty="0" err="1" smtClean="0">
                <a:latin typeface="Consolas" panose="020B0609020204030204" pitchFamily="49" charset="0"/>
              </a:rPr>
              <a:t>supérieur</a:t>
            </a:r>
            <a:r>
              <a:rPr lang="en-CA" dirty="0" smtClean="0">
                <a:latin typeface="Consolas" panose="020B0609020204030204" pitchFamily="49" charset="0"/>
              </a:rPr>
              <a:t> gauche.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Screenshot of Slack snooze notification feature" title="notification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41" y="3650238"/>
            <a:ext cx="2419347" cy="3535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349" y="4728380"/>
            <a:ext cx="10598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 smtClean="0">
                <a:latin typeface="Consolas" panose="020B0609020204030204" pitchFamily="49" charset="0"/>
              </a:rPr>
              <a:t>Slack </a:t>
            </a:r>
            <a:r>
              <a:rPr lang="en-CA" b="1" dirty="0" err="1" smtClean="0">
                <a:latin typeface="Consolas" panose="020B0609020204030204" pitchFamily="49" charset="0"/>
              </a:rPr>
              <a:t>est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une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très</a:t>
            </a:r>
            <a:r>
              <a:rPr lang="en-CA" b="1" dirty="0" smtClean="0">
                <a:latin typeface="Consolas" panose="020B0609020204030204" pitchFamily="49" charset="0"/>
              </a:rPr>
              <a:t> bonne </a:t>
            </a:r>
            <a:r>
              <a:rPr lang="en-CA" b="1" dirty="0" err="1" smtClean="0">
                <a:latin typeface="Consolas" panose="020B0609020204030204" pitchFamily="49" charset="0"/>
              </a:rPr>
              <a:t>entreprise</a:t>
            </a:r>
            <a:r>
              <a:rPr lang="en-CA" b="1" dirty="0" smtClean="0">
                <a:latin typeface="Consolas" panose="020B0609020204030204" pitchFamily="49" charset="0"/>
              </a:rPr>
              <a:t> qui </a:t>
            </a:r>
            <a:r>
              <a:rPr lang="en-CA" b="1" dirty="0" err="1" smtClean="0">
                <a:latin typeface="Consolas" panose="020B0609020204030204" pitchFamily="49" charset="0"/>
              </a:rPr>
              <a:t>offre</a:t>
            </a:r>
            <a:r>
              <a:rPr lang="en-CA" b="1" dirty="0" smtClean="0">
                <a:latin typeface="Consolas" panose="020B0609020204030204" pitchFamily="49" charset="0"/>
              </a:rPr>
              <a:t> beaucoup </a:t>
            </a:r>
            <a:r>
              <a:rPr lang="en-CA" b="1" dirty="0" err="1" smtClean="0">
                <a:latin typeface="Consolas" panose="020B0609020204030204" pitchFamily="49" charset="0"/>
              </a:rPr>
              <a:t>d’informations</a:t>
            </a:r>
            <a:r>
              <a:rPr lang="en-CA" b="1" dirty="0" smtClean="0">
                <a:latin typeface="Consolas" panose="020B0609020204030204" pitchFamily="49" charset="0"/>
              </a:rPr>
              <a:t> sur la </a:t>
            </a:r>
            <a:r>
              <a:rPr lang="en-CA" b="1" dirty="0" err="1" smtClean="0">
                <a:latin typeface="Consolas" panose="020B0609020204030204" pitchFamily="49" charset="0"/>
              </a:rPr>
              <a:t>façon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d’utiliser</a:t>
            </a:r>
            <a:r>
              <a:rPr lang="en-CA" b="1" dirty="0" smtClean="0">
                <a:latin typeface="Consolas" panose="020B0609020204030204" pitchFamily="49" charset="0"/>
              </a:rPr>
              <a:t> son </a:t>
            </a:r>
            <a:r>
              <a:rPr lang="en-CA" b="1" dirty="0" err="1" smtClean="0">
                <a:latin typeface="Consolas" panose="020B0609020204030204" pitchFamily="49" charset="0"/>
              </a:rPr>
              <a:t>produit</a:t>
            </a:r>
            <a:r>
              <a:rPr lang="en-CA" b="1" dirty="0" smtClean="0">
                <a:latin typeface="Consolas" panose="020B0609020204030204" pitchFamily="49" charset="0"/>
              </a:rPr>
              <a:t> ! Pour </a:t>
            </a:r>
            <a:r>
              <a:rPr lang="en-CA" b="1" dirty="0" err="1" smtClean="0">
                <a:latin typeface="Consolas" panose="020B0609020204030204" pitchFamily="49" charset="0"/>
              </a:rPr>
              <a:t>en</a:t>
            </a:r>
            <a:r>
              <a:rPr lang="en-CA" b="1" dirty="0" smtClean="0">
                <a:latin typeface="Consolas" panose="020B0609020204030204" pitchFamily="49" charset="0"/>
              </a:rPr>
              <a:t> savoir plus sur les choses plus </a:t>
            </a:r>
            <a:r>
              <a:rPr lang="en-CA" b="1" dirty="0" err="1" smtClean="0">
                <a:latin typeface="Consolas" panose="020B0609020204030204" pitchFamily="49" charset="0"/>
              </a:rPr>
              <a:t>intéressantes</a:t>
            </a:r>
            <a:r>
              <a:rPr lang="en-CA" b="1" dirty="0" smtClean="0">
                <a:latin typeface="Consolas" panose="020B0609020204030204" pitchFamily="49" charset="0"/>
              </a:rPr>
              <a:t> que </a:t>
            </a:r>
            <a:r>
              <a:rPr lang="en-CA" b="1" dirty="0" err="1" smtClean="0">
                <a:latin typeface="Consolas" panose="020B0609020204030204" pitchFamily="49" charset="0"/>
              </a:rPr>
              <a:t>vous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pouvez</a:t>
            </a:r>
            <a:r>
              <a:rPr lang="en-CA" b="1" dirty="0" smtClean="0">
                <a:latin typeface="Consolas" panose="020B0609020204030204" pitchFamily="49" charset="0"/>
              </a:rPr>
              <a:t> faire sur Slack, </a:t>
            </a:r>
            <a:r>
              <a:rPr lang="en-CA" b="1" dirty="0" err="1" smtClean="0">
                <a:latin typeface="Consolas" panose="020B0609020204030204" pitchFamily="49" charset="0"/>
              </a:rPr>
              <a:t>consultez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dirty="0" err="1" smtClean="0">
                <a:latin typeface="Consolas" panose="020B0609020204030204" pitchFamily="49" charset="0"/>
              </a:rPr>
              <a:t>leur</a:t>
            </a:r>
            <a:r>
              <a:rPr lang="en-CA" b="1" dirty="0" smtClean="0">
                <a:latin typeface="Consolas" panose="020B0609020204030204" pitchFamily="49" charset="0"/>
              </a:rPr>
              <a:t> </a:t>
            </a:r>
            <a:r>
              <a:rPr lang="en-CA" b="1" i="1" dirty="0" smtClean="0">
                <a:latin typeface="Consolas" panose="020B0609020204030204" pitchFamily="49" charset="0"/>
              </a:rPr>
              <a:t>Centre </a:t>
            </a:r>
            <a:r>
              <a:rPr lang="en-CA" b="1" i="1" dirty="0" err="1" smtClean="0">
                <a:latin typeface="Consolas" panose="020B0609020204030204" pitchFamily="49" charset="0"/>
              </a:rPr>
              <a:t>d’aide</a:t>
            </a:r>
            <a:r>
              <a:rPr lang="en-CA" b="1" dirty="0" smtClean="0">
                <a:latin typeface="Consolas" panose="020B0609020204030204" pitchFamily="49" charset="0"/>
              </a:rPr>
              <a:t>.</a:t>
            </a:r>
            <a:endParaRPr lang="en-CA" b="1" dirty="0" smtClean="0">
              <a:latin typeface="Consolas" panose="020B0609020204030204" pitchFamily="49" charset="0"/>
            </a:endParaRPr>
          </a:p>
          <a:p>
            <a:pPr algn="ctr"/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CA" dirty="0">
                <a:latin typeface="Consolas" panose="020B0609020204030204" pitchFamily="49" charset="0"/>
                <a:hlinkClick r:id="rId7"/>
              </a:rPr>
              <a:t>https://</a:t>
            </a:r>
            <a:r>
              <a:rPr lang="en-CA" dirty="0" smtClean="0">
                <a:latin typeface="Consolas" panose="020B0609020204030204" pitchFamily="49" charset="0"/>
                <a:hlinkClick r:id="rId7"/>
              </a:rPr>
              <a:t>get.slack.help/hc/en-us</a:t>
            </a:r>
            <a:r>
              <a:rPr lang="en-CA" dirty="0" smtClean="0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778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FAQ sur le </a:t>
            </a:r>
            <a:r>
              <a:rPr lang="en-US" dirty="0" err="1" smtClean="0"/>
              <a:t>pilote</a:t>
            </a:r>
            <a:r>
              <a:rPr lang="en-US" dirty="0" smtClean="0"/>
              <a:t> </a:t>
            </a:r>
            <a:r>
              <a:rPr lang="en-US" dirty="0"/>
              <a:t>Slack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0800" y="1145674"/>
            <a:ext cx="1133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</a:rPr>
              <a:t>Quand</a:t>
            </a:r>
            <a:r>
              <a:rPr lang="en-US" b="1" dirty="0" smtClean="0">
                <a:latin typeface="Consolas" panose="020B0609020204030204" pitchFamily="49" charset="0"/>
              </a:rPr>
              <a:t> se </a:t>
            </a:r>
            <a:r>
              <a:rPr lang="en-US" b="1" dirty="0" err="1" smtClean="0">
                <a:latin typeface="Consolas" panose="020B0609020204030204" pitchFamily="49" charset="0"/>
              </a:rPr>
              <a:t>termine</a:t>
            </a:r>
            <a:r>
              <a:rPr lang="en-US" b="1" dirty="0" smtClean="0">
                <a:latin typeface="Consolas" panose="020B0609020204030204" pitchFamily="49" charset="0"/>
              </a:rPr>
              <a:t> le </a:t>
            </a:r>
            <a:r>
              <a:rPr lang="en-US" b="1" dirty="0" err="1" smtClean="0">
                <a:latin typeface="Consolas" panose="020B0609020204030204" pitchFamily="49" charset="0"/>
              </a:rPr>
              <a:t>projet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pilote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Slack </a:t>
            </a:r>
            <a:r>
              <a:rPr lang="en-US" b="1" dirty="0" smtClean="0">
                <a:latin typeface="Consolas" panose="020B0609020204030204" pitchFamily="49" charset="0"/>
              </a:rPr>
              <a:t>?</a:t>
            </a:r>
            <a:r>
              <a:rPr lang="en-US" b="1" dirty="0" smtClean="0">
                <a:latin typeface="Consolas" panose="020B0609020204030204" pitchFamily="49" charset="0"/>
              </a:rPr>
              <a:t/>
            </a:r>
            <a:br>
              <a:rPr lang="en-US" b="1" dirty="0" smtClean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Nous </a:t>
            </a:r>
            <a:r>
              <a:rPr lang="en-US" dirty="0" err="1" smtClean="0">
                <a:latin typeface="Consolas" panose="020B0609020204030204" pitchFamily="49" charset="0"/>
              </a:rPr>
              <a:t>prévoyons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actuellement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d’achever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projet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pilote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d’ici</a:t>
            </a:r>
            <a:r>
              <a:rPr lang="en-US" dirty="0" smtClean="0">
                <a:latin typeface="Consolas" panose="020B0609020204030204" pitchFamily="49" charset="0"/>
              </a:rPr>
              <a:t> la fin </a:t>
            </a:r>
            <a:r>
              <a:rPr lang="en-US" dirty="0" err="1" smtClean="0">
                <a:latin typeface="Consolas" panose="020B0609020204030204" pitchFamily="49" charset="0"/>
              </a:rPr>
              <a:t>décembre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mais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si</a:t>
            </a:r>
            <a:r>
              <a:rPr lang="en-US" dirty="0" smtClean="0">
                <a:latin typeface="Consolas" panose="020B0609020204030204" pitchFamily="49" charset="0"/>
              </a:rPr>
              <a:t> nous </a:t>
            </a:r>
            <a:r>
              <a:rPr lang="en-US" dirty="0" err="1" smtClean="0">
                <a:latin typeface="Consolas" panose="020B0609020204030204" pitchFamily="49" charset="0"/>
              </a:rPr>
              <a:t>avons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besoin</a:t>
            </a:r>
            <a:r>
              <a:rPr lang="en-US" dirty="0" smtClean="0">
                <a:latin typeface="Consolas" panose="020B0609020204030204" pitchFamily="49" charset="0"/>
              </a:rPr>
              <a:t> de plus de temps pour </a:t>
            </a:r>
            <a:r>
              <a:rPr lang="en-US" dirty="0" err="1" smtClean="0">
                <a:latin typeface="Consolas" panose="020B0609020204030204" pitchFamily="49" charset="0"/>
              </a:rPr>
              <a:t>rassembler</a:t>
            </a:r>
            <a:r>
              <a:rPr lang="en-US" dirty="0" smtClean="0">
                <a:latin typeface="Consolas" panose="020B0609020204030204" pitchFamily="49" charset="0"/>
              </a:rPr>
              <a:t> les </a:t>
            </a:r>
            <a:r>
              <a:rPr lang="en-US" dirty="0" err="1" smtClean="0">
                <a:latin typeface="Consolas" panose="020B0609020204030204" pitchFamily="49" charset="0"/>
              </a:rPr>
              <a:t>informations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nécessaires</a:t>
            </a:r>
            <a:r>
              <a:rPr lang="en-US" dirty="0" smtClean="0">
                <a:latin typeface="Consolas" panose="020B0609020204030204" pitchFamily="49" charset="0"/>
              </a:rPr>
              <a:t>, nous </a:t>
            </a:r>
            <a:r>
              <a:rPr lang="en-US" dirty="0" err="1" smtClean="0">
                <a:latin typeface="Consolas" panose="020B0609020204030204" pitchFamily="49" charset="0"/>
              </a:rPr>
              <a:t>pouvons</a:t>
            </a:r>
            <a:r>
              <a:rPr lang="en-US" dirty="0" smtClean="0">
                <a:latin typeface="Consolas" panose="020B0609020204030204" pitchFamily="49" charset="0"/>
              </a:rPr>
              <a:t> prolonger </a:t>
            </a:r>
            <a:r>
              <a:rPr lang="en-US" dirty="0" err="1" smtClean="0">
                <a:latin typeface="Consolas" panose="020B0609020204030204" pitchFamily="49" charset="0"/>
              </a:rPr>
              <a:t>cette</a:t>
            </a:r>
            <a:r>
              <a:rPr lang="en-US" dirty="0" smtClean="0">
                <a:latin typeface="Consolas" panose="020B0609020204030204" pitchFamily="49" charset="0"/>
              </a:rPr>
              <a:t> date.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800" y="2608065"/>
            <a:ext cx="1133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i="1" dirty="0" smtClean="0">
                <a:latin typeface="Consolas" panose="020B0609020204030204" pitchFamily="49" charset="0"/>
              </a:rPr>
              <a:t>Comment </a:t>
            </a:r>
            <a:r>
              <a:rPr lang="en-CA" b="1" i="1" dirty="0" err="1" smtClean="0">
                <a:latin typeface="Consolas" panose="020B0609020204030204" pitchFamily="49" charset="0"/>
              </a:rPr>
              <a:t>pouvons</a:t>
            </a:r>
            <a:r>
              <a:rPr lang="en-CA" b="1" i="1" dirty="0" smtClean="0">
                <a:latin typeface="Consolas" panose="020B0609020204030204" pitchFamily="49" charset="0"/>
              </a:rPr>
              <a:t>-nous </a:t>
            </a:r>
            <a:r>
              <a:rPr lang="en-CA" b="1" i="1" dirty="0" err="1" smtClean="0">
                <a:latin typeface="Consolas" panose="020B0609020204030204" pitchFamily="49" charset="0"/>
              </a:rPr>
              <a:t>transmettre</a:t>
            </a:r>
            <a:r>
              <a:rPr lang="en-CA" b="1" i="1" dirty="0" smtClean="0">
                <a:latin typeface="Consolas" panose="020B0609020204030204" pitchFamily="49" charset="0"/>
              </a:rPr>
              <a:t> des </a:t>
            </a:r>
            <a:r>
              <a:rPr lang="en-CA" b="1" i="1" dirty="0" err="1" smtClean="0">
                <a:latin typeface="Consolas" panose="020B0609020204030204" pitchFamily="49" charset="0"/>
              </a:rPr>
              <a:t>commentaires</a:t>
            </a:r>
            <a:r>
              <a:rPr lang="en-CA" b="1" i="1" dirty="0" smtClean="0">
                <a:latin typeface="Consolas" panose="020B0609020204030204" pitchFamily="49" charset="0"/>
              </a:rPr>
              <a:t> ? </a:t>
            </a:r>
            <a:endParaRPr lang="en-CA" b="1" i="1" dirty="0" smtClean="0">
              <a:latin typeface="Consolas" panose="020B0609020204030204" pitchFamily="49" charset="0"/>
            </a:endParaRPr>
          </a:p>
          <a:p>
            <a:endParaRPr lang="en-CA" i="1" dirty="0" smtClean="0">
              <a:latin typeface="Consolas" panose="020B0609020204030204" pitchFamily="49" charset="0"/>
            </a:endParaRPr>
          </a:p>
          <a:p>
            <a:r>
              <a:rPr lang="en-CA" dirty="0" err="1" smtClean="0">
                <a:latin typeface="Consolas" panose="020B0609020204030204" pitchFamily="49" charset="0"/>
              </a:rPr>
              <a:t>Vers</a:t>
            </a:r>
            <a:r>
              <a:rPr lang="en-CA" dirty="0" smtClean="0">
                <a:latin typeface="Consolas" panose="020B0609020204030204" pitchFamily="49" charset="0"/>
              </a:rPr>
              <a:t> la fin du </a:t>
            </a:r>
            <a:r>
              <a:rPr lang="en-CA" dirty="0" err="1" smtClean="0">
                <a:latin typeface="Consolas" panose="020B0609020204030204" pitchFamily="49" charset="0"/>
              </a:rPr>
              <a:t>projet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pilote</a:t>
            </a:r>
            <a:r>
              <a:rPr lang="en-CA" dirty="0" smtClean="0">
                <a:latin typeface="Consolas" panose="020B0609020204030204" pitchFamily="49" charset="0"/>
              </a:rPr>
              <a:t>, nous </a:t>
            </a:r>
            <a:r>
              <a:rPr lang="en-CA" dirty="0" err="1" smtClean="0">
                <a:latin typeface="Consolas" panose="020B0609020204030204" pitchFamily="49" charset="0"/>
              </a:rPr>
              <a:t>vous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enverrons</a:t>
            </a:r>
            <a:r>
              <a:rPr lang="en-CA" dirty="0" smtClean="0">
                <a:latin typeface="Consolas" panose="020B0609020204030204" pitchFamily="49" charset="0"/>
              </a:rPr>
              <a:t> un </a:t>
            </a:r>
            <a:r>
              <a:rPr lang="en-CA" dirty="0" err="1" smtClean="0">
                <a:latin typeface="Consolas" panose="020B0609020204030204" pitchFamily="49" charset="0"/>
              </a:rPr>
              <a:t>sondage</a:t>
            </a:r>
            <a:r>
              <a:rPr lang="en-CA" dirty="0" smtClean="0">
                <a:latin typeface="Consolas" panose="020B0609020204030204" pitchFamily="49" charset="0"/>
              </a:rPr>
              <a:t> pour </a:t>
            </a:r>
            <a:r>
              <a:rPr lang="en-CA" dirty="0" err="1" smtClean="0">
                <a:latin typeface="Consolas" panose="020B0609020204030204" pitchFamily="49" charset="0"/>
              </a:rPr>
              <a:t>receuillir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vos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commentaires</a:t>
            </a:r>
            <a:r>
              <a:rPr lang="en-CA" dirty="0" smtClean="0">
                <a:latin typeface="Consolas" panose="020B0609020204030204" pitchFamily="49" charset="0"/>
              </a:rPr>
              <a:t>. </a:t>
            </a:r>
            <a:r>
              <a:rPr lang="en-CA" dirty="0" err="1" smtClean="0">
                <a:latin typeface="Consolas" panose="020B0609020204030204" pitchFamily="49" charset="0"/>
              </a:rPr>
              <a:t>Cependant</a:t>
            </a:r>
            <a:r>
              <a:rPr lang="en-CA" dirty="0" smtClean="0">
                <a:latin typeface="Consolas" panose="020B0609020204030204" pitchFamily="49" charset="0"/>
              </a:rPr>
              <a:t>, </a:t>
            </a:r>
            <a:r>
              <a:rPr lang="en-CA" dirty="0" err="1" smtClean="0">
                <a:latin typeface="Consolas" panose="020B0609020204030204" pitchFamily="49" charset="0"/>
              </a:rPr>
              <a:t>vous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pouvez</a:t>
            </a:r>
            <a:r>
              <a:rPr lang="en-CA" dirty="0" smtClean="0">
                <a:latin typeface="Consolas" panose="020B0609020204030204" pitchFamily="49" charset="0"/>
              </a:rPr>
              <a:t> nous </a:t>
            </a:r>
            <a:r>
              <a:rPr lang="en-CA" dirty="0" err="1" smtClean="0">
                <a:latin typeface="Consolas" panose="020B0609020204030204" pitchFamily="49" charset="0"/>
              </a:rPr>
              <a:t>contacter</a:t>
            </a:r>
            <a:r>
              <a:rPr lang="en-CA" dirty="0" smtClean="0">
                <a:latin typeface="Consolas" panose="020B0609020204030204" pitchFamily="49" charset="0"/>
              </a:rPr>
              <a:t> à tout moment </a:t>
            </a:r>
            <a:r>
              <a:rPr lang="en-CA" dirty="0" err="1" smtClean="0">
                <a:latin typeface="Consolas" panose="020B0609020204030204" pitchFamily="49" charset="0"/>
              </a:rPr>
              <a:t>dans</a:t>
            </a:r>
            <a:r>
              <a:rPr lang="en-CA" dirty="0" smtClean="0">
                <a:latin typeface="Consolas" panose="020B0609020204030204" pitchFamily="49" charset="0"/>
              </a:rPr>
              <a:t> la </a:t>
            </a:r>
            <a:r>
              <a:rPr lang="en-CA" dirty="0" err="1" smtClean="0">
                <a:latin typeface="Consolas" panose="020B0609020204030204" pitchFamily="49" charset="0"/>
              </a:rPr>
              <a:t>chaîne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i="1" dirty="0" smtClean="0">
                <a:latin typeface="Consolas" panose="020B0609020204030204" pitchFamily="49" charset="0"/>
              </a:rPr>
              <a:t>#</a:t>
            </a:r>
            <a:r>
              <a:rPr lang="en-CA" i="1" dirty="0" err="1" smtClean="0">
                <a:latin typeface="Consolas" panose="020B0609020204030204" pitchFamily="49" charset="0"/>
              </a:rPr>
              <a:t>cio</a:t>
            </a:r>
            <a:r>
              <a:rPr lang="en-CA" i="1" dirty="0" smtClean="0">
                <a:latin typeface="Consolas" panose="020B0609020204030204" pitchFamily="49" charset="0"/>
              </a:rPr>
              <a:t>-office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ou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</a:rPr>
              <a:t>envoyer</a:t>
            </a:r>
            <a:r>
              <a:rPr lang="en-CA" dirty="0" smtClean="0">
                <a:latin typeface="Consolas" panose="020B0609020204030204" pitchFamily="49" charset="0"/>
              </a:rPr>
              <a:t> un courriel à </a:t>
            </a:r>
            <a:r>
              <a:rPr lang="en-CA" dirty="0" smtClean="0">
                <a:latin typeface="Consolas" panose="020B0609020204030204" pitchFamily="49" charset="0"/>
                <a:hlinkClick r:id="rId4"/>
              </a:rPr>
              <a:t>jessica.mardo@canada.ca</a:t>
            </a:r>
            <a:r>
              <a:rPr lang="en-CA" dirty="0">
                <a:latin typeface="Consolas" panose="020B0609020204030204" pitchFamily="49" charset="0"/>
              </a:rPr>
              <a:t>.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2262</TotalTime>
  <Words>733</Words>
  <Application>Microsoft Office PowerPoint</Application>
  <PresentationFormat>Widescreen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Office Theme</vt:lpstr>
      <vt:lpstr>Le pilote Slack de la DPI</vt:lpstr>
      <vt:lpstr>Pourquoi Slack ?</vt:lpstr>
      <vt:lpstr>Quel est le but du pilote ?</vt:lpstr>
      <vt:lpstr>Nos attentes envers les volontaires</vt:lpstr>
      <vt:lpstr>Code de conduite sur Slack</vt:lpstr>
      <vt:lpstr>Comment puis-je m’inscrire ?</vt:lpstr>
      <vt:lpstr>Plateformes disponibles</vt:lpstr>
      <vt:lpstr>Trucs et astuces sur Slack</vt:lpstr>
      <vt:lpstr>FAQ sur le pilote Slack</vt:lpstr>
    </vt:vector>
  </TitlesOfParts>
  <Company>Government of Canada\Gouvernement du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Jessica Mardo</cp:lastModifiedBy>
  <cp:revision>43</cp:revision>
  <dcterms:created xsi:type="dcterms:W3CDTF">2018-07-20T14:42:10Z</dcterms:created>
  <dcterms:modified xsi:type="dcterms:W3CDTF">2019-09-20T19:56:52Z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-1382423965</vt:i4>
  </property>
  <property fmtid="{D5CDD505-2E9C-101B-9397-08002B2CF9AE}" pid="3" name="_NewReviewCycle">
    <vt:lpwstr/>
  </property>
  <property fmtid="{D5CDD505-2E9C-101B-9397-08002B2CF9AE}" pid="4" name="_EmailSubject">
    <vt:lpwstr>Slack Guidelines</vt:lpwstr>
  </property>
  <property fmtid="{D5CDD505-2E9C-101B-9397-08002B2CF9AE}" pid="5" name="_AuthorEmail">
    <vt:lpwstr>brittany.hurley@canada.ca</vt:lpwstr>
  </property>
  <property fmtid="{D5CDD505-2E9C-101B-9397-08002B2CF9AE}" pid="6" name="_AuthorEmailDisplayName">
    <vt:lpwstr>Hurley, Brittany (SSC/SPC)</vt:lpwstr>
  </property>
</Properties>
</file>