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7" r:id="rId3"/>
    <p:sldId id="263" r:id="rId4"/>
    <p:sldId id="266" r:id="rId5"/>
    <p:sldId id="269" r:id="rId6"/>
    <p:sldId id="264"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803" autoAdjust="0"/>
  </p:normalViewPr>
  <p:slideViewPr>
    <p:cSldViewPr snapToGrid="0">
      <p:cViewPr varScale="1">
        <p:scale>
          <a:sx n="47" d="100"/>
          <a:sy n="47" d="100"/>
        </p:scale>
        <p:origin x="53"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FB522-10CE-4B3C-92A1-9B8FCA0AFF13}" type="datetimeFigureOut">
              <a:rPr lang="en-CA" smtClean="0"/>
              <a:t>2019-09-05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939A7-A6B4-48BA-93BC-D12979265760}" type="slidenum">
              <a:rPr lang="en-CA" smtClean="0"/>
              <a:t>‹#›</a:t>
            </a:fld>
            <a:endParaRPr lang="en-CA"/>
          </a:p>
        </p:txBody>
      </p:sp>
    </p:spTree>
    <p:extLst>
      <p:ext uri="{BB962C8B-B14F-4D97-AF65-F5344CB8AC3E}">
        <p14:creationId xmlns:p14="http://schemas.microsoft.com/office/powerpoint/2010/main" val="403005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2</a:t>
            </a:fld>
            <a:endParaRPr lang="en-CA"/>
          </a:p>
        </p:txBody>
      </p:sp>
    </p:spTree>
    <p:extLst>
      <p:ext uri="{BB962C8B-B14F-4D97-AF65-F5344CB8AC3E}">
        <p14:creationId xmlns:p14="http://schemas.microsoft.com/office/powerpoint/2010/main" val="296096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3</a:t>
            </a:fld>
            <a:endParaRPr lang="en-CA"/>
          </a:p>
        </p:txBody>
      </p:sp>
    </p:spTree>
    <p:extLst>
      <p:ext uri="{BB962C8B-B14F-4D97-AF65-F5344CB8AC3E}">
        <p14:creationId xmlns:p14="http://schemas.microsoft.com/office/powerpoint/2010/main" val="79593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4</a:t>
            </a:fld>
            <a:endParaRPr lang="en-CA"/>
          </a:p>
        </p:txBody>
      </p:sp>
    </p:spTree>
    <p:extLst>
      <p:ext uri="{BB962C8B-B14F-4D97-AF65-F5344CB8AC3E}">
        <p14:creationId xmlns:p14="http://schemas.microsoft.com/office/powerpoint/2010/main" val="15690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5</a:t>
            </a:fld>
            <a:endParaRPr lang="en-CA"/>
          </a:p>
        </p:txBody>
      </p:sp>
    </p:spTree>
    <p:extLst>
      <p:ext uri="{BB962C8B-B14F-4D97-AF65-F5344CB8AC3E}">
        <p14:creationId xmlns:p14="http://schemas.microsoft.com/office/powerpoint/2010/main" val="151964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6</a:t>
            </a:fld>
            <a:endParaRPr lang="en-CA"/>
          </a:p>
        </p:txBody>
      </p:sp>
    </p:spTree>
    <p:extLst>
      <p:ext uri="{BB962C8B-B14F-4D97-AF65-F5344CB8AC3E}">
        <p14:creationId xmlns:p14="http://schemas.microsoft.com/office/powerpoint/2010/main" val="378248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7</a:t>
            </a:fld>
            <a:endParaRPr lang="en-CA"/>
          </a:p>
        </p:txBody>
      </p:sp>
    </p:spTree>
    <p:extLst>
      <p:ext uri="{BB962C8B-B14F-4D97-AF65-F5344CB8AC3E}">
        <p14:creationId xmlns:p14="http://schemas.microsoft.com/office/powerpoint/2010/main" val="259596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8</a:t>
            </a:fld>
            <a:endParaRPr lang="en-CA"/>
          </a:p>
        </p:txBody>
      </p:sp>
    </p:spTree>
    <p:extLst>
      <p:ext uri="{BB962C8B-B14F-4D97-AF65-F5344CB8AC3E}">
        <p14:creationId xmlns:p14="http://schemas.microsoft.com/office/powerpoint/2010/main" val="398382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E939A7-A6B4-48BA-93BC-D12979265760}" type="slidenum">
              <a:rPr lang="en-CA" smtClean="0"/>
              <a:t>9</a:t>
            </a:fld>
            <a:endParaRPr lang="en-CA"/>
          </a:p>
        </p:txBody>
      </p:sp>
    </p:spTree>
    <p:extLst>
      <p:ext uri="{BB962C8B-B14F-4D97-AF65-F5344CB8AC3E}">
        <p14:creationId xmlns:p14="http://schemas.microsoft.com/office/powerpoint/2010/main" val="8096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58685" y="2169676"/>
            <a:ext cx="8747390" cy="733426"/>
          </a:xfrm>
        </p:spPr>
        <p:txBody>
          <a:bodyPr anchor="t">
            <a:noAutofit/>
          </a:bodyPr>
          <a:lstStyle>
            <a:lvl1pPr algn="l">
              <a:defRPr sz="2400" b="1" baseline="0">
                <a:solidFill>
                  <a:schemeClr val="tx1"/>
                </a:solidFill>
                <a:latin typeface="Century Gothic" panose="020B0502020202020204" pitchFamily="34" charset="0"/>
              </a:defRPr>
            </a:lvl1p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1758685" y="3158162"/>
            <a:ext cx="8747390" cy="675025"/>
          </a:xfrm>
        </p:spPr>
        <p:txBody>
          <a:bodyPr anchor="t">
            <a:noAutofit/>
          </a:bodyPr>
          <a:lstStyle>
            <a:lvl1pPr marL="0" indent="0" algn="l">
              <a:buNone/>
              <a:defRPr sz="1800">
                <a:solidFill>
                  <a:schemeClr val="tx2"/>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375" y="2060042"/>
            <a:ext cx="738161" cy="782696"/>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 y="6065249"/>
            <a:ext cx="12203715" cy="792750"/>
          </a:xfrm>
          <a:prstGeom prst="rect">
            <a:avLst/>
          </a:prstGeom>
        </p:spPr>
      </p:pic>
    </p:spTree>
    <p:extLst>
      <p:ext uri="{BB962C8B-B14F-4D97-AF65-F5344CB8AC3E}">
        <p14:creationId xmlns:p14="http://schemas.microsoft.com/office/powerpoint/2010/main" val="2676915196"/>
      </p:ext>
    </p:extLst>
  </p:cSld>
  <p:clrMapOvr>
    <a:masterClrMapping/>
  </p:clrMapOvr>
  <p:extLst mod="1">
    <p:ext uri="{DCECCB84-F9BA-43D5-87BE-67443E8EF086}">
      <p15:sldGuideLst xmlns:p15="http://schemas.microsoft.com/office/powerpoint/2012/main">
        <p15:guide id="1" orient="horz" pos="1774" userDrawn="1">
          <p15:clr>
            <a:srgbClr val="FBAE40"/>
          </p15:clr>
        </p15:guide>
        <p15:guide id="2" pos="37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81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Option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7375" y="2169676"/>
            <a:ext cx="8747390" cy="733426"/>
          </a:xfrm>
        </p:spPr>
        <p:txBody>
          <a:bodyPr anchor="t">
            <a:noAutofit/>
          </a:bodyPr>
          <a:lstStyle>
            <a:lvl1pPr algn="l">
              <a:defRPr sz="2400" b="1" baseline="0">
                <a:solidFill>
                  <a:schemeClr val="tx1"/>
                </a:solidFill>
                <a:latin typeface="Century Gothic" panose="020B0502020202020204" pitchFamily="34" charset="0"/>
              </a:defRPr>
            </a:lvl1p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587375" y="3158162"/>
            <a:ext cx="8747390" cy="675025"/>
          </a:xfrm>
        </p:spPr>
        <p:txBody>
          <a:bodyPr anchor="t">
            <a:noAutofit/>
          </a:bodyPr>
          <a:lstStyle>
            <a:lvl1pPr marL="0" indent="0" algn="l">
              <a:buNone/>
              <a:defRPr sz="1800">
                <a:solidFill>
                  <a:schemeClr val="tx2"/>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19991" y="592067"/>
            <a:ext cx="4572009" cy="4572009"/>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 y="6065249"/>
            <a:ext cx="12203715" cy="792750"/>
          </a:xfrm>
          <a:prstGeom prst="rect">
            <a:avLst/>
          </a:prstGeom>
        </p:spPr>
      </p:pic>
    </p:spTree>
    <p:extLst>
      <p:ext uri="{BB962C8B-B14F-4D97-AF65-F5344CB8AC3E}">
        <p14:creationId xmlns:p14="http://schemas.microsoft.com/office/powerpoint/2010/main" val="2991034614"/>
      </p:ext>
    </p:extLst>
  </p:cSld>
  <p:clrMapOvr>
    <a:masterClrMapping/>
  </p:clrMapOvr>
  <p:extLst mod="1">
    <p:ext uri="{DCECCB84-F9BA-43D5-87BE-67443E8EF086}">
      <p15:sldGuideLst xmlns:p15="http://schemas.microsoft.com/office/powerpoint/2012/main">
        <p15:guide id="1" orient="horz" pos="1774">
          <p15:clr>
            <a:srgbClr val="FBAE40"/>
          </p15:clr>
        </p15:guide>
        <p15:guide id="2" pos="37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87375" y="2169676"/>
            <a:ext cx="8747390" cy="733426"/>
          </a:xfrm>
        </p:spPr>
        <p:txBody>
          <a:bodyPr anchor="t">
            <a:noAutofit/>
          </a:bodyPr>
          <a:lstStyle>
            <a:lvl1pPr algn="l">
              <a:defRPr sz="2400" b="1" baseline="0">
                <a:solidFill>
                  <a:schemeClr val="tx1"/>
                </a:solidFill>
                <a:latin typeface="Century Gothic" panose="020B0502020202020204" pitchFamily="34" charset="0"/>
              </a:defRPr>
            </a:lvl1p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7" name="Subtitle 2"/>
          <p:cNvSpPr>
            <a:spLocks noGrp="1"/>
          </p:cNvSpPr>
          <p:nvPr>
            <p:ph type="subTitle" idx="1" hasCustomPrompt="1"/>
          </p:nvPr>
        </p:nvSpPr>
        <p:spPr>
          <a:xfrm>
            <a:off x="587375" y="3158162"/>
            <a:ext cx="8747390" cy="675025"/>
          </a:xfrm>
        </p:spPr>
        <p:txBody>
          <a:bodyPr anchor="t">
            <a:noAutofit/>
          </a:bodyPr>
          <a:lstStyle>
            <a:lvl1pPr marL="0" indent="0" algn="l">
              <a:buNone/>
              <a:defRPr sz="1800">
                <a:solidFill>
                  <a:schemeClr val="tx2"/>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 y="6065249"/>
            <a:ext cx="12203715" cy="792750"/>
          </a:xfrm>
          <a:prstGeom prst="rect">
            <a:avLst/>
          </a:prstGeom>
        </p:spPr>
      </p:pic>
    </p:spTree>
    <p:extLst>
      <p:ext uri="{BB962C8B-B14F-4D97-AF65-F5344CB8AC3E}">
        <p14:creationId xmlns:p14="http://schemas.microsoft.com/office/powerpoint/2010/main" val="325550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400" y="143342"/>
            <a:ext cx="11336400" cy="459066"/>
          </a:xfrm>
        </p:spPr>
        <p:txBody>
          <a:bodyPr anchor="t">
            <a:noAutofit/>
          </a:bodyPr>
          <a:lstStyle>
            <a:lvl1pPr>
              <a:defRPr sz="2400" b="1">
                <a:solidFill>
                  <a:schemeClr val="tx1"/>
                </a:solidFill>
                <a:latin typeface="Century Gothic" panose="020B0502020202020204" pitchFamily="34" charset="0"/>
              </a:defRPr>
            </a:lvl1pPr>
          </a:lstStyle>
          <a:p>
            <a:r>
              <a:rPr lang="en-US" dirty="0" smtClean="0"/>
              <a:t>Click to edit Master title style│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799200"/>
            <a:ext cx="11336400" cy="5600295"/>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13" name="Slide Number Placeholder 5"/>
          <p:cNvSpPr txBox="1">
            <a:spLocks/>
          </p:cNvSpPr>
          <p:nvPr userDrawn="1"/>
        </p:nvSpPr>
        <p:spPr>
          <a:xfrm>
            <a:off x="11534400" y="6397200"/>
            <a:ext cx="47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425629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Slide Number Placeholder 5"/>
          <p:cNvSpPr txBox="1">
            <a:spLocks/>
          </p:cNvSpPr>
          <p:nvPr userDrawn="1"/>
        </p:nvSpPr>
        <p:spPr>
          <a:xfrm>
            <a:off x="11534400" y="6397200"/>
            <a:ext cx="47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
        <p:nvSpPr>
          <p:cNvPr id="5" name="Title 1"/>
          <p:cNvSpPr>
            <a:spLocks noGrp="1"/>
          </p:cNvSpPr>
          <p:nvPr>
            <p:ph type="title" hasCustomPrompt="1"/>
          </p:nvPr>
        </p:nvSpPr>
        <p:spPr>
          <a:xfrm>
            <a:off x="428400" y="143342"/>
            <a:ext cx="11336400" cy="459066"/>
          </a:xfrm>
        </p:spPr>
        <p:txBody>
          <a:bodyPr vert="horz" lIns="91440" tIns="45720" rIns="91440" bIns="45720" rtlCol="0" anchor="t">
            <a:noAutofit/>
          </a:bodyPr>
          <a:lstStyle>
            <a:lvl1pPr>
              <a:defRPr lang="en-CA" dirty="0"/>
            </a:lvl1pPr>
          </a:lstStyle>
          <a:p>
            <a:pPr lvl="0"/>
            <a:r>
              <a:rPr lang="en-US" dirty="0" smtClean="0"/>
              <a:t>Click to edit Master title style│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Tree>
    <p:extLst>
      <p:ext uri="{BB962C8B-B14F-4D97-AF65-F5344CB8AC3E}">
        <p14:creationId xmlns:p14="http://schemas.microsoft.com/office/powerpoint/2010/main" val="64387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ayout 3">
    <p:spTree>
      <p:nvGrpSpPr>
        <p:cNvPr id="1" name=""/>
        <p:cNvGrpSpPr/>
        <p:nvPr/>
      </p:nvGrpSpPr>
      <p:grpSpPr>
        <a:xfrm>
          <a:off x="0" y="0"/>
          <a:ext cx="0" cy="0"/>
          <a:chOff x="0" y="0"/>
          <a:chExt cx="0" cy="0"/>
        </a:xfrm>
      </p:grpSpPr>
      <p:sp>
        <p:nvSpPr>
          <p:cNvPr id="12" name="Slide Number Placeholder 5"/>
          <p:cNvSpPr txBox="1">
            <a:spLocks/>
          </p:cNvSpPr>
          <p:nvPr userDrawn="1"/>
        </p:nvSpPr>
        <p:spPr>
          <a:xfrm>
            <a:off x="11534400" y="6397200"/>
            <a:ext cx="47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
        <p:nvSpPr>
          <p:cNvPr id="14" name="Content Placeholder 2"/>
          <p:cNvSpPr>
            <a:spLocks noGrp="1"/>
          </p:cNvSpPr>
          <p:nvPr>
            <p:ph idx="1" hasCustomPrompt="1"/>
          </p:nvPr>
        </p:nvSpPr>
        <p:spPr>
          <a:xfrm>
            <a:off x="428399" y="799199"/>
            <a:ext cx="11336400" cy="3783600"/>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CA" sz="18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7" name="Title 1"/>
          <p:cNvSpPr>
            <a:spLocks noGrp="1"/>
          </p:cNvSpPr>
          <p:nvPr>
            <p:ph type="title" hasCustomPrompt="1"/>
          </p:nvPr>
        </p:nvSpPr>
        <p:spPr>
          <a:xfrm>
            <a:off x="428400" y="143342"/>
            <a:ext cx="11336400" cy="459066"/>
          </a:xfrm>
        </p:spPr>
        <p:txBody>
          <a:bodyPr vert="horz" lIns="91440" tIns="45720" rIns="91440" bIns="45720" rtlCol="0" anchor="t">
            <a:noAutofit/>
          </a:bodyPr>
          <a:lstStyle>
            <a:lvl1pPr>
              <a:defRPr lang="en-CA" dirty="0"/>
            </a:lvl1pPr>
          </a:lstStyle>
          <a:p>
            <a:pPr lvl="0"/>
            <a:r>
              <a:rPr lang="en-US" dirty="0" smtClean="0"/>
              <a:t>Click to edit Master title style│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Tree>
    <p:extLst>
      <p:ext uri="{BB962C8B-B14F-4D97-AF65-F5344CB8AC3E}">
        <p14:creationId xmlns:p14="http://schemas.microsoft.com/office/powerpoint/2010/main" val="305572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yout 4">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28399" y="798513"/>
            <a:ext cx="5580000" cy="4074365"/>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CA" sz="18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8" name="Slide Number Placeholder 5"/>
          <p:cNvSpPr txBox="1">
            <a:spLocks/>
          </p:cNvSpPr>
          <p:nvPr userDrawn="1"/>
        </p:nvSpPr>
        <p:spPr>
          <a:xfrm>
            <a:off x="9329057" y="143342"/>
            <a:ext cx="2743200" cy="365125"/>
          </a:xfrm>
          <a:prstGeom prst="rect">
            <a:avLst/>
          </a:prstGeom>
        </p:spPr>
        <p:txBody>
          <a:bodyPr vert="horz" lIns="91440" tIns="45720" rIns="91440" bIns="45720" rtlCol="0" anchor="ctr"/>
          <a:lstStyle>
            <a:defPPr>
              <a:defRPr lang="en-US"/>
            </a:defPPr>
            <a:lvl1pPr algn="r">
              <a:defRPr sz="1200">
                <a:latin typeface="+mj-lt"/>
              </a:defRPr>
            </a:lvl1pPr>
          </a:lstStyle>
          <a:p>
            <a:pPr lvl="0"/>
            <a:endParaRPr lang="en-CA" dirty="0"/>
          </a:p>
        </p:txBody>
      </p:sp>
      <p:sp>
        <p:nvSpPr>
          <p:cNvPr id="6" name="Picture Placeholder 5"/>
          <p:cNvSpPr>
            <a:spLocks noGrp="1"/>
          </p:cNvSpPr>
          <p:nvPr>
            <p:ph type="pic" sz="quarter" idx="10" hasCustomPrompt="1"/>
          </p:nvPr>
        </p:nvSpPr>
        <p:spPr>
          <a:xfrm>
            <a:off x="6184800" y="798513"/>
            <a:ext cx="5580000" cy="4075052"/>
          </a:xfrm>
        </p:spPr>
        <p:txBody>
          <a:bodyPr/>
          <a:lstStyle>
            <a:lvl1pPr>
              <a:defRPr baseline="0"/>
            </a:lvl1pPr>
          </a:lstStyle>
          <a:p>
            <a:r>
              <a:rPr lang="en-CA" dirty="0" err="1" smtClean="0"/>
              <a:t>Picture│Image</a:t>
            </a:r>
            <a:endParaRPr lang="en-CA" dirty="0"/>
          </a:p>
        </p:txBody>
      </p:sp>
      <p:sp>
        <p:nvSpPr>
          <p:cNvPr id="11" name="Slide Number Placeholder 5"/>
          <p:cNvSpPr txBox="1">
            <a:spLocks/>
          </p:cNvSpPr>
          <p:nvPr userDrawn="1"/>
        </p:nvSpPr>
        <p:spPr>
          <a:xfrm>
            <a:off x="11534400" y="6397200"/>
            <a:ext cx="47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
        <p:nvSpPr>
          <p:cNvPr id="10" name="Title 1"/>
          <p:cNvSpPr>
            <a:spLocks noGrp="1"/>
          </p:cNvSpPr>
          <p:nvPr>
            <p:ph type="title" hasCustomPrompt="1"/>
          </p:nvPr>
        </p:nvSpPr>
        <p:spPr>
          <a:xfrm>
            <a:off x="428400" y="143342"/>
            <a:ext cx="11336400" cy="459066"/>
          </a:xfrm>
        </p:spPr>
        <p:txBody>
          <a:bodyPr vert="horz" lIns="91440" tIns="45720" rIns="91440" bIns="45720" rtlCol="0" anchor="t">
            <a:noAutofit/>
          </a:bodyPr>
          <a:lstStyle>
            <a:lvl1pPr>
              <a:defRPr lang="en-CA" dirty="0"/>
            </a:lvl1pPr>
          </a:lstStyle>
          <a:p>
            <a:pPr lvl="0"/>
            <a:r>
              <a:rPr lang="en-US" dirty="0" smtClean="0"/>
              <a:t>Click to edit Master title style│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Tree>
    <p:extLst>
      <p:ext uri="{BB962C8B-B14F-4D97-AF65-F5344CB8AC3E}">
        <p14:creationId xmlns:p14="http://schemas.microsoft.com/office/powerpoint/2010/main" val="409582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28400" y="799200"/>
            <a:ext cx="5580000" cy="4351338"/>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CA" sz="18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4" name="Content Placeholder 3"/>
          <p:cNvSpPr>
            <a:spLocks noGrp="1"/>
          </p:cNvSpPr>
          <p:nvPr>
            <p:ph sz="half" idx="2" hasCustomPrompt="1"/>
          </p:nvPr>
        </p:nvSpPr>
        <p:spPr>
          <a:xfrm>
            <a:off x="6184800" y="799200"/>
            <a:ext cx="5580000" cy="4351338"/>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CA" sz="18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12" name="Slide Number Placeholder 5"/>
          <p:cNvSpPr txBox="1">
            <a:spLocks/>
          </p:cNvSpPr>
          <p:nvPr userDrawn="1"/>
        </p:nvSpPr>
        <p:spPr>
          <a:xfrm>
            <a:off x="11534400" y="6397200"/>
            <a:ext cx="47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
        <p:nvSpPr>
          <p:cNvPr id="7" name="Title 1"/>
          <p:cNvSpPr>
            <a:spLocks noGrp="1"/>
          </p:cNvSpPr>
          <p:nvPr>
            <p:ph type="title" hasCustomPrompt="1"/>
          </p:nvPr>
        </p:nvSpPr>
        <p:spPr>
          <a:xfrm>
            <a:off x="428400" y="143342"/>
            <a:ext cx="11336400" cy="459066"/>
          </a:xfrm>
        </p:spPr>
        <p:txBody>
          <a:bodyPr vert="horz" lIns="91440" tIns="45720" rIns="91440" bIns="45720" rtlCol="0" anchor="t">
            <a:noAutofit/>
          </a:bodyPr>
          <a:lstStyle>
            <a:lvl1pPr>
              <a:defRPr lang="en-CA" dirty="0"/>
            </a:lvl1pPr>
          </a:lstStyle>
          <a:p>
            <a:pPr lvl="0"/>
            <a:r>
              <a:rPr lang="en-US" dirty="0" smtClean="0"/>
              <a:t>Click to edit Master title style│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Tree>
    <p:extLst>
      <p:ext uri="{BB962C8B-B14F-4D97-AF65-F5344CB8AC3E}">
        <p14:creationId xmlns:p14="http://schemas.microsoft.com/office/powerpoint/2010/main" val="200818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28399" y="799200"/>
            <a:ext cx="5580000" cy="823912"/>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p:txBody>
      </p:sp>
      <p:sp>
        <p:nvSpPr>
          <p:cNvPr id="4" name="Content Placeholder 3"/>
          <p:cNvSpPr>
            <a:spLocks noGrp="1"/>
          </p:cNvSpPr>
          <p:nvPr>
            <p:ph sz="half" idx="2" hasCustomPrompt="1"/>
          </p:nvPr>
        </p:nvSpPr>
        <p:spPr>
          <a:xfrm>
            <a:off x="428399" y="1623112"/>
            <a:ext cx="5580000" cy="3684588"/>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CA" sz="18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5" name="Text Placeholder 4"/>
          <p:cNvSpPr>
            <a:spLocks noGrp="1"/>
          </p:cNvSpPr>
          <p:nvPr>
            <p:ph type="body" sz="quarter" idx="3" hasCustomPrompt="1"/>
          </p:nvPr>
        </p:nvSpPr>
        <p:spPr>
          <a:xfrm>
            <a:off x="6184800" y="799200"/>
            <a:ext cx="5580000" cy="823912"/>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p:txBody>
      </p:sp>
      <p:sp>
        <p:nvSpPr>
          <p:cNvPr id="6" name="Content Placeholder 5"/>
          <p:cNvSpPr>
            <a:spLocks noGrp="1"/>
          </p:cNvSpPr>
          <p:nvPr>
            <p:ph sz="quarter" idx="4" hasCustomPrompt="1"/>
          </p:nvPr>
        </p:nvSpPr>
        <p:spPr>
          <a:xfrm>
            <a:off x="6184800" y="1623112"/>
            <a:ext cx="5580000" cy="3684588"/>
          </a:xfrm>
        </p:spPr>
        <p:txBody>
          <a:bodyPr vert="horz" lIns="91440" tIns="45720" rIns="91440" bIns="45720" rtlCol="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80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CA" sz="18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14" name="Slide Number Placeholder 5"/>
          <p:cNvSpPr txBox="1">
            <a:spLocks/>
          </p:cNvSpPr>
          <p:nvPr userDrawn="1"/>
        </p:nvSpPr>
        <p:spPr>
          <a:xfrm>
            <a:off x="11534400" y="6397200"/>
            <a:ext cx="47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
        <p:nvSpPr>
          <p:cNvPr id="9" name="Title 1"/>
          <p:cNvSpPr>
            <a:spLocks noGrp="1"/>
          </p:cNvSpPr>
          <p:nvPr>
            <p:ph type="title" hasCustomPrompt="1"/>
          </p:nvPr>
        </p:nvSpPr>
        <p:spPr>
          <a:xfrm>
            <a:off x="428400" y="143342"/>
            <a:ext cx="11336400" cy="459066"/>
          </a:xfrm>
        </p:spPr>
        <p:txBody>
          <a:bodyPr vert="horz" lIns="91440" tIns="45720" rIns="91440" bIns="45720" rtlCol="0" anchor="t">
            <a:noAutofit/>
          </a:bodyPr>
          <a:lstStyle>
            <a:lvl1pPr>
              <a:defRPr lang="en-CA" dirty="0"/>
            </a:lvl1pPr>
          </a:lstStyle>
          <a:p>
            <a:pPr lvl="0"/>
            <a:r>
              <a:rPr lang="en-US" dirty="0" smtClean="0"/>
              <a:t>Click to edit Master title style│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Tree>
    <p:extLst>
      <p:ext uri="{BB962C8B-B14F-4D97-AF65-F5344CB8AC3E}">
        <p14:creationId xmlns:p14="http://schemas.microsoft.com/office/powerpoint/2010/main" val="84071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t">
            <a:normAutofit/>
          </a:body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2"/>
                </a:solidFill>
                <a:latin typeface="Century Gothic" panose="020B0502020202020204" pitchFamily="34" charset="0"/>
              </a:defRPr>
            </a:lvl1pPr>
          </a:lstStyle>
          <a:p>
            <a:fld id="{FC5A612A-538F-400F-9846-A3C02CFBCD75}" type="datetimeFigureOut">
              <a:rPr lang="en-CA" smtClean="0"/>
              <a:pPr/>
              <a:t>2019-09-05</a:t>
            </a:fld>
            <a:endParaRPr lang="en-CA" dirty="0"/>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2"/>
                </a:solidFill>
                <a:latin typeface="Century Gothic" panose="020B0502020202020204" pitchFamily="34" charset="0"/>
              </a:defRPr>
            </a:lvl1pPr>
          </a:lstStyle>
          <a:p>
            <a:endParaRPr lang="en-CA"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2"/>
                </a:solidFill>
                <a:latin typeface="Century Gothic" panose="020B0502020202020204" pitchFamily="34" charset="0"/>
              </a:defRPr>
            </a:lvl1pPr>
          </a:lstStyle>
          <a:p>
            <a:fld id="{105822BA-B7AE-4DDB-BAFC-C8E55FB5C986}" type="slidenum">
              <a:rPr lang="en-CA" smtClean="0"/>
              <a:pPr/>
              <a:t>‹#›</a:t>
            </a:fld>
            <a:endParaRPr lang="en-CA" dirty="0"/>
          </a:p>
        </p:txBody>
      </p:sp>
    </p:spTree>
    <p:extLst>
      <p:ext uri="{BB962C8B-B14F-4D97-AF65-F5344CB8AC3E}">
        <p14:creationId xmlns:p14="http://schemas.microsoft.com/office/powerpoint/2010/main" val="3109879001"/>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4" r:id="rId3"/>
    <p:sldLayoutId id="2147483650" r:id="rId4"/>
    <p:sldLayoutId id="2147483654" r:id="rId5"/>
    <p:sldLayoutId id="2147483661" r:id="rId6"/>
    <p:sldLayoutId id="2147483662" r:id="rId7"/>
    <p:sldLayoutId id="2147483652" r:id="rId8"/>
    <p:sldLayoutId id="2147483653" r:id="rId9"/>
    <p:sldLayoutId id="2147483655" r:id="rId10"/>
  </p:sldLayoutIdLst>
  <p:txStyles>
    <p:titleStyle>
      <a:lvl1pPr algn="l" defTabSz="914377" rtl="0" eaLnBrk="1" latinLnBrk="0" hangingPunct="1">
        <a:lnSpc>
          <a:spcPct val="90000"/>
        </a:lnSpc>
        <a:spcBef>
          <a:spcPct val="0"/>
        </a:spcBef>
        <a:buNone/>
        <a:defRPr sz="2400" b="1" kern="1200">
          <a:solidFill>
            <a:schemeClr val="tx1"/>
          </a:solidFill>
          <a:latin typeface="Century Gothic" panose="020B0502020202020204" pitchFamily="34" charset="0"/>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kern="1200" baseline="0">
          <a:solidFill>
            <a:schemeClr val="tx1"/>
          </a:solidFill>
          <a:latin typeface="Century Gothic" panose="020B0502020202020204" pitchFamily="34" charset="0"/>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hyperlink" Target="https://ssc-spc.slack.co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slack.com/intl/en-ca/downloads/windows" TargetMode="External"/><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12.png"/><Relationship Id="rId5" Type="http://schemas.openxmlformats.org/officeDocument/2006/relationships/hyperlink" Target="https://ssc-spc.slack.com/"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s://get.slack.help/hc/en-us" TargetMode="Externa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hyperlink" Target="mailto:heraldo.jacques@canada.ca" TargetMode="External"/><Relationship Id="rId4" Type="http://schemas.openxmlformats.org/officeDocument/2006/relationships/hyperlink" Target="mailto:jessica.mardo@canada.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CIO Slack Pilot  </a:t>
            </a:r>
            <a:endParaRPr lang="en-CA" dirty="0"/>
          </a:p>
        </p:txBody>
      </p:sp>
      <p:sp>
        <p:nvSpPr>
          <p:cNvPr id="7" name="Subtitle 6"/>
          <p:cNvSpPr>
            <a:spLocks noGrp="1"/>
          </p:cNvSpPr>
          <p:nvPr>
            <p:ph type="subTitle" idx="1"/>
          </p:nvPr>
        </p:nvSpPr>
        <p:spPr>
          <a:xfrm>
            <a:off x="1758685" y="2670482"/>
            <a:ext cx="8747390" cy="675025"/>
          </a:xfrm>
        </p:spPr>
        <p:txBody>
          <a:bodyPr/>
          <a:lstStyle/>
          <a:p>
            <a:r>
              <a:rPr lang="en-US" dirty="0" smtClean="0"/>
              <a:t>Guidelines and Introduction to Slack</a:t>
            </a:r>
            <a:endParaRPr lang="en-CA" dirty="0"/>
          </a:p>
        </p:txBody>
      </p:sp>
    </p:spTree>
    <p:extLst>
      <p:ext uri="{BB962C8B-B14F-4D97-AF65-F5344CB8AC3E}">
        <p14:creationId xmlns:p14="http://schemas.microsoft.com/office/powerpoint/2010/main" val="240123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Slack?</a:t>
            </a:r>
            <a:endParaRPr lang="en-CA" dirty="0"/>
          </a:p>
        </p:txBody>
      </p:sp>
      <p:sp>
        <p:nvSpPr>
          <p:cNvPr id="4" name="Rectangle 3"/>
          <p:cNvSpPr/>
          <p:nvPr/>
        </p:nvSpPr>
        <p:spPr>
          <a:xfrm>
            <a:off x="2977053" y="1568101"/>
            <a:ext cx="7394855" cy="923330"/>
          </a:xfrm>
          <a:prstGeom prst="rect">
            <a:avLst/>
          </a:prstGeom>
        </p:spPr>
        <p:txBody>
          <a:bodyPr wrap="square">
            <a:spAutoFit/>
          </a:bodyPr>
          <a:lstStyle/>
          <a:p>
            <a:r>
              <a:rPr lang="fr-CA" dirty="0" err="1">
                <a:latin typeface="Consolas" panose="020B0609020204030204" pitchFamily="49" charset="0"/>
              </a:rPr>
              <a:t>Since</a:t>
            </a:r>
            <a:r>
              <a:rPr lang="fr-CA" dirty="0">
                <a:latin typeface="Consolas" panose="020B0609020204030204" pitchFamily="49" charset="0"/>
              </a:rPr>
              <a:t> </a:t>
            </a:r>
            <a:r>
              <a:rPr lang="fr-CA" dirty="0" smtClean="0">
                <a:latin typeface="Consolas" panose="020B0609020204030204" pitchFamily="49" charset="0"/>
              </a:rPr>
              <a:t>2018</a:t>
            </a:r>
            <a:r>
              <a:rPr lang="fr-CA" dirty="0">
                <a:latin typeface="Consolas" panose="020B0609020204030204" pitchFamily="49" charset="0"/>
              </a:rPr>
              <a:t>, </a:t>
            </a:r>
            <a:r>
              <a:rPr lang="fr-CA" dirty="0" err="1">
                <a:latin typeface="Consolas" panose="020B0609020204030204" pitchFamily="49" charset="0"/>
              </a:rPr>
              <a:t>Treasury</a:t>
            </a:r>
            <a:r>
              <a:rPr lang="fr-CA" dirty="0">
                <a:latin typeface="Consolas" panose="020B0609020204030204" pitchFamily="49" charset="0"/>
              </a:rPr>
              <a:t> </a:t>
            </a:r>
            <a:r>
              <a:rPr lang="fr-CA" dirty="0" err="1">
                <a:latin typeface="Consolas" panose="020B0609020204030204" pitchFamily="49" charset="0"/>
              </a:rPr>
              <a:t>Board</a:t>
            </a:r>
            <a:r>
              <a:rPr lang="fr-CA" dirty="0">
                <a:latin typeface="Consolas" panose="020B0609020204030204" pitchFamily="49" charset="0"/>
              </a:rPr>
              <a:t> has </a:t>
            </a:r>
            <a:r>
              <a:rPr lang="fr-CA" dirty="0" err="1" smtClean="0">
                <a:latin typeface="Consolas" panose="020B0609020204030204" pitchFamily="49" charset="0"/>
              </a:rPr>
              <a:t>supported</a:t>
            </a:r>
            <a:r>
              <a:rPr lang="fr-CA" dirty="0" smtClean="0">
                <a:latin typeface="Consolas" panose="020B0609020204030204" pitchFamily="49" charset="0"/>
              </a:rPr>
              <a:t> </a:t>
            </a:r>
            <a:r>
              <a:rPr lang="fr-CA" dirty="0">
                <a:latin typeface="Consolas" panose="020B0609020204030204" pitchFamily="49" charset="0"/>
              </a:rPr>
              <a:t>the use of </a:t>
            </a:r>
            <a:r>
              <a:rPr lang="fr-CA" dirty="0" err="1">
                <a:latin typeface="Consolas" panose="020B0609020204030204" pitchFamily="49" charset="0"/>
              </a:rPr>
              <a:t>Slack</a:t>
            </a:r>
            <a:r>
              <a:rPr lang="fr-CA" dirty="0">
                <a:latin typeface="Consolas" panose="020B0609020204030204" pitchFamily="49" charset="0"/>
              </a:rPr>
              <a:t> </a:t>
            </a:r>
            <a:r>
              <a:rPr lang="en-CA" dirty="0" smtClean="0">
                <a:latin typeface="Consolas" panose="020B0609020204030204" pitchFamily="49" charset="0"/>
              </a:rPr>
              <a:t>throughout</a:t>
            </a:r>
            <a:r>
              <a:rPr lang="fr-CA" dirty="0" smtClean="0">
                <a:latin typeface="Consolas" panose="020B0609020204030204" pitchFamily="49" charset="0"/>
              </a:rPr>
              <a:t> </a:t>
            </a:r>
            <a:r>
              <a:rPr lang="fr-CA" dirty="0">
                <a:latin typeface="Consolas" panose="020B0609020204030204" pitchFamily="49" charset="0"/>
              </a:rPr>
              <a:t>the </a:t>
            </a:r>
            <a:r>
              <a:rPr lang="fr-CA" dirty="0" smtClean="0">
                <a:latin typeface="Consolas" panose="020B0609020204030204" pitchFamily="49" charset="0"/>
              </a:rPr>
              <a:t>GC for non-sensitive real-time messaging and collaboration </a:t>
            </a:r>
            <a:endParaRPr lang="fr-CA" dirty="0">
              <a:latin typeface="Consolas" panose="020B0609020204030204" pitchFamily="49" charset="0"/>
            </a:endParaRPr>
          </a:p>
        </p:txBody>
      </p:sp>
      <p:pic>
        <p:nvPicPr>
          <p:cNvPr id="7" name="Picture 6" descr="Tresury Board logo, with a thumbs up under neath it." title="tbs-approved"/>
          <p:cNvPicPr>
            <a:picLocks noChangeAspect="1"/>
          </p:cNvPicPr>
          <p:nvPr/>
        </p:nvPicPr>
        <p:blipFill>
          <a:blip r:embed="rId4"/>
          <a:stretch>
            <a:fillRect/>
          </a:stretch>
        </p:blipFill>
        <p:spPr>
          <a:xfrm>
            <a:off x="1391726" y="1231740"/>
            <a:ext cx="1435598" cy="1461859"/>
          </a:xfrm>
          <a:prstGeom prst="rect">
            <a:avLst/>
          </a:prstGeom>
        </p:spPr>
      </p:pic>
      <p:sp>
        <p:nvSpPr>
          <p:cNvPr id="5" name="Rectangle 4"/>
          <p:cNvSpPr/>
          <p:nvPr/>
        </p:nvSpPr>
        <p:spPr>
          <a:xfrm>
            <a:off x="2977054" y="3380526"/>
            <a:ext cx="7238100" cy="923330"/>
          </a:xfrm>
          <a:prstGeom prst="rect">
            <a:avLst/>
          </a:prstGeom>
        </p:spPr>
        <p:txBody>
          <a:bodyPr wrap="square">
            <a:spAutoFit/>
          </a:bodyPr>
          <a:lstStyle/>
          <a:p>
            <a:r>
              <a:rPr lang="en-CA" dirty="0" smtClean="0">
                <a:latin typeface="Consolas" panose="020B0609020204030204" pitchFamily="49" charset="0"/>
              </a:rPr>
              <a:t>As anyone is able to freely make workspaces and invite colleagues to their workspace, the tool has risen dramatically in popularity across the GC.</a:t>
            </a:r>
            <a:endParaRPr lang="en-CA" dirty="0">
              <a:latin typeface="Consolas" panose="020B0609020204030204" pitchFamily="49" charset="0"/>
            </a:endParaRPr>
          </a:p>
        </p:txBody>
      </p:sp>
      <p:pic>
        <p:nvPicPr>
          <p:cNvPr id="8" name="Picture 7" descr="Multi-colour slack logo" title="slack-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6273" y="3278939"/>
            <a:ext cx="1126503" cy="1126503"/>
          </a:xfrm>
          <a:prstGeom prst="rect">
            <a:avLst/>
          </a:prstGeom>
        </p:spPr>
      </p:pic>
      <p:sp>
        <p:nvSpPr>
          <p:cNvPr id="6" name="Rectangle 5"/>
          <p:cNvSpPr/>
          <p:nvPr/>
        </p:nvSpPr>
        <p:spPr>
          <a:xfrm>
            <a:off x="2977054" y="5287220"/>
            <a:ext cx="7238100" cy="923330"/>
          </a:xfrm>
          <a:prstGeom prst="rect">
            <a:avLst/>
          </a:prstGeom>
        </p:spPr>
        <p:txBody>
          <a:bodyPr wrap="square">
            <a:spAutoFit/>
          </a:bodyPr>
          <a:lstStyle/>
          <a:p>
            <a:r>
              <a:rPr lang="fr-CA" dirty="0" smtClean="0">
                <a:latin typeface="Consolas" panose="020B0609020204030204" pitchFamily="49" charset="0"/>
              </a:rPr>
              <a:t>As </a:t>
            </a:r>
            <a:r>
              <a:rPr lang="fr-CA" dirty="0">
                <a:latin typeface="Consolas" panose="020B0609020204030204" pitchFamily="49" charset="0"/>
              </a:rPr>
              <a:t>we </a:t>
            </a:r>
            <a:r>
              <a:rPr lang="en-CA" dirty="0" smtClean="0">
                <a:latin typeface="Consolas" panose="020B0609020204030204" pitchFamily="49" charset="0"/>
              </a:rPr>
              <a:t>work</a:t>
            </a:r>
            <a:r>
              <a:rPr lang="fr-CA" dirty="0" smtClean="0">
                <a:latin typeface="Consolas" panose="020B0609020204030204" pitchFamily="49" charset="0"/>
              </a:rPr>
              <a:t> </a:t>
            </a:r>
            <a:r>
              <a:rPr lang="en-CA" dirty="0" smtClean="0">
                <a:latin typeface="Consolas" panose="020B0609020204030204" pitchFamily="49" charset="0"/>
              </a:rPr>
              <a:t>towards</a:t>
            </a:r>
            <a:r>
              <a:rPr lang="fr-CA" dirty="0" smtClean="0">
                <a:latin typeface="Consolas" panose="020B0609020204030204" pitchFamily="49" charset="0"/>
              </a:rPr>
              <a:t> </a:t>
            </a:r>
            <a:r>
              <a:rPr lang="en-CA" dirty="0" smtClean="0">
                <a:latin typeface="Consolas" panose="020B0609020204030204" pitchFamily="49" charset="0"/>
              </a:rPr>
              <a:t>equipping</a:t>
            </a:r>
            <a:r>
              <a:rPr lang="fr-CA" dirty="0" smtClean="0">
                <a:latin typeface="Consolas" panose="020B0609020204030204" pitchFamily="49" charset="0"/>
              </a:rPr>
              <a:t> </a:t>
            </a:r>
            <a:r>
              <a:rPr lang="fr-CA" dirty="0">
                <a:latin typeface="Consolas" panose="020B0609020204030204" pitchFamily="49" charset="0"/>
              </a:rPr>
              <a:t>the GC </a:t>
            </a:r>
            <a:r>
              <a:rPr lang="en-CA" dirty="0" smtClean="0">
                <a:latin typeface="Consolas" panose="020B0609020204030204" pitchFamily="49" charset="0"/>
              </a:rPr>
              <a:t>workforce</a:t>
            </a:r>
            <a:r>
              <a:rPr lang="fr-CA" dirty="0" smtClean="0">
                <a:latin typeface="Consolas" panose="020B0609020204030204" pitchFamily="49" charset="0"/>
              </a:rPr>
              <a:t> </a:t>
            </a:r>
            <a:r>
              <a:rPr lang="en-CA" dirty="0" smtClean="0">
                <a:latin typeface="Consolas" panose="020B0609020204030204" pitchFamily="49" charset="0"/>
              </a:rPr>
              <a:t>with</a:t>
            </a:r>
            <a:r>
              <a:rPr lang="fr-CA" dirty="0" smtClean="0">
                <a:latin typeface="Consolas" panose="020B0609020204030204" pitchFamily="49" charset="0"/>
              </a:rPr>
              <a:t> </a:t>
            </a:r>
            <a:r>
              <a:rPr lang="fr-CA" dirty="0">
                <a:latin typeface="Consolas" panose="020B0609020204030204" pitchFamily="49" charset="0"/>
              </a:rPr>
              <a:t>Collaboration Tools, we </a:t>
            </a:r>
            <a:r>
              <a:rPr lang="en-CA" dirty="0" smtClean="0">
                <a:latin typeface="Consolas" panose="020B0609020204030204" pitchFamily="49" charset="0"/>
              </a:rPr>
              <a:t>want</a:t>
            </a:r>
            <a:r>
              <a:rPr lang="fr-CA" dirty="0" smtClean="0">
                <a:latin typeface="Consolas" panose="020B0609020204030204" pitchFamily="49" charset="0"/>
              </a:rPr>
              <a:t> </a:t>
            </a:r>
            <a:r>
              <a:rPr lang="fr-CA" dirty="0">
                <a:latin typeface="Consolas" panose="020B0609020204030204" pitchFamily="49" charset="0"/>
              </a:rPr>
              <a:t>to </a:t>
            </a:r>
            <a:r>
              <a:rPr lang="en-CA" dirty="0" smtClean="0">
                <a:latin typeface="Consolas" panose="020B0609020204030204" pitchFamily="49" charset="0"/>
              </a:rPr>
              <a:t>ensure</a:t>
            </a:r>
            <a:r>
              <a:rPr lang="fr-CA" dirty="0" smtClean="0">
                <a:latin typeface="Consolas" panose="020B0609020204030204" pitchFamily="49" charset="0"/>
              </a:rPr>
              <a:t> </a:t>
            </a:r>
            <a:r>
              <a:rPr lang="en-CA" dirty="0" smtClean="0">
                <a:latin typeface="Consolas" panose="020B0609020204030204" pitchFamily="49" charset="0"/>
              </a:rPr>
              <a:t>we’re</a:t>
            </a:r>
            <a:r>
              <a:rPr lang="fr-CA" dirty="0" smtClean="0">
                <a:latin typeface="Consolas" panose="020B0609020204030204" pitchFamily="49" charset="0"/>
              </a:rPr>
              <a:t> </a:t>
            </a:r>
            <a:r>
              <a:rPr lang="en-CA" dirty="0" smtClean="0">
                <a:latin typeface="Consolas" panose="020B0609020204030204" pitchFamily="49" charset="0"/>
              </a:rPr>
              <a:t>evaluating</a:t>
            </a:r>
            <a:r>
              <a:rPr lang="fr-CA" dirty="0" smtClean="0">
                <a:latin typeface="Consolas" panose="020B0609020204030204" pitchFamily="49" charset="0"/>
              </a:rPr>
              <a:t> all the </a:t>
            </a:r>
            <a:r>
              <a:rPr lang="en-CA" dirty="0" smtClean="0">
                <a:latin typeface="Consolas" panose="020B0609020204030204" pitchFamily="49" charset="0"/>
              </a:rPr>
              <a:t>tools</a:t>
            </a:r>
            <a:r>
              <a:rPr lang="fr-CA" dirty="0" smtClean="0">
                <a:latin typeface="Consolas" panose="020B0609020204030204" pitchFamily="49" charset="0"/>
              </a:rPr>
              <a:t> </a:t>
            </a:r>
            <a:r>
              <a:rPr lang="en-CA" dirty="0" smtClean="0">
                <a:latin typeface="Consolas" panose="020B0609020204030204" pitchFamily="49" charset="0"/>
              </a:rPr>
              <a:t>that</a:t>
            </a:r>
            <a:r>
              <a:rPr lang="fr-CA" dirty="0" smtClean="0">
                <a:latin typeface="Consolas" panose="020B0609020204030204" pitchFamily="49" charset="0"/>
              </a:rPr>
              <a:t> </a:t>
            </a:r>
            <a:r>
              <a:rPr lang="fr-CA" dirty="0">
                <a:latin typeface="Consolas" panose="020B0609020204030204" pitchFamily="49" charset="0"/>
              </a:rPr>
              <a:t>people </a:t>
            </a:r>
            <a:r>
              <a:rPr lang="fr-CA" i="1" dirty="0">
                <a:latin typeface="Consolas" panose="020B0609020204030204" pitchFamily="49" charset="0"/>
              </a:rPr>
              <a:t>WANT</a:t>
            </a:r>
            <a:r>
              <a:rPr lang="fr-CA" dirty="0">
                <a:latin typeface="Consolas" panose="020B0609020204030204" pitchFamily="49" charset="0"/>
              </a:rPr>
              <a:t> to </a:t>
            </a:r>
            <a:r>
              <a:rPr lang="fr-CA" dirty="0" smtClean="0">
                <a:latin typeface="Consolas" panose="020B0609020204030204" pitchFamily="49" charset="0"/>
              </a:rPr>
              <a:t>use.</a:t>
            </a:r>
            <a:endParaRPr lang="fr-CA" dirty="0">
              <a:latin typeface="Consolas" panose="020B0609020204030204" pitchFamily="49" charset="0"/>
            </a:endParaRPr>
          </a:p>
        </p:txBody>
      </p:sp>
      <p:pic>
        <p:nvPicPr>
          <p:cNvPr id="9" name="Picture 8" descr="A phone, monitor and notebook " title="digital workspac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1726" y="5039768"/>
            <a:ext cx="1435598" cy="1435598"/>
          </a:xfrm>
          <a:prstGeom prst="rect">
            <a:avLst/>
          </a:prstGeom>
        </p:spPr>
      </p:pic>
    </p:spTree>
    <p:extLst>
      <p:ext uri="{BB962C8B-B14F-4D97-AF65-F5344CB8AC3E}">
        <p14:creationId xmlns:p14="http://schemas.microsoft.com/office/powerpoint/2010/main" val="2142492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What is the purpose of the Pilot?</a:t>
            </a:r>
            <a:endParaRPr lang="en-CA" dirty="0"/>
          </a:p>
        </p:txBody>
      </p:sp>
      <p:sp>
        <p:nvSpPr>
          <p:cNvPr id="10" name="Rectangle 9"/>
          <p:cNvSpPr/>
          <p:nvPr/>
        </p:nvSpPr>
        <p:spPr>
          <a:xfrm>
            <a:off x="3009111" y="1544822"/>
            <a:ext cx="8059483" cy="1200329"/>
          </a:xfrm>
          <a:prstGeom prst="rect">
            <a:avLst/>
          </a:prstGeom>
        </p:spPr>
        <p:txBody>
          <a:bodyPr wrap="square">
            <a:spAutoFit/>
          </a:bodyPr>
          <a:lstStyle/>
          <a:p>
            <a:r>
              <a:rPr lang="en-CA" dirty="0">
                <a:latin typeface="Consolas" panose="020B0609020204030204" pitchFamily="49" charset="0"/>
              </a:rPr>
              <a:t>Overall, the intent will be to </a:t>
            </a:r>
            <a:r>
              <a:rPr lang="en-CA" dirty="0" smtClean="0">
                <a:latin typeface="Consolas" panose="020B0609020204030204" pitchFamily="49" charset="0"/>
              </a:rPr>
              <a:t>learn about Slack from actual users. We want to </a:t>
            </a:r>
            <a:r>
              <a:rPr lang="en-CA" dirty="0">
                <a:latin typeface="Consolas" panose="020B0609020204030204" pitchFamily="49" charset="0"/>
              </a:rPr>
              <a:t>share our </a:t>
            </a:r>
            <a:r>
              <a:rPr lang="en-CA" dirty="0" smtClean="0">
                <a:latin typeface="Consolas" panose="020B0609020204030204" pitchFamily="49" charset="0"/>
              </a:rPr>
              <a:t>experiences to help determine if procuring paid licenses for Slack is something we should be considering for SSC.</a:t>
            </a:r>
          </a:p>
        </p:txBody>
      </p:sp>
      <p:pic>
        <p:nvPicPr>
          <p:cNvPr id="11" name="Picture 10" descr="Three people with a speech bubble over their heads." title="user feedback"/>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623" y="1331575"/>
            <a:ext cx="1626823" cy="1626823"/>
          </a:xfrm>
          <a:prstGeom prst="rect">
            <a:avLst/>
          </a:prstGeom>
        </p:spPr>
      </p:pic>
      <p:sp>
        <p:nvSpPr>
          <p:cNvPr id="3" name="Rectangle 2"/>
          <p:cNvSpPr/>
          <p:nvPr/>
        </p:nvSpPr>
        <p:spPr>
          <a:xfrm>
            <a:off x="1686008" y="3347930"/>
            <a:ext cx="9265321" cy="2862322"/>
          </a:xfrm>
          <a:prstGeom prst="rect">
            <a:avLst/>
          </a:prstGeom>
        </p:spPr>
        <p:txBody>
          <a:bodyPr wrap="square">
            <a:spAutoFit/>
          </a:bodyPr>
          <a:lstStyle/>
          <a:p>
            <a:endParaRPr lang="fr-CA" b="1" dirty="0">
              <a:latin typeface="Consolas" panose="020B0609020204030204" pitchFamily="49" charset="0"/>
            </a:endParaRPr>
          </a:p>
          <a:p>
            <a:r>
              <a:rPr lang="en-CA" dirty="0" smtClean="0">
                <a:latin typeface="Consolas" panose="020B0609020204030204" pitchFamily="49" charset="0"/>
              </a:rPr>
              <a:t>We will </a:t>
            </a:r>
            <a:r>
              <a:rPr lang="en-CA" dirty="0">
                <a:latin typeface="Consolas" panose="020B0609020204030204" pitchFamily="49" charset="0"/>
              </a:rPr>
              <a:t>assess a number of </a:t>
            </a:r>
            <a:r>
              <a:rPr lang="en-CA" dirty="0" smtClean="0">
                <a:latin typeface="Consolas" panose="020B0609020204030204" pitchFamily="49" charset="0"/>
              </a:rPr>
              <a:t>things, such as:</a:t>
            </a:r>
            <a:endParaRPr lang="en-CA" dirty="0">
              <a:latin typeface="Consolas" panose="020B0609020204030204" pitchFamily="49" charset="0"/>
            </a:endParaRPr>
          </a:p>
          <a:p>
            <a:pPr marL="800100" lvl="1" indent="-342900">
              <a:buFont typeface="Arial" panose="020B0604020202020204" pitchFamily="34" charset="0"/>
              <a:buChar char="•"/>
            </a:pPr>
            <a:r>
              <a:rPr lang="en-CA" dirty="0" smtClean="0">
                <a:latin typeface="Consolas" panose="020B0609020204030204" pitchFamily="49" charset="0"/>
              </a:rPr>
              <a:t>Overlaps </a:t>
            </a:r>
            <a:r>
              <a:rPr lang="en-CA" dirty="0">
                <a:latin typeface="Consolas" panose="020B0609020204030204" pitchFamily="49" charset="0"/>
              </a:rPr>
              <a:t>with </a:t>
            </a:r>
            <a:r>
              <a:rPr lang="en-CA" dirty="0" smtClean="0">
                <a:latin typeface="Consolas" panose="020B0609020204030204" pitchFamily="49" charset="0"/>
              </a:rPr>
              <a:t>O365</a:t>
            </a:r>
            <a:endParaRPr lang="en-CA" dirty="0">
              <a:latin typeface="Consolas" panose="020B0609020204030204" pitchFamily="49" charset="0"/>
            </a:endParaRPr>
          </a:p>
          <a:p>
            <a:pPr marL="800100" lvl="1" indent="-342900">
              <a:buFont typeface="Arial" panose="020B0604020202020204" pitchFamily="34" charset="0"/>
              <a:buChar char="•"/>
            </a:pPr>
            <a:r>
              <a:rPr lang="en-CA" dirty="0">
                <a:latin typeface="Consolas" panose="020B0609020204030204" pitchFamily="49" charset="0"/>
              </a:rPr>
              <a:t>How </a:t>
            </a:r>
            <a:r>
              <a:rPr lang="en-CA" dirty="0" smtClean="0">
                <a:latin typeface="Consolas" panose="020B0609020204030204" pitchFamily="49" charset="0"/>
              </a:rPr>
              <a:t>Slack impacts your day - did </a:t>
            </a:r>
            <a:r>
              <a:rPr lang="en-CA" dirty="0">
                <a:latin typeface="Consolas" panose="020B0609020204030204" pitchFamily="49" charset="0"/>
              </a:rPr>
              <a:t>it bring </a:t>
            </a:r>
            <a:r>
              <a:rPr lang="en-CA" dirty="0" smtClean="0">
                <a:latin typeface="Consolas" panose="020B0609020204030204" pitchFamily="49" charset="0"/>
              </a:rPr>
              <a:t>value? was </a:t>
            </a:r>
            <a:r>
              <a:rPr lang="en-CA" dirty="0">
                <a:latin typeface="Consolas" panose="020B0609020204030204" pitchFamily="49" charset="0"/>
              </a:rPr>
              <a:t>it a </a:t>
            </a:r>
            <a:r>
              <a:rPr lang="en-CA" dirty="0" smtClean="0">
                <a:latin typeface="Consolas" panose="020B0609020204030204" pitchFamily="49" charset="0"/>
              </a:rPr>
              <a:t>distraction?</a:t>
            </a:r>
          </a:p>
          <a:p>
            <a:pPr marL="800100" lvl="1" indent="-342900">
              <a:buFont typeface="Arial" panose="020B0604020202020204" pitchFamily="34" charset="0"/>
              <a:buChar char="•"/>
            </a:pPr>
            <a:r>
              <a:rPr lang="en-CA" dirty="0" smtClean="0">
                <a:latin typeface="Consolas" panose="020B0609020204030204" pitchFamily="49" charset="0"/>
              </a:rPr>
              <a:t>Accessibility</a:t>
            </a:r>
          </a:p>
          <a:p>
            <a:pPr marL="800100" lvl="1" indent="-342900">
              <a:buFont typeface="Arial" panose="020B0604020202020204" pitchFamily="34" charset="0"/>
              <a:buChar char="•"/>
            </a:pPr>
            <a:r>
              <a:rPr lang="en-CA" dirty="0" smtClean="0">
                <a:latin typeface="Consolas" panose="020B0609020204030204" pitchFamily="49" charset="0"/>
              </a:rPr>
              <a:t>Security</a:t>
            </a:r>
          </a:p>
          <a:p>
            <a:pPr marL="800100" lvl="1" indent="-342900">
              <a:buFont typeface="Arial" panose="020B0604020202020204" pitchFamily="34" charset="0"/>
              <a:buChar char="•"/>
            </a:pPr>
            <a:r>
              <a:rPr lang="en-US" dirty="0" smtClean="0">
                <a:latin typeface="Consolas" panose="020B0609020204030204" pitchFamily="49" charset="0"/>
              </a:rPr>
              <a:t>User experience on work and personal devices</a:t>
            </a:r>
            <a:endParaRPr lang="en-CA" dirty="0" smtClean="0">
              <a:latin typeface="Consolas" panose="020B0609020204030204" pitchFamily="49" charset="0"/>
            </a:endParaRPr>
          </a:p>
          <a:p>
            <a:pPr marL="800100" lvl="1" indent="-342900">
              <a:buFont typeface="Arial" panose="020B0604020202020204" pitchFamily="34" charset="0"/>
              <a:buChar char="•"/>
            </a:pPr>
            <a:r>
              <a:rPr lang="en-US" dirty="0" smtClean="0">
                <a:latin typeface="Consolas" panose="020B0609020204030204" pitchFamily="49" charset="0"/>
              </a:rPr>
              <a:t>How is Slack being used in other Departments (Transport Canada, Canadian Digital Services, Natural Resources Canada)</a:t>
            </a:r>
            <a:endParaRPr lang="en-CA" dirty="0" smtClean="0">
              <a:latin typeface="Consolas" panose="020B0609020204030204" pitchFamily="49" charset="0"/>
            </a:endParaRPr>
          </a:p>
        </p:txBody>
      </p:sp>
    </p:spTree>
    <p:extLst>
      <p:ext uri="{BB962C8B-B14F-4D97-AF65-F5344CB8AC3E}">
        <p14:creationId xmlns:p14="http://schemas.microsoft.com/office/powerpoint/2010/main" val="3055337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Pilot volunteer expectations</a:t>
            </a:r>
            <a:endParaRPr lang="en-CA" dirty="0"/>
          </a:p>
        </p:txBody>
      </p:sp>
      <p:pic>
        <p:nvPicPr>
          <p:cNvPr id="6" name="Picture 5" descr="An image of two hands clapping." title="cla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2494" y="1048326"/>
            <a:ext cx="1179805" cy="1179805"/>
          </a:xfrm>
          <a:prstGeom prst="rect">
            <a:avLst/>
          </a:prstGeom>
        </p:spPr>
      </p:pic>
      <p:sp>
        <p:nvSpPr>
          <p:cNvPr id="13" name="Rectangle 12"/>
          <p:cNvSpPr/>
          <p:nvPr/>
        </p:nvSpPr>
        <p:spPr>
          <a:xfrm>
            <a:off x="1166298" y="1505864"/>
            <a:ext cx="9860604" cy="400110"/>
          </a:xfrm>
          <a:prstGeom prst="rect">
            <a:avLst/>
          </a:prstGeom>
        </p:spPr>
        <p:txBody>
          <a:bodyPr wrap="square">
            <a:spAutoFit/>
          </a:bodyPr>
          <a:lstStyle/>
          <a:p>
            <a:pPr algn="ctr"/>
            <a:r>
              <a:rPr lang="en-CA" sz="2000" b="1" dirty="0" smtClean="0">
                <a:latin typeface="Consolas" panose="020B0609020204030204" pitchFamily="49" charset="0"/>
              </a:rPr>
              <a:t>Thank you for volunteering! </a:t>
            </a:r>
          </a:p>
        </p:txBody>
      </p:sp>
      <p:pic>
        <p:nvPicPr>
          <p:cNvPr id="17" name="Picture 16" descr="The same image of two hands clapping." title="clap-agai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8925" y="1048325"/>
            <a:ext cx="1179805" cy="1179805"/>
          </a:xfrm>
          <a:prstGeom prst="rect">
            <a:avLst/>
          </a:prstGeom>
        </p:spPr>
      </p:pic>
      <p:sp>
        <p:nvSpPr>
          <p:cNvPr id="5" name="Rectangle 4"/>
          <p:cNvSpPr/>
          <p:nvPr/>
        </p:nvSpPr>
        <p:spPr>
          <a:xfrm>
            <a:off x="729570" y="2889103"/>
            <a:ext cx="10734060" cy="646331"/>
          </a:xfrm>
          <a:prstGeom prst="rect">
            <a:avLst/>
          </a:prstGeom>
        </p:spPr>
        <p:txBody>
          <a:bodyPr wrap="square">
            <a:spAutoFit/>
          </a:bodyPr>
          <a:lstStyle/>
          <a:p>
            <a:r>
              <a:rPr lang="en-CA" dirty="0">
                <a:latin typeface="Consolas" panose="020B0609020204030204" pitchFamily="49" charset="0"/>
              </a:rPr>
              <a:t>As volunteers, we have a few expectations and instructions to ensure that this pilot is a success:</a:t>
            </a:r>
          </a:p>
        </p:txBody>
      </p:sp>
      <p:sp>
        <p:nvSpPr>
          <p:cNvPr id="4" name="Rectangle 3"/>
          <p:cNvSpPr/>
          <p:nvPr/>
        </p:nvSpPr>
        <p:spPr>
          <a:xfrm>
            <a:off x="1684375" y="3535434"/>
            <a:ext cx="9179170" cy="3970318"/>
          </a:xfrm>
          <a:prstGeom prst="rect">
            <a:avLst/>
          </a:prstGeom>
        </p:spPr>
        <p:txBody>
          <a:bodyPr wrap="square">
            <a:spAutoFit/>
          </a:bodyPr>
          <a:lstStyle/>
          <a:p>
            <a:pPr marL="285750" indent="-285750">
              <a:buFont typeface="Arial" panose="020B0604020202020204" pitchFamily="34" charset="0"/>
              <a:buChar char="•"/>
            </a:pPr>
            <a:r>
              <a:rPr lang="en-CA" dirty="0" smtClean="0">
                <a:latin typeface="Consolas" panose="020B0609020204030204" pitchFamily="49" charset="0"/>
              </a:rPr>
              <a:t>Create an account for Slack and actively coordinate with the members of your team to participate</a:t>
            </a:r>
          </a:p>
          <a:p>
            <a:pPr marL="285750" indent="-285750">
              <a:buFont typeface="Arial" panose="020B0604020202020204" pitchFamily="34" charset="0"/>
              <a:buChar char="•"/>
            </a:pPr>
            <a:endParaRPr lang="fr-CA" dirty="0" smtClean="0">
              <a:latin typeface="Consolas" panose="020B0609020204030204" pitchFamily="49" charset="0"/>
            </a:endParaRPr>
          </a:p>
          <a:p>
            <a:pPr marL="285750" indent="-285750">
              <a:buFont typeface="Arial" panose="020B0604020202020204" pitchFamily="34" charset="0"/>
              <a:buChar char="•"/>
            </a:pPr>
            <a:r>
              <a:rPr lang="en-CA" dirty="0" smtClean="0">
                <a:latin typeface="Consolas" panose="020B0609020204030204" pitchFamily="49" charset="0"/>
              </a:rPr>
              <a:t>Contribute</a:t>
            </a:r>
            <a:r>
              <a:rPr lang="fr-CA" dirty="0" smtClean="0">
                <a:latin typeface="Consolas" panose="020B0609020204030204" pitchFamily="49" charset="0"/>
              </a:rPr>
              <a:t> </a:t>
            </a:r>
            <a:r>
              <a:rPr lang="fr-CA" dirty="0">
                <a:latin typeface="Consolas" panose="020B0609020204030204" pitchFamily="49" charset="0"/>
              </a:rPr>
              <a:t>to the </a:t>
            </a:r>
            <a:r>
              <a:rPr lang="fr-CA" dirty="0" smtClean="0">
                <a:latin typeface="Consolas" panose="020B0609020204030204" pitchFamily="49" charset="0"/>
              </a:rPr>
              <a:t>public </a:t>
            </a:r>
            <a:r>
              <a:rPr lang="en-CA" dirty="0" smtClean="0">
                <a:latin typeface="Consolas" panose="020B0609020204030204" pitchFamily="49" charset="0"/>
              </a:rPr>
              <a:t>channels</a:t>
            </a:r>
            <a:r>
              <a:rPr lang="fr-CA" dirty="0" smtClean="0">
                <a:latin typeface="Consolas" panose="020B0609020204030204" pitchFamily="49" charset="0"/>
              </a:rPr>
              <a:t> </a:t>
            </a:r>
            <a:r>
              <a:rPr lang="fr-CA" dirty="0">
                <a:latin typeface="Consolas" panose="020B0609020204030204" pitchFamily="49" charset="0"/>
              </a:rPr>
              <a:t>on a consistent basis and </a:t>
            </a:r>
            <a:r>
              <a:rPr lang="en-CA" dirty="0" smtClean="0">
                <a:latin typeface="Consolas" panose="020B0609020204030204" pitchFamily="49" charset="0"/>
              </a:rPr>
              <a:t>that</a:t>
            </a:r>
            <a:r>
              <a:rPr lang="fr-CA" dirty="0" smtClean="0">
                <a:latin typeface="Consolas" panose="020B0609020204030204" pitchFamily="49" charset="0"/>
              </a:rPr>
              <a:t> </a:t>
            </a:r>
            <a:r>
              <a:rPr lang="en-CA" dirty="0" smtClean="0">
                <a:latin typeface="Consolas" panose="020B0609020204030204" pitchFamily="49" charset="0"/>
              </a:rPr>
              <a:t>you</a:t>
            </a:r>
            <a:r>
              <a:rPr lang="fr-CA" dirty="0" smtClean="0">
                <a:latin typeface="Consolas" panose="020B0609020204030204" pitchFamily="49" charset="0"/>
              </a:rPr>
              <a:t> </a:t>
            </a:r>
            <a:r>
              <a:rPr lang="fr-CA" dirty="0">
                <a:latin typeface="Consolas" panose="020B0609020204030204" pitchFamily="49" charset="0"/>
              </a:rPr>
              <a:t>use </a:t>
            </a:r>
            <a:r>
              <a:rPr lang="en-CA" dirty="0" smtClean="0">
                <a:latin typeface="Consolas" panose="020B0609020204030204" pitchFamily="49" charset="0"/>
              </a:rPr>
              <a:t>Slack</a:t>
            </a:r>
            <a:r>
              <a:rPr lang="fr-CA" dirty="0" smtClean="0">
                <a:latin typeface="Consolas" panose="020B0609020204030204" pitchFamily="49" charset="0"/>
              </a:rPr>
              <a:t> </a:t>
            </a:r>
            <a:r>
              <a:rPr lang="fr-CA" dirty="0">
                <a:latin typeface="Consolas" panose="020B0609020204030204" pitchFamily="49" charset="0"/>
              </a:rPr>
              <a:t>on a </a:t>
            </a:r>
            <a:r>
              <a:rPr lang="en-CA" dirty="0" smtClean="0">
                <a:latin typeface="Consolas" panose="020B0609020204030204" pitchFamily="49" charset="0"/>
              </a:rPr>
              <a:t>daily</a:t>
            </a:r>
            <a:r>
              <a:rPr lang="fr-CA" dirty="0" smtClean="0">
                <a:latin typeface="Consolas" panose="020B0609020204030204" pitchFamily="49" charset="0"/>
              </a:rPr>
              <a:t> </a:t>
            </a:r>
            <a:r>
              <a:rPr lang="fr-CA" dirty="0">
                <a:latin typeface="Consolas" panose="020B0609020204030204" pitchFamily="49" charset="0"/>
              </a:rPr>
              <a:t>basis</a:t>
            </a:r>
            <a:r>
              <a:rPr lang="fr-CA" dirty="0" smtClean="0">
                <a:latin typeface="Consolas" panose="020B0609020204030204" pitchFamily="49" charset="0"/>
              </a:rPr>
              <a:t>.</a:t>
            </a:r>
          </a:p>
          <a:p>
            <a:pPr marL="285750" indent="-285750">
              <a:buFont typeface="Arial" panose="020B0604020202020204" pitchFamily="34" charset="0"/>
              <a:buChar char="•"/>
            </a:pPr>
            <a:endParaRPr lang="fr-CA" dirty="0">
              <a:latin typeface="Consolas" panose="020B0609020204030204" pitchFamily="49" charset="0"/>
            </a:endParaRPr>
          </a:p>
          <a:p>
            <a:pPr marL="285750" indent="-285750">
              <a:buFont typeface="Arial" panose="020B0604020202020204" pitchFamily="34" charset="0"/>
              <a:buChar char="•"/>
            </a:pPr>
            <a:r>
              <a:rPr lang="en-CA" dirty="0" smtClean="0">
                <a:latin typeface="Consolas" panose="020B0609020204030204" pitchFamily="49" charset="0"/>
              </a:rPr>
              <a:t>Provide us with feedback, suggestions and ideas at any time in the #</a:t>
            </a:r>
            <a:r>
              <a:rPr lang="en-CA" dirty="0" err="1" smtClean="0">
                <a:latin typeface="Consolas" panose="020B0609020204030204" pitchFamily="49" charset="0"/>
              </a:rPr>
              <a:t>cio</a:t>
            </a:r>
            <a:r>
              <a:rPr lang="en-CA" dirty="0" smtClean="0">
                <a:latin typeface="Consolas" panose="020B0609020204030204" pitchFamily="49" charset="0"/>
              </a:rPr>
              <a:t>-office channel</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CA" dirty="0" smtClean="0">
                <a:latin typeface="Consolas" panose="020B0609020204030204" pitchFamily="49" charset="0"/>
              </a:rPr>
              <a:t>Answer</a:t>
            </a:r>
            <a:r>
              <a:rPr lang="fr-CA" dirty="0" smtClean="0">
                <a:latin typeface="Consolas" panose="020B0609020204030204" pitchFamily="49" charset="0"/>
              </a:rPr>
              <a:t> </a:t>
            </a:r>
            <a:r>
              <a:rPr lang="en-CA" dirty="0" smtClean="0">
                <a:latin typeface="Consolas" panose="020B0609020204030204" pitchFamily="49" charset="0"/>
              </a:rPr>
              <a:t>survey(s</a:t>
            </a:r>
            <a:r>
              <a:rPr lang="fr-CA" dirty="0" smtClean="0">
                <a:latin typeface="Consolas" panose="020B0609020204030204" pitchFamily="49" charset="0"/>
              </a:rPr>
              <a:t>) and </a:t>
            </a:r>
            <a:r>
              <a:rPr lang="en-CA" dirty="0" smtClean="0">
                <a:latin typeface="Consolas" panose="020B0609020204030204" pitchFamily="49" charset="0"/>
              </a:rPr>
              <a:t>participate</a:t>
            </a:r>
            <a:r>
              <a:rPr lang="fr-CA" dirty="0" smtClean="0">
                <a:latin typeface="Consolas" panose="020B0609020204030204" pitchFamily="49" charset="0"/>
              </a:rPr>
              <a:t> in </a:t>
            </a:r>
            <a:r>
              <a:rPr lang="en-CA" dirty="0" smtClean="0">
                <a:latin typeface="Consolas" panose="020B0609020204030204" pitchFamily="49" charset="0"/>
              </a:rPr>
              <a:t>any</a:t>
            </a:r>
            <a:r>
              <a:rPr lang="fr-CA" dirty="0" smtClean="0">
                <a:latin typeface="Consolas" panose="020B0609020204030204" pitchFamily="49" charset="0"/>
              </a:rPr>
              <a:t> feedback sessions </a:t>
            </a:r>
            <a:r>
              <a:rPr lang="en-CA" dirty="0" smtClean="0">
                <a:latin typeface="Consolas" panose="020B0609020204030204" pitchFamily="49" charset="0"/>
              </a:rPr>
              <a:t>organized</a:t>
            </a:r>
            <a:r>
              <a:rPr lang="fr-CA" dirty="0" smtClean="0">
                <a:latin typeface="Consolas" panose="020B0609020204030204" pitchFamily="49" charset="0"/>
              </a:rPr>
              <a:t> </a:t>
            </a:r>
            <a:r>
              <a:rPr lang="en-CA" dirty="0" smtClean="0">
                <a:latin typeface="Consolas" panose="020B0609020204030204" pitchFamily="49" charset="0"/>
              </a:rPr>
              <a:t>through</a:t>
            </a:r>
            <a:r>
              <a:rPr lang="fr-CA" dirty="0" smtClean="0">
                <a:latin typeface="Consolas" panose="020B0609020204030204" pitchFamily="49" charset="0"/>
              </a:rPr>
              <a:t> the pilot</a:t>
            </a:r>
            <a:endParaRPr lang="en-CA" dirty="0" smtClean="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CA" dirty="0" smtClean="0">
              <a:latin typeface="Consolas" panose="020B0609020204030204" pitchFamily="49" charset="0"/>
            </a:endParaRPr>
          </a:p>
          <a:p>
            <a:pPr marL="285750" indent="-285750">
              <a:buFont typeface="Arial" panose="020B0604020202020204" pitchFamily="34" charset="0"/>
              <a:buChar char="•"/>
            </a:pPr>
            <a:endParaRPr lang="en-CA" dirty="0">
              <a:latin typeface="Consolas" panose="020B0609020204030204" pitchFamily="49" charset="0"/>
            </a:endParaRPr>
          </a:p>
        </p:txBody>
      </p:sp>
    </p:spTree>
    <p:extLst>
      <p:ext uri="{BB962C8B-B14F-4D97-AF65-F5344CB8AC3E}">
        <p14:creationId xmlns:p14="http://schemas.microsoft.com/office/powerpoint/2010/main" val="4154984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Slack Code of Conduct</a:t>
            </a:r>
            <a:endParaRPr lang="en-CA" dirty="0"/>
          </a:p>
        </p:txBody>
      </p:sp>
      <p:sp>
        <p:nvSpPr>
          <p:cNvPr id="3" name="Rectangle 2"/>
          <p:cNvSpPr/>
          <p:nvPr/>
        </p:nvSpPr>
        <p:spPr>
          <a:xfrm>
            <a:off x="707692" y="5232046"/>
            <a:ext cx="11057107" cy="1200329"/>
          </a:xfrm>
          <a:prstGeom prst="rect">
            <a:avLst/>
          </a:prstGeom>
        </p:spPr>
        <p:txBody>
          <a:bodyPr wrap="square">
            <a:spAutoFit/>
          </a:bodyPr>
          <a:lstStyle/>
          <a:p>
            <a:pPr algn="just"/>
            <a:r>
              <a:rPr lang="en-CA" dirty="0">
                <a:latin typeface="Consolas" panose="020B0609020204030204" pitchFamily="49" charset="0"/>
              </a:rPr>
              <a:t>We want this to be a fun, pleasant, and harassment-free experience for everyone, regardless of gender, gender identity and expression, sexual orientation, disability, physical appearance, body size, race, or religion. We do not tolerate harassment of participants in any form. </a:t>
            </a:r>
          </a:p>
        </p:txBody>
      </p:sp>
      <p:sp>
        <p:nvSpPr>
          <p:cNvPr id="7" name="Rectangle 6"/>
          <p:cNvSpPr/>
          <p:nvPr/>
        </p:nvSpPr>
        <p:spPr>
          <a:xfrm>
            <a:off x="707692" y="1319472"/>
            <a:ext cx="11057107" cy="1754326"/>
          </a:xfrm>
          <a:prstGeom prst="rect">
            <a:avLst/>
          </a:prstGeom>
        </p:spPr>
        <p:txBody>
          <a:bodyPr wrap="square">
            <a:spAutoFit/>
          </a:bodyPr>
          <a:lstStyle/>
          <a:p>
            <a:r>
              <a:rPr lang="en-CA" dirty="0">
                <a:latin typeface="Consolas" panose="020B0609020204030204" pitchFamily="49" charset="0"/>
              </a:rPr>
              <a:t>Because this is a free slack account, we have </a:t>
            </a:r>
            <a:r>
              <a:rPr lang="en-CA" dirty="0" smtClean="0">
                <a:latin typeface="Consolas" panose="020B0609020204030204" pitchFamily="49" charset="0"/>
              </a:rPr>
              <a:t>limited history, </a:t>
            </a:r>
            <a:r>
              <a:rPr lang="en-CA" dirty="0">
                <a:latin typeface="Consolas" panose="020B0609020204030204" pitchFamily="49" charset="0"/>
              </a:rPr>
              <a:t>but </a:t>
            </a:r>
            <a:r>
              <a:rPr lang="en-CA" dirty="0" smtClean="0">
                <a:latin typeface="Consolas" panose="020B0609020204030204" pitchFamily="49" charset="0"/>
              </a:rPr>
              <a:t>Slack - the company - retains </a:t>
            </a:r>
            <a:r>
              <a:rPr lang="en-CA" dirty="0">
                <a:latin typeface="Consolas" panose="020B0609020204030204" pitchFamily="49" charset="0"/>
              </a:rPr>
              <a:t>complete logs of all channels and direct </a:t>
            </a:r>
            <a:r>
              <a:rPr lang="en-CA" dirty="0" smtClean="0">
                <a:latin typeface="Consolas" panose="020B0609020204030204" pitchFamily="49" charset="0"/>
              </a:rPr>
              <a:t>message.</a:t>
            </a:r>
          </a:p>
          <a:p>
            <a:endParaRPr lang="en-CA" dirty="0" smtClean="0">
              <a:latin typeface="Consolas" panose="020B0609020204030204" pitchFamily="49" charset="0"/>
            </a:endParaRPr>
          </a:p>
          <a:p>
            <a:endParaRPr lang="en-CA" dirty="0">
              <a:latin typeface="Consolas" panose="020B0609020204030204" pitchFamily="49" charset="0"/>
            </a:endParaRPr>
          </a:p>
          <a:p>
            <a:r>
              <a:rPr lang="en-CA" dirty="0">
                <a:latin typeface="Consolas" panose="020B0609020204030204" pitchFamily="49" charset="0"/>
              </a:rPr>
              <a:t>Slack is a U.S. company and therefore </a:t>
            </a:r>
            <a:r>
              <a:rPr lang="en-CA" dirty="0" smtClean="0">
                <a:latin typeface="Consolas" panose="020B0609020204030204" pitchFamily="49" charset="0"/>
              </a:rPr>
              <a:t>data is held in the U.S. and subject to their laws. All communication in slack is </a:t>
            </a:r>
            <a:r>
              <a:rPr lang="en-CA" b="1" dirty="0" smtClean="0">
                <a:latin typeface="Consolas" panose="020B0609020204030204" pitchFamily="49" charset="0"/>
              </a:rPr>
              <a:t>strictly limited non-sensitive data only.</a:t>
            </a:r>
            <a:endParaRPr lang="en-CA" b="1" dirty="0">
              <a:latin typeface="Consolas" panose="020B0609020204030204" pitchFamily="49" charset="0"/>
            </a:endParaRPr>
          </a:p>
        </p:txBody>
      </p:sp>
      <p:pic>
        <p:nvPicPr>
          <p:cNvPr id="9" name="Picture 8" descr="Icon of a person with a lock to represent privacy and security" title="privac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759" y="2805499"/>
            <a:ext cx="2539682" cy="2539682"/>
          </a:xfrm>
          <a:prstGeom prst="rect">
            <a:avLst/>
          </a:prstGeom>
        </p:spPr>
      </p:pic>
    </p:spTree>
    <p:extLst>
      <p:ext uri="{BB962C8B-B14F-4D97-AF65-F5344CB8AC3E}">
        <p14:creationId xmlns:p14="http://schemas.microsoft.com/office/powerpoint/2010/main" val="3267966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How do I register?</a:t>
            </a:r>
            <a:endParaRPr lang="en-CA" dirty="0"/>
          </a:p>
        </p:txBody>
      </p:sp>
      <p:sp>
        <p:nvSpPr>
          <p:cNvPr id="7" name="Rectangle 6"/>
          <p:cNvSpPr/>
          <p:nvPr/>
        </p:nvSpPr>
        <p:spPr>
          <a:xfrm>
            <a:off x="1292352" y="1033851"/>
            <a:ext cx="9860604" cy="923330"/>
          </a:xfrm>
          <a:prstGeom prst="rect">
            <a:avLst/>
          </a:prstGeom>
        </p:spPr>
        <p:txBody>
          <a:bodyPr wrap="square">
            <a:spAutoFit/>
          </a:bodyPr>
          <a:lstStyle/>
          <a:p>
            <a:r>
              <a:rPr lang="en-CA" dirty="0" smtClean="0">
                <a:latin typeface="Consolas" panose="020B0609020204030204" pitchFamily="49" charset="0"/>
              </a:rPr>
              <a:t>Some of your wonderful colleagues took the initiative to get a Slack workspace started. Instead of creating a new one for the purposes of this pilot, we’re going to use one that already exists!</a:t>
            </a:r>
          </a:p>
        </p:txBody>
      </p:sp>
      <p:sp>
        <p:nvSpPr>
          <p:cNvPr id="4" name="Rectangle 3"/>
          <p:cNvSpPr/>
          <p:nvPr/>
        </p:nvSpPr>
        <p:spPr>
          <a:xfrm>
            <a:off x="2760426" y="2142118"/>
            <a:ext cx="6924456" cy="769441"/>
          </a:xfrm>
          <a:prstGeom prst="rect">
            <a:avLst/>
          </a:prstGeom>
        </p:spPr>
        <p:txBody>
          <a:bodyPr wrap="square">
            <a:spAutoFit/>
          </a:bodyPr>
          <a:lstStyle/>
          <a:p>
            <a:r>
              <a:rPr lang="en-US" sz="2400" b="1" dirty="0">
                <a:latin typeface="Consolas" panose="020B0609020204030204" pitchFamily="49" charset="0"/>
              </a:rPr>
              <a:t>Register here</a:t>
            </a:r>
            <a:r>
              <a:rPr lang="en-US" sz="2400" dirty="0">
                <a:latin typeface="Consolas" panose="020B0609020204030204" pitchFamily="49" charset="0"/>
              </a:rPr>
              <a:t>: </a:t>
            </a:r>
            <a:r>
              <a:rPr lang="en-US" sz="2000" dirty="0">
                <a:latin typeface="Consolas" panose="020B0609020204030204" pitchFamily="49" charset="0"/>
                <a:hlinkClick r:id="rId4"/>
              </a:rPr>
              <a:t>https://ssc-spc.slack.com/</a:t>
            </a:r>
            <a:r>
              <a:rPr lang="en-US" sz="2000" dirty="0">
                <a:latin typeface="Consolas" panose="020B0609020204030204" pitchFamily="49" charset="0"/>
              </a:rPr>
              <a:t> </a:t>
            </a:r>
          </a:p>
          <a:p>
            <a:r>
              <a:rPr lang="en-US" sz="2000" dirty="0">
                <a:latin typeface="Consolas" panose="020B0609020204030204" pitchFamily="49" charset="0"/>
              </a:rPr>
              <a:t>	</a:t>
            </a:r>
            <a:endParaRPr lang="en-CA" sz="2000" dirty="0">
              <a:latin typeface="Consolas" panose="020B0609020204030204" pitchFamily="49" charset="0"/>
            </a:endParaRPr>
          </a:p>
        </p:txBody>
      </p:sp>
      <p:pic>
        <p:nvPicPr>
          <p:cNvPr id="9" name="Picture 8" descr="Screenshot of the Slack login interface, with a red square around the 'Create an Account' button." title="create an account"/>
          <p:cNvPicPr>
            <a:picLocks noChangeAspect="1"/>
          </p:cNvPicPr>
          <p:nvPr/>
        </p:nvPicPr>
        <p:blipFill>
          <a:blip r:embed="rId5"/>
          <a:stretch>
            <a:fillRect/>
          </a:stretch>
        </p:blipFill>
        <p:spPr>
          <a:xfrm>
            <a:off x="428400" y="3096496"/>
            <a:ext cx="5047482" cy="3398864"/>
          </a:xfrm>
          <a:prstGeom prst="rect">
            <a:avLst/>
          </a:prstGeom>
        </p:spPr>
      </p:pic>
      <p:sp>
        <p:nvSpPr>
          <p:cNvPr id="13" name="Rectangle 12"/>
          <p:cNvSpPr/>
          <p:nvPr/>
        </p:nvSpPr>
        <p:spPr>
          <a:xfrm>
            <a:off x="5890413" y="3645136"/>
            <a:ext cx="6057747"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Consolas" panose="020B0609020204030204" pitchFamily="49" charset="0"/>
              </a:rPr>
              <a:t>Register with your Canada.ca email address</a:t>
            </a:r>
          </a:p>
          <a:p>
            <a:endParaRPr lang="en-US" dirty="0" smtClean="0">
              <a:latin typeface="Consolas" panose="020B0609020204030204" pitchFamily="49" charset="0"/>
            </a:endParaRPr>
          </a:p>
          <a:p>
            <a:pPr marL="285750" indent="-285750">
              <a:buFont typeface="Arial" panose="020B0604020202020204" pitchFamily="34" charset="0"/>
              <a:buChar char="•"/>
            </a:pPr>
            <a:r>
              <a:rPr lang="en-US" dirty="0" smtClean="0">
                <a:latin typeface="Consolas" panose="020B0609020204030204" pitchFamily="49" charset="0"/>
              </a:rPr>
              <a:t>Follow the instructions provided by Slack</a:t>
            </a:r>
            <a:endParaRPr lang="en-CA" dirty="0" smtClean="0">
              <a:latin typeface="Consolas" panose="020B0609020204030204" pitchFamily="49" charset="0"/>
            </a:endParaRPr>
          </a:p>
        </p:txBody>
      </p:sp>
    </p:spTree>
    <p:extLst>
      <p:ext uri="{BB962C8B-B14F-4D97-AF65-F5344CB8AC3E}">
        <p14:creationId xmlns:p14="http://schemas.microsoft.com/office/powerpoint/2010/main" val="1247456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Available Slack Platforms</a:t>
            </a:r>
            <a:endParaRPr lang="en-CA" dirty="0"/>
          </a:p>
        </p:txBody>
      </p:sp>
      <p:pic>
        <p:nvPicPr>
          <p:cNvPr id="27" name="Picture 26" descr="A screenshot of Slack running in a Browser" title="browser"/>
          <p:cNvPicPr>
            <a:picLocks noChangeAspect="1"/>
          </p:cNvPicPr>
          <p:nvPr/>
        </p:nvPicPr>
        <p:blipFill>
          <a:blip r:embed="rId4"/>
          <a:stretch>
            <a:fillRect/>
          </a:stretch>
        </p:blipFill>
        <p:spPr>
          <a:xfrm>
            <a:off x="-11714" y="787940"/>
            <a:ext cx="4525346" cy="6135232"/>
          </a:xfrm>
          <a:prstGeom prst="rect">
            <a:avLst/>
          </a:prstGeom>
        </p:spPr>
      </p:pic>
      <p:sp>
        <p:nvSpPr>
          <p:cNvPr id="8" name="Rectangle 7"/>
          <p:cNvSpPr/>
          <p:nvPr/>
        </p:nvSpPr>
        <p:spPr>
          <a:xfrm>
            <a:off x="1664901" y="1122137"/>
            <a:ext cx="1172116" cy="400110"/>
          </a:xfrm>
          <a:prstGeom prst="rect">
            <a:avLst/>
          </a:prstGeom>
        </p:spPr>
        <p:txBody>
          <a:bodyPr wrap="none">
            <a:spAutoFit/>
          </a:bodyPr>
          <a:lstStyle/>
          <a:p>
            <a:r>
              <a:rPr lang="en-US" sz="2000" b="1" dirty="0">
                <a:latin typeface="Consolas" panose="020B0609020204030204" pitchFamily="49" charset="0"/>
              </a:rPr>
              <a:t>Browser</a:t>
            </a:r>
          </a:p>
        </p:txBody>
      </p:sp>
      <p:sp>
        <p:nvSpPr>
          <p:cNvPr id="16" name="Rectangle 15"/>
          <p:cNvSpPr/>
          <p:nvPr/>
        </p:nvSpPr>
        <p:spPr>
          <a:xfrm>
            <a:off x="743579" y="5242119"/>
            <a:ext cx="3014762" cy="1538883"/>
          </a:xfrm>
          <a:prstGeom prst="rect">
            <a:avLst/>
          </a:prstGeom>
        </p:spPr>
        <p:txBody>
          <a:bodyPr wrap="square">
            <a:spAutoFit/>
          </a:bodyPr>
          <a:lstStyle/>
          <a:p>
            <a:r>
              <a:rPr lang="en-US" sz="1400" dirty="0" smtClean="0">
                <a:latin typeface="Consolas" panose="020B0609020204030204" pitchFamily="49" charset="0"/>
              </a:rPr>
              <a:t>Navigate to </a:t>
            </a:r>
            <a:br>
              <a:rPr lang="en-US" sz="1400" dirty="0" smtClean="0">
                <a:latin typeface="Consolas" panose="020B0609020204030204" pitchFamily="49" charset="0"/>
              </a:rPr>
            </a:br>
            <a:r>
              <a:rPr lang="en-US" sz="1200" dirty="0" smtClean="0">
                <a:latin typeface="Consolas" panose="020B0609020204030204" pitchFamily="49" charset="0"/>
                <a:hlinkClick r:id="rId5"/>
              </a:rPr>
              <a:t>https</a:t>
            </a:r>
            <a:r>
              <a:rPr lang="en-US" sz="1200" dirty="0">
                <a:latin typeface="Consolas" panose="020B0609020204030204" pitchFamily="49" charset="0"/>
                <a:hlinkClick r:id="rId5"/>
              </a:rPr>
              <a:t>://ssc-spc.slack.com</a:t>
            </a:r>
            <a:r>
              <a:rPr lang="en-US" sz="1200" dirty="0" smtClean="0">
                <a:latin typeface="Consolas" panose="020B0609020204030204" pitchFamily="49" charset="0"/>
                <a:hlinkClick r:id="rId5"/>
              </a:rPr>
              <a:t>/</a:t>
            </a:r>
            <a:endParaRPr lang="en-US" sz="1200" dirty="0" smtClean="0">
              <a:latin typeface="Consolas" panose="020B0609020204030204" pitchFamily="49" charset="0"/>
            </a:endParaRPr>
          </a:p>
          <a:p>
            <a:endParaRPr lang="en-US" sz="1200" dirty="0">
              <a:latin typeface="Consolas" panose="020B0609020204030204" pitchFamily="49" charset="0"/>
            </a:endParaRPr>
          </a:p>
          <a:p>
            <a:r>
              <a:rPr lang="en-US" sz="1400" dirty="0" smtClean="0">
                <a:latin typeface="Consolas" panose="020B0609020204030204" pitchFamily="49" charset="0"/>
              </a:rPr>
              <a:t>Leave the browser window open, and optionally turn on notifications.</a:t>
            </a:r>
            <a:r>
              <a:rPr lang="en-US" sz="1200" dirty="0" smtClean="0">
                <a:latin typeface="Consolas" panose="020B0609020204030204" pitchFamily="49" charset="0"/>
              </a:rPr>
              <a:t> </a:t>
            </a:r>
            <a:endParaRPr lang="en-US" sz="1200" dirty="0">
              <a:latin typeface="Consolas" panose="020B0609020204030204" pitchFamily="49" charset="0"/>
            </a:endParaRPr>
          </a:p>
          <a:p>
            <a:r>
              <a:rPr lang="en-US" sz="1400" dirty="0">
                <a:latin typeface="Consolas" panose="020B0609020204030204" pitchFamily="49" charset="0"/>
              </a:rPr>
              <a:t>	</a:t>
            </a:r>
            <a:endParaRPr lang="en-CA" sz="1400" dirty="0">
              <a:latin typeface="Consolas" panose="020B0609020204030204" pitchFamily="49" charset="0"/>
            </a:endParaRPr>
          </a:p>
        </p:txBody>
      </p:sp>
      <p:pic>
        <p:nvPicPr>
          <p:cNvPr id="28" name="Picture 27" descr="A screenshot of slack running on a mobile device" title="mobile"/>
          <p:cNvPicPr>
            <a:picLocks noChangeAspect="1"/>
          </p:cNvPicPr>
          <p:nvPr/>
        </p:nvPicPr>
        <p:blipFill>
          <a:blip r:embed="rId6"/>
          <a:stretch>
            <a:fillRect/>
          </a:stretch>
        </p:blipFill>
        <p:spPr>
          <a:xfrm>
            <a:off x="4513632" y="807396"/>
            <a:ext cx="3165932" cy="6059106"/>
          </a:xfrm>
          <a:prstGeom prst="rect">
            <a:avLst/>
          </a:prstGeom>
        </p:spPr>
      </p:pic>
      <p:sp>
        <p:nvSpPr>
          <p:cNvPr id="12" name="Rectangle 11"/>
          <p:cNvSpPr/>
          <p:nvPr/>
        </p:nvSpPr>
        <p:spPr>
          <a:xfrm>
            <a:off x="5581072" y="1089641"/>
            <a:ext cx="1031051" cy="400110"/>
          </a:xfrm>
          <a:prstGeom prst="rect">
            <a:avLst/>
          </a:prstGeom>
        </p:spPr>
        <p:txBody>
          <a:bodyPr wrap="none">
            <a:spAutoFit/>
          </a:bodyPr>
          <a:lstStyle/>
          <a:p>
            <a:r>
              <a:rPr lang="en-US" sz="2000" b="1" dirty="0" smtClean="0">
                <a:latin typeface="Consolas" panose="020B0609020204030204" pitchFamily="49" charset="0"/>
              </a:rPr>
              <a:t>Mobile</a:t>
            </a:r>
            <a:endParaRPr lang="en-US" sz="2000" b="1" dirty="0">
              <a:latin typeface="Consolas" panose="020B0609020204030204" pitchFamily="49" charset="0"/>
            </a:endParaRPr>
          </a:p>
        </p:txBody>
      </p:sp>
      <p:sp>
        <p:nvSpPr>
          <p:cNvPr id="15" name="Rectangle 14"/>
          <p:cNvSpPr/>
          <p:nvPr/>
        </p:nvSpPr>
        <p:spPr>
          <a:xfrm>
            <a:off x="4764864" y="5204129"/>
            <a:ext cx="2663471" cy="954107"/>
          </a:xfrm>
          <a:prstGeom prst="rect">
            <a:avLst/>
          </a:prstGeom>
        </p:spPr>
        <p:txBody>
          <a:bodyPr wrap="square">
            <a:spAutoFit/>
          </a:bodyPr>
          <a:lstStyle/>
          <a:p>
            <a:r>
              <a:rPr lang="en-US" sz="1400" dirty="0" smtClean="0">
                <a:latin typeface="Consolas" panose="020B0609020204030204" pitchFamily="49" charset="0"/>
              </a:rPr>
              <a:t>Download from the Apple, or Android play store on your Personal or Work phone.</a:t>
            </a:r>
          </a:p>
        </p:txBody>
      </p:sp>
      <p:pic>
        <p:nvPicPr>
          <p:cNvPr id="29" name="Picture 28" descr="A screenshot of Slack running on a Windows desktop" title="desktop"/>
          <p:cNvPicPr>
            <a:picLocks noChangeAspect="1"/>
          </p:cNvPicPr>
          <p:nvPr/>
        </p:nvPicPr>
        <p:blipFill>
          <a:blip r:embed="rId7"/>
          <a:stretch>
            <a:fillRect/>
          </a:stretch>
        </p:blipFill>
        <p:spPr>
          <a:xfrm>
            <a:off x="7660107" y="807396"/>
            <a:ext cx="4568683" cy="6059106"/>
          </a:xfrm>
          <a:prstGeom prst="rect">
            <a:avLst/>
          </a:prstGeom>
        </p:spPr>
      </p:pic>
      <p:sp>
        <p:nvSpPr>
          <p:cNvPr id="10" name="Rectangle 9"/>
          <p:cNvSpPr/>
          <p:nvPr/>
        </p:nvSpPr>
        <p:spPr>
          <a:xfrm>
            <a:off x="8434858" y="5204128"/>
            <a:ext cx="3035198" cy="1600438"/>
          </a:xfrm>
          <a:prstGeom prst="rect">
            <a:avLst/>
          </a:prstGeom>
        </p:spPr>
        <p:txBody>
          <a:bodyPr wrap="square">
            <a:spAutoFit/>
          </a:bodyPr>
          <a:lstStyle/>
          <a:p>
            <a:r>
              <a:rPr lang="en-US" sz="1400" dirty="0" smtClean="0">
                <a:latin typeface="Consolas" panose="020B0609020204030204" pitchFamily="49" charset="0"/>
              </a:rPr>
              <a:t>Download Slack </a:t>
            </a:r>
            <a:r>
              <a:rPr lang="en-US" sz="1400" dirty="0">
                <a:latin typeface="Consolas" panose="020B0609020204030204" pitchFamily="49" charset="0"/>
              </a:rPr>
              <a:t>for Windows</a:t>
            </a:r>
            <a:br>
              <a:rPr lang="en-US" sz="1400" dirty="0">
                <a:latin typeface="Consolas" panose="020B0609020204030204" pitchFamily="49" charset="0"/>
              </a:rPr>
            </a:br>
            <a:r>
              <a:rPr lang="en-US" sz="1400" dirty="0">
                <a:latin typeface="Consolas" panose="020B0609020204030204" pitchFamily="49" charset="0"/>
                <a:hlinkClick r:id="rId8"/>
              </a:rPr>
              <a:t>https://</a:t>
            </a:r>
            <a:r>
              <a:rPr lang="en-US" sz="1400" dirty="0" smtClean="0">
                <a:latin typeface="Consolas" panose="020B0609020204030204" pitchFamily="49" charset="0"/>
                <a:hlinkClick r:id="rId8"/>
              </a:rPr>
              <a:t>slack.com/intl/en-ca/downloads/windows</a:t>
            </a:r>
            <a:endParaRPr lang="en-US" sz="1400" dirty="0" smtClean="0">
              <a:latin typeface="Consolas" panose="020B0609020204030204" pitchFamily="49" charset="0"/>
            </a:endParaRPr>
          </a:p>
          <a:p>
            <a:endParaRPr lang="en-US" sz="1400" dirty="0">
              <a:latin typeface="Consolas" panose="020B0609020204030204" pitchFamily="49" charset="0"/>
            </a:endParaRPr>
          </a:p>
          <a:p>
            <a:r>
              <a:rPr lang="en-US" sz="1400" dirty="0" smtClean="0">
                <a:latin typeface="Consolas" panose="020B0609020204030204" pitchFamily="49" charset="0"/>
              </a:rPr>
              <a:t>Best option for integration with your work day.</a:t>
            </a:r>
          </a:p>
          <a:p>
            <a:endParaRPr lang="en-US" sz="1400" dirty="0">
              <a:latin typeface="Consolas" panose="020B0609020204030204" pitchFamily="49" charset="0"/>
            </a:endParaRPr>
          </a:p>
        </p:txBody>
      </p:sp>
      <p:sp>
        <p:nvSpPr>
          <p:cNvPr id="14" name="Rectangle 13"/>
          <p:cNvSpPr/>
          <p:nvPr/>
        </p:nvSpPr>
        <p:spPr>
          <a:xfrm>
            <a:off x="8512004" y="1039517"/>
            <a:ext cx="2864887" cy="400110"/>
          </a:xfrm>
          <a:prstGeom prst="rect">
            <a:avLst/>
          </a:prstGeom>
        </p:spPr>
        <p:txBody>
          <a:bodyPr wrap="none">
            <a:spAutoFit/>
          </a:bodyPr>
          <a:lstStyle/>
          <a:p>
            <a:r>
              <a:rPr lang="en-US" sz="2000" b="1" dirty="0" smtClean="0">
                <a:latin typeface="Consolas" panose="020B0609020204030204" pitchFamily="49" charset="0"/>
              </a:rPr>
              <a:t>Desktop application</a:t>
            </a:r>
            <a:endParaRPr lang="en-US" sz="2000" b="1" dirty="0">
              <a:latin typeface="Consolas" panose="020B0609020204030204" pitchFamily="49" charset="0"/>
            </a:endParaRPr>
          </a:p>
        </p:txBody>
      </p:sp>
    </p:spTree>
    <p:extLst>
      <p:ext uri="{BB962C8B-B14F-4D97-AF65-F5344CB8AC3E}">
        <p14:creationId xmlns:p14="http://schemas.microsoft.com/office/powerpoint/2010/main" val="642067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Slack Tips &amp; Tricks</a:t>
            </a:r>
            <a:endParaRPr lang="en-CA" dirty="0"/>
          </a:p>
        </p:txBody>
      </p:sp>
      <p:sp>
        <p:nvSpPr>
          <p:cNvPr id="3" name="Rectangle 2"/>
          <p:cNvSpPr/>
          <p:nvPr/>
        </p:nvSpPr>
        <p:spPr>
          <a:xfrm>
            <a:off x="2955472" y="1350804"/>
            <a:ext cx="9454242" cy="646331"/>
          </a:xfrm>
          <a:prstGeom prst="rect">
            <a:avLst/>
          </a:prstGeom>
        </p:spPr>
        <p:txBody>
          <a:bodyPr wrap="square">
            <a:spAutoFit/>
          </a:bodyPr>
          <a:lstStyle/>
          <a:p>
            <a:r>
              <a:rPr lang="en-CA" dirty="0">
                <a:latin typeface="Consolas" panose="020B0609020204030204" pitchFamily="49" charset="0"/>
              </a:rPr>
              <a:t>Browse all available channels by clicking on </a:t>
            </a:r>
            <a:r>
              <a:rPr lang="en-CA" i="1" dirty="0">
                <a:latin typeface="Consolas" panose="020B0609020204030204" pitchFamily="49" charset="0"/>
              </a:rPr>
              <a:t>Channels</a:t>
            </a:r>
            <a:r>
              <a:rPr lang="en-CA" dirty="0">
                <a:latin typeface="Consolas" panose="020B0609020204030204" pitchFamily="49" charset="0"/>
              </a:rPr>
              <a:t>, or create a new channel by clicking on the + icon next to Channels.</a:t>
            </a:r>
            <a:endParaRPr lang="en-CA" dirty="0">
              <a:latin typeface="Consolas" panose="020B0609020204030204" pitchFamily="49" charset="0"/>
            </a:endParaRPr>
          </a:p>
        </p:txBody>
      </p:sp>
      <p:pic>
        <p:nvPicPr>
          <p:cNvPr id="5" name="Picture 4" descr="Screenshot from Slack of the Channels Heading, and the + icon." title="Add channels"/>
          <p:cNvPicPr>
            <a:picLocks noChangeAspect="1"/>
          </p:cNvPicPr>
          <p:nvPr/>
        </p:nvPicPr>
        <p:blipFill>
          <a:blip r:embed="rId4"/>
          <a:stretch>
            <a:fillRect/>
          </a:stretch>
        </p:blipFill>
        <p:spPr>
          <a:xfrm>
            <a:off x="258541" y="1507117"/>
            <a:ext cx="2419347" cy="333703"/>
          </a:xfrm>
          <a:prstGeom prst="rect">
            <a:avLst/>
          </a:prstGeom>
        </p:spPr>
      </p:pic>
      <p:sp>
        <p:nvSpPr>
          <p:cNvPr id="4" name="Rectangle 3"/>
          <p:cNvSpPr/>
          <p:nvPr/>
        </p:nvSpPr>
        <p:spPr>
          <a:xfrm>
            <a:off x="2955472" y="2422365"/>
            <a:ext cx="9019277" cy="646331"/>
          </a:xfrm>
          <a:prstGeom prst="rect">
            <a:avLst/>
          </a:prstGeom>
        </p:spPr>
        <p:txBody>
          <a:bodyPr wrap="square">
            <a:spAutoFit/>
          </a:bodyPr>
          <a:lstStyle/>
          <a:p>
            <a:r>
              <a:rPr lang="en-CA" dirty="0">
                <a:latin typeface="Consolas" panose="020B0609020204030204" pitchFamily="49" charset="0"/>
              </a:rPr>
              <a:t>I</a:t>
            </a:r>
            <a:r>
              <a:rPr lang="en-CA" dirty="0" smtClean="0">
                <a:latin typeface="Consolas" panose="020B0609020204030204" pitchFamily="49" charset="0"/>
              </a:rPr>
              <a:t>nvite people to a workspace by clicking on </a:t>
            </a:r>
            <a:r>
              <a:rPr lang="en-CA" i="1" dirty="0" smtClean="0">
                <a:latin typeface="Consolas" panose="020B0609020204030204" pitchFamily="49" charset="0"/>
              </a:rPr>
              <a:t>+</a:t>
            </a:r>
            <a:r>
              <a:rPr lang="en-CA" dirty="0" smtClean="0">
                <a:latin typeface="Consolas" panose="020B0609020204030204" pitchFamily="49" charset="0"/>
              </a:rPr>
              <a:t> </a:t>
            </a:r>
            <a:r>
              <a:rPr lang="en-CA" i="1" dirty="0" smtClean="0">
                <a:latin typeface="Consolas" panose="020B0609020204030204" pitchFamily="49" charset="0"/>
              </a:rPr>
              <a:t>Invite people</a:t>
            </a:r>
            <a:r>
              <a:rPr lang="en-CA" dirty="0" smtClean="0">
                <a:latin typeface="Consolas" panose="020B0609020204030204" pitchFamily="49" charset="0"/>
              </a:rPr>
              <a:t> - Slack will send an invitation to the person in question via email</a:t>
            </a:r>
            <a:endParaRPr lang="en-CA" dirty="0">
              <a:latin typeface="Consolas" panose="020B0609020204030204" pitchFamily="49" charset="0"/>
            </a:endParaRPr>
          </a:p>
        </p:txBody>
      </p:sp>
      <p:pic>
        <p:nvPicPr>
          <p:cNvPr id="6" name="Picture 5" descr="screenshot of the Slack invite button" title="invite"/>
          <p:cNvPicPr>
            <a:picLocks noChangeAspect="1"/>
          </p:cNvPicPr>
          <p:nvPr/>
        </p:nvPicPr>
        <p:blipFill>
          <a:blip r:embed="rId5"/>
          <a:stretch>
            <a:fillRect/>
          </a:stretch>
        </p:blipFill>
        <p:spPr>
          <a:xfrm>
            <a:off x="258541" y="2565365"/>
            <a:ext cx="2419347" cy="360328"/>
          </a:xfrm>
          <a:prstGeom prst="rect">
            <a:avLst/>
          </a:prstGeom>
        </p:spPr>
      </p:pic>
      <p:sp>
        <p:nvSpPr>
          <p:cNvPr id="9" name="Rectangle 8"/>
          <p:cNvSpPr/>
          <p:nvPr/>
        </p:nvSpPr>
        <p:spPr>
          <a:xfrm>
            <a:off x="2955472" y="3493926"/>
            <a:ext cx="8912273" cy="646331"/>
          </a:xfrm>
          <a:prstGeom prst="rect">
            <a:avLst/>
          </a:prstGeom>
        </p:spPr>
        <p:txBody>
          <a:bodyPr wrap="square">
            <a:spAutoFit/>
          </a:bodyPr>
          <a:lstStyle/>
          <a:p>
            <a:r>
              <a:rPr lang="en-CA" dirty="0" smtClean="0">
                <a:latin typeface="Consolas" panose="020B0609020204030204" pitchFamily="49" charset="0"/>
              </a:rPr>
              <a:t>Need to ignore Slack notifications for a while? Enter </a:t>
            </a:r>
            <a:r>
              <a:rPr lang="en-CA" i="1" dirty="0" smtClean="0">
                <a:latin typeface="Consolas" panose="020B0609020204030204" pitchFamily="49" charset="0"/>
              </a:rPr>
              <a:t>Do Not Disturb</a:t>
            </a:r>
            <a:r>
              <a:rPr lang="en-CA" dirty="0" smtClean="0">
                <a:latin typeface="Consolas" panose="020B0609020204030204" pitchFamily="49" charset="0"/>
              </a:rPr>
              <a:t> mode by selecting the snooze notification icon in the top left corner</a:t>
            </a:r>
            <a:endParaRPr lang="en-CA" dirty="0">
              <a:latin typeface="Consolas" panose="020B0609020204030204" pitchFamily="49" charset="0"/>
            </a:endParaRPr>
          </a:p>
        </p:txBody>
      </p:sp>
      <p:pic>
        <p:nvPicPr>
          <p:cNvPr id="11" name="Picture 10" descr="Screenshot of Slack snooze notification feature" title="notifications"/>
          <p:cNvPicPr>
            <a:picLocks noChangeAspect="1"/>
          </p:cNvPicPr>
          <p:nvPr/>
        </p:nvPicPr>
        <p:blipFill>
          <a:blip r:embed="rId6"/>
          <a:stretch>
            <a:fillRect/>
          </a:stretch>
        </p:blipFill>
        <p:spPr>
          <a:xfrm>
            <a:off x="258541" y="3650238"/>
            <a:ext cx="2419347" cy="353597"/>
          </a:xfrm>
          <a:prstGeom prst="rect">
            <a:avLst/>
          </a:prstGeom>
        </p:spPr>
      </p:pic>
      <p:sp>
        <p:nvSpPr>
          <p:cNvPr id="7" name="Rectangle 6"/>
          <p:cNvSpPr/>
          <p:nvPr/>
        </p:nvSpPr>
        <p:spPr>
          <a:xfrm>
            <a:off x="797349" y="4728380"/>
            <a:ext cx="10598502" cy="1477328"/>
          </a:xfrm>
          <a:prstGeom prst="rect">
            <a:avLst/>
          </a:prstGeom>
        </p:spPr>
        <p:txBody>
          <a:bodyPr wrap="square">
            <a:spAutoFit/>
          </a:bodyPr>
          <a:lstStyle/>
          <a:p>
            <a:pPr algn="ctr"/>
            <a:r>
              <a:rPr lang="en-CA" b="1" dirty="0" smtClean="0">
                <a:latin typeface="Consolas" panose="020B0609020204030204" pitchFamily="49" charset="0"/>
              </a:rPr>
              <a:t>Slack is a pretty great company, and they offer up a lot of information on how to use their product! To learn about more cool things Slack can do, check out their Help Center</a:t>
            </a:r>
          </a:p>
          <a:p>
            <a:pPr algn="ctr"/>
            <a:endParaRPr lang="en-US" b="1" dirty="0">
              <a:latin typeface="Consolas" panose="020B0609020204030204" pitchFamily="49" charset="0"/>
            </a:endParaRPr>
          </a:p>
          <a:p>
            <a:pPr algn="ctr"/>
            <a:r>
              <a:rPr lang="en-CA" dirty="0">
                <a:latin typeface="Consolas" panose="020B0609020204030204" pitchFamily="49" charset="0"/>
                <a:hlinkClick r:id="rId7"/>
              </a:rPr>
              <a:t>https://</a:t>
            </a:r>
            <a:r>
              <a:rPr lang="en-CA" dirty="0" smtClean="0">
                <a:latin typeface="Consolas" panose="020B0609020204030204" pitchFamily="49" charset="0"/>
                <a:hlinkClick r:id="rId7"/>
              </a:rPr>
              <a:t>get.slack.help/hc/en-us</a:t>
            </a:r>
            <a:r>
              <a:rPr lang="en-CA" dirty="0" smtClean="0">
                <a:latin typeface="Consolas" panose="020B0609020204030204" pitchFamily="49" charset="0"/>
              </a:rPr>
              <a:t>  </a:t>
            </a:r>
          </a:p>
        </p:txBody>
      </p:sp>
    </p:spTree>
    <p:extLst>
      <p:ext uri="{BB962C8B-B14F-4D97-AF65-F5344CB8AC3E}">
        <p14:creationId xmlns:p14="http://schemas.microsoft.com/office/powerpoint/2010/main" val="3977823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Slack Pilot FAQ</a:t>
            </a:r>
            <a:endParaRPr lang="en-CA" dirty="0"/>
          </a:p>
        </p:txBody>
      </p:sp>
      <p:sp>
        <p:nvSpPr>
          <p:cNvPr id="10" name="Rectangle 9"/>
          <p:cNvSpPr/>
          <p:nvPr/>
        </p:nvSpPr>
        <p:spPr>
          <a:xfrm>
            <a:off x="580800" y="1145674"/>
            <a:ext cx="11336400" cy="1200329"/>
          </a:xfrm>
          <a:prstGeom prst="rect">
            <a:avLst/>
          </a:prstGeom>
        </p:spPr>
        <p:txBody>
          <a:bodyPr wrap="square">
            <a:spAutoFit/>
          </a:bodyPr>
          <a:lstStyle/>
          <a:p>
            <a:r>
              <a:rPr lang="en-US" b="1" dirty="0">
                <a:latin typeface="Consolas" panose="020B0609020204030204" pitchFamily="49" charset="0"/>
              </a:rPr>
              <a:t>When does the pilot end</a:t>
            </a:r>
            <a:r>
              <a:rPr lang="en-US" b="1" dirty="0" smtClean="0">
                <a:latin typeface="Consolas" panose="020B0609020204030204" pitchFamily="49" charset="0"/>
              </a:rPr>
              <a:t>?</a:t>
            </a:r>
            <a:br>
              <a:rPr lang="en-US" b="1" dirty="0" smtClean="0">
                <a:latin typeface="Consolas" panose="020B0609020204030204" pitchFamily="49" charset="0"/>
              </a:rPr>
            </a:br>
            <a:endParaRPr lang="en-US" b="1" dirty="0">
              <a:latin typeface="Consolas" panose="020B0609020204030204" pitchFamily="49" charset="0"/>
            </a:endParaRPr>
          </a:p>
          <a:p>
            <a:r>
              <a:rPr lang="en-US" dirty="0">
                <a:latin typeface="Consolas" panose="020B0609020204030204" pitchFamily="49" charset="0"/>
              </a:rPr>
              <a:t>We’re currently aiming to finish this pilot by the end of </a:t>
            </a:r>
            <a:r>
              <a:rPr lang="en-US" dirty="0" smtClean="0">
                <a:latin typeface="Consolas" panose="020B0609020204030204" pitchFamily="49" charset="0"/>
              </a:rPr>
              <a:t>December, but if more time is needed to gather the information needed we can extend that date.</a:t>
            </a:r>
            <a:endParaRPr lang="en-US" dirty="0">
              <a:latin typeface="Consolas" panose="020B0609020204030204" pitchFamily="49" charset="0"/>
            </a:endParaRPr>
          </a:p>
        </p:txBody>
      </p:sp>
      <p:sp>
        <p:nvSpPr>
          <p:cNvPr id="3" name="Rectangle 2"/>
          <p:cNvSpPr/>
          <p:nvPr/>
        </p:nvSpPr>
        <p:spPr>
          <a:xfrm>
            <a:off x="580800" y="2608065"/>
            <a:ext cx="11336400" cy="1477328"/>
          </a:xfrm>
          <a:prstGeom prst="rect">
            <a:avLst/>
          </a:prstGeom>
        </p:spPr>
        <p:txBody>
          <a:bodyPr wrap="square">
            <a:spAutoFit/>
          </a:bodyPr>
          <a:lstStyle/>
          <a:p>
            <a:r>
              <a:rPr lang="en-CA" b="1" i="1" dirty="0" smtClean="0">
                <a:latin typeface="Consolas" panose="020B0609020204030204" pitchFamily="49" charset="0"/>
              </a:rPr>
              <a:t>How do we give feedback? </a:t>
            </a:r>
          </a:p>
          <a:p>
            <a:endParaRPr lang="en-CA" i="1" dirty="0" smtClean="0">
              <a:latin typeface="Consolas" panose="020B0609020204030204" pitchFamily="49" charset="0"/>
            </a:endParaRPr>
          </a:p>
          <a:p>
            <a:r>
              <a:rPr lang="en-CA" dirty="0" smtClean="0">
                <a:latin typeface="Consolas" panose="020B0609020204030204" pitchFamily="49" charset="0"/>
              </a:rPr>
              <a:t>Towards the end of the pilot, we will be sending out a survey to gather your feedback. However, you can contact us anytime in #</a:t>
            </a:r>
            <a:r>
              <a:rPr lang="en-CA" dirty="0" err="1" smtClean="0">
                <a:latin typeface="Consolas" panose="020B0609020204030204" pitchFamily="49" charset="0"/>
              </a:rPr>
              <a:t>cio</a:t>
            </a:r>
            <a:r>
              <a:rPr lang="en-CA" dirty="0" smtClean="0">
                <a:latin typeface="Consolas" panose="020B0609020204030204" pitchFamily="49" charset="0"/>
              </a:rPr>
              <a:t>-office channel, or send an email to </a:t>
            </a:r>
            <a:r>
              <a:rPr lang="en-CA" dirty="0" smtClean="0">
                <a:latin typeface="Consolas" panose="020B0609020204030204" pitchFamily="49" charset="0"/>
                <a:hlinkClick r:id="rId4"/>
              </a:rPr>
              <a:t>jessica.mardo@canada.ca</a:t>
            </a:r>
            <a:r>
              <a:rPr lang="en-CA" dirty="0" smtClean="0">
                <a:latin typeface="Consolas" panose="020B0609020204030204" pitchFamily="49" charset="0"/>
              </a:rPr>
              <a:t> or </a:t>
            </a:r>
            <a:r>
              <a:rPr lang="en-CA" dirty="0">
                <a:latin typeface="Consolas" panose="020B0609020204030204" pitchFamily="49" charset="0"/>
                <a:hlinkClick r:id="rId5"/>
              </a:rPr>
              <a:t>heraldo.jacques@canada.ca</a:t>
            </a:r>
            <a:endParaRPr lang="en-CA" dirty="0">
              <a:latin typeface="Consolas" panose="020B0609020204030204" pitchFamily="49" charset="0"/>
            </a:endParaRPr>
          </a:p>
        </p:txBody>
      </p:sp>
    </p:spTree>
    <p:extLst>
      <p:ext uri="{BB962C8B-B14F-4D97-AF65-F5344CB8AC3E}">
        <p14:creationId xmlns:p14="http://schemas.microsoft.com/office/powerpoint/2010/main" val="18685355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SSC colors">
      <a:dk1>
        <a:srgbClr val="33333C"/>
      </a:dk1>
      <a:lt1>
        <a:srgbClr val="FFFFFF"/>
      </a:lt1>
      <a:dk2>
        <a:srgbClr val="52596A"/>
      </a:dk2>
      <a:lt2>
        <a:srgbClr val="D2DAE8"/>
      </a:lt2>
      <a:accent1>
        <a:srgbClr val="2866CD"/>
      </a:accent1>
      <a:accent2>
        <a:srgbClr val="00BCD7"/>
      </a:accent2>
      <a:accent3>
        <a:srgbClr val="009788"/>
      </a:accent3>
      <a:accent4>
        <a:srgbClr val="3D3186"/>
      </a:accent4>
      <a:accent5>
        <a:srgbClr val="6733BB"/>
      </a:accent5>
      <a:accent6>
        <a:srgbClr val="A02AB3"/>
      </a:accent6>
      <a:hlink>
        <a:srgbClr val="2866CD"/>
      </a:hlink>
      <a:folHlink>
        <a:srgbClr val="A02AB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fr" id="{7B5449CF-F3D6-43FF-91A4-881539F229F1}" vid="{7A9D6EEA-7FDC-4675-8CC0-65D8AC8667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ecran_large-fr</Template>
  <TotalTime>692</TotalTime>
  <Words>666</Words>
  <Application>Microsoft Office PowerPoint</Application>
  <PresentationFormat>Widescreen</PresentationFormat>
  <Paragraphs>73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Consolas</vt:lpstr>
      <vt:lpstr>Office Theme</vt:lpstr>
      <vt:lpstr>CIO Slack Pilot  </vt:lpstr>
      <vt:lpstr>Why Slack?</vt:lpstr>
      <vt:lpstr>What is the purpose of the Pilot?</vt:lpstr>
      <vt:lpstr>Pilot volunteer expectations</vt:lpstr>
      <vt:lpstr>Slack Code of Conduct</vt:lpstr>
      <vt:lpstr>How do I register?</vt:lpstr>
      <vt:lpstr>Available Slack Platforms</vt:lpstr>
      <vt:lpstr>Slack Tips &amp; Tricks</vt:lpstr>
      <vt:lpstr>Slack Pilot FAQ</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wide screen</dc:title>
  <dc:creator>Services partagés Canada</dc:creator>
  <cp:lastModifiedBy>Brittany Hurley</cp:lastModifiedBy>
  <cp:revision>26</cp:revision>
  <dcterms:created xsi:type="dcterms:W3CDTF">2018-07-20T14:42:10Z</dcterms:created>
  <dcterms:modified xsi:type="dcterms:W3CDTF">2019-09-05T12:30:20Z</dcterms:modified>
</cp:coreProperties>
</file>