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7" r:id="rId2"/>
    <p:sldId id="2146847054" r:id="rId3"/>
    <p:sldId id="262" r:id="rId4"/>
    <p:sldId id="2146847062" r:id="rId5"/>
    <p:sldId id="263" r:id="rId6"/>
    <p:sldId id="2146847061" r:id="rId7"/>
    <p:sldId id="2146847060" r:id="rId8"/>
    <p:sldId id="2146847063" r:id="rId9"/>
    <p:sldId id="2146847064" r:id="rId10"/>
    <p:sldId id="265" r:id="rId11"/>
    <p:sldId id="267" r:id="rId12"/>
    <p:sldId id="2146847058" r:id="rId13"/>
    <p:sldId id="2146847065" r:id="rId14"/>
    <p:sldId id="268" r:id="rId15"/>
    <p:sldId id="2146847055" r:id="rId16"/>
    <p:sldId id="269" r:id="rId17"/>
    <p:sldId id="2146847056" r:id="rId18"/>
    <p:sldId id="2146847059" r:id="rId19"/>
    <p:sldId id="25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0" autoAdjust="0"/>
    <p:restoredTop sz="94660"/>
  </p:normalViewPr>
  <p:slideViewPr>
    <p:cSldViewPr snapToGrid="0">
      <p:cViewPr varScale="1">
        <p:scale>
          <a:sx n="76" d="100"/>
          <a:sy n="76" d="100"/>
        </p:scale>
        <p:origin x="76" y="3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BBC03F2-1667-4BDE-93EE-CEAE919863B7}" type="datetimeFigureOut">
              <a:rPr lang="en-IN" smtClean="0"/>
              <a:t>28-06-2024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A5B761-2C5E-457E-A95F-A0FB2E41F3E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517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BC03F2-1667-4BDE-93EE-CEAE919863B7}" type="datetimeFigureOut">
              <a:rPr lang="en-IN" smtClean="0"/>
              <a:t>28-06-2024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A5B761-2C5E-457E-A95F-A0FB2E41F3E7}" type="slidenum">
              <a:rPr lang="en-IN" smtClean="0"/>
              <a:t>‹#›</a:t>
            </a:fld>
            <a:endParaRPr lang="en-IN"/>
          </a:p>
        </p:txBody>
      </p:sp>
    </p:spTree>
    <p:extLst>
      <p:ext uri="{BB962C8B-B14F-4D97-AF65-F5344CB8AC3E}">
        <p14:creationId xmlns:p14="http://schemas.microsoft.com/office/powerpoint/2010/main" val="2032733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BC03F2-1667-4BDE-93EE-CEAE919863B7}" type="datetimeFigureOut">
              <a:rPr lang="en-IN" smtClean="0"/>
              <a:t>28-06-2024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A5B761-2C5E-457E-A95F-A0FB2E41F3E7}" type="slidenum">
              <a:rPr lang="en-IN" smtClean="0"/>
              <a:t>‹#›</a:t>
            </a:fld>
            <a:endParaRPr lang="en-IN"/>
          </a:p>
        </p:txBody>
      </p:sp>
    </p:spTree>
    <p:extLst>
      <p:ext uri="{BB962C8B-B14F-4D97-AF65-F5344CB8AC3E}">
        <p14:creationId xmlns:p14="http://schemas.microsoft.com/office/powerpoint/2010/main" val="2222869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BC03F2-1667-4BDE-93EE-CEAE919863B7}" type="datetimeFigureOut">
              <a:rPr lang="en-IN" smtClean="0"/>
              <a:t>28-06-2024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A5B761-2C5E-457E-A95F-A0FB2E41F3E7}" type="slidenum">
              <a:rPr lang="en-IN" smtClean="0"/>
              <a:t>‹#›</a:t>
            </a:fld>
            <a:endParaRPr lang="en-IN"/>
          </a:p>
        </p:txBody>
      </p:sp>
    </p:spTree>
    <p:extLst>
      <p:ext uri="{BB962C8B-B14F-4D97-AF65-F5344CB8AC3E}">
        <p14:creationId xmlns:p14="http://schemas.microsoft.com/office/powerpoint/2010/main" val="3671447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BC03F2-1667-4BDE-93EE-CEAE919863B7}" type="datetimeFigureOut">
              <a:rPr lang="en-IN" smtClean="0"/>
              <a:t>28-06-2024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A5B761-2C5E-457E-A95F-A0FB2E41F3E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8168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BC03F2-1667-4BDE-93EE-CEAE919863B7}" type="datetimeFigureOut">
              <a:rPr lang="en-IN" smtClean="0"/>
              <a:t>28-06-2024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A5B761-2C5E-457E-A95F-A0FB2E41F3E7}" type="slidenum">
              <a:rPr lang="en-IN" smtClean="0"/>
              <a:t>‹#›</a:t>
            </a:fld>
            <a:endParaRPr lang="en-IN"/>
          </a:p>
        </p:txBody>
      </p:sp>
    </p:spTree>
    <p:extLst>
      <p:ext uri="{BB962C8B-B14F-4D97-AF65-F5344CB8AC3E}">
        <p14:creationId xmlns:p14="http://schemas.microsoft.com/office/powerpoint/2010/main" val="4026699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BC03F2-1667-4BDE-93EE-CEAE919863B7}" type="datetimeFigureOut">
              <a:rPr lang="en-IN" smtClean="0"/>
              <a:t>28-06-2024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0A5B761-2C5E-457E-A95F-A0FB2E41F3E7}" type="slidenum">
              <a:rPr lang="en-IN" smtClean="0"/>
              <a:t>‹#›</a:t>
            </a:fld>
            <a:endParaRPr lang="en-IN"/>
          </a:p>
        </p:txBody>
      </p:sp>
    </p:spTree>
    <p:extLst>
      <p:ext uri="{BB962C8B-B14F-4D97-AF65-F5344CB8AC3E}">
        <p14:creationId xmlns:p14="http://schemas.microsoft.com/office/powerpoint/2010/main" val="3703354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BC03F2-1667-4BDE-93EE-CEAE919863B7}" type="datetimeFigureOut">
              <a:rPr lang="en-IN" smtClean="0"/>
              <a:t>28-06-2024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0A5B761-2C5E-457E-A95F-A0FB2E41F3E7}" type="slidenum">
              <a:rPr lang="en-IN" smtClean="0"/>
              <a:t>‹#›</a:t>
            </a:fld>
            <a:endParaRPr lang="en-IN"/>
          </a:p>
        </p:txBody>
      </p:sp>
    </p:spTree>
    <p:extLst>
      <p:ext uri="{BB962C8B-B14F-4D97-AF65-F5344CB8AC3E}">
        <p14:creationId xmlns:p14="http://schemas.microsoft.com/office/powerpoint/2010/main" val="2735800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BBC03F2-1667-4BDE-93EE-CEAE919863B7}" type="datetimeFigureOut">
              <a:rPr lang="en-IN" smtClean="0"/>
              <a:t>28-06-2024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10A5B761-2C5E-457E-A95F-A0FB2E41F3E7}" type="slidenum">
              <a:rPr lang="en-IN" smtClean="0"/>
              <a:t>‹#›</a:t>
            </a:fld>
            <a:endParaRPr lang="en-IN"/>
          </a:p>
        </p:txBody>
      </p:sp>
    </p:spTree>
    <p:extLst>
      <p:ext uri="{BB962C8B-B14F-4D97-AF65-F5344CB8AC3E}">
        <p14:creationId xmlns:p14="http://schemas.microsoft.com/office/powerpoint/2010/main" val="3537185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BBC03F2-1667-4BDE-93EE-CEAE919863B7}" type="datetimeFigureOut">
              <a:rPr lang="en-IN" smtClean="0"/>
              <a:t>28-06-2024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0A5B761-2C5E-457E-A95F-A0FB2E41F3E7}" type="slidenum">
              <a:rPr lang="en-IN" smtClean="0"/>
              <a:t>‹#›</a:t>
            </a:fld>
            <a:endParaRPr lang="en-IN"/>
          </a:p>
        </p:txBody>
      </p:sp>
    </p:spTree>
    <p:extLst>
      <p:ext uri="{BB962C8B-B14F-4D97-AF65-F5344CB8AC3E}">
        <p14:creationId xmlns:p14="http://schemas.microsoft.com/office/powerpoint/2010/main" val="1572300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BC03F2-1667-4BDE-93EE-CEAE919863B7}" type="datetimeFigureOut">
              <a:rPr lang="en-IN" smtClean="0"/>
              <a:t>28-06-2024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A5B761-2C5E-457E-A95F-A0FB2E41F3E7}" type="slidenum">
              <a:rPr lang="en-IN" smtClean="0"/>
              <a:t>‹#›</a:t>
            </a:fld>
            <a:endParaRPr lang="en-IN"/>
          </a:p>
        </p:txBody>
      </p:sp>
    </p:spTree>
    <p:extLst>
      <p:ext uri="{BB962C8B-B14F-4D97-AF65-F5344CB8AC3E}">
        <p14:creationId xmlns:p14="http://schemas.microsoft.com/office/powerpoint/2010/main" val="1401597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BBC03F2-1667-4BDE-93EE-CEAE919863B7}" type="datetimeFigureOut">
              <a:rPr lang="en-IN" smtClean="0"/>
              <a:t>28-06-2024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0A5B761-2C5E-457E-A95F-A0FB2E41F3E7}"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929503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016813" y="2267862"/>
            <a:ext cx="9478979"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HOUSE PRICE PREDICTION</a:t>
            </a:r>
          </a:p>
        </p:txBody>
      </p:sp>
      <p:sp>
        <p:nvSpPr>
          <p:cNvPr id="3" name="TextBox 2"/>
          <p:cNvSpPr txBox="1"/>
          <p:nvPr/>
        </p:nvSpPr>
        <p:spPr>
          <a:xfrm>
            <a:off x="-454140" y="532292"/>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MACHINE LEARNING PROJECT</a:t>
            </a:r>
          </a:p>
        </p:txBody>
      </p:sp>
      <p:sp>
        <p:nvSpPr>
          <p:cNvPr id="4" name="TextBox 3"/>
          <p:cNvSpPr txBox="1"/>
          <p:nvPr/>
        </p:nvSpPr>
        <p:spPr>
          <a:xfrm>
            <a:off x="592531" y="4396435"/>
            <a:ext cx="1110447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SAURABH SINGH CHAUHAN – HARCOURT BUTLER TECHNICAL UNIVERSITY KANPUR</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305435" indent="-305435"/>
            <a:r>
              <a:rPr lang="en-IN" sz="1800" b="1" dirty="0">
                <a:solidFill>
                  <a:srgbClr val="0F0F0F"/>
                </a:solidFill>
              </a:rPr>
              <a:t>System requirements : windows 11 operating system , 8GB RAM, I3 Processor</a:t>
            </a:r>
          </a:p>
          <a:p>
            <a:pPr marL="305435" indent="-305435"/>
            <a:r>
              <a:rPr lang="en-US" sz="2000" b="1" dirty="0"/>
              <a:t>Data Sources</a:t>
            </a:r>
            <a:r>
              <a:rPr lang="en-US" sz="2000" dirty="0"/>
              <a:t>: Real estate websites, government databases, economic reports.</a:t>
            </a:r>
          </a:p>
          <a:p>
            <a:pPr marL="305435" indent="-305435"/>
            <a:r>
              <a:rPr lang="en-US" sz="2000" b="1" dirty="0"/>
              <a:t>Data Processing</a:t>
            </a:r>
            <a:r>
              <a:rPr lang="en-US" sz="2000" dirty="0"/>
              <a:t>: Data cleaning, transformation, and feature engineering pipelines</a:t>
            </a:r>
          </a:p>
          <a:p>
            <a:pPr marL="305435" indent="-305435"/>
            <a:r>
              <a:rPr lang="en-US" sz="2000" b="1" dirty="0"/>
              <a:t>Machine Learning Models</a:t>
            </a:r>
            <a:r>
              <a:rPr lang="en-US" sz="2000" dirty="0"/>
              <a:t>: Multiple algorithms for comparison and selection.</a:t>
            </a:r>
          </a:p>
          <a:p>
            <a:pPr marL="305435" indent="-305435"/>
            <a:r>
              <a:rPr lang="en-US" sz="2000" b="1" dirty="0"/>
              <a:t>Deployment Platform</a:t>
            </a:r>
            <a:r>
              <a:rPr lang="en-US" sz="2000" dirty="0"/>
              <a:t>: Web framework (Flask/Django) for serving predictions.</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411954"/>
            <a:ext cx="10058400" cy="890072"/>
          </a:xfrm>
        </p:spPr>
        <p:txBody>
          <a:bodyPr>
            <a:normAutofit/>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302026"/>
            <a:ext cx="11029616" cy="5085126"/>
          </a:xfrm>
        </p:spPr>
        <p:txBody>
          <a:bodyPr>
            <a:normAutofit/>
          </a:bodyPr>
          <a:lstStyle/>
          <a:p>
            <a:pPr marL="0" indent="0">
              <a:buNone/>
            </a:pPr>
            <a:r>
              <a:rPr lang="en-US" sz="2400" dirty="0"/>
              <a:t>The House Price Prediction project successfully developed a highly accurate predictive model, providing valuable insights for homebuyers, sellers, investors, and policymakers. By collecting comprehensive data from multiple reliable sources, preprocessing it to handle missing values and outliers, and performing thorough exploratory data analysis, we identified key factors influencing house prices. The final model was deployed using a web framework with a user-friendly interface, ensuring scalability and security. The model's high accuracy and explanatory power enabled informed decision-making, competitive pricing, and effective market regulation. Continuous monitoring and regular updates ensured the model remained current with market trends. The project significantly improved house price prediction accuracy, benefiting all real estate market stakeholders.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329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993715" y="324554"/>
            <a:ext cx="10058400" cy="706403"/>
          </a:xfrm>
        </p:spPr>
        <p:txBody>
          <a:bodyPr>
            <a:normAutofit/>
          </a:bodyPr>
          <a:lstStyle/>
          <a:p>
            <a:r>
              <a:rPr lang="en-US" sz="4400" b="1" dirty="0">
                <a:solidFill>
                  <a:schemeClr val="accent1"/>
                </a:solidFill>
                <a:latin typeface="Arial"/>
                <a:ea typeface="+mj-lt"/>
                <a:cs typeface="Arial"/>
              </a:rPr>
              <a:t>Result</a:t>
            </a:r>
            <a:endParaRPr lang="en-US" dirty="0"/>
          </a:p>
        </p:txBody>
      </p:sp>
      <p:pic>
        <p:nvPicPr>
          <p:cNvPr id="8" name="Content Placeholder 7">
            <a:extLst>
              <a:ext uri="{FF2B5EF4-FFF2-40B4-BE49-F238E27FC236}">
                <a16:creationId xmlns:a16="http://schemas.microsoft.com/office/drawing/2014/main" id="{0991951B-6544-2B87-C56A-34BE502DBD87}"/>
              </a:ext>
            </a:extLst>
          </p:cNvPr>
          <p:cNvPicPr>
            <a:picLocks noGrp="1" noChangeAspect="1"/>
          </p:cNvPicPr>
          <p:nvPr>
            <p:ph idx="1"/>
          </p:nvPr>
        </p:nvPicPr>
        <p:blipFill>
          <a:blip r:embed="rId2"/>
          <a:stretch>
            <a:fillRect/>
          </a:stretch>
        </p:blipFill>
        <p:spPr>
          <a:xfrm>
            <a:off x="735587" y="1720428"/>
            <a:ext cx="4925635" cy="4022725"/>
          </a:xfrm>
        </p:spPr>
      </p:pic>
      <p:pic>
        <p:nvPicPr>
          <p:cNvPr id="10" name="Picture 9">
            <a:extLst>
              <a:ext uri="{FF2B5EF4-FFF2-40B4-BE49-F238E27FC236}">
                <a16:creationId xmlns:a16="http://schemas.microsoft.com/office/drawing/2014/main" id="{B5C71241-553D-1A52-D574-21E35703E02D}"/>
              </a:ext>
            </a:extLst>
          </p:cNvPr>
          <p:cNvPicPr>
            <a:picLocks noChangeAspect="1"/>
          </p:cNvPicPr>
          <p:nvPr/>
        </p:nvPicPr>
        <p:blipFill>
          <a:blip r:embed="rId3"/>
          <a:stretch>
            <a:fillRect/>
          </a:stretch>
        </p:blipFill>
        <p:spPr>
          <a:xfrm>
            <a:off x="5661222" y="1720428"/>
            <a:ext cx="5318749" cy="4022725"/>
          </a:xfrm>
          <a:prstGeom prst="rect">
            <a:avLst/>
          </a:prstGeom>
        </p:spPr>
      </p:pic>
    </p:spTree>
    <p:extLst>
      <p:ext uri="{BB962C8B-B14F-4D97-AF65-F5344CB8AC3E}">
        <p14:creationId xmlns:p14="http://schemas.microsoft.com/office/powerpoint/2010/main" val="1888484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5E92134-6C43-C31D-B8A7-DA32F96E2335}"/>
              </a:ext>
            </a:extLst>
          </p:cNvPr>
          <p:cNvPicPr>
            <a:picLocks noChangeAspect="1"/>
          </p:cNvPicPr>
          <p:nvPr/>
        </p:nvPicPr>
        <p:blipFill>
          <a:blip r:embed="rId2"/>
          <a:stretch>
            <a:fillRect/>
          </a:stretch>
        </p:blipFill>
        <p:spPr>
          <a:xfrm>
            <a:off x="989901" y="1811043"/>
            <a:ext cx="9059525" cy="2870669"/>
          </a:xfrm>
          <a:prstGeom prst="rect">
            <a:avLst/>
          </a:prstGeom>
        </p:spPr>
      </p:pic>
      <p:sp>
        <p:nvSpPr>
          <p:cNvPr id="9" name="TextBox 8">
            <a:extLst>
              <a:ext uri="{FF2B5EF4-FFF2-40B4-BE49-F238E27FC236}">
                <a16:creationId xmlns:a16="http://schemas.microsoft.com/office/drawing/2014/main" id="{459A6D17-08C3-47FB-2F4E-C796022D66E5}"/>
              </a:ext>
            </a:extLst>
          </p:cNvPr>
          <p:cNvSpPr txBox="1"/>
          <p:nvPr/>
        </p:nvSpPr>
        <p:spPr>
          <a:xfrm>
            <a:off x="1109444" y="587229"/>
            <a:ext cx="7321492" cy="769441"/>
          </a:xfrm>
          <a:prstGeom prst="rect">
            <a:avLst/>
          </a:prstGeom>
          <a:noFill/>
        </p:spPr>
        <p:txBody>
          <a:bodyPr wrap="square">
            <a:spAutoFit/>
          </a:bodyPr>
          <a:lstStyle/>
          <a:p>
            <a:r>
              <a:rPr lang="en-US" sz="4400" b="1" dirty="0">
                <a:solidFill>
                  <a:schemeClr val="accent1"/>
                </a:solidFill>
                <a:latin typeface="Arial"/>
                <a:ea typeface="+mj-lt"/>
                <a:cs typeface="Arial"/>
              </a:rPr>
              <a:t>OUTPUT:</a:t>
            </a:r>
            <a:endParaRPr lang="en-IN" sz="4400" dirty="0"/>
          </a:p>
        </p:txBody>
      </p:sp>
    </p:spTree>
    <p:extLst>
      <p:ext uri="{BB962C8B-B14F-4D97-AF65-F5344CB8AC3E}">
        <p14:creationId xmlns:p14="http://schemas.microsoft.com/office/powerpoint/2010/main" val="3705271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In conclusion, the House Price Prediction project has successfully achieved its objective of developing an accurate and reliable predictive model that aids homebuyers, sellers, investors, and policymakers in making informed decisions. By meticulously collecting, preprocessing, and analyzing data, and by leveraging advanced machine learning techniques, we created a robust model that accurately predicts house prices. The deployment of this model through a scalable and secure web interface has provided stakeholders with real-time, user-friendly access to predictions, enhancing their decision-making processes. Continuous monitoring and updates have ensured the model's relevance and accuracy, thereby significantly contributing to the efficiency and transparency of the real estate market.</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85000" lnSpcReduction="20000"/>
          </a:bodyPr>
          <a:lstStyle/>
          <a:p>
            <a:pPr marL="0" indent="0">
              <a:buNone/>
            </a:pPr>
            <a:r>
              <a:rPr lang="en-US" dirty="0"/>
              <a:t>1. </a:t>
            </a:r>
            <a:r>
              <a:rPr lang="en-US" b="1" dirty="0"/>
              <a:t>Integration with Real-Time Data Sources</a:t>
            </a:r>
            <a:r>
              <a:rPr lang="en-US" dirty="0"/>
              <a:t>: Enhance the model by integrating it with real-time data sources such as live real estate listings, economic indicators, and social trends to provide up-to-the-minute price predictions and adapt to market fluctuations.</a:t>
            </a:r>
          </a:p>
          <a:p>
            <a:pPr marL="0" indent="0">
              <a:buNone/>
            </a:pPr>
            <a:endParaRPr lang="en-US" dirty="0"/>
          </a:p>
          <a:p>
            <a:pPr marL="0" indent="0">
              <a:buNone/>
            </a:pPr>
            <a:r>
              <a:rPr lang="en-US" dirty="0"/>
              <a:t>2. </a:t>
            </a:r>
            <a:r>
              <a:rPr lang="en-US" b="1" dirty="0"/>
              <a:t>Incorporation of Advanced Features: </a:t>
            </a:r>
            <a:r>
              <a:rPr lang="en-US" dirty="0"/>
              <a:t>Expand the model to include more sophisticated features such as environmental factors (e.g., air quality, noise levels), smart home technology integration, and detailed neighborhood analytics to improve prediction accuracy and relevance.</a:t>
            </a:r>
          </a:p>
          <a:p>
            <a:pPr marL="0" indent="0">
              <a:buNone/>
            </a:pPr>
            <a:endParaRPr lang="en-US" dirty="0"/>
          </a:p>
          <a:p>
            <a:pPr marL="0" indent="0">
              <a:buNone/>
            </a:pPr>
            <a:r>
              <a:rPr lang="en-US" dirty="0"/>
              <a:t>3.</a:t>
            </a:r>
            <a:r>
              <a:rPr lang="en-US" b="1" dirty="0"/>
              <a:t>Personalized Prediction Models</a:t>
            </a:r>
            <a:r>
              <a:rPr lang="en-US" dirty="0"/>
              <a:t>: Develop personalized prediction models tailored to specific user preferences and criteria, such as investment potential, long-term growth prospects, or specific lifestyle requirements, to provide more customized and actionable insights.</a:t>
            </a:r>
          </a:p>
          <a:p>
            <a:pPr marL="0" indent="0">
              <a:buNone/>
            </a:pPr>
            <a:endParaRPr lang="en-US" dirty="0"/>
          </a:p>
          <a:p>
            <a:pPr marL="0" indent="0">
              <a:buNone/>
            </a:pPr>
            <a:r>
              <a:rPr lang="en-US" dirty="0"/>
              <a:t>4. </a:t>
            </a:r>
            <a:r>
              <a:rPr lang="en-US" b="1" dirty="0"/>
              <a:t>Geospatial Analysis and Visualization</a:t>
            </a:r>
            <a:r>
              <a:rPr lang="en-US" dirty="0"/>
              <a:t>: Implement advanced geospatial analysis and interactive visualization tools to help users understand regional trends, identify emerging hotspots, and make geographically informed decisions about real estate investments.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IBM </a:t>
            </a:r>
            <a:r>
              <a:rPr lang="en-IN" sz="2400" dirty="0" err="1"/>
              <a:t>watsonx</a:t>
            </a:r>
            <a:r>
              <a:rPr lang="en-IN" sz="2400" dirty="0"/>
              <a:t> studio Assistant tutorial</a:t>
            </a:r>
          </a:p>
          <a:p>
            <a:pPr marL="305435" indent="-305435"/>
            <a:r>
              <a:rPr lang="en-IN" sz="2400" dirty="0"/>
              <a:t>Anaconda </a:t>
            </a:r>
            <a:r>
              <a:rPr lang="en-IN" sz="2400" dirty="0" err="1"/>
              <a:t>JupyterNotebook</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1 </a:t>
            </a:r>
          </a:p>
        </p:txBody>
      </p:sp>
      <p:pic>
        <p:nvPicPr>
          <p:cNvPr id="4" name="Picture 3">
            <a:extLst>
              <a:ext uri="{FF2B5EF4-FFF2-40B4-BE49-F238E27FC236}">
                <a16:creationId xmlns:a16="http://schemas.microsoft.com/office/drawing/2014/main" id="{47B515D7-01D0-0919-92CF-3EC2E7D1733B}"/>
              </a:ext>
            </a:extLst>
          </p:cNvPr>
          <p:cNvPicPr>
            <a:picLocks noChangeAspect="1"/>
          </p:cNvPicPr>
          <p:nvPr/>
        </p:nvPicPr>
        <p:blipFill>
          <a:blip r:embed="rId2"/>
          <a:stretch>
            <a:fillRect/>
          </a:stretch>
        </p:blipFill>
        <p:spPr>
          <a:xfrm>
            <a:off x="4967704" y="1285222"/>
            <a:ext cx="7224296" cy="5031687"/>
          </a:xfrm>
          <a:prstGeom prst="rect">
            <a:avLst/>
          </a:prstGeom>
        </p:spPr>
      </p:pic>
    </p:spTree>
    <p:extLst>
      <p:ext uri="{BB962C8B-B14F-4D97-AF65-F5344CB8AC3E}">
        <p14:creationId xmlns:p14="http://schemas.microsoft.com/office/powerpoint/2010/main" val="3929826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2 </a:t>
            </a:r>
          </a:p>
        </p:txBody>
      </p:sp>
      <p:pic>
        <p:nvPicPr>
          <p:cNvPr id="4" name="Picture 3">
            <a:extLst>
              <a:ext uri="{FF2B5EF4-FFF2-40B4-BE49-F238E27FC236}">
                <a16:creationId xmlns:a16="http://schemas.microsoft.com/office/drawing/2014/main" id="{BA4777AA-5953-1CA2-E9F6-04F6377F69FA}"/>
              </a:ext>
            </a:extLst>
          </p:cNvPr>
          <p:cNvPicPr>
            <a:picLocks noChangeAspect="1"/>
          </p:cNvPicPr>
          <p:nvPr/>
        </p:nvPicPr>
        <p:blipFill>
          <a:blip r:embed="rId2"/>
          <a:stretch>
            <a:fillRect/>
          </a:stretch>
        </p:blipFill>
        <p:spPr>
          <a:xfrm>
            <a:off x="4966283" y="1258349"/>
            <a:ext cx="7225717" cy="5041782"/>
          </a:xfrm>
          <a:prstGeom prst="rect">
            <a:avLst/>
          </a:prstGeom>
        </p:spPr>
      </p:pic>
    </p:spTree>
    <p:extLst>
      <p:ext uri="{BB962C8B-B14F-4D97-AF65-F5344CB8AC3E}">
        <p14:creationId xmlns:p14="http://schemas.microsoft.com/office/powerpoint/2010/main" val="3483099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4" name="Content Placeholder 3">
            <a:extLst>
              <a:ext uri="{FF2B5EF4-FFF2-40B4-BE49-F238E27FC236}">
                <a16:creationId xmlns:a16="http://schemas.microsoft.com/office/drawing/2014/main" id="{BAB2F9CA-FD3E-834F-8047-3A23DF204087}"/>
              </a:ext>
            </a:extLst>
          </p:cNvPr>
          <p:cNvSpPr>
            <a:spLocks noGrp="1"/>
          </p:cNvSpPr>
          <p:nvPr>
            <p:ph idx="1"/>
          </p:nvPr>
        </p:nvSpPr>
        <p:spPr/>
        <p:txBody>
          <a:bodyPr/>
          <a:lstStyle/>
          <a:p>
            <a:r>
              <a:rPr lang="en-US" dirty="0"/>
              <a:t>The real estate market is a crucial sector of the economy, influencing and reflecting economic trends and stability. Accurate house price prediction is vital for various stakeholders, including homebuyers, sellers, real estate agents, and policymakers. However, predicting house prices is challenging due to the myriad of factors influencing property values, such as location, property features, market conditions, and economic indicators.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008B2-577C-896E-EF70-23EBB274B657}"/>
              </a:ext>
            </a:extLst>
          </p:cNvPr>
          <p:cNvSpPr>
            <a:spLocks noGrp="1"/>
          </p:cNvSpPr>
          <p:nvPr>
            <p:ph type="title"/>
          </p:nvPr>
        </p:nvSpPr>
        <p:spPr/>
        <p:txBody>
          <a:bodyPr>
            <a:normAutofit/>
          </a:bodyPr>
          <a:lstStyle/>
          <a:p>
            <a:r>
              <a:rPr lang="en-US" sz="4400" b="1" dirty="0">
                <a:solidFill>
                  <a:schemeClr val="accent1"/>
                </a:solidFill>
              </a:rPr>
              <a:t>OBJECTIVE</a:t>
            </a:r>
            <a:endParaRPr lang="en-IN" sz="4400" b="1" dirty="0">
              <a:solidFill>
                <a:schemeClr val="accent1"/>
              </a:solidFill>
            </a:endParaRPr>
          </a:p>
        </p:txBody>
      </p:sp>
      <p:sp>
        <p:nvSpPr>
          <p:cNvPr id="3" name="Content Placeholder 2">
            <a:extLst>
              <a:ext uri="{FF2B5EF4-FFF2-40B4-BE49-F238E27FC236}">
                <a16:creationId xmlns:a16="http://schemas.microsoft.com/office/drawing/2014/main" id="{97BA1ED1-A4CE-727E-FFBC-439C2EDF9008}"/>
              </a:ext>
            </a:extLst>
          </p:cNvPr>
          <p:cNvSpPr>
            <a:spLocks noGrp="1"/>
          </p:cNvSpPr>
          <p:nvPr>
            <p:ph idx="1"/>
          </p:nvPr>
        </p:nvSpPr>
        <p:spPr/>
        <p:txBody>
          <a:bodyPr>
            <a:normAutofit/>
          </a:bodyPr>
          <a:lstStyle/>
          <a:p>
            <a:pPr marL="0" indent="0">
              <a:buNone/>
            </a:pPr>
            <a:r>
              <a:rPr lang="en-US" dirty="0"/>
              <a:t>The goal of this </a:t>
            </a:r>
            <a:r>
              <a:rPr lang="en-US" sz="1600" dirty="0"/>
              <a:t>project is to develop a predictive model that accurately estimates house prices based on historical data and relevant features. By leveraging machine learning techniques, the model aims to assist stakeholders in making informed decisions regarding buying, selling, and investing in real estate properties.</a:t>
            </a:r>
          </a:p>
          <a:p>
            <a:r>
              <a:rPr lang="en-US" sz="1600" b="1" dirty="0"/>
              <a:t>Key Challenges:</a:t>
            </a:r>
          </a:p>
          <a:p>
            <a:pPr>
              <a:buFont typeface="+mj-lt"/>
              <a:buAutoNum type="arabicPeriod"/>
            </a:pPr>
            <a:r>
              <a:rPr lang="en-US" sz="1600" b="1" dirty="0"/>
              <a:t>Data Collection and Quality</a:t>
            </a:r>
            <a:r>
              <a:rPr lang="en-US" sz="1600" dirty="0"/>
              <a:t>: Acquiring high-quality, comprehensive data on house prices and related features.</a:t>
            </a:r>
          </a:p>
          <a:p>
            <a:pPr>
              <a:buFont typeface="+mj-lt"/>
              <a:buAutoNum type="arabicPeriod"/>
            </a:pPr>
            <a:r>
              <a:rPr lang="en-US" sz="1600" b="1" dirty="0"/>
              <a:t>Feature Selection</a:t>
            </a:r>
            <a:r>
              <a:rPr lang="en-US" sz="1600" dirty="0"/>
              <a:t>: Identifying and selecting the most relevant features that influence house prices.</a:t>
            </a:r>
          </a:p>
          <a:p>
            <a:pPr>
              <a:buFont typeface="+mj-lt"/>
              <a:buAutoNum type="arabicPeriod"/>
            </a:pPr>
            <a:r>
              <a:rPr lang="en-US" sz="1600" b="1" dirty="0"/>
              <a:t>Model Selection</a:t>
            </a:r>
            <a:r>
              <a:rPr lang="en-US" sz="1600" dirty="0"/>
              <a:t>: Choosing and fine-tuning appropriate machine learning algorithms to improve prediction accuracy.</a:t>
            </a:r>
          </a:p>
          <a:p>
            <a:pPr>
              <a:buFont typeface="+mj-lt"/>
              <a:buAutoNum type="arabicPeriod"/>
            </a:pPr>
            <a:r>
              <a:rPr lang="en-US" sz="1600" b="1" dirty="0"/>
              <a:t>Handling Non-linearity and Outliers</a:t>
            </a:r>
            <a:r>
              <a:rPr lang="en-US" sz="1600" dirty="0"/>
              <a:t>: Addressing non-linear relationships and outliers in the data that can impact model performance.</a:t>
            </a:r>
          </a:p>
          <a:p>
            <a:pPr>
              <a:buFont typeface="+mj-lt"/>
              <a:buAutoNum type="arabicPeriod"/>
            </a:pPr>
            <a:r>
              <a:rPr lang="en-US" sz="1600" b="1" dirty="0"/>
              <a:t>Market Volatility</a:t>
            </a:r>
            <a:r>
              <a:rPr lang="en-US" sz="1600" dirty="0"/>
              <a:t>: Accounting for sudden changes in market conditions that can affect house prices.</a:t>
            </a:r>
          </a:p>
          <a:p>
            <a:endParaRPr lang="en-IN" dirty="0"/>
          </a:p>
        </p:txBody>
      </p:sp>
    </p:spTree>
    <p:extLst>
      <p:ext uri="{BB962C8B-B14F-4D97-AF65-F5344CB8AC3E}">
        <p14:creationId xmlns:p14="http://schemas.microsoft.com/office/powerpoint/2010/main" val="1960594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4" name="Content Placeholder 3">
            <a:extLst>
              <a:ext uri="{FF2B5EF4-FFF2-40B4-BE49-F238E27FC236}">
                <a16:creationId xmlns:a16="http://schemas.microsoft.com/office/drawing/2014/main" id="{35F474B3-1B47-2CDE-5A74-69E8363507F1}"/>
              </a:ext>
            </a:extLst>
          </p:cNvPr>
          <p:cNvSpPr>
            <a:spLocks noGrp="1"/>
          </p:cNvSpPr>
          <p:nvPr>
            <p:ph idx="1"/>
          </p:nvPr>
        </p:nvSpPr>
        <p:spPr/>
        <p:txBody>
          <a:bodyPr>
            <a:noAutofit/>
          </a:bodyPr>
          <a:lstStyle/>
          <a:p>
            <a:r>
              <a:rPr lang="en-IN" sz="1600" b="1" dirty="0"/>
              <a:t>Step 1: Data Collection</a:t>
            </a:r>
            <a:endParaRPr lang="en-IN" sz="1600" dirty="0"/>
          </a:p>
          <a:p>
            <a:pPr>
              <a:buFont typeface="Arial" panose="020B0604020202020204" pitchFamily="34" charset="0"/>
              <a:buChar char="•"/>
            </a:pPr>
            <a:r>
              <a:rPr lang="en-IN" sz="1600" b="1" dirty="0"/>
              <a:t>Objective</a:t>
            </a:r>
            <a:r>
              <a:rPr lang="en-IN" sz="1600" dirty="0"/>
              <a:t>: Gather comprehensive dataset on house prices and influencing factors.</a:t>
            </a:r>
          </a:p>
          <a:p>
            <a:pPr>
              <a:buFont typeface="Arial" panose="020B0604020202020204" pitchFamily="34" charset="0"/>
              <a:buChar char="•"/>
            </a:pPr>
            <a:r>
              <a:rPr lang="en-IN" sz="1600" b="1" dirty="0"/>
              <a:t>Actions</a:t>
            </a:r>
            <a:r>
              <a:rPr lang="en-IN" sz="1600" dirty="0"/>
              <a:t>:</a:t>
            </a:r>
          </a:p>
          <a:p>
            <a:pPr marL="742950" lvl="1" indent="-285750">
              <a:buFont typeface="Arial" panose="020B0604020202020204" pitchFamily="34" charset="0"/>
              <a:buChar char="•"/>
            </a:pPr>
            <a:r>
              <a:rPr lang="en-IN" sz="1600" dirty="0"/>
              <a:t>Historical price data from real estate websites, government databases.</a:t>
            </a:r>
          </a:p>
          <a:p>
            <a:pPr marL="742950" lvl="1" indent="-285750">
              <a:buFont typeface="Arial" panose="020B0604020202020204" pitchFamily="34" charset="0"/>
              <a:buChar char="•"/>
            </a:pPr>
            <a:r>
              <a:rPr lang="en-IN" sz="1600" dirty="0"/>
              <a:t>Property characteristics, location attributes, economic indicators, market conditions.</a:t>
            </a:r>
          </a:p>
          <a:p>
            <a:r>
              <a:rPr lang="en-IN" sz="1600" b="1" dirty="0"/>
              <a:t>Step 2: Data Preprocessing</a:t>
            </a:r>
            <a:endParaRPr lang="en-IN" sz="1600" dirty="0"/>
          </a:p>
          <a:p>
            <a:pPr>
              <a:buFont typeface="Arial" panose="020B0604020202020204" pitchFamily="34" charset="0"/>
              <a:buChar char="•"/>
            </a:pPr>
            <a:r>
              <a:rPr lang="en-IN" sz="1600" b="1" dirty="0"/>
              <a:t>Objective</a:t>
            </a:r>
            <a:r>
              <a:rPr lang="en-IN" sz="1600" dirty="0"/>
              <a:t>: Prepare data for analysis.</a:t>
            </a:r>
          </a:p>
          <a:p>
            <a:pPr>
              <a:buFont typeface="Arial" panose="020B0604020202020204" pitchFamily="34" charset="0"/>
              <a:buChar char="•"/>
            </a:pPr>
            <a:r>
              <a:rPr lang="en-IN" sz="1600" b="1" dirty="0"/>
              <a:t>Actions</a:t>
            </a:r>
            <a:r>
              <a:rPr lang="en-IN" sz="1600" dirty="0"/>
              <a:t>:</a:t>
            </a:r>
          </a:p>
          <a:p>
            <a:pPr marL="742950" lvl="1" indent="-285750">
              <a:buFont typeface="Arial" panose="020B0604020202020204" pitchFamily="34" charset="0"/>
              <a:buChar char="•"/>
            </a:pPr>
            <a:r>
              <a:rPr lang="en-IN" sz="1600" dirty="0"/>
              <a:t>Handle missing values and outliers.</a:t>
            </a:r>
          </a:p>
          <a:p>
            <a:pPr marL="742950" lvl="1" indent="-285750">
              <a:buFont typeface="Arial" panose="020B0604020202020204" pitchFamily="34" charset="0"/>
              <a:buChar char="•"/>
            </a:pPr>
            <a:r>
              <a:rPr lang="en-IN" sz="1600" dirty="0"/>
              <a:t>Encode categorical variables.</a:t>
            </a:r>
          </a:p>
          <a:p>
            <a:pPr marL="742950" lvl="1" indent="-285750">
              <a:buFont typeface="Arial" panose="020B0604020202020204" pitchFamily="34" charset="0"/>
              <a:buChar char="•"/>
            </a:pPr>
            <a:r>
              <a:rPr lang="en-IN" sz="1600" dirty="0"/>
              <a:t>Normalize/standardize numerical features.</a:t>
            </a:r>
          </a:p>
          <a:p>
            <a:pPr marL="0" indent="0">
              <a:buNone/>
            </a:pPr>
            <a:endParaRPr lang="en-IN" sz="1600" dirty="0"/>
          </a:p>
        </p:txBody>
      </p:sp>
    </p:spTree>
    <p:extLst>
      <p:ext uri="{BB962C8B-B14F-4D97-AF65-F5344CB8AC3E}">
        <p14:creationId xmlns:p14="http://schemas.microsoft.com/office/powerpoint/2010/main" val="3210358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BA23EC-E750-C382-88C5-775FDD521EBE}"/>
              </a:ext>
            </a:extLst>
          </p:cNvPr>
          <p:cNvSpPr>
            <a:spLocks noGrp="1"/>
          </p:cNvSpPr>
          <p:nvPr>
            <p:ph idx="1"/>
          </p:nvPr>
        </p:nvSpPr>
        <p:spPr>
          <a:xfrm>
            <a:off x="577901" y="797357"/>
            <a:ext cx="11032906" cy="5881421"/>
          </a:xfrm>
        </p:spPr>
        <p:txBody>
          <a:bodyPr>
            <a:normAutofit/>
          </a:bodyPr>
          <a:lstStyle/>
          <a:p>
            <a:r>
              <a:rPr lang="en-IN" sz="1600" b="1" dirty="0"/>
              <a:t>Step 3: Exploratory Data Analysis (EDA)</a:t>
            </a:r>
            <a:endParaRPr lang="en-IN" sz="1600" dirty="0"/>
          </a:p>
          <a:p>
            <a:pPr>
              <a:buFont typeface="Arial" panose="020B0604020202020204" pitchFamily="34" charset="0"/>
              <a:buChar char="•"/>
            </a:pPr>
            <a:r>
              <a:rPr lang="en-IN" sz="1600" b="1" dirty="0"/>
              <a:t>Objective</a:t>
            </a:r>
            <a:r>
              <a:rPr lang="en-IN" sz="1600" dirty="0"/>
              <a:t>: Gain insights into data.</a:t>
            </a:r>
          </a:p>
          <a:p>
            <a:pPr>
              <a:buFont typeface="Arial" panose="020B0604020202020204" pitchFamily="34" charset="0"/>
              <a:buChar char="•"/>
            </a:pPr>
            <a:r>
              <a:rPr lang="en-IN" sz="1600" b="1" dirty="0"/>
              <a:t>Actions</a:t>
            </a:r>
            <a:r>
              <a:rPr lang="en-IN" sz="1600" dirty="0"/>
              <a:t>:</a:t>
            </a:r>
          </a:p>
          <a:p>
            <a:pPr marL="742950" lvl="1" indent="-285750">
              <a:buFont typeface="Arial" panose="020B0604020202020204" pitchFamily="34" charset="0"/>
              <a:buChar char="•"/>
            </a:pPr>
            <a:r>
              <a:rPr lang="en-IN" sz="1600" dirty="0"/>
              <a:t>Summary statistics, visualize distributions.</a:t>
            </a:r>
          </a:p>
          <a:p>
            <a:pPr marL="742950" lvl="1" indent="-285750">
              <a:buFont typeface="Arial" panose="020B0604020202020204" pitchFamily="34" charset="0"/>
              <a:buChar char="•"/>
            </a:pPr>
            <a:r>
              <a:rPr lang="en-IN" sz="1600" dirty="0"/>
              <a:t>Correlation analysis, identify patterns/anomalies.</a:t>
            </a:r>
          </a:p>
          <a:p>
            <a:r>
              <a:rPr lang="en-IN" sz="1600" b="1" dirty="0"/>
              <a:t>Step 4: Feature Engineering</a:t>
            </a:r>
            <a:endParaRPr lang="en-IN" sz="1600" dirty="0"/>
          </a:p>
          <a:p>
            <a:pPr>
              <a:buFont typeface="Arial" panose="020B0604020202020204" pitchFamily="34" charset="0"/>
              <a:buChar char="•"/>
            </a:pPr>
            <a:r>
              <a:rPr lang="en-IN" sz="1600" b="1" dirty="0"/>
              <a:t>Objective</a:t>
            </a:r>
            <a:r>
              <a:rPr lang="en-IN" sz="1600" dirty="0"/>
              <a:t>: Enhance model predictive power.</a:t>
            </a:r>
          </a:p>
          <a:p>
            <a:pPr>
              <a:buFont typeface="Arial" panose="020B0604020202020204" pitchFamily="34" charset="0"/>
              <a:buChar char="•"/>
            </a:pPr>
            <a:r>
              <a:rPr lang="en-IN" sz="1600" b="1" dirty="0"/>
              <a:t>Actions</a:t>
            </a:r>
            <a:r>
              <a:rPr lang="en-IN" sz="1600" dirty="0"/>
              <a:t>:</a:t>
            </a:r>
          </a:p>
          <a:p>
            <a:pPr marL="742950" lvl="1" indent="-285750">
              <a:buFont typeface="Arial" panose="020B0604020202020204" pitchFamily="34" charset="0"/>
              <a:buChar char="•"/>
            </a:pPr>
            <a:r>
              <a:rPr lang="en-IN" sz="1600" dirty="0"/>
              <a:t>Create interaction terms, derive new features.</a:t>
            </a:r>
          </a:p>
          <a:p>
            <a:pPr marL="742950" lvl="1" indent="-285750">
              <a:buFont typeface="Arial" panose="020B0604020202020204" pitchFamily="34" charset="0"/>
              <a:buChar char="•"/>
            </a:pPr>
            <a:r>
              <a:rPr lang="en-IN" sz="1600" dirty="0"/>
              <a:t>Use domain knowledge for additional features.</a:t>
            </a:r>
          </a:p>
          <a:p>
            <a:r>
              <a:rPr lang="en-IN" sz="1600" b="1" dirty="0"/>
              <a:t>Step 5: Model Development</a:t>
            </a:r>
            <a:endParaRPr lang="en-IN" sz="1600" dirty="0"/>
          </a:p>
          <a:p>
            <a:pPr>
              <a:buFont typeface="Arial" panose="020B0604020202020204" pitchFamily="34" charset="0"/>
              <a:buChar char="•"/>
            </a:pPr>
            <a:r>
              <a:rPr lang="en-IN" sz="1600" b="1" dirty="0"/>
              <a:t>Objective</a:t>
            </a:r>
            <a:r>
              <a:rPr lang="en-IN" sz="1600" dirty="0"/>
              <a:t>: Develop and compare models.</a:t>
            </a:r>
          </a:p>
          <a:p>
            <a:pPr>
              <a:buFont typeface="Arial" panose="020B0604020202020204" pitchFamily="34" charset="0"/>
              <a:buChar char="•"/>
            </a:pPr>
            <a:r>
              <a:rPr lang="en-IN" sz="1600" b="1" dirty="0"/>
              <a:t>Actions</a:t>
            </a:r>
            <a:r>
              <a:rPr lang="en-IN" sz="1600" dirty="0"/>
              <a:t>:</a:t>
            </a:r>
          </a:p>
          <a:p>
            <a:pPr marL="742950" lvl="1" indent="-285750">
              <a:buFont typeface="Arial" panose="020B0604020202020204" pitchFamily="34" charset="0"/>
              <a:buChar char="•"/>
            </a:pPr>
            <a:r>
              <a:rPr lang="en-IN" sz="1600" dirty="0"/>
              <a:t>Train/test split, develop models (Linear Regression, Decision Trees, Random Forest, Gradient Boosting, Neural Networks).</a:t>
            </a:r>
          </a:p>
          <a:p>
            <a:pPr marL="742950" lvl="1" indent="-285750">
              <a:buFont typeface="Arial" panose="020B0604020202020204" pitchFamily="34" charset="0"/>
              <a:buChar char="•"/>
            </a:pPr>
            <a:r>
              <a:rPr lang="en-IN" sz="1600" dirty="0"/>
              <a:t>Fine-tune hyperparameters.</a:t>
            </a:r>
          </a:p>
          <a:p>
            <a:pPr marL="742950" lvl="1" indent="-285750">
              <a:buFont typeface="Arial" panose="020B0604020202020204" pitchFamily="34" charset="0"/>
              <a:buChar char="•"/>
            </a:pPr>
            <a:endParaRPr lang="en-IN" sz="1600" dirty="0"/>
          </a:p>
          <a:p>
            <a:endParaRPr lang="en-IN" dirty="0"/>
          </a:p>
        </p:txBody>
      </p:sp>
    </p:spTree>
    <p:extLst>
      <p:ext uri="{BB962C8B-B14F-4D97-AF65-F5344CB8AC3E}">
        <p14:creationId xmlns:p14="http://schemas.microsoft.com/office/powerpoint/2010/main" val="2656534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409B8C-C0A8-5463-6320-CAE1631E6948}"/>
              </a:ext>
            </a:extLst>
          </p:cNvPr>
          <p:cNvSpPr>
            <a:spLocks noGrp="1"/>
          </p:cNvSpPr>
          <p:nvPr>
            <p:ph idx="1"/>
          </p:nvPr>
        </p:nvSpPr>
        <p:spPr>
          <a:xfrm>
            <a:off x="541325" y="775411"/>
            <a:ext cx="11069482" cy="5676595"/>
          </a:xfrm>
        </p:spPr>
        <p:txBody>
          <a:bodyPr>
            <a:noAutofit/>
          </a:bodyPr>
          <a:lstStyle/>
          <a:p>
            <a:r>
              <a:rPr lang="en-IN" sz="1600" b="1" dirty="0"/>
              <a:t>Step 6: Model Evaluation</a:t>
            </a:r>
            <a:endParaRPr lang="en-IN" sz="1600" dirty="0"/>
          </a:p>
          <a:p>
            <a:pPr>
              <a:buFont typeface="Arial" panose="020B0604020202020204" pitchFamily="34" charset="0"/>
              <a:buChar char="•"/>
            </a:pPr>
            <a:r>
              <a:rPr lang="en-IN" sz="1600" b="1" dirty="0"/>
              <a:t>Objective</a:t>
            </a:r>
            <a:r>
              <a:rPr lang="en-IN" sz="1600" dirty="0"/>
              <a:t>: Assess model performance.</a:t>
            </a:r>
          </a:p>
          <a:p>
            <a:pPr>
              <a:buFont typeface="Arial" panose="020B0604020202020204" pitchFamily="34" charset="0"/>
              <a:buChar char="•"/>
            </a:pPr>
            <a:r>
              <a:rPr lang="en-IN" sz="1600" b="1" dirty="0"/>
              <a:t>Actions</a:t>
            </a:r>
            <a:r>
              <a:rPr lang="en-IN" sz="1600" dirty="0"/>
              <a:t>:</a:t>
            </a:r>
          </a:p>
          <a:p>
            <a:pPr marL="742950" lvl="1" indent="-285750">
              <a:buFont typeface="Arial" panose="020B0604020202020204" pitchFamily="34" charset="0"/>
              <a:buChar char="•"/>
            </a:pPr>
            <a:r>
              <a:rPr lang="en-IN" sz="1600" dirty="0"/>
              <a:t>Metrics: MAE, MSE, RMSE, R-squared.</a:t>
            </a:r>
          </a:p>
          <a:p>
            <a:pPr marL="742950" lvl="1" indent="-285750">
              <a:buFont typeface="Arial" panose="020B0604020202020204" pitchFamily="34" charset="0"/>
              <a:buChar char="•"/>
            </a:pPr>
            <a:r>
              <a:rPr lang="en-IN" sz="1600" dirty="0"/>
              <a:t>Cross-validation, compare models.</a:t>
            </a:r>
          </a:p>
          <a:p>
            <a:r>
              <a:rPr lang="en-IN" sz="1600" b="1" dirty="0"/>
              <a:t>Step 7: Model Deployment</a:t>
            </a:r>
            <a:endParaRPr lang="en-IN" sz="1600" dirty="0"/>
          </a:p>
          <a:p>
            <a:pPr>
              <a:buFont typeface="Arial" panose="020B0604020202020204" pitchFamily="34" charset="0"/>
              <a:buChar char="•"/>
            </a:pPr>
            <a:r>
              <a:rPr lang="en-IN" sz="1600" b="1" dirty="0"/>
              <a:t>Objective</a:t>
            </a:r>
            <a:r>
              <a:rPr lang="en-IN" sz="1600" dirty="0"/>
              <a:t>: Provide real-time predictions.</a:t>
            </a:r>
          </a:p>
          <a:p>
            <a:pPr>
              <a:buFont typeface="Arial" panose="020B0604020202020204" pitchFamily="34" charset="0"/>
              <a:buChar char="•"/>
            </a:pPr>
            <a:r>
              <a:rPr lang="en-IN" sz="1600" b="1" dirty="0"/>
              <a:t>Actions</a:t>
            </a:r>
            <a:r>
              <a:rPr lang="en-IN" sz="1600" dirty="0"/>
              <a:t>:</a:t>
            </a:r>
          </a:p>
          <a:p>
            <a:pPr marL="742950" lvl="1" indent="-285750">
              <a:buFont typeface="Arial" panose="020B0604020202020204" pitchFamily="34" charset="0"/>
              <a:buChar char="•"/>
            </a:pPr>
            <a:r>
              <a:rPr lang="en-IN" sz="1600" dirty="0"/>
              <a:t>Deploy using Flask/Django.</a:t>
            </a:r>
          </a:p>
          <a:p>
            <a:pPr marL="742950" lvl="1" indent="-285750">
              <a:buFont typeface="Arial" panose="020B0604020202020204" pitchFamily="34" charset="0"/>
              <a:buChar char="•"/>
            </a:pPr>
            <a:r>
              <a:rPr lang="en-IN" sz="1600" dirty="0"/>
              <a:t>Develop user-friendly interface for input/output.</a:t>
            </a:r>
          </a:p>
          <a:p>
            <a:r>
              <a:rPr lang="en-IN" sz="1600" b="1" dirty="0"/>
              <a:t>Step 8: Continuous Monitoring and Improvement</a:t>
            </a:r>
            <a:endParaRPr lang="en-IN" sz="1600" dirty="0"/>
          </a:p>
          <a:p>
            <a:pPr>
              <a:buFont typeface="Arial" panose="020B0604020202020204" pitchFamily="34" charset="0"/>
              <a:buChar char="•"/>
            </a:pPr>
            <a:r>
              <a:rPr lang="en-IN" sz="1600" b="1" dirty="0"/>
              <a:t>Objective</a:t>
            </a:r>
            <a:r>
              <a:rPr lang="en-IN" sz="1600" dirty="0"/>
              <a:t>: Maintain model accuracy.</a:t>
            </a:r>
          </a:p>
          <a:p>
            <a:pPr>
              <a:buFont typeface="Arial" panose="020B0604020202020204" pitchFamily="34" charset="0"/>
              <a:buChar char="•"/>
            </a:pPr>
            <a:r>
              <a:rPr lang="en-IN" sz="1600" b="1" dirty="0"/>
              <a:t>Actions</a:t>
            </a:r>
            <a:r>
              <a:rPr lang="en-IN" sz="1600" dirty="0"/>
              <a:t>:</a:t>
            </a:r>
          </a:p>
          <a:p>
            <a:pPr marL="742950" lvl="1" indent="-285750">
              <a:buFont typeface="Arial" panose="020B0604020202020204" pitchFamily="34" charset="0"/>
              <a:buChar char="•"/>
            </a:pPr>
            <a:r>
              <a:rPr lang="en-IN" sz="1600" dirty="0"/>
              <a:t>Monitor performance, update with new data.</a:t>
            </a:r>
          </a:p>
          <a:p>
            <a:pPr marL="742950" lvl="1" indent="-285750">
              <a:buFont typeface="Arial" panose="020B0604020202020204" pitchFamily="34" charset="0"/>
              <a:buChar char="•"/>
            </a:pPr>
            <a:r>
              <a:rPr lang="en-IN" sz="1600" dirty="0"/>
              <a:t>Collect user feedback for improvements.</a:t>
            </a:r>
          </a:p>
          <a:p>
            <a:endParaRPr lang="en-IN" sz="1600" dirty="0"/>
          </a:p>
        </p:txBody>
      </p:sp>
    </p:spTree>
    <p:extLst>
      <p:ext uri="{BB962C8B-B14F-4D97-AF65-F5344CB8AC3E}">
        <p14:creationId xmlns:p14="http://schemas.microsoft.com/office/powerpoint/2010/main" val="3093570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26415-0137-5A43-DF61-D8B8D7AB3848}"/>
              </a:ext>
            </a:extLst>
          </p:cNvPr>
          <p:cNvSpPr>
            <a:spLocks noGrp="1"/>
          </p:cNvSpPr>
          <p:nvPr>
            <p:ph type="title"/>
          </p:nvPr>
        </p:nvSpPr>
        <p:spPr>
          <a:xfrm>
            <a:off x="503339" y="286603"/>
            <a:ext cx="11383861" cy="1450757"/>
          </a:xfrm>
          <a:ln>
            <a:noFill/>
          </a:ln>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FINDING THE TYPE OF MODEL TO BUILD</a:t>
            </a:r>
            <a:endParaRPr lang="en-IN" sz="4400" b="1" dirty="0">
              <a:solidFill>
                <a:schemeClr val="accent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56E6BD9-D24D-D9D4-58E0-D93C70632542}"/>
              </a:ext>
            </a:extLst>
          </p:cNvPr>
          <p:cNvSpPr>
            <a:spLocks noGrp="1"/>
          </p:cNvSpPr>
          <p:nvPr>
            <p:ph idx="1"/>
          </p:nvPr>
        </p:nvSpPr>
        <p:spPr/>
        <p:txBody>
          <a:bodyPr/>
          <a:lstStyle/>
          <a:p>
            <a:endParaRPr lang="en-US" dirty="0"/>
          </a:p>
          <a:p>
            <a:endParaRPr lang="en-US" dirty="0"/>
          </a:p>
          <a:p>
            <a:pPr marL="0" indent="0">
              <a:buNone/>
            </a:pPr>
            <a:r>
              <a:rPr lang="en-US" dirty="0"/>
              <a:t>Supervised, unsupervised, or Reinforcement Learning?</a:t>
            </a:r>
          </a:p>
          <a:p>
            <a:pPr marL="0" indent="0">
              <a:buNone/>
            </a:pPr>
            <a:r>
              <a:rPr lang="en-US" dirty="0"/>
              <a:t>Classification task or Regression task?</a:t>
            </a:r>
          </a:p>
          <a:p>
            <a:pPr marL="0" indent="0">
              <a:buNone/>
            </a:pPr>
            <a:r>
              <a:rPr lang="en-US" dirty="0"/>
              <a:t>Batch learning or online learning techniques?</a:t>
            </a:r>
            <a:endParaRPr lang="en-IN" dirty="0"/>
          </a:p>
        </p:txBody>
      </p:sp>
    </p:spTree>
    <p:extLst>
      <p:ext uri="{BB962C8B-B14F-4D97-AF65-F5344CB8AC3E}">
        <p14:creationId xmlns:p14="http://schemas.microsoft.com/office/powerpoint/2010/main" val="1798526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141A2-89F8-F42D-247F-2AE31467C031}"/>
              </a:ext>
            </a:extLst>
          </p:cNvPr>
          <p:cNvSpPr>
            <a:spLocks noGrp="1"/>
          </p:cNvSpPr>
          <p:nvPr>
            <p:ph type="title"/>
          </p:nvPr>
        </p:nvSpPr>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Selecting a performance measure</a:t>
            </a:r>
            <a:endParaRPr lang="en-IN" sz="4400" b="1" dirty="0">
              <a:solidFill>
                <a:schemeClr val="accent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E47E5FF-60D9-E7D8-7D4E-ECE30FDA1F13}"/>
              </a:ext>
            </a:extLst>
          </p:cNvPr>
          <p:cNvSpPr>
            <a:spLocks noGrp="1"/>
          </p:cNvSpPr>
          <p:nvPr>
            <p:ph idx="1"/>
          </p:nvPr>
        </p:nvSpPr>
        <p:spPr/>
        <p:txBody>
          <a:bodyPr/>
          <a:lstStyle/>
          <a:p>
            <a:r>
              <a:rPr lang="en-US" dirty="0"/>
              <a:t>A typical performance measure for regression problems is the Root Mean Square Error(RMSE). </a:t>
            </a:r>
          </a:p>
          <a:p>
            <a:r>
              <a:rPr lang="en-US" dirty="0"/>
              <a:t>RMSE is generally the preferred performance measure for regression task, so we choose it for this particular problem we are solving for the House Price prediction. </a:t>
            </a:r>
          </a:p>
          <a:p>
            <a:r>
              <a:rPr lang="en-US" dirty="0"/>
              <a:t>Other performance measure include Mean Absolute Error, </a:t>
            </a:r>
            <a:r>
              <a:rPr lang="en-US" dirty="0" err="1"/>
              <a:t>Manhattaan</a:t>
            </a:r>
            <a:r>
              <a:rPr lang="en-US" dirty="0"/>
              <a:t> norm, </a:t>
            </a:r>
            <a:r>
              <a:rPr lang="en-US" dirty="0" err="1"/>
              <a:t>etc</a:t>
            </a:r>
            <a:r>
              <a:rPr lang="en-US" dirty="0"/>
              <a:t> but will use RMSE for this problem.</a:t>
            </a:r>
            <a:endParaRPr lang="en-IN" dirty="0"/>
          </a:p>
        </p:txBody>
      </p:sp>
    </p:spTree>
    <p:extLst>
      <p:ext uri="{BB962C8B-B14F-4D97-AF65-F5344CB8AC3E}">
        <p14:creationId xmlns:p14="http://schemas.microsoft.com/office/powerpoint/2010/main" val="252088476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49</TotalTime>
  <Words>1112</Words>
  <Application>Microsoft Office PowerPoint</Application>
  <PresentationFormat>Widescreen</PresentationFormat>
  <Paragraphs>101</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Retrospect</vt:lpstr>
      <vt:lpstr>HOUSE PRICE PREDICTION</vt:lpstr>
      <vt:lpstr>OUTLINE</vt:lpstr>
      <vt:lpstr>Problem Statement</vt:lpstr>
      <vt:lpstr>OBJECTIVE</vt:lpstr>
      <vt:lpstr>Proposed Solution</vt:lpstr>
      <vt:lpstr>PowerPoint Presentation</vt:lpstr>
      <vt:lpstr>PowerPoint Presentation</vt:lpstr>
      <vt:lpstr>FINDING THE TYPE OF MODEL TO BUILD</vt:lpstr>
      <vt:lpstr>Selecting a performance measure</vt:lpstr>
      <vt:lpstr>System  Approach</vt:lpstr>
      <vt:lpstr>Result</vt:lpstr>
      <vt:lpstr>Result</vt:lpstr>
      <vt:lpstr>PowerPoint Presentation</vt:lpstr>
      <vt:lpstr>Conclusion</vt:lpstr>
      <vt:lpstr>PowerPoint Presentation</vt:lpstr>
      <vt:lpstr>References</vt:lpstr>
      <vt:lpstr>course certificate 1 </vt:lpstr>
      <vt:lpstr>course certificate 2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saurabh singh</dc:creator>
  <cp:lastModifiedBy>saurabh singh</cp:lastModifiedBy>
  <cp:revision>2</cp:revision>
  <dcterms:created xsi:type="dcterms:W3CDTF">2024-06-28T02:27:28Z</dcterms:created>
  <dcterms:modified xsi:type="dcterms:W3CDTF">2024-06-28T03:17:00Z</dcterms:modified>
</cp:coreProperties>
</file>