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4" r:id="rId4"/>
    <p:sldId id="275" r:id="rId5"/>
    <p:sldId id="286" r:id="rId6"/>
    <p:sldId id="276" r:id="rId7"/>
    <p:sldId id="278" r:id="rId8"/>
    <p:sldId id="280" r:id="rId9"/>
    <p:sldId id="279" r:id="rId10"/>
    <p:sldId id="287" r:id="rId11"/>
    <p:sldId id="264" r:id="rId12"/>
    <p:sldId id="288" r:id="rId13"/>
    <p:sldId id="282" r:id="rId14"/>
    <p:sldId id="283" r:id="rId15"/>
    <p:sldId id="284" r:id="rId16"/>
    <p:sldId id="285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053"/>
    <a:srgbClr val="FFFFFF"/>
    <a:srgbClr val="61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53CFE-B8DF-4006-AB37-FF95D943A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0608DF-EB91-4AFF-8D4C-F927CCF54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003961-FF64-4C84-AEA0-39939136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396D5-4B93-4D29-9FA2-1A41540E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4960FA-ECB6-4347-915D-5B2AE75E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F6F88-61E5-4739-A96D-67F5F1E4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6CDCB6-01AB-4E10-8E1E-23EE1B8A7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AEEC51-6785-4E14-A31A-3C1086F9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B858B-CD42-46C2-A28F-30183314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B1982-2592-478D-9A5A-AC2B743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0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41E36-5A65-4798-BEAD-03FB5EF3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CE3933-A715-438C-9C9F-E0CFF67D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6EC3E-FBE5-4E30-8310-28A1B4ED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6F195-91C3-4B97-AE9F-4A9F410F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7A55FB-7A4F-48ED-BFB0-3F8B8E97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0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D159F-3C14-468C-BE2B-7FC5E29B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D588FD-BA97-4EB3-A316-CB3F9DD5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C56289-5866-4268-BEF3-0BFB876F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90311-224C-40DD-A581-233F3BE5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13BF7-109B-45CC-8198-FB734151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2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9C235-7B90-4F33-B2FC-1D5383A5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5629A-0CA9-403C-A321-E9F7FDF2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62CC2E-459C-41B3-AB33-0B57BA3F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281138-2AFF-4151-86D7-72D3BD9E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EE8ABC-93EA-4846-97D0-C8EA55DD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3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ADC1E-25AE-4CF4-86BA-203BE7BB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4A84D-F0DF-4EDE-9A4B-52FAD4CD3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2066D0-3D88-4937-A263-51FB8ED2C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7F1169-FAE9-4465-B745-653F2A3E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83D469-731A-4735-9C46-59343679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47AF0C-B297-481B-91EE-FAFF0449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1DE55-2891-4535-8496-127E2A34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8BB4F-D3C6-4648-A69B-67B67DE7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7455D8-E1F1-465E-8B25-31963E790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DFF8B-A404-4C6C-92D0-EB3603953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4B1AD4-88FE-4D19-92E5-FD4680ED9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0A8264-1C95-41F5-A075-3357BC15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45AF8C-0229-40E5-9D9E-786AC17B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92F6F1-4791-44B8-85CD-E5ED655E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0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4F1C5-A15F-4EB8-95D6-8DF041B6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D757FA-CDC4-4EF8-8CF3-58299ADF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78AFE5-CB30-4925-9ED0-CB12ACD0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08E937-166A-4740-AF31-74DF9CA6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8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FD0C89-D7FB-4987-B5D0-12E16260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B99209-700A-4498-A157-8866811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8A0DA-4A70-4F32-B7EC-5FC0074E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4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31A5-A2B3-4711-899C-898990CB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0BFFE1-EB71-4FC3-A2EF-1753084B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FAC3A3-9044-4877-9539-7B2F175B5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87D2A8-0917-48C2-82A8-5C7AFCC5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5CF846-166A-45BD-9A78-4A933346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2116C1-1D10-4335-9084-FC4050E1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9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C3A09-0062-4D06-B5A6-B8B199BA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28A083-8F19-43A8-B10D-CA4DCDB2B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149A16-C9A2-470D-9B12-C59C5C935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2379AF-EA13-4738-B230-C0BC6CDD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C351C0-0349-406E-8511-DC94FF0D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DDF73-D666-4CF6-97B1-9435E7D1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5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AA5F44-8926-48ED-913B-604FAFC9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A217A9-9A5A-4CBD-8944-790C9D0F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FCA85C-4F2C-4FDD-9DA7-516F7299B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23ED-0A41-48AA-9D2D-605967DAD534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4F75F-0BD9-419D-AB28-F84F2CA3D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8AD347-4A22-4C19-8A50-0B5A99C69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6541-BF4F-4AFD-BD54-B6EFB59F3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0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AC1F7-66BC-45AD-B9DA-35565D22FC3D}"/>
              </a:ext>
            </a:extLst>
          </p:cNvPr>
          <p:cNvSpPr txBox="1"/>
          <p:nvPr/>
        </p:nvSpPr>
        <p:spPr>
          <a:xfrm>
            <a:off x="0" y="2166233"/>
            <a:ext cx="121919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>
                <a:latin typeface="Abadi Extra Light" panose="020B0604020202020204" pitchFamily="34" charset="0"/>
              </a:rPr>
              <a:t>Cogmont</a:t>
            </a:r>
            <a:r>
              <a:rPr lang="fr-FR" sz="4400" dirty="0">
                <a:latin typeface="Abadi Extra Light" panose="020B0604020202020204" pitchFamily="34" charset="0"/>
              </a:rPr>
              <a:t> Project</a:t>
            </a:r>
          </a:p>
          <a:p>
            <a:pPr algn="ctr"/>
            <a:r>
              <a:rPr lang="fr-FR" sz="4400" dirty="0">
                <a:latin typeface="Abadi Extra Light" panose="020B0604020202020204" pitchFamily="34" charset="0"/>
              </a:rPr>
              <a:t> </a:t>
            </a:r>
          </a:p>
          <a:p>
            <a:pPr algn="ctr"/>
            <a:r>
              <a:rPr lang="fr-FR" sz="2800" dirty="0" err="1">
                <a:latin typeface="Abadi Extra Light" panose="020B0604020202020204" pitchFamily="34" charset="0"/>
              </a:rPr>
              <a:t>Azat</a:t>
            </a:r>
            <a:r>
              <a:rPr lang="fr-FR" sz="2800" dirty="0">
                <a:latin typeface="Abadi Extra Light" panose="020B0604020202020204" pitchFamily="34" charset="0"/>
              </a:rPr>
              <a:t> – Lucas – Matthieu - Etienne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0DC168E-E1D3-4652-956D-060CA6E6533A}"/>
              </a:ext>
            </a:extLst>
          </p:cNvPr>
          <p:cNvCxnSpPr/>
          <p:nvPr/>
        </p:nvCxnSpPr>
        <p:spPr>
          <a:xfrm>
            <a:off x="3024554" y="3037202"/>
            <a:ext cx="6246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RÃ©sultat de recherche d'images pour &quot;uga&quot;">
            <a:extLst>
              <a:ext uri="{FF2B5EF4-FFF2-40B4-BE49-F238E27FC236}">
                <a16:creationId xmlns:a16="http://schemas.microsoft.com/office/drawing/2014/main" id="{0BF0A0EB-4839-4F8B-BCF6-D177A166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4061790" y="4628967"/>
            <a:ext cx="406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Adeline Leclercq Samson</a:t>
            </a:r>
          </a:p>
          <a:p>
            <a:pPr algn="ctr"/>
            <a:r>
              <a:rPr lang="fr-FR" dirty="0">
                <a:latin typeface="Abadi Extra Light" panose="020B0204020104020204" pitchFamily="34" charset="0"/>
              </a:rPr>
              <a:t>Marie-Caroline </a:t>
            </a:r>
            <a:r>
              <a:rPr lang="fr-FR" dirty="0" err="1">
                <a:latin typeface="Abadi Extra Light" panose="020B0204020104020204" pitchFamily="34" charset="0"/>
              </a:rPr>
              <a:t>Croset</a:t>
            </a:r>
            <a:endParaRPr lang="fr-FR" dirty="0">
              <a:latin typeface="Abadi Extra Light" panose="020B0204020104020204" pitchFamily="34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BE2DBCA-F8D6-45D9-84D6-8CE386050C2C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1026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AE43F1CD-7961-4CB5-8F4E-DCDD21536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D3F4A4B-15DF-46B9-A162-474CD648F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FAB8B8B-61DF-4DF3-9208-5E13FA85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762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636480" y="1812408"/>
            <a:ext cx="464545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How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many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tokens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do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you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see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?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3447274-2460-4574-8CAD-EE50FFF9A866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E469894-6005-47F2-947D-C30682DE2263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82B202C-B7B8-44FB-BF67-53EB1FA8C12D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58444F00-C016-4A41-AB52-CBEADB2F8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AEA85FCD-CA65-4A4E-9175-E67E940A8F89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AF16C8D-E0AF-4B45-B4E7-3B99EC34B835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98B3AFB1-732C-41F8-A251-1D59F604D8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2C5A1FCF-97A5-4437-9D55-D6F7D30E8069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D4A2660-5CA8-4D00-A6C2-18CA1747F760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First </a:t>
                </a:r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analysis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8BCA32BB-3B9A-4C18-8197-287BE50E3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0FFDD7-65D0-4F2A-BCE2-B584608CB675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10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F597F1B-D8AF-4371-B7CF-E8F7803F482C}"/>
              </a:ext>
            </a:extLst>
          </p:cNvPr>
          <p:cNvSpPr/>
          <p:nvPr/>
        </p:nvSpPr>
        <p:spPr>
          <a:xfrm>
            <a:off x="1943607" y="3624112"/>
            <a:ext cx="733926" cy="746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FD22428-543C-40DC-85A0-94BCFC79E199}"/>
              </a:ext>
            </a:extLst>
          </p:cNvPr>
          <p:cNvSpPr/>
          <p:nvPr/>
        </p:nvSpPr>
        <p:spPr>
          <a:xfrm>
            <a:off x="2850921" y="4819903"/>
            <a:ext cx="733926" cy="746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37C654F-D877-449A-A889-BBA50B983189}"/>
              </a:ext>
            </a:extLst>
          </p:cNvPr>
          <p:cNvSpPr/>
          <p:nvPr/>
        </p:nvSpPr>
        <p:spPr>
          <a:xfrm>
            <a:off x="1534534" y="4915714"/>
            <a:ext cx="733926" cy="746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FE240D2-F665-44DB-8E19-47C5E74FE7EA}"/>
              </a:ext>
            </a:extLst>
          </p:cNvPr>
          <p:cNvSpPr/>
          <p:nvPr/>
        </p:nvSpPr>
        <p:spPr>
          <a:xfrm rot="20630884">
            <a:off x="4275304" y="3629040"/>
            <a:ext cx="2614160" cy="523220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Success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583C92B-9FE6-4D82-ADD2-57027C132FBF}"/>
              </a:ext>
            </a:extLst>
          </p:cNvPr>
          <p:cNvSpPr/>
          <p:nvPr/>
        </p:nvSpPr>
        <p:spPr>
          <a:xfrm>
            <a:off x="7906187" y="1931742"/>
            <a:ext cx="733926" cy="746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FE14A84-3991-4557-AEC1-7D6C2F915A14}"/>
              </a:ext>
            </a:extLst>
          </p:cNvPr>
          <p:cNvSpPr/>
          <p:nvPr/>
        </p:nvSpPr>
        <p:spPr>
          <a:xfrm>
            <a:off x="8610133" y="3098572"/>
            <a:ext cx="733926" cy="746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C6A91D0-8D88-4DB8-929B-F04EB70B1EB1}"/>
              </a:ext>
            </a:extLst>
          </p:cNvPr>
          <p:cNvSpPr/>
          <p:nvPr/>
        </p:nvSpPr>
        <p:spPr>
          <a:xfrm>
            <a:off x="7497114" y="3223344"/>
            <a:ext cx="733926" cy="746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39E9631-DDE1-4307-AF35-45278A2456A0}"/>
              </a:ext>
            </a:extLst>
          </p:cNvPr>
          <p:cNvSpPr/>
          <p:nvPr/>
        </p:nvSpPr>
        <p:spPr>
          <a:xfrm>
            <a:off x="9828057" y="2947386"/>
            <a:ext cx="733926" cy="746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EB1E8C9-F91E-45A8-B43A-033524142849}"/>
              </a:ext>
            </a:extLst>
          </p:cNvPr>
          <p:cNvSpPr/>
          <p:nvPr/>
        </p:nvSpPr>
        <p:spPr>
          <a:xfrm>
            <a:off x="8977096" y="1996870"/>
            <a:ext cx="733926" cy="746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00A5A7AB-3298-448C-9CDA-02FC1BB1B65A}"/>
              </a:ext>
            </a:extLst>
          </p:cNvPr>
          <p:cNvSpPr/>
          <p:nvPr/>
        </p:nvSpPr>
        <p:spPr>
          <a:xfrm>
            <a:off x="4367463" y="5006112"/>
            <a:ext cx="2614160" cy="523220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Fail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2A65BC4-FB7F-401C-B9C6-D0E539F31EA4}"/>
              </a:ext>
            </a:extLst>
          </p:cNvPr>
          <p:cNvSpPr txBox="1"/>
          <p:nvPr/>
        </p:nvSpPr>
        <p:spPr>
          <a:xfrm>
            <a:off x="7235124" y="4856093"/>
            <a:ext cx="464545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End of the question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3A9D871F-B5E9-4B69-BE16-D99A03CBA38C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34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90DB2A43-A303-47EE-94BF-BF976901E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BF6A94F2-059D-488D-AB88-91DF38D46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A79E51C2-8CF5-42CA-9A66-BC34DD5A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95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195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Compare the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efficiency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between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Montessori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pedagogy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the « 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traditional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 »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pedagogy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Use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several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stastistics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methods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631636" cy="1046440"/>
            <a:chOff x="1305338" y="1564750"/>
            <a:chExt cx="4631636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38647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Our goals</a:t>
              </a: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E6F7D0-2CDD-4DCD-9A56-1AD861A6A9AF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11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553A8A2-5023-40AB-803F-FE4F779A37B0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25A59CE-6CC6-417C-9188-FB2CA409CB20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D37133-E0F6-49BC-9D47-21F9E11419B3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8BE788D1-2746-44FD-8FDC-56D623527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5465219A-81DC-468B-B5F7-DA5C43C6582D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305BA26-1156-45AB-A658-A5E6B568E416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66C18E00-E2E1-412C-B305-DA90F085AE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E759DDC-D4BF-4A00-811B-EA731D139B48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217E02F-794E-4866-BC1C-450A55C45C17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First </a:t>
                </a:r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analysis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9FF4F350-3FE5-4F07-8A98-9F1012C13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A817F0D-7D7F-4EC7-97B1-4FD0D106B164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44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2F14C35D-6382-4C34-8F61-F9A983B61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15FFF274-9A4A-4D08-9CE3-A9C327D4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33229A34-B3AF-4651-8F8C-B9A65F9CC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912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631636" cy="1046440"/>
            <a:chOff x="1305338" y="1564750"/>
            <a:chExt cx="4631636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38647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Planning</a:t>
              </a:r>
            </a:p>
            <a:p>
              <a:endParaRPr lang="fr-FR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E6F7D0-2CDD-4DCD-9A56-1AD861A6A9AF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12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553A8A2-5023-40AB-803F-FE4F779A37B0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25A59CE-6CC6-417C-9188-FB2CA409CB20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D37133-E0F6-49BC-9D47-21F9E11419B3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8BE788D1-2746-44FD-8FDC-56D623527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5465219A-81DC-468B-B5F7-DA5C43C6582D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305BA26-1156-45AB-A658-A5E6B568E416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66C18E00-E2E1-412C-B305-DA90F085AE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E759DDC-D4BF-4A00-811B-EA731D139B48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217E02F-794E-4866-BC1C-450A55C45C17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First </a:t>
                </a:r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analysis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9FF4F350-3FE5-4F07-8A98-9F1012C13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BA81567-2673-4B2D-A066-1D6AD08C6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06014"/>
              </p:ext>
            </p:extLst>
          </p:nvPr>
        </p:nvGraphicFramePr>
        <p:xfrm>
          <a:off x="1587641" y="3124006"/>
          <a:ext cx="9016718" cy="2318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4679">
                  <a:extLst>
                    <a:ext uri="{9D8B030D-6E8A-4147-A177-3AD203B41FA5}">
                      <a16:colId xmlns:a16="http://schemas.microsoft.com/office/drawing/2014/main" val="4144189998"/>
                    </a:ext>
                  </a:extLst>
                </a:gridCol>
                <a:gridCol w="2253680">
                  <a:extLst>
                    <a:ext uri="{9D8B030D-6E8A-4147-A177-3AD203B41FA5}">
                      <a16:colId xmlns:a16="http://schemas.microsoft.com/office/drawing/2014/main" val="2201146503"/>
                    </a:ext>
                  </a:extLst>
                </a:gridCol>
                <a:gridCol w="2253680">
                  <a:extLst>
                    <a:ext uri="{9D8B030D-6E8A-4147-A177-3AD203B41FA5}">
                      <a16:colId xmlns:a16="http://schemas.microsoft.com/office/drawing/2014/main" val="3573625917"/>
                    </a:ext>
                  </a:extLst>
                </a:gridCol>
                <a:gridCol w="2254679">
                  <a:extLst>
                    <a:ext uri="{9D8B030D-6E8A-4147-A177-3AD203B41FA5}">
                      <a16:colId xmlns:a16="http://schemas.microsoft.com/office/drawing/2014/main" val="1464659124"/>
                    </a:ext>
                  </a:extLst>
                </a:gridCol>
              </a:tblGrid>
              <a:tr h="2853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 dirty="0">
                          <a:effectLst/>
                        </a:rPr>
                        <a:t>Numéro tâche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Intitulé tâche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Date début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Date fin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extLst>
                  <a:ext uri="{0D108BD9-81ED-4DB2-BD59-A6C34878D82A}">
                    <a16:rowId xmlns:a16="http://schemas.microsoft.com/office/drawing/2014/main" val="103882058"/>
                  </a:ext>
                </a:extLst>
              </a:tr>
              <a:tr h="588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 dirty="0">
                          <a:effectLst/>
                        </a:rPr>
                        <a:t>1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Analyse descriptive du jeu de données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Début décembre 2018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Fin décembre 2018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extLst>
                  <a:ext uri="{0D108BD9-81ED-4DB2-BD59-A6C34878D82A}">
                    <a16:rowId xmlns:a16="http://schemas.microsoft.com/office/drawing/2014/main" val="4148356675"/>
                  </a:ext>
                </a:extLst>
              </a:tr>
              <a:tr h="588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 dirty="0">
                          <a:effectLst/>
                        </a:rPr>
                        <a:t>2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Présentation de notre projet en anglais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Début décembre 2018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18 décembre 2018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extLst>
                  <a:ext uri="{0D108BD9-81ED-4DB2-BD59-A6C34878D82A}">
                    <a16:rowId xmlns:a16="http://schemas.microsoft.com/office/drawing/2014/main" val="3536389449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 dirty="0">
                          <a:effectLst/>
                        </a:rPr>
                        <a:t>…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…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…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…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extLst>
                  <a:ext uri="{0D108BD9-81ED-4DB2-BD59-A6C34878D82A}">
                    <a16:rowId xmlns:a16="http://schemas.microsoft.com/office/drawing/2014/main" val="2093733378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 dirty="0">
                          <a:effectLst/>
                        </a:rPr>
                        <a:t>4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Rendu final 1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A définir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Fin avril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extLst>
                  <a:ext uri="{0D108BD9-81ED-4DB2-BD59-A6C34878D82A}">
                    <a16:rowId xmlns:a16="http://schemas.microsoft.com/office/drawing/2014/main" val="4222375342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 dirty="0">
                          <a:effectLst/>
                        </a:rPr>
                        <a:t>5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Rendu final 2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>
                          <a:effectLst/>
                        </a:rPr>
                        <a:t>A définir</a:t>
                      </a:r>
                      <a:endParaRPr lang="fr-FR" sz="17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700" dirty="0">
                          <a:effectLst/>
                        </a:rPr>
                        <a:t>Fin avril</a:t>
                      </a:r>
                      <a:endParaRPr lang="fr-FR" sz="17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107841" marR="107841" marT="0" marB="0"/>
                </a:tc>
                <a:extLst>
                  <a:ext uri="{0D108BD9-81ED-4DB2-BD59-A6C34878D82A}">
                    <a16:rowId xmlns:a16="http://schemas.microsoft.com/office/drawing/2014/main" val="2937676622"/>
                  </a:ext>
                </a:extLst>
              </a:tr>
            </a:tbl>
          </a:graphicData>
        </a:graphic>
      </p:graphicFrame>
      <p:grpSp>
        <p:nvGrpSpPr>
          <p:cNvPr id="33" name="Groupe 32">
            <a:extLst>
              <a:ext uri="{FF2B5EF4-FFF2-40B4-BE49-F238E27FC236}">
                <a16:creationId xmlns:a16="http://schemas.microsoft.com/office/drawing/2014/main" id="{ED74F9E3-ED93-4ADA-923F-C7B9387BF036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34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6E6BE347-C698-419E-8FEF-34C380601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92C40B36-B670-4338-A44E-16908C906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E015331E-D4FF-4B3B-B36D-8F6132F7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92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195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Summary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the data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global information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With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it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we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can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represent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all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our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dimension in 2 or 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Study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any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correlation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between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variables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49608"/>
            <a:ext cx="10952279" cy="769441"/>
            <a:chOff x="1305338" y="1558061"/>
            <a:chExt cx="10952279" cy="769441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58061"/>
              <a:ext cx="10952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A global </a:t>
              </a:r>
              <a:r>
                <a:rPr lang="fr-FR" sz="4400" dirty="0" err="1">
                  <a:latin typeface="Abadi Extra Light" panose="020B0604020202020204" pitchFamily="34" charset="0"/>
                </a:rPr>
                <a:t>approach</a:t>
              </a:r>
              <a:r>
                <a:rPr lang="fr-FR" sz="4400" dirty="0">
                  <a:latin typeface="Abadi Extra Light" panose="020B0604020202020204" pitchFamily="34" charset="0"/>
                </a:rPr>
                <a:t> </a:t>
              </a:r>
              <a:r>
                <a:rPr lang="fr-FR" sz="4400" dirty="0" err="1">
                  <a:latin typeface="Abadi Extra Light" panose="020B0604020202020204" pitchFamily="34" charset="0"/>
                </a:rPr>
                <a:t>with</a:t>
              </a:r>
              <a:r>
                <a:rPr lang="fr-FR" sz="4400" dirty="0">
                  <a:latin typeface="Abadi Extra Light" panose="020B0604020202020204" pitchFamily="34" charset="0"/>
                </a:rPr>
                <a:t> MCA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AF7FE07-5A2F-4590-AA9C-6DF1C62C7E0D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0C03D74-1B29-4CA6-B9CB-2ED98408DDDB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2F15279-824F-481C-9C93-9F07395134E4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4F6C428A-271D-4C90-9442-7FB7AD02B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23D2F9A0-A07B-4308-AC13-E3662ADA7E91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34F8160-5D15-4F2F-AD6B-F0439FDD5BDC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16D12B2-E1EE-4EED-B983-B310F479E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9E2C9DF-98E8-4957-8219-D7943FBE5228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644ECA91-9575-454E-81DF-9E9608C485CB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Abadi Extra Light" panose="020B0604020202020204" pitchFamily="34" charset="0"/>
                  </a:rPr>
                  <a:t>First </a:t>
                </a:r>
                <a:r>
                  <a:rPr lang="fr-FR" sz="2400" b="1" dirty="0" err="1">
                    <a:latin typeface="Abadi Extra Light" panose="020B0604020202020204" pitchFamily="34" charset="0"/>
                  </a:rPr>
                  <a:t>analysis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CB22424F-3D4A-49D2-BE91-677689D6F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ABF876A-6340-4843-B7FD-DA0B13797F13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14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DF6377-C9EE-4FCA-A3C7-7720A71BDDA2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23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B4A09AA2-0BFB-49AC-BC92-D92765CC7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6BAB69F7-B68D-463D-8B42-2C38C9B09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1BC0B73C-04C8-4A70-A154-87488F5EF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70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601613" cy="103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EA5946-8D0E-4C43-894B-EF4B44497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65" r="4883" b="1741"/>
          <a:stretch/>
        </p:blipFill>
        <p:spPr>
          <a:xfrm>
            <a:off x="2320414" y="1318439"/>
            <a:ext cx="7475798" cy="50163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045C00-395F-4790-8AA2-80C81F440945}"/>
              </a:ext>
            </a:extLst>
          </p:cNvPr>
          <p:cNvSpPr/>
          <p:nvPr/>
        </p:nvSpPr>
        <p:spPr>
          <a:xfrm>
            <a:off x="1100142" y="3427937"/>
            <a:ext cx="1709123" cy="461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Success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A1ABF-DB5A-4695-9256-A6F954593767}"/>
              </a:ext>
            </a:extLst>
          </p:cNvPr>
          <p:cNvSpPr/>
          <p:nvPr/>
        </p:nvSpPr>
        <p:spPr>
          <a:xfrm>
            <a:off x="9707421" y="3512963"/>
            <a:ext cx="1709123" cy="461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Failure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4FD9E1-3185-464C-9B50-C6D6A47DCC08}"/>
              </a:ext>
            </a:extLst>
          </p:cNvPr>
          <p:cNvSpPr/>
          <p:nvPr/>
        </p:nvSpPr>
        <p:spPr>
          <a:xfrm>
            <a:off x="2670387" y="860521"/>
            <a:ext cx="6906690" cy="58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Modality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Graph on the main plan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25F1CE8-AE92-4666-AB6C-6DCF9741099A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E969470-033D-4B82-8061-570183EAE007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261BABA-8152-4FB5-A235-895398502D7F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4F6685B-6F19-4D58-8446-1E9C1E889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549E5E4-28C6-4572-9098-F3C01374A1CA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27074394-CF61-4BA1-B1CF-F9321A6B07F1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C9EF69C0-1491-476C-B139-3E81E29BD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58E150A-1B12-4B02-BC4C-314726C79865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A0A66FAB-843D-4EA1-A40E-8B1F90829B52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Abadi Extra Light" panose="020B0604020202020204" pitchFamily="34" charset="0"/>
                  </a:rPr>
                  <a:t>First </a:t>
                </a:r>
                <a:r>
                  <a:rPr lang="fr-FR" sz="2400" b="1" dirty="0" err="1">
                    <a:latin typeface="Abadi Extra Light" panose="020B0604020202020204" pitchFamily="34" charset="0"/>
                  </a:rPr>
                  <a:t>analysis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1F3C8EE2-E5F9-432A-BBEA-A7190C25E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E0A302-51B1-4E4E-9A9B-DE6F2353BB3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15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266E07-2B2A-4401-8A80-E79A2B9AE697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34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18B37A58-C832-4124-92A5-385B134EB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2B3C22EB-F053-4D14-BC9A-04A264D6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8F8CFAA-DE46-4C05-B6F1-183B0FE84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45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601613" cy="103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34FD9E1-3185-464C-9B50-C6D6A47DCC08}"/>
              </a:ext>
            </a:extLst>
          </p:cNvPr>
          <p:cNvSpPr/>
          <p:nvPr/>
        </p:nvSpPr>
        <p:spPr>
          <a:xfrm>
            <a:off x="2670387" y="860521"/>
            <a:ext cx="6906690" cy="58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First dimension description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A14639-DBA0-4D12-898A-0FE9C5A51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85"/>
          <a:stretch/>
        </p:blipFill>
        <p:spPr>
          <a:xfrm>
            <a:off x="800806" y="1516653"/>
            <a:ext cx="4123083" cy="372115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1C453E95-0AB7-42D8-86A1-DCF948D083A7}"/>
              </a:ext>
            </a:extLst>
          </p:cNvPr>
          <p:cNvSpPr txBox="1"/>
          <p:nvPr/>
        </p:nvSpPr>
        <p:spPr>
          <a:xfrm>
            <a:off x="5333357" y="2922088"/>
            <a:ext cx="6569670" cy="152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Mainly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about questions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number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8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No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correlation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with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the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pedagogy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Question 3.1 – 9 – 7.1 and 8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seem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define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your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success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3E80576-0172-46A7-B9BD-0E3B9FF96977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BB190D4D-AE50-492A-828E-F3BF0BA7B801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966CF222-5CCE-406B-98E3-9BD6F4AED490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1D19393-0FF2-402C-864D-9BB4E60C7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DFBAD52-A033-4019-8957-402A1B61A5F3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63F91B8C-E722-447D-BA73-7BACB8E09B60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DF6AA04-7CE4-4D55-AF38-31C645D881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EA9EEFE7-C33C-4441-BBEB-8B6FD13FB893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EDC90A54-4018-4E76-A659-98286667A9D4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Abadi Extra Light" panose="020B0604020202020204" pitchFamily="34" charset="0"/>
                  </a:rPr>
                  <a:t>First </a:t>
                </a:r>
                <a:r>
                  <a:rPr lang="fr-FR" sz="2400" b="1" dirty="0" err="1">
                    <a:latin typeface="Abadi Extra Light" panose="020B0604020202020204" pitchFamily="34" charset="0"/>
                  </a:rPr>
                  <a:t>analysis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B6A702EB-46FE-4E23-AD9D-1248C5ECD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18173AA-A26C-4E67-BD7A-9DC8032AACB8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16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9BFBE29-EBE8-45C6-B380-1F8DABE38985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22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E8873777-D2E0-4875-815C-4FF7EC0D2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516AE16B-6CCE-41E3-8A4B-B5AF09B2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45A66EF-9F26-4880-84F3-4A82117A9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0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601613" cy="103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045C00-395F-4790-8AA2-80C81F440945}"/>
              </a:ext>
            </a:extLst>
          </p:cNvPr>
          <p:cNvSpPr/>
          <p:nvPr/>
        </p:nvSpPr>
        <p:spPr>
          <a:xfrm>
            <a:off x="1086889" y="2850114"/>
            <a:ext cx="1709123" cy="461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Success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A1ABF-DB5A-4695-9256-A6F954593767}"/>
              </a:ext>
            </a:extLst>
          </p:cNvPr>
          <p:cNvSpPr/>
          <p:nvPr/>
        </p:nvSpPr>
        <p:spPr>
          <a:xfrm>
            <a:off x="10424976" y="2850115"/>
            <a:ext cx="1709123" cy="461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Failure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4FD9E1-3185-464C-9B50-C6D6A47DCC08}"/>
              </a:ext>
            </a:extLst>
          </p:cNvPr>
          <p:cNvSpPr/>
          <p:nvPr/>
        </p:nvSpPr>
        <p:spPr>
          <a:xfrm>
            <a:off x="2053883" y="860521"/>
            <a:ext cx="9425354" cy="58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Modality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Graph on the main plan </a:t>
            </a: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with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the best </a:t>
            </a: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representation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quality</a:t>
            </a:r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69ECA93-C3D0-47E2-A961-B3A18213B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02" r="4806" b="1341"/>
          <a:stretch/>
        </p:blipFill>
        <p:spPr>
          <a:xfrm>
            <a:off x="2234289" y="1369547"/>
            <a:ext cx="8076868" cy="5037222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CA520616-EC9D-4B51-86B6-7AF20B0FCD35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0AD8AF-C4B6-4000-9D13-BCC449D23A3E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DA2D65E-03DB-44DB-8273-719E036F1F1A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C7B0D78-FA46-4661-BA54-F9C32746F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4D3B210-DE88-46FF-A443-D36A92B16650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E22F56BF-64CE-4C7D-8673-CC0559E5E394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C6611B70-F905-4253-8247-CCD632DACB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08BD7AB1-8FB1-4233-A57E-58BC041F907F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70808F3-A467-40B4-9109-C4C3BC84A2ED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Abadi Extra Light" panose="020B0604020202020204" pitchFamily="34" charset="0"/>
                  </a:rPr>
                  <a:t>First </a:t>
                </a:r>
                <a:r>
                  <a:rPr lang="fr-FR" sz="2400" b="1" dirty="0" err="1">
                    <a:latin typeface="Abadi Extra Light" panose="020B0604020202020204" pitchFamily="34" charset="0"/>
                  </a:rPr>
                  <a:t>analysis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8DAB60FD-ADCE-41E0-B1C3-FB7EBF9EB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F1E6829-42BC-4A2C-85EE-FCE78F66DEE6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17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A152A50-2A13-480C-AFB5-8975CB94A882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34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E04173DF-B66A-427F-9EDC-D83D6B2FE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BFDB2A44-8C50-47B3-BB57-F006B6B27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2F42E272-34A9-4803-8D34-51194E91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3259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5A3328-7F17-4CB0-B60A-88A2470597EE}"/>
              </a:ext>
            </a:extLst>
          </p:cNvPr>
          <p:cNvSpPr txBox="1"/>
          <p:nvPr/>
        </p:nvSpPr>
        <p:spPr>
          <a:xfrm>
            <a:off x="950748" y="2134574"/>
            <a:ext cx="596688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latin typeface="Abadi Extra Light" panose="020B0604020202020204" pitchFamily="34" charset="0"/>
              </a:rPr>
              <a:t>Thanks</a:t>
            </a:r>
            <a:r>
              <a:rPr lang="fr-FR" sz="4400" dirty="0">
                <a:latin typeface="Abadi Extra Light" panose="020B0604020202020204" pitchFamily="34" charset="0"/>
              </a:rPr>
              <a:t> for </a:t>
            </a:r>
            <a:r>
              <a:rPr lang="fr-FR" sz="4400" dirty="0" err="1">
                <a:latin typeface="Abadi Extra Light" panose="020B0604020202020204" pitchFamily="34" charset="0"/>
              </a:rPr>
              <a:t>your</a:t>
            </a:r>
            <a:r>
              <a:rPr lang="fr-FR" sz="4400" dirty="0">
                <a:latin typeface="Abadi Extra Light" panose="020B0604020202020204" pitchFamily="34" charset="0"/>
              </a:rPr>
              <a:t> attention.</a:t>
            </a:r>
          </a:p>
          <a:p>
            <a:endParaRPr lang="fr-FR" dirty="0"/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B6427B8-AB0D-4A88-A33A-671763D3AFE1}"/>
              </a:ext>
            </a:extLst>
          </p:cNvPr>
          <p:cNvSpPr txBox="1"/>
          <p:nvPr/>
        </p:nvSpPr>
        <p:spPr>
          <a:xfrm>
            <a:off x="4796071" y="3512438"/>
            <a:ext cx="661283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Abadi Extra Light" panose="020B0604020202020204" pitchFamily="34" charset="0"/>
              </a:rPr>
              <a:t>Have </a:t>
            </a:r>
            <a:r>
              <a:rPr lang="fr-FR" sz="4400" dirty="0" err="1">
                <a:latin typeface="Abadi Extra Light" panose="020B0604020202020204" pitchFamily="34" charset="0"/>
              </a:rPr>
              <a:t>you</a:t>
            </a:r>
            <a:r>
              <a:rPr lang="fr-FR" sz="4400" dirty="0">
                <a:latin typeface="Abadi Extra Light" panose="020B0604020202020204" pitchFamily="34" charset="0"/>
              </a:rPr>
              <a:t> </a:t>
            </a:r>
            <a:r>
              <a:rPr lang="fr-FR" sz="4400" dirty="0" err="1">
                <a:latin typeface="Abadi Extra Light" panose="020B0604020202020204" pitchFamily="34" charset="0"/>
              </a:rPr>
              <a:t>got</a:t>
            </a:r>
            <a:r>
              <a:rPr lang="fr-FR" sz="4400" dirty="0">
                <a:latin typeface="Abadi Extra Light" panose="020B0604020202020204" pitchFamily="34" charset="0"/>
              </a:rPr>
              <a:t> </a:t>
            </a:r>
            <a:r>
              <a:rPr lang="fr-FR" sz="4400" dirty="0" err="1">
                <a:latin typeface="Abadi Extra Light" panose="020B0604020202020204" pitchFamily="34" charset="0"/>
              </a:rPr>
              <a:t>any</a:t>
            </a:r>
            <a:r>
              <a:rPr lang="fr-FR" sz="4400" dirty="0">
                <a:latin typeface="Abadi Extra Light" panose="020B0604020202020204" pitchFamily="34" charset="0"/>
              </a:rPr>
              <a:t> questions?</a:t>
            </a:r>
          </a:p>
          <a:p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49B60E0-524D-427F-B036-DE6737883E3B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8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57DFC707-1807-4D6A-B246-ABCA88C7C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4C88B-795F-4646-A295-11CEF513D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224B30AE-A403-4721-91A6-B00D0B248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857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D5B851C-11F3-4DD1-AEDB-1127781323BF}"/>
              </a:ext>
            </a:extLst>
          </p:cNvPr>
          <p:cNvGrpSpPr/>
          <p:nvPr/>
        </p:nvGrpSpPr>
        <p:grpSpPr>
          <a:xfrm>
            <a:off x="950748" y="1856297"/>
            <a:ext cx="4631636" cy="1046440"/>
            <a:chOff x="1305338" y="1564750"/>
            <a:chExt cx="4631636" cy="104644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0DC168E-E1D3-4652-956D-060CA6E6533A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A5A3328-7F17-4CB0-B60A-88A2470597EE}"/>
                </a:ext>
              </a:extLst>
            </p:cNvPr>
            <p:cNvSpPr txBox="1"/>
            <p:nvPr/>
          </p:nvSpPr>
          <p:spPr>
            <a:xfrm>
              <a:off x="1305338" y="1564750"/>
              <a:ext cx="438647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Table of contents</a:t>
              </a:r>
            </a:p>
            <a:p>
              <a:endParaRPr lang="fr-FR" dirty="0"/>
            </a:p>
          </p:txBody>
        </p:sp>
      </p:grp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5AB0F3E-958E-4218-9FFC-AD204BB3F1FD}"/>
              </a:ext>
            </a:extLst>
          </p:cNvPr>
          <p:cNvSpPr txBox="1"/>
          <p:nvPr/>
        </p:nvSpPr>
        <p:spPr>
          <a:xfrm>
            <a:off x="3422469" y="3096305"/>
            <a:ext cx="3521671" cy="195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Context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Protocol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First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analysis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A064776-93ED-4C36-A3C1-FDFDAA10D74A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11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4CA0741F-0DF0-4666-B4AA-C4D991590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3950D6D-BAD5-48D9-81B0-FA22EDC10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167283AD-F10C-4F49-914C-6037D9371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16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195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Weak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Mathematics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level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in France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Search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of alternatives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pedagogies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Montessori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pedagogy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The </a:t>
              </a:r>
              <a:r>
                <a:rPr lang="fr-FR" sz="4400" dirty="0" err="1">
                  <a:latin typeface="Abadi Extra Light" panose="020B0604020202020204" pitchFamily="34" charset="0"/>
                </a:rPr>
                <a:t>need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A92BEEB-A1E2-4C8A-BEAD-F49C6FBF1FAC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46FBA561-CFA6-45B6-8ADE-0FB028A6F938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10AA42D1-AA27-44F4-AC01-7E4C28651565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B20BCB14-5A20-422E-A06B-8178F7FF1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1F5622-A2BA-4298-9BD7-5978D11BF62B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ABC5411-A25E-4B14-9255-F4390BFAFD09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DBA493D9-EAD3-491E-944D-31C23DBA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C9532792-E619-4EBA-B95D-536C3466862B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AE6088A-6F59-41E8-ADFB-C6E3A2ED5CFE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First </a:t>
                </a:r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analysis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AC47ED8C-AE50-4C27-B399-2211690DB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3CA151-AB30-44D4-89DF-2892828A8829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3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DFA02B7-A46C-4243-891F-AE2E1D63658D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34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23971DD2-6E93-4A78-B825-0D4297147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863CB9C3-D7C2-4EB8-9ABF-8085776F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56F7F918-86A9-4FBE-A14A-3C7B3387D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20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195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Created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by Maria Montessori in 1907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Respect of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kid’s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natural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approach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Multi-age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classes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Montessori </a:t>
              </a:r>
              <a:r>
                <a:rPr lang="fr-FR" sz="4400" dirty="0" err="1">
                  <a:latin typeface="Abadi Extra Light" panose="020B0604020202020204" pitchFamily="34" charset="0"/>
                </a:rPr>
                <a:t>pedagogy</a:t>
              </a:r>
              <a:endParaRPr lang="fr-FR" sz="4400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B6F3C3F-E3DA-47E1-8CE0-80CF372A42BA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45168E0B-5B68-41ED-9E06-E869B92EE71C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B217E7A-E80A-4E75-94E0-09FF9106677A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5624CEDB-50C0-4359-939D-4362C1F4A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FBFA669-B2C7-4BD1-BDA5-9DA7F2F9B6C0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B4AC238-637D-4E43-991C-5A67DFE40833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19E9D530-8F55-4CD1-A1C1-CB89F7BA7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DF5C1F58-B2CC-40CE-8E31-0FACE60AECDD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9A7B52B9-0F36-43B0-8E02-B7C735AB1D7B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First </a:t>
                </a:r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analysis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152D054E-1FBE-4BA7-9BB2-A3AEB665E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5FE9E-2C03-4C46-92C4-B7994C7961B8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4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B191A5EB-15FB-4C6B-ABE1-33909EAB7042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34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59F0D111-5AAF-40AD-B0A0-1C0327418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A9E0EB9B-F4E3-4276-9DC5-80D71F6AD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937F9383-A7FD-4E58-8B90-1113AD511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97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195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Neuroscience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laboratory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Interested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in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educations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In collaboration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with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didactitians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579298"/>
            <a:ext cx="4959722" cy="1323439"/>
            <a:chOff x="1305338" y="1287751"/>
            <a:chExt cx="4959722" cy="1323439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287751"/>
              <a:ext cx="49597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Project </a:t>
              </a:r>
              <a:r>
                <a:rPr lang="fr-FR" sz="4400" dirty="0" err="1">
                  <a:latin typeface="Abadi Extra Light" panose="020B0604020202020204" pitchFamily="34" charset="0"/>
                </a:rPr>
                <a:t>proposed</a:t>
              </a:r>
              <a:r>
                <a:rPr lang="fr-FR" sz="4400" dirty="0">
                  <a:latin typeface="Abadi Extra Light" panose="020B0604020202020204" pitchFamily="34" charset="0"/>
                </a:rPr>
                <a:t> by</a:t>
              </a:r>
            </a:p>
            <a:p>
              <a:r>
                <a:rPr lang="fr-FR" dirty="0">
                  <a:latin typeface="Abadi Extra Light" panose="020B0604020202020204" pitchFamily="34" charset="0"/>
                </a:rPr>
                <a:t>Institut des sciences cognitives – Marc </a:t>
              </a:r>
              <a:r>
                <a:rPr lang="fr-FR" dirty="0" err="1">
                  <a:latin typeface="Abadi Extra Light" panose="020B0604020202020204" pitchFamily="34" charset="0"/>
                </a:rPr>
                <a:t>Jeannerod</a:t>
              </a:r>
              <a:endParaRPr lang="fr-FR" dirty="0">
                <a:latin typeface="Abadi Extra Light" panose="020B0604020202020204" pitchFamily="34" charset="0"/>
              </a:endParaRPr>
            </a:p>
            <a:p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B6F3C3F-E3DA-47E1-8CE0-80CF372A42BA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45168E0B-5B68-41ED-9E06-E869B92EE71C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B217E7A-E80A-4E75-94E0-09FF9106677A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>
                    <a:latin typeface="Abadi Extra Light" panose="020B0604020202020204" pitchFamily="34" charset="0"/>
                  </a:rPr>
                  <a:t>Context</a:t>
                </a:r>
                <a:endParaRPr lang="fr-FR" sz="2400" b="1" dirty="0"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5624CEDB-50C0-4359-939D-4362C1F4A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FBFA669-B2C7-4BD1-BDA5-9DA7F2F9B6C0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B4AC238-637D-4E43-991C-5A67DFE40833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19E9D530-8F55-4CD1-A1C1-CB89F7BA7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DF5C1F58-B2CC-40CE-8E31-0FACE60AECDD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9A7B52B9-0F36-43B0-8E02-B7C735AB1D7B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First </a:t>
                </a:r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analysis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152D054E-1FBE-4BA7-9BB2-A3AEB665E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5FE9E-2C03-4C46-92C4-B7994C7961B8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5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BEA391F0-1D9E-407C-82FB-8901A8A888C7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34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02EB1F9D-23CE-4010-BF31-9F45A023A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96D7D273-0FD7-4A13-86D5-793C575CF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DAC9432E-D176-4D0B-9AC2-86E514A2B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1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Set up</a:t>
              </a:r>
            </a:p>
            <a:p>
              <a:endParaRPr lang="fr-FR" dirty="0"/>
            </a:p>
          </p:txBody>
        </p:sp>
      </p:grp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41704F75-E3EB-47AE-9000-BC24A10853C2}"/>
              </a:ext>
            </a:extLst>
          </p:cNvPr>
          <p:cNvSpPr/>
          <p:nvPr/>
        </p:nvSpPr>
        <p:spPr>
          <a:xfrm>
            <a:off x="2092349" y="3606093"/>
            <a:ext cx="8528299" cy="980660"/>
          </a:xfrm>
          <a:prstGeom prst="rightArrow">
            <a:avLst>
              <a:gd name="adj1" fmla="val 50000"/>
              <a:gd name="adj2" fmla="val 10675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AB5DDBD-132C-44CF-82A4-5E4743897437}"/>
              </a:ext>
            </a:extLst>
          </p:cNvPr>
          <p:cNvSpPr txBox="1"/>
          <p:nvPr/>
        </p:nvSpPr>
        <p:spPr>
          <a:xfrm>
            <a:off x="1187425" y="4880270"/>
            <a:ext cx="1901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badi Extra Light" panose="020B0604020202020204" pitchFamily="34" charset="0"/>
              </a:rPr>
              <a:t>2016 - 2017</a:t>
            </a:r>
          </a:p>
          <a:p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EAF9BDB-19D0-4290-8E50-C129B2335D23}"/>
              </a:ext>
            </a:extLst>
          </p:cNvPr>
          <p:cNvCxnSpPr>
            <a:cxnSpLocks/>
          </p:cNvCxnSpPr>
          <p:nvPr/>
        </p:nvCxnSpPr>
        <p:spPr>
          <a:xfrm>
            <a:off x="2092349" y="4359967"/>
            <a:ext cx="0" cy="414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21DF7FB-4AD3-46F2-9345-3A53776929CD}"/>
              </a:ext>
            </a:extLst>
          </p:cNvPr>
          <p:cNvSpPr txBox="1"/>
          <p:nvPr/>
        </p:nvSpPr>
        <p:spPr>
          <a:xfrm>
            <a:off x="9768208" y="4880270"/>
            <a:ext cx="1901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badi Extra Light" panose="020B0604020202020204" pitchFamily="34" charset="0"/>
              </a:rPr>
              <a:t>2018 - 2019</a:t>
            </a:r>
          </a:p>
          <a:p>
            <a:endParaRPr lang="fr-FR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F54D34E-69DA-46E3-A927-9F57656C4E6B}"/>
              </a:ext>
            </a:extLst>
          </p:cNvPr>
          <p:cNvCxnSpPr>
            <a:cxnSpLocks/>
          </p:cNvCxnSpPr>
          <p:nvPr/>
        </p:nvCxnSpPr>
        <p:spPr>
          <a:xfrm>
            <a:off x="10673132" y="4094922"/>
            <a:ext cx="0" cy="67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477F85D-0F17-4B3D-93BB-663CA63D7498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69B7AD9-3442-4650-8393-AB17DA18DCAE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D3361D3-89CF-4FBA-B453-E494D2C3ECC7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DAA24E3A-AB9E-4008-9A71-970C54E82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20724E2-F533-4399-9121-2DC9E2F692FB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ADA3D08-1AB8-4721-9C38-F9336DFED87C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AC8CE113-4FB1-4710-B9F5-7371BD06D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FA2C471-9471-45EB-8009-9FE08D861205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A82E9FF0-96A7-41B8-856F-C011E9527A27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First </a:t>
                </a:r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analysis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6520E6-D753-4D05-B3EA-9196D0990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83D1D6E-73CA-47CA-B2A9-1EABDCCBB4FC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1F0403-2F89-43B4-8B88-0D8FFAED2B56}"/>
              </a:ext>
            </a:extLst>
          </p:cNvPr>
          <p:cNvSpPr txBox="1"/>
          <p:nvPr/>
        </p:nvSpPr>
        <p:spPr>
          <a:xfrm>
            <a:off x="5477816" y="4880270"/>
            <a:ext cx="1901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badi Extra Light" panose="020B0604020202020204" pitchFamily="34" charset="0"/>
              </a:rPr>
              <a:t>2017 - 2018</a:t>
            </a:r>
          </a:p>
          <a:p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E5D37E8-4632-43E4-9928-B69043869F4C}"/>
              </a:ext>
            </a:extLst>
          </p:cNvPr>
          <p:cNvCxnSpPr>
            <a:cxnSpLocks/>
          </p:cNvCxnSpPr>
          <p:nvPr/>
        </p:nvCxnSpPr>
        <p:spPr>
          <a:xfrm>
            <a:off x="6382740" y="4359967"/>
            <a:ext cx="0" cy="414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FA20F23-9710-45FC-9174-744C3E8A2A1F}"/>
              </a:ext>
            </a:extLst>
          </p:cNvPr>
          <p:cNvGrpSpPr/>
          <p:nvPr/>
        </p:nvGrpSpPr>
        <p:grpSpPr>
          <a:xfrm>
            <a:off x="1571352" y="2782957"/>
            <a:ext cx="10098353" cy="936248"/>
            <a:chOff x="1571352" y="2782957"/>
            <a:chExt cx="10098353" cy="936248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437B05F2-34F2-46DE-91E3-55670EB5C511}"/>
                </a:ext>
              </a:extLst>
            </p:cNvPr>
            <p:cNvGrpSpPr/>
            <p:nvPr/>
          </p:nvGrpSpPr>
          <p:grpSpPr>
            <a:xfrm>
              <a:off x="1571352" y="2782957"/>
              <a:ext cx="10098353" cy="936248"/>
              <a:chOff x="1571352" y="2782957"/>
              <a:chExt cx="10098353" cy="936248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EB0CD3D-475E-4E03-BB52-A9F365D28584}"/>
                  </a:ext>
                </a:extLst>
              </p:cNvPr>
              <p:cNvSpPr txBox="1"/>
              <p:nvPr/>
            </p:nvSpPr>
            <p:spPr>
              <a:xfrm>
                <a:off x="9768210" y="2795875"/>
                <a:ext cx="1901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1</a:t>
                </a:r>
                <a:r>
                  <a:rPr lang="fr-FR" baseline="30000" dirty="0"/>
                  <a:t>st</a:t>
                </a:r>
                <a:r>
                  <a:rPr lang="fr-FR" dirty="0"/>
                  <a:t> </a:t>
                </a:r>
                <a:r>
                  <a:rPr lang="fr-FR" dirty="0" err="1"/>
                  <a:t>year</a:t>
                </a:r>
                <a:r>
                  <a:rPr lang="fr-FR" dirty="0"/>
                  <a:t> : 2015</a:t>
                </a:r>
              </a:p>
              <a:p>
                <a:r>
                  <a:rPr lang="fr-FR" dirty="0"/>
                  <a:t>2</a:t>
                </a:r>
                <a:r>
                  <a:rPr lang="fr-FR" baseline="30000" dirty="0"/>
                  <a:t>nd</a:t>
                </a:r>
                <a:r>
                  <a:rPr lang="fr-FR" dirty="0"/>
                  <a:t> </a:t>
                </a:r>
                <a:r>
                  <a:rPr lang="fr-FR" dirty="0" err="1"/>
                  <a:t>year</a:t>
                </a:r>
                <a:r>
                  <a:rPr lang="fr-FR" dirty="0"/>
                  <a:t> : 2014</a:t>
                </a:r>
              </a:p>
              <a:p>
                <a:r>
                  <a:rPr lang="fr-FR" dirty="0"/>
                  <a:t>3</a:t>
                </a:r>
                <a:r>
                  <a:rPr lang="fr-FR" baseline="30000" dirty="0"/>
                  <a:t>rd</a:t>
                </a:r>
                <a:r>
                  <a:rPr lang="fr-FR" dirty="0"/>
                  <a:t> </a:t>
                </a:r>
                <a:r>
                  <a:rPr lang="fr-FR" dirty="0" err="1"/>
                  <a:t>year</a:t>
                </a:r>
                <a:r>
                  <a:rPr lang="fr-FR" dirty="0"/>
                  <a:t> : 2013</a:t>
                </a:r>
              </a:p>
            </p:txBody>
          </p:sp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6EB63B5-6271-4B58-9D23-28A7BA974129}"/>
                  </a:ext>
                </a:extLst>
              </p:cNvPr>
              <p:cNvSpPr txBox="1"/>
              <p:nvPr/>
            </p:nvSpPr>
            <p:spPr>
              <a:xfrm>
                <a:off x="1571352" y="2782957"/>
                <a:ext cx="1901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1</a:t>
                </a:r>
                <a:r>
                  <a:rPr lang="fr-FR" baseline="30000" dirty="0"/>
                  <a:t>st</a:t>
                </a:r>
                <a:r>
                  <a:rPr lang="fr-FR" dirty="0"/>
                  <a:t> </a:t>
                </a:r>
                <a:r>
                  <a:rPr lang="fr-FR" dirty="0" err="1"/>
                  <a:t>year</a:t>
                </a:r>
                <a:r>
                  <a:rPr lang="fr-FR" dirty="0"/>
                  <a:t> : 2013</a:t>
                </a:r>
              </a:p>
              <a:p>
                <a:r>
                  <a:rPr lang="fr-FR" dirty="0"/>
                  <a:t>2</a:t>
                </a:r>
                <a:r>
                  <a:rPr lang="fr-FR" baseline="30000" dirty="0"/>
                  <a:t>nd</a:t>
                </a:r>
                <a:r>
                  <a:rPr lang="fr-FR" dirty="0"/>
                  <a:t> </a:t>
                </a:r>
                <a:r>
                  <a:rPr lang="fr-FR" dirty="0" err="1"/>
                  <a:t>year</a:t>
                </a:r>
                <a:r>
                  <a:rPr lang="fr-FR" dirty="0"/>
                  <a:t> : 2012</a:t>
                </a:r>
              </a:p>
              <a:p>
                <a:r>
                  <a:rPr lang="fr-FR" dirty="0"/>
                  <a:t>3</a:t>
                </a:r>
                <a:r>
                  <a:rPr lang="fr-FR" baseline="30000" dirty="0"/>
                  <a:t>rd</a:t>
                </a:r>
                <a:r>
                  <a:rPr lang="fr-FR" dirty="0"/>
                  <a:t> </a:t>
                </a:r>
                <a:r>
                  <a:rPr lang="fr-FR" dirty="0" err="1"/>
                  <a:t>year</a:t>
                </a:r>
                <a:r>
                  <a:rPr lang="fr-FR" dirty="0"/>
                  <a:t> : 2011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C04D649-B941-4C41-90EF-CB0654887DAD}"/>
                  </a:ext>
                </a:extLst>
              </p:cNvPr>
              <p:cNvSpPr txBox="1"/>
              <p:nvPr/>
            </p:nvSpPr>
            <p:spPr>
              <a:xfrm>
                <a:off x="5477816" y="2782957"/>
                <a:ext cx="1901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1</a:t>
                </a:r>
                <a:r>
                  <a:rPr lang="fr-FR" baseline="30000" dirty="0"/>
                  <a:t>st</a:t>
                </a:r>
                <a:r>
                  <a:rPr lang="fr-FR" dirty="0"/>
                  <a:t> </a:t>
                </a:r>
                <a:r>
                  <a:rPr lang="fr-FR" dirty="0" err="1"/>
                  <a:t>year</a:t>
                </a:r>
                <a:r>
                  <a:rPr lang="fr-FR" dirty="0"/>
                  <a:t> : 2014</a:t>
                </a:r>
              </a:p>
              <a:p>
                <a:r>
                  <a:rPr lang="fr-FR" dirty="0"/>
                  <a:t>2</a:t>
                </a:r>
                <a:r>
                  <a:rPr lang="fr-FR" baseline="30000" dirty="0"/>
                  <a:t>nd</a:t>
                </a:r>
                <a:r>
                  <a:rPr lang="fr-FR" dirty="0"/>
                  <a:t> </a:t>
                </a:r>
                <a:r>
                  <a:rPr lang="fr-FR" dirty="0" err="1"/>
                  <a:t>year</a:t>
                </a:r>
                <a:r>
                  <a:rPr lang="fr-FR" dirty="0"/>
                  <a:t> : 2013</a:t>
                </a:r>
              </a:p>
              <a:p>
                <a:r>
                  <a:rPr lang="fr-FR" dirty="0"/>
                  <a:t>3</a:t>
                </a:r>
                <a:r>
                  <a:rPr lang="fr-FR" baseline="30000" dirty="0"/>
                  <a:t>rd</a:t>
                </a:r>
                <a:r>
                  <a:rPr lang="fr-FR" dirty="0"/>
                  <a:t> </a:t>
                </a:r>
                <a:r>
                  <a:rPr lang="fr-FR" dirty="0" err="1"/>
                  <a:t>year</a:t>
                </a:r>
                <a:r>
                  <a:rPr lang="fr-FR" dirty="0"/>
                  <a:t> : 2012</a:t>
                </a: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00D6AF8F-01BA-4FF8-AC09-5EF385DB1941}"/>
                  </a:ext>
                </a:extLst>
              </p:cNvPr>
              <p:cNvGrpSpPr/>
              <p:nvPr/>
            </p:nvGrpSpPr>
            <p:grpSpPr>
              <a:xfrm>
                <a:off x="3060641" y="2952413"/>
                <a:ext cx="49388" cy="598988"/>
                <a:chOff x="3214808" y="2952413"/>
                <a:chExt cx="49388" cy="598988"/>
              </a:xfrm>
            </p:grpSpPr>
            <p:sp>
              <p:nvSpPr>
                <p:cNvPr id="5" name="Organigramme : Connecteur 4">
                  <a:extLst>
                    <a:ext uri="{FF2B5EF4-FFF2-40B4-BE49-F238E27FC236}">
                      <a16:creationId xmlns:a16="http://schemas.microsoft.com/office/drawing/2014/main" id="{977D668E-0F80-4752-A4C0-087E90B7253B}"/>
                    </a:ext>
                  </a:extLst>
                </p:cNvPr>
                <p:cNvSpPr/>
                <p:nvPr/>
              </p:nvSpPr>
              <p:spPr>
                <a:xfrm>
                  <a:off x="3214808" y="2952413"/>
                  <a:ext cx="49388" cy="45968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Organigramme : Connecteur 28">
                  <a:extLst>
                    <a:ext uri="{FF2B5EF4-FFF2-40B4-BE49-F238E27FC236}">
                      <a16:creationId xmlns:a16="http://schemas.microsoft.com/office/drawing/2014/main" id="{AFDAA3AF-A7A4-49E2-B646-76A2CE6E0BE9}"/>
                    </a:ext>
                  </a:extLst>
                </p:cNvPr>
                <p:cNvSpPr/>
                <p:nvPr/>
              </p:nvSpPr>
              <p:spPr>
                <a:xfrm>
                  <a:off x="3214808" y="3228923"/>
                  <a:ext cx="49388" cy="45968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Organigramme : Connecteur 29">
                  <a:extLst>
                    <a:ext uri="{FF2B5EF4-FFF2-40B4-BE49-F238E27FC236}">
                      <a16:creationId xmlns:a16="http://schemas.microsoft.com/office/drawing/2014/main" id="{82B5A05D-C300-4193-BE22-2BF4727D0C6D}"/>
                    </a:ext>
                  </a:extLst>
                </p:cNvPr>
                <p:cNvSpPr/>
                <p:nvPr/>
              </p:nvSpPr>
              <p:spPr>
                <a:xfrm>
                  <a:off x="3214808" y="3505433"/>
                  <a:ext cx="49388" cy="45968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16BD911C-1FB1-4944-B586-7FC34351A344}"/>
                  </a:ext>
                </a:extLst>
              </p:cNvPr>
              <p:cNvGrpSpPr/>
              <p:nvPr/>
            </p:nvGrpSpPr>
            <p:grpSpPr>
              <a:xfrm>
                <a:off x="6973424" y="2952413"/>
                <a:ext cx="49388" cy="598988"/>
                <a:chOff x="3214808" y="2952413"/>
                <a:chExt cx="49388" cy="598988"/>
              </a:xfrm>
            </p:grpSpPr>
            <p:sp>
              <p:nvSpPr>
                <p:cNvPr id="34" name="Organigramme : Connecteur 33">
                  <a:extLst>
                    <a:ext uri="{FF2B5EF4-FFF2-40B4-BE49-F238E27FC236}">
                      <a16:creationId xmlns:a16="http://schemas.microsoft.com/office/drawing/2014/main" id="{9A2A278C-3808-4CA4-BCDB-981161D6E6B7}"/>
                    </a:ext>
                  </a:extLst>
                </p:cNvPr>
                <p:cNvSpPr/>
                <p:nvPr/>
              </p:nvSpPr>
              <p:spPr>
                <a:xfrm>
                  <a:off x="3214808" y="2952413"/>
                  <a:ext cx="49388" cy="45968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Organigramme : Connecteur 36">
                  <a:extLst>
                    <a:ext uri="{FF2B5EF4-FFF2-40B4-BE49-F238E27FC236}">
                      <a16:creationId xmlns:a16="http://schemas.microsoft.com/office/drawing/2014/main" id="{B0207185-24A2-49F0-89A1-9FA473E50D0E}"/>
                    </a:ext>
                  </a:extLst>
                </p:cNvPr>
                <p:cNvSpPr/>
                <p:nvPr/>
              </p:nvSpPr>
              <p:spPr>
                <a:xfrm>
                  <a:off x="3214808" y="3228923"/>
                  <a:ext cx="49388" cy="45968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Organigramme : Connecteur 47">
                  <a:extLst>
                    <a:ext uri="{FF2B5EF4-FFF2-40B4-BE49-F238E27FC236}">
                      <a16:creationId xmlns:a16="http://schemas.microsoft.com/office/drawing/2014/main" id="{00798FF7-27DC-4C01-9D84-FA71C92A9AB4}"/>
                    </a:ext>
                  </a:extLst>
                </p:cNvPr>
                <p:cNvSpPr/>
                <p:nvPr/>
              </p:nvSpPr>
              <p:spPr>
                <a:xfrm>
                  <a:off x="3214808" y="3505433"/>
                  <a:ext cx="49388" cy="45968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4DB00249-AEBC-480C-B603-CB3A0C47B23A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3110029" y="2970914"/>
                <a:ext cx="2367787" cy="27370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62D18F82-17AD-42EF-A976-5848C0C84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6991" y="3251907"/>
                <a:ext cx="2367787" cy="27370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595BBB3D-9F1A-4655-9354-21A3608C9460}"/>
                  </a:ext>
                </a:extLst>
              </p:cNvPr>
              <p:cNvCxnSpPr>
                <a:cxnSpLocks/>
                <a:endCxn id="27" idx="1"/>
              </p:cNvCxnSpPr>
              <p:nvPr/>
            </p:nvCxnSpPr>
            <p:spPr>
              <a:xfrm>
                <a:off x="7021047" y="2987384"/>
                <a:ext cx="2747163" cy="2701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913AEEF-DDF8-49AB-B13E-1E70A4E1A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8009" y="3255460"/>
                <a:ext cx="2750199" cy="29594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E9B31CC1-F39F-4F6B-8925-30EBF6DE4D5E}"/>
                </a:ext>
              </a:extLst>
            </p:cNvPr>
            <p:cNvGrpSpPr/>
            <p:nvPr/>
          </p:nvGrpSpPr>
          <p:grpSpPr>
            <a:xfrm>
              <a:off x="11258359" y="2952413"/>
              <a:ext cx="49388" cy="598988"/>
              <a:chOff x="3214808" y="2952413"/>
              <a:chExt cx="49388" cy="598988"/>
            </a:xfrm>
          </p:grpSpPr>
          <p:sp>
            <p:nvSpPr>
              <p:cNvPr id="50" name="Organigramme : Connecteur 49">
                <a:extLst>
                  <a:ext uri="{FF2B5EF4-FFF2-40B4-BE49-F238E27FC236}">
                    <a16:creationId xmlns:a16="http://schemas.microsoft.com/office/drawing/2014/main" id="{2101F1A3-6A86-4061-BAD5-F04CCCAFACA5}"/>
                  </a:ext>
                </a:extLst>
              </p:cNvPr>
              <p:cNvSpPr/>
              <p:nvPr/>
            </p:nvSpPr>
            <p:spPr>
              <a:xfrm>
                <a:off x="3214808" y="2952413"/>
                <a:ext cx="49388" cy="45968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Organigramme : Connecteur 50">
                <a:extLst>
                  <a:ext uri="{FF2B5EF4-FFF2-40B4-BE49-F238E27FC236}">
                    <a16:creationId xmlns:a16="http://schemas.microsoft.com/office/drawing/2014/main" id="{1B76E7D0-2D8B-41AA-8673-BA2091444D31}"/>
                  </a:ext>
                </a:extLst>
              </p:cNvPr>
              <p:cNvSpPr/>
              <p:nvPr/>
            </p:nvSpPr>
            <p:spPr>
              <a:xfrm>
                <a:off x="3214808" y="3228923"/>
                <a:ext cx="49388" cy="45968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Organigramme : Connecteur 51">
                <a:extLst>
                  <a:ext uri="{FF2B5EF4-FFF2-40B4-BE49-F238E27FC236}">
                    <a16:creationId xmlns:a16="http://schemas.microsoft.com/office/drawing/2014/main" id="{B470DFE5-52B9-4CD8-8E43-23B7F33A5911}"/>
                  </a:ext>
                </a:extLst>
              </p:cNvPr>
              <p:cNvSpPr/>
              <p:nvPr/>
            </p:nvSpPr>
            <p:spPr>
              <a:xfrm>
                <a:off x="3214808" y="3505433"/>
                <a:ext cx="49388" cy="45968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6A3010C4-FA3D-4FCF-B43A-4FAC306BB148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57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2BF54A87-4CE4-4380-A543-F23BDEBD0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7F575AE-462C-4E47-A318-0DD0A059C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A7750E1D-F421-4D11-B257-80384BB14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6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Set up</a:t>
              </a:r>
            </a:p>
            <a:p>
              <a:endParaRPr lang="fr-FR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0A9024D-FD58-4A43-A23A-672957635B4F}"/>
              </a:ext>
            </a:extLst>
          </p:cNvPr>
          <p:cNvGrpSpPr/>
          <p:nvPr/>
        </p:nvGrpSpPr>
        <p:grpSpPr>
          <a:xfrm>
            <a:off x="2161807" y="3080844"/>
            <a:ext cx="1166191" cy="1230950"/>
            <a:chOff x="2199861" y="3606093"/>
            <a:chExt cx="1166191" cy="1230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FEE25D-951E-4BCC-BD6B-0657077C074C}"/>
                </a:ext>
              </a:extLst>
            </p:cNvPr>
            <p:cNvSpPr/>
            <p:nvPr/>
          </p:nvSpPr>
          <p:spPr>
            <a:xfrm>
              <a:off x="2199861" y="4094922"/>
              <a:ext cx="1166191" cy="74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064BFE81-3D9B-4317-894F-ED4A79275E6C}"/>
                </a:ext>
              </a:extLst>
            </p:cNvPr>
            <p:cNvSpPr/>
            <p:nvPr/>
          </p:nvSpPr>
          <p:spPr>
            <a:xfrm>
              <a:off x="2199861" y="3606093"/>
              <a:ext cx="1166191" cy="4888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168A739-05E9-4940-B170-63901880B0B8}"/>
              </a:ext>
            </a:extLst>
          </p:cNvPr>
          <p:cNvGrpSpPr/>
          <p:nvPr/>
        </p:nvGrpSpPr>
        <p:grpSpPr>
          <a:xfrm>
            <a:off x="7976861" y="3073466"/>
            <a:ext cx="1166191" cy="1230950"/>
            <a:chOff x="2199861" y="3606093"/>
            <a:chExt cx="1166191" cy="12309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436ACFE-C055-4E3F-BDFC-CE287F2924B6}"/>
                </a:ext>
              </a:extLst>
            </p:cNvPr>
            <p:cNvSpPr/>
            <p:nvPr/>
          </p:nvSpPr>
          <p:spPr>
            <a:xfrm>
              <a:off x="2199861" y="4094922"/>
              <a:ext cx="1166191" cy="74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80C50344-0C82-491D-801B-276DBD42631B}"/>
                </a:ext>
              </a:extLst>
            </p:cNvPr>
            <p:cNvSpPr/>
            <p:nvPr/>
          </p:nvSpPr>
          <p:spPr>
            <a:xfrm>
              <a:off x="2199861" y="3606093"/>
              <a:ext cx="1166191" cy="4888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DCD2A97-58A4-4209-A134-E73F56F4D06E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23EE1A95-9818-413E-B154-020031144EA7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506A7B6-80BB-4EC1-93BF-BFF8C1730988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6E819F9D-90F7-4EF1-92F1-607F7C3B5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2376EFCF-D3B9-49E4-A625-3DAD4828082D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5B75054A-046D-4C06-92A4-B8B55A261869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DE2ADA2C-4B63-4633-960A-487742E7C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E3CB9E81-061A-403C-A5DA-568AC82E9EF0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7C982AD-AF9E-452C-8372-94DCA94B8C04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First </a:t>
                </a:r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analysis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58A968E5-78F4-40DF-8F73-7C9C6C120B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7E4A8760-7F18-4CFD-92D8-EC4116DA96EE}"/>
              </a:ext>
            </a:extLst>
          </p:cNvPr>
          <p:cNvSpPr txBox="1"/>
          <p:nvPr/>
        </p:nvSpPr>
        <p:spPr>
          <a:xfrm>
            <a:off x="2023414" y="4311794"/>
            <a:ext cx="2423638" cy="170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 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public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preschool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REP+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50% Montessori classes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50%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Traditionnal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classes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90 kids per group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4A47E90-BBEF-45A1-B318-640D52F072FA}"/>
              </a:ext>
            </a:extLst>
          </p:cNvPr>
          <p:cNvSpPr txBox="1"/>
          <p:nvPr/>
        </p:nvSpPr>
        <p:spPr>
          <a:xfrm>
            <a:off x="7927265" y="4318422"/>
            <a:ext cx="2987518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private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preschool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100% Montessori classes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60 kids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DEA9A-9EFE-4DB8-80E0-865C14FA2DA0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7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BF12D8D-3761-4599-ACE7-6AE22D31C8B7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28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89D1186A-EF9E-4231-870D-76F902490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33FC9ED8-F504-4B91-BA21-68E59876C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60E4AE69-4036-4D39-A02E-578DC0B73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817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Set up</a:t>
              </a:r>
            </a:p>
            <a:p>
              <a:endParaRPr lang="fr-FR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0A9024D-FD58-4A43-A23A-672957635B4F}"/>
              </a:ext>
            </a:extLst>
          </p:cNvPr>
          <p:cNvGrpSpPr/>
          <p:nvPr/>
        </p:nvGrpSpPr>
        <p:grpSpPr>
          <a:xfrm>
            <a:off x="2161807" y="3080844"/>
            <a:ext cx="1166191" cy="1230950"/>
            <a:chOff x="2199861" y="3606093"/>
            <a:chExt cx="1166191" cy="1230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FEE25D-951E-4BCC-BD6B-0657077C074C}"/>
                </a:ext>
              </a:extLst>
            </p:cNvPr>
            <p:cNvSpPr/>
            <p:nvPr/>
          </p:nvSpPr>
          <p:spPr>
            <a:xfrm>
              <a:off x="2199861" y="4094922"/>
              <a:ext cx="1166191" cy="74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064BFE81-3D9B-4317-894F-ED4A79275E6C}"/>
                </a:ext>
              </a:extLst>
            </p:cNvPr>
            <p:cNvSpPr/>
            <p:nvPr/>
          </p:nvSpPr>
          <p:spPr>
            <a:xfrm>
              <a:off x="2199861" y="3606093"/>
              <a:ext cx="1166191" cy="4888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DCD2A97-58A4-4209-A134-E73F56F4D06E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23EE1A95-9818-413E-B154-020031144EA7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506A7B6-80BB-4EC1-93BF-BFF8C1730988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6E819F9D-90F7-4EF1-92F1-607F7C3B5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2376EFCF-D3B9-49E4-A625-3DAD4828082D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5B75054A-046D-4C06-92A4-B8B55A261869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DE2ADA2C-4B63-4633-960A-487742E7C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E3CB9E81-061A-403C-A5DA-568AC82E9EF0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7C982AD-AF9E-452C-8372-94DCA94B8C04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First </a:t>
                </a:r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analysis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58A968E5-78F4-40DF-8F73-7C9C6C120B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7E4A8760-7F18-4CFD-92D8-EC4116DA96EE}"/>
              </a:ext>
            </a:extLst>
          </p:cNvPr>
          <p:cNvSpPr txBox="1"/>
          <p:nvPr/>
        </p:nvSpPr>
        <p:spPr>
          <a:xfrm>
            <a:off x="2023414" y="4311794"/>
            <a:ext cx="2423638" cy="170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1 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public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preschool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REP+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50% Montessori classes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50%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Traditionnal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classes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90 kids per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6B234-D9B3-4584-84FF-C2A199EEBB34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8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1BDDF2E-034F-4939-A252-24B7C773E2FC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24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B63AFD74-FF52-4632-A517-50AA91961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4AF72C5A-A116-457D-AF97-E91FE84B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926504F7-8005-4004-BBD2-740A34AD4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96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194ABD-5326-4623-8719-6EC600089264}"/>
              </a:ext>
            </a:extLst>
          </p:cNvPr>
          <p:cNvSpPr txBox="1"/>
          <p:nvPr/>
        </p:nvSpPr>
        <p:spPr>
          <a:xfrm>
            <a:off x="0" y="633477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Azat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Aleksanyan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Lucas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Chabeau</a:t>
            </a:r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- Matthieu François - Etienne </a:t>
            </a:r>
            <a:r>
              <a:rPr 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Hamard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Adeline Leclercq Samson - Marie-Caroline </a:t>
            </a:r>
            <a:r>
              <a:rPr lang="fr-F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Croset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10" name="Picture 4" descr="RÃ©sultat de recherche d'images pour &quot;uga&quot;">
            <a:extLst>
              <a:ext uri="{FF2B5EF4-FFF2-40B4-BE49-F238E27FC236}">
                <a16:creationId xmlns:a16="http://schemas.microsoft.com/office/drawing/2014/main" id="{45159814-FD32-4012-9694-D110A5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901497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86036A8-D81C-40F9-98BE-042B285741F3}"/>
              </a:ext>
            </a:extLst>
          </p:cNvPr>
          <p:cNvSpPr txBox="1"/>
          <p:nvPr/>
        </p:nvSpPr>
        <p:spPr>
          <a:xfrm>
            <a:off x="2744904" y="2902737"/>
            <a:ext cx="8169879" cy="325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26 questions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Mathematicals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skills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Questions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could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be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grouped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by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competence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Many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levels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for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each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question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Same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test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each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year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3799E7A-2DFE-4762-AF90-C3410A1148AE}"/>
              </a:ext>
            </a:extLst>
          </p:cNvPr>
          <p:cNvGrpSpPr/>
          <p:nvPr/>
        </p:nvGrpSpPr>
        <p:grpSpPr>
          <a:xfrm>
            <a:off x="950748" y="1856297"/>
            <a:ext cx="4959722" cy="1046440"/>
            <a:chOff x="1305338" y="1564750"/>
            <a:chExt cx="4959722" cy="1046440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D958259-2332-4D5E-A898-61EC2EF8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460798" y="2308325"/>
              <a:ext cx="44761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2E08385-BAF9-4FDF-8E28-8EE7E0227114}"/>
                </a:ext>
              </a:extLst>
            </p:cNvPr>
            <p:cNvSpPr txBox="1"/>
            <p:nvPr/>
          </p:nvSpPr>
          <p:spPr>
            <a:xfrm>
              <a:off x="1305338" y="1564750"/>
              <a:ext cx="495972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>
                  <a:latin typeface="Abadi Extra Light" panose="020B0604020202020204" pitchFamily="34" charset="0"/>
                </a:rPr>
                <a:t>Evaluation</a:t>
              </a:r>
            </a:p>
            <a:p>
              <a:endParaRPr lang="fr-FR" dirty="0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3447274-2460-4574-8CAD-EE50FFF9A866}"/>
              </a:ext>
            </a:extLst>
          </p:cNvPr>
          <p:cNvGrpSpPr/>
          <p:nvPr/>
        </p:nvGrpSpPr>
        <p:grpSpPr>
          <a:xfrm>
            <a:off x="2744904" y="414277"/>
            <a:ext cx="7817079" cy="738664"/>
            <a:chOff x="2744904" y="414277"/>
            <a:chExt cx="7817079" cy="738664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E469894-6005-47F2-947D-C30682DE2263}"/>
                </a:ext>
              </a:extLst>
            </p:cNvPr>
            <p:cNvGrpSpPr/>
            <p:nvPr/>
          </p:nvGrpSpPr>
          <p:grpSpPr>
            <a:xfrm>
              <a:off x="2744904" y="414277"/>
              <a:ext cx="1355130" cy="738664"/>
              <a:chOff x="1361566" y="1895302"/>
              <a:chExt cx="1355130" cy="738664"/>
            </a:xfrm>
          </p:grpSpPr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82B202C-B7B8-44FB-BF67-53EB1FA8C12D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1430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Context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58444F00-C016-4A41-AB52-CBEADB2F8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1566" y="2334828"/>
                <a:ext cx="135513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AEA85FCD-CA65-4A4E-9175-E67E940A8F89}"/>
                </a:ext>
              </a:extLst>
            </p:cNvPr>
            <p:cNvGrpSpPr/>
            <p:nvPr/>
          </p:nvGrpSpPr>
          <p:grpSpPr>
            <a:xfrm>
              <a:off x="5731375" y="414277"/>
              <a:ext cx="1250248" cy="738664"/>
              <a:chOff x="778092" y="1895302"/>
              <a:chExt cx="1250248" cy="738664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AF16C8D-E0AF-4B45-B4E7-3B99EC34B835}"/>
                  </a:ext>
                </a:extLst>
              </p:cNvPr>
              <p:cNvSpPr txBox="1"/>
              <p:nvPr/>
            </p:nvSpPr>
            <p:spPr>
              <a:xfrm>
                <a:off x="778092" y="1895302"/>
                <a:ext cx="12502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Abadi Extra Light" panose="020B0604020202020204" pitchFamily="34" charset="0"/>
                  </a:rPr>
                  <a:t>Protocol</a:t>
                </a:r>
              </a:p>
              <a:p>
                <a:endParaRPr lang="fr-FR" dirty="0"/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98B3AFB1-732C-41F8-A251-1D59F604D8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343" y="2332281"/>
                <a:ext cx="1117727" cy="25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2C5A1FCF-97A5-4437-9D55-D6F7D30E8069}"/>
                </a:ext>
              </a:extLst>
            </p:cNvPr>
            <p:cNvGrpSpPr/>
            <p:nvPr/>
          </p:nvGrpSpPr>
          <p:grpSpPr>
            <a:xfrm>
              <a:off x="8718983" y="414277"/>
              <a:ext cx="1843000" cy="738664"/>
              <a:chOff x="1467583" y="1895302"/>
              <a:chExt cx="1843000" cy="738664"/>
            </a:xfrm>
          </p:grpSpPr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D4A2660-5CA8-4D00-A6C2-18CA1747F760}"/>
                  </a:ext>
                </a:extLst>
              </p:cNvPr>
              <p:cNvSpPr txBox="1"/>
              <p:nvPr/>
            </p:nvSpPr>
            <p:spPr>
              <a:xfrm>
                <a:off x="1467583" y="1895302"/>
                <a:ext cx="18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First </a:t>
                </a:r>
                <a:r>
                  <a:rPr lang="fr-FR" sz="2400" dirty="0" err="1">
                    <a:solidFill>
                      <a:schemeClr val="bg1">
                        <a:lumMod val="75000"/>
                      </a:schemeClr>
                    </a:solidFill>
                    <a:latin typeface="Abadi Extra Light" panose="020B0604020202020204" pitchFamily="34" charset="0"/>
                  </a:rPr>
                  <a:t>analysis</a:t>
                </a:r>
                <a:endParaRPr lang="fr-FR" sz="2400" dirty="0">
                  <a:solidFill>
                    <a:schemeClr val="bg1">
                      <a:lumMod val="75000"/>
                    </a:schemeClr>
                  </a:solidFill>
                  <a:latin typeface="Abadi Extra Light" panose="020B0604020202020204" pitchFamily="34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8BCA32BB-3B9A-4C18-8197-287BE50E3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4087" y="2332281"/>
                <a:ext cx="171047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0FFDD7-65D0-4F2A-BCE2-B584608CB675}"/>
              </a:ext>
            </a:extLst>
          </p:cNvPr>
          <p:cNvSpPr/>
          <p:nvPr/>
        </p:nvSpPr>
        <p:spPr>
          <a:xfrm>
            <a:off x="11569148" y="0"/>
            <a:ext cx="622852" cy="851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9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C27F346-37BC-4416-BCA0-173557ABAC5D}"/>
              </a:ext>
            </a:extLst>
          </p:cNvPr>
          <p:cNvGrpSpPr/>
          <p:nvPr/>
        </p:nvGrpSpPr>
        <p:grpSpPr>
          <a:xfrm>
            <a:off x="8891463" y="6025998"/>
            <a:ext cx="3188985" cy="736466"/>
            <a:chOff x="8714041" y="5981739"/>
            <a:chExt cx="3188985" cy="736466"/>
          </a:xfrm>
        </p:grpSpPr>
        <p:pic>
          <p:nvPicPr>
            <p:cNvPr id="24" name="Picture 2" descr="https://www.phenomer.org/var/storage/images/media/medias-phenomer/logo-cnrs/155314-1-fre-FR/Logo-CNRS.png">
              <a:extLst>
                <a:ext uri="{FF2B5EF4-FFF2-40B4-BE49-F238E27FC236}">
                  <a16:creationId xmlns:a16="http://schemas.microsoft.com/office/drawing/2014/main" id="{E94B1339-911C-48C0-B3FA-92F37373F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8" y="6021495"/>
              <a:ext cx="638678" cy="638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04E7B869-7F58-4394-B503-799E876EA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4329" y="6039850"/>
              <a:ext cx="1348409" cy="601968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5C34981E-6E64-4CA1-8F1D-80BDA8BD7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041" y="5981739"/>
              <a:ext cx="638678" cy="73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9086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687</Words>
  <Application>Microsoft Office PowerPoint</Application>
  <PresentationFormat>Grand écran</PresentationFormat>
  <Paragraphs>190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PMingLiU</vt:lpstr>
      <vt:lpstr>Abadi Extra Light</vt:lpstr>
      <vt:lpstr>Arial</vt:lpstr>
      <vt:lpstr>Calibri</vt:lpstr>
      <vt:lpstr>Calibri Light</vt:lpstr>
      <vt:lpstr>Cordia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François</dc:creator>
  <cp:lastModifiedBy>lucas</cp:lastModifiedBy>
  <cp:revision>69</cp:revision>
  <dcterms:created xsi:type="dcterms:W3CDTF">2018-12-11T13:51:48Z</dcterms:created>
  <dcterms:modified xsi:type="dcterms:W3CDTF">2018-12-18T01:07:28Z</dcterms:modified>
</cp:coreProperties>
</file>