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9" r:id="rId5"/>
    <p:sldId id="258" r:id="rId6"/>
    <p:sldId id="261" r:id="rId7"/>
    <p:sldId id="259" r:id="rId8"/>
    <p:sldId id="270" r:id="rId9"/>
    <p:sldId id="262" r:id="rId10"/>
    <p:sldId id="271" r:id="rId11"/>
    <p:sldId id="263" r:id="rId12"/>
    <p:sldId id="274" r:id="rId13"/>
    <p:sldId id="273" r:id="rId14"/>
    <p:sldId id="281" r:id="rId15"/>
    <p:sldId id="268" r:id="rId16"/>
    <p:sldId id="282" r:id="rId17"/>
    <p:sldId id="264" r:id="rId18"/>
    <p:sldId id="275" r:id="rId19"/>
    <p:sldId id="277" r:id="rId20"/>
    <p:sldId id="278" r:id="rId21"/>
    <p:sldId id="280" r:id="rId22"/>
    <p:sldId id="279" r:id="rId23"/>
    <p:sldId id="276" r:id="rId24"/>
    <p:sldId id="283" r:id="rId25"/>
    <p:sldId id="266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chemeClr val="tx1"/>
                </a:solidFill>
              </a:rPr>
              <a:t>Forward feature selection</a:t>
            </a:r>
          </a:p>
        </c:rich>
      </c:tx>
      <c:layout>
        <c:manualLayout>
          <c:xMode val="edge"/>
          <c:yMode val="edge"/>
          <c:x val="0.38939343061475334"/>
          <c:y val="1.66245761633030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885578495423045"/>
          <c:y val="6.2955437299985567E-2"/>
          <c:w val="0.82265299333253161"/>
          <c:h val="0.6742953051074052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Forward feature selection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1.3357000000000001</c:v>
                </c:pt>
                <c:pt idx="1">
                  <c:v>1.2768999999999999</c:v>
                </c:pt>
                <c:pt idx="2">
                  <c:v>1.2577</c:v>
                </c:pt>
                <c:pt idx="3">
                  <c:v>1.2043999999999999</c:v>
                </c:pt>
                <c:pt idx="4">
                  <c:v>1.1839999999999999</c:v>
                </c:pt>
                <c:pt idx="5">
                  <c:v>1.1696</c:v>
                </c:pt>
                <c:pt idx="6">
                  <c:v>1.1632</c:v>
                </c:pt>
                <c:pt idx="7">
                  <c:v>1.1589</c:v>
                </c:pt>
                <c:pt idx="8">
                  <c:v>1.1588000000000001</c:v>
                </c:pt>
                <c:pt idx="9">
                  <c:v>1.1494</c:v>
                </c:pt>
                <c:pt idx="10">
                  <c:v>1.145</c:v>
                </c:pt>
                <c:pt idx="11">
                  <c:v>1.1423000000000001</c:v>
                </c:pt>
                <c:pt idx="12">
                  <c:v>1.1412</c:v>
                </c:pt>
                <c:pt idx="13">
                  <c:v>1.1391</c:v>
                </c:pt>
                <c:pt idx="14">
                  <c:v>1.1406000000000001</c:v>
                </c:pt>
                <c:pt idx="15">
                  <c:v>1.1387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6286872"/>
        <c:axId val="376290008"/>
      </c:lineChart>
      <c:catAx>
        <c:axId val="376286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solidFill>
                      <a:sysClr val="windowText" lastClr="000000"/>
                    </a:solidFill>
                  </a:rPr>
                  <a:t>Number of features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290008"/>
        <c:crosses val="autoZero"/>
        <c:auto val="1"/>
        <c:lblAlgn val="ctr"/>
        <c:lblOffset val="100"/>
        <c:noMultiLvlLbl val="0"/>
      </c:catAx>
      <c:valAx>
        <c:axId val="376290008"/>
        <c:scaling>
          <c:orientation val="minMax"/>
          <c:min val="1.100000000000000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solidFill>
                      <a:sysClr val="windowText" lastClr="000000"/>
                    </a:solidFill>
                  </a:rPr>
                  <a:t>RMSE</a:t>
                </a:r>
              </a:p>
            </c:rich>
          </c:tx>
          <c:layout>
            <c:manualLayout>
              <c:xMode val="edge"/>
              <c:yMode val="edge"/>
              <c:x val="0"/>
              <c:y val="0.355761933130401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28687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F00D-0A5E-4452-9E99-A8675E25DB80}" type="datetimeFigureOut">
              <a:rPr lang="es-ES" smtClean="0"/>
              <a:t>26/09/2018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12C-49CB-4C2C-B10F-DD7837ADF0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113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F00D-0A5E-4452-9E99-A8675E25DB80}" type="datetimeFigureOut">
              <a:rPr lang="es-ES" smtClean="0"/>
              <a:t>26/09/2018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12C-49CB-4C2C-B10F-DD7837ADF0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921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F00D-0A5E-4452-9E99-A8675E25DB80}" type="datetimeFigureOut">
              <a:rPr lang="es-ES" smtClean="0"/>
              <a:t>26/09/2018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12C-49CB-4C2C-B10F-DD7837ADF0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027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F00D-0A5E-4452-9E99-A8675E25DB80}" type="datetimeFigureOut">
              <a:rPr lang="es-ES" smtClean="0"/>
              <a:t>26/09/2018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12C-49CB-4C2C-B10F-DD7837ADF0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05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F00D-0A5E-4452-9E99-A8675E25DB80}" type="datetimeFigureOut">
              <a:rPr lang="es-ES" smtClean="0"/>
              <a:t>26/09/2018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12C-49CB-4C2C-B10F-DD7837ADF0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901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F00D-0A5E-4452-9E99-A8675E25DB80}" type="datetimeFigureOut">
              <a:rPr lang="es-ES" smtClean="0"/>
              <a:t>26/09/2018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12C-49CB-4C2C-B10F-DD7837ADF0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53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F00D-0A5E-4452-9E99-A8675E25DB80}" type="datetimeFigureOut">
              <a:rPr lang="es-ES" smtClean="0"/>
              <a:t>26/09/2018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12C-49CB-4C2C-B10F-DD7837ADF0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88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F00D-0A5E-4452-9E99-A8675E25DB80}" type="datetimeFigureOut">
              <a:rPr lang="es-ES" smtClean="0"/>
              <a:t>26/09/2018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12C-49CB-4C2C-B10F-DD7837ADF0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52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F00D-0A5E-4452-9E99-A8675E25DB80}" type="datetimeFigureOut">
              <a:rPr lang="es-ES" smtClean="0"/>
              <a:t>26/09/2018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12C-49CB-4C2C-B10F-DD7837ADF0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45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F00D-0A5E-4452-9E99-A8675E25DB80}" type="datetimeFigureOut">
              <a:rPr lang="es-ES" smtClean="0"/>
              <a:t>26/09/2018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12C-49CB-4C2C-B10F-DD7837ADF0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117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F00D-0A5E-4452-9E99-A8675E25DB80}" type="datetimeFigureOut">
              <a:rPr lang="es-ES" smtClean="0"/>
              <a:t>26/09/2018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E12C-49CB-4C2C-B10F-DD7837ADF0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59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9F00D-0A5E-4452-9E99-A8675E25DB80}" type="datetimeFigureOut">
              <a:rPr lang="es-ES" smtClean="0"/>
              <a:t>26/09/2018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FE12C-49CB-4C2C-B10F-DD7837ADF0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18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clus/" TargetMode="External"/><Relationship Id="rId2" Type="http://schemas.openxmlformats.org/officeDocument/2006/relationships/hyperlink" Target="http://source.ijs.si/ktclus/clus-publi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Semi-supervised learning and multi-target </a:t>
            </a:r>
            <a:r>
              <a:rPr lang="en-US" dirty="0" smtClean="0"/>
              <a:t>prediction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>Hands On</a:t>
            </a:r>
            <a:endParaRPr lang="es-E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3419163"/>
            <a:ext cx="9144000" cy="1655762"/>
          </a:xfrm>
        </p:spPr>
        <p:txBody>
          <a:bodyPr>
            <a:noAutofit/>
          </a:bodyPr>
          <a:lstStyle/>
          <a:p>
            <a:endParaRPr lang="hr-HR" sz="1200" dirty="0" smtClean="0"/>
          </a:p>
          <a:p>
            <a:r>
              <a:rPr lang="hr-HR" dirty="0" smtClean="0"/>
              <a:t>Jurica Levatić</a:t>
            </a:r>
            <a:br>
              <a:rPr lang="hr-HR" dirty="0" smtClean="0"/>
            </a:br>
            <a:r>
              <a:rPr lang="en-US" dirty="0" smtClean="0"/>
              <a:t>Institute for Research in Biomedicine, </a:t>
            </a:r>
            <a:r>
              <a:rPr lang="hr-HR" dirty="0" smtClean="0"/>
              <a:t>Barcelona, </a:t>
            </a:r>
            <a:r>
              <a:rPr lang="en-US" dirty="0" smtClean="0"/>
              <a:t>Spain</a:t>
            </a:r>
            <a:endParaRPr lang="hr-HR" dirty="0" smtClean="0"/>
          </a:p>
          <a:p>
            <a:r>
              <a:rPr lang="en-US" dirty="0" smtClean="0"/>
              <a:t>Assistant</a:t>
            </a:r>
            <a:r>
              <a:rPr lang="hr-HR" dirty="0" smtClean="0"/>
              <a:t>: Matej Mihelčić</a:t>
            </a:r>
            <a:br>
              <a:rPr lang="hr-HR" dirty="0" smtClean="0"/>
            </a:br>
            <a:r>
              <a:rPr lang="hr-HR" dirty="0" smtClean="0"/>
              <a:t>Ruđer Bošković Institute, Zagreb, Croatia</a:t>
            </a:r>
          </a:p>
          <a:p>
            <a:endParaRPr lang="hr-HR" sz="1400" dirty="0"/>
          </a:p>
          <a:p>
            <a:r>
              <a:rPr lang="hr-HR" dirty="0" smtClean="0"/>
              <a:t>September 26th, 2018</a:t>
            </a:r>
          </a:p>
          <a:p>
            <a:r>
              <a:rPr lang="hr-HR" dirty="0" smtClean="0"/>
              <a:t>SSDS 2018, Split</a:t>
            </a:r>
            <a:endParaRPr lang="es-ES" dirty="0"/>
          </a:p>
        </p:txBody>
      </p:sp>
      <p:pic>
        <p:nvPicPr>
          <p:cNvPr id="11" name="Picture 10" descr="Ho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27"/>
          <a:stretch/>
        </p:blipFill>
        <p:spPr bwMode="auto">
          <a:xfrm>
            <a:off x="1913345" y="5350745"/>
            <a:ext cx="1823226" cy="145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29"/>
          <a:stretch/>
        </p:blipFill>
        <p:spPr bwMode="auto">
          <a:xfrm>
            <a:off x="8324937" y="5552942"/>
            <a:ext cx="1617716" cy="104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31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r>
              <a:rPr lang="hr-HR" dirty="0"/>
              <a:t> 1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25050" cy="4351338"/>
          </a:xfrm>
        </p:spPr>
        <p:txBody>
          <a:bodyPr/>
          <a:lstStyle/>
          <a:p>
            <a:pPr marL="0" indent="0">
              <a:buNone/>
            </a:pPr>
            <a:r>
              <a:rPr lang="hr-HR" b="1" dirty="0" smtClean="0"/>
              <a:t>Data: </a:t>
            </a:r>
            <a:r>
              <a:rPr lang="hr-HR" dirty="0" smtClean="0"/>
              <a:t>water-quality.arff</a:t>
            </a:r>
          </a:p>
          <a:p>
            <a:pPr marL="514350" indent="-514350">
              <a:buFont typeface="+mj-lt"/>
              <a:buAutoNum type="arabicParenR"/>
            </a:pPr>
            <a:r>
              <a:rPr lang="hr-HR" dirty="0" smtClean="0"/>
              <a:t>Estimate the performance with 5-fold cross validation.</a:t>
            </a:r>
          </a:p>
          <a:p>
            <a:pPr lvl="1"/>
            <a:r>
              <a:rPr lang="hr-HR" dirty="0" smtClean="0"/>
              <a:t>Do we get better performance with pruned or original tree?</a:t>
            </a:r>
            <a:endParaRPr lang="hr-HR" dirty="0"/>
          </a:p>
          <a:p>
            <a:pPr marL="514350" indent="-514350">
              <a:buFont typeface="+mj-lt"/>
              <a:buAutoNum type="arabicParenR"/>
            </a:pPr>
            <a:r>
              <a:rPr lang="hr-HR" dirty="0" smtClean="0"/>
              <a:t>Build „reasonably” large tree for interpretation (</a:t>
            </a:r>
            <a:r>
              <a:rPr lang="hr-HR" dirty="0" err="1" smtClean="0"/>
              <a:t>max</a:t>
            </a:r>
            <a:r>
              <a:rPr lang="hr-HR" dirty="0" smtClean="0"/>
              <a:t> 20 </a:t>
            </a:r>
            <a:r>
              <a:rPr lang="hr-HR" dirty="0" err="1" smtClean="0"/>
              <a:t>nodes</a:t>
            </a:r>
            <a:r>
              <a:rPr lang="hr-HR" dirty="0" smtClean="0"/>
              <a:t>)</a:t>
            </a:r>
          </a:p>
          <a:p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2226421" y="3777058"/>
            <a:ext cx="7491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sz="2400" b="1" dirty="0">
                <a:latin typeface="Consolas" panose="020B0609020204030204" pitchFamily="49" charset="0"/>
              </a:rPr>
              <a:t>java –jar </a:t>
            </a:r>
            <a:r>
              <a:rPr lang="hr-HR" sz="2400" b="1" dirty="0" smtClean="0">
                <a:latin typeface="Consolas" panose="020B0609020204030204" pitchFamily="49" charset="0"/>
              </a:rPr>
              <a:t>../Clus.jar </a:t>
            </a:r>
            <a:r>
              <a:rPr lang="hr-H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-xval </a:t>
            </a:r>
            <a:r>
              <a:rPr lang="hr-HR" sz="2400" b="1" dirty="0" smtClean="0">
                <a:latin typeface="Consolas" panose="020B0609020204030204" pitchFamily="49" charset="0"/>
              </a:rPr>
              <a:t>water-quality.s</a:t>
            </a:r>
            <a:endParaRPr lang="hr-HR" sz="2400" b="1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19225" y="4487962"/>
            <a:ext cx="44450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Consolas" panose="020B0609020204030204" pitchFamily="49" charset="0"/>
              </a:rPr>
              <a:t>[Data]</a:t>
            </a:r>
            <a:endParaRPr lang="hr-HR" dirty="0" smtClean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File = ../Data/</a:t>
            </a:r>
            <a:r>
              <a:rPr lang="es-ES" dirty="0" err="1" smtClean="0">
                <a:latin typeface="Consolas" panose="020B0609020204030204" pitchFamily="49" charset="0"/>
              </a:rPr>
              <a:t>water-quality.arff</a:t>
            </a:r>
            <a:endParaRPr lang="hr-HR" dirty="0" smtClean="0">
              <a:latin typeface="Consolas" panose="020B0609020204030204" pitchFamily="49" charset="0"/>
            </a:endParaRPr>
          </a:p>
          <a:p>
            <a:r>
              <a:rPr lang="es-E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XVal</a:t>
            </a:r>
            <a:r>
              <a:rPr lang="es-E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5</a:t>
            </a:r>
            <a:endParaRPr lang="hr-H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hr-HR" sz="800" dirty="0" smtClean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[</a:t>
            </a:r>
            <a:r>
              <a:rPr lang="es-ES" dirty="0" err="1" smtClean="0">
                <a:latin typeface="Consolas" panose="020B0609020204030204" pitchFamily="49" charset="0"/>
              </a:rPr>
              <a:t>Attributes</a:t>
            </a:r>
            <a:r>
              <a:rPr lang="es-ES" dirty="0" smtClean="0">
                <a:latin typeface="Consolas" panose="020B0609020204030204" pitchFamily="49" charset="0"/>
              </a:rPr>
              <a:t>]</a:t>
            </a:r>
            <a:endParaRPr lang="hr-HR" dirty="0" smtClean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Target = 17-30</a:t>
            </a:r>
            <a:endParaRPr lang="hr-HR" dirty="0" smtClean="0">
              <a:latin typeface="Consolas" panose="020B0609020204030204" pitchFamily="49" charset="0"/>
            </a:endParaRPr>
          </a:p>
          <a:p>
            <a:endParaRPr lang="hr-HR" sz="800" dirty="0" smtClean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[</a:t>
            </a:r>
            <a:r>
              <a:rPr lang="es-ES" dirty="0" err="1" smtClean="0">
                <a:latin typeface="Consolas" panose="020B0609020204030204" pitchFamily="49" charset="0"/>
              </a:rPr>
              <a:t>Model</a:t>
            </a:r>
            <a:r>
              <a:rPr lang="es-ES" dirty="0" smtClean="0">
                <a:latin typeface="Consolas" panose="020B0609020204030204" pitchFamily="49" charset="0"/>
              </a:rPr>
              <a:t>]</a:t>
            </a:r>
            <a:endParaRPr lang="hr-HR" dirty="0" smtClean="0">
              <a:latin typeface="Consolas" panose="020B0609020204030204" pitchFamily="49" charset="0"/>
            </a:endParaRPr>
          </a:p>
          <a:p>
            <a:r>
              <a:rPr lang="es-E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MinimalWeight</a:t>
            </a:r>
            <a:r>
              <a:rPr lang="es-E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15</a:t>
            </a:r>
            <a:endParaRPr lang="es-E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94327" y="4487960"/>
            <a:ext cx="56397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Consolas" panose="020B0609020204030204" pitchFamily="49" charset="0"/>
              </a:rPr>
              <a:t>[Data]</a:t>
            </a:r>
            <a:endParaRPr lang="hr-HR" dirty="0" smtClean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File = ../Data/</a:t>
            </a:r>
            <a:r>
              <a:rPr lang="es-ES" dirty="0" err="1" smtClean="0">
                <a:latin typeface="Consolas" panose="020B0609020204030204" pitchFamily="49" charset="0"/>
              </a:rPr>
              <a:t>water-quality.arff</a:t>
            </a:r>
            <a:endParaRPr lang="hr-HR" dirty="0" smtClean="0">
              <a:latin typeface="Consolas" panose="020B0609020204030204" pitchFamily="49" charset="0"/>
            </a:endParaRPr>
          </a:p>
          <a:p>
            <a:r>
              <a:rPr lang="es-E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XVal</a:t>
            </a:r>
            <a:r>
              <a:rPr lang="es-E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5</a:t>
            </a:r>
            <a:endParaRPr lang="hr-HR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hr-HR" sz="8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[</a:t>
            </a:r>
            <a:r>
              <a:rPr lang="es-ES" dirty="0" err="1" smtClean="0">
                <a:latin typeface="Consolas" panose="020B0609020204030204" pitchFamily="49" charset="0"/>
              </a:rPr>
              <a:t>Attributes</a:t>
            </a:r>
            <a:r>
              <a:rPr lang="es-ES" dirty="0" smtClean="0">
                <a:latin typeface="Consolas" panose="020B0609020204030204" pitchFamily="49" charset="0"/>
              </a:rPr>
              <a:t>]</a:t>
            </a:r>
            <a:endParaRPr lang="hr-HR" dirty="0" smtClean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Target = 17-30</a:t>
            </a:r>
            <a:endParaRPr lang="hr-HR" dirty="0" smtClean="0">
              <a:latin typeface="Consolas" panose="020B0609020204030204" pitchFamily="49" charset="0"/>
            </a:endParaRPr>
          </a:p>
          <a:p>
            <a:endParaRPr lang="hr-HR" sz="800" dirty="0" smtClean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[</a:t>
            </a:r>
            <a:r>
              <a:rPr lang="hr-HR" dirty="0" smtClean="0">
                <a:latin typeface="Consolas" panose="020B0609020204030204" pitchFamily="49" charset="0"/>
              </a:rPr>
              <a:t>Tree</a:t>
            </a:r>
            <a:r>
              <a:rPr lang="es-ES" dirty="0" smtClean="0">
                <a:latin typeface="Consolas" panose="020B0609020204030204" pitchFamily="49" charset="0"/>
              </a:rPr>
              <a:t>]</a:t>
            </a:r>
            <a:r>
              <a:rPr lang="hr-HR" dirty="0" smtClean="0">
                <a:latin typeface="Consolas" panose="020B0609020204030204" pitchFamily="49" charset="0"/>
              </a:rPr>
              <a:t>				[Constraints]</a:t>
            </a:r>
          </a:p>
          <a:p>
            <a:r>
              <a:rPr lang="es-E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PruningMethod</a:t>
            </a:r>
            <a:r>
              <a:rPr lang="es-E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Garofalakis</a:t>
            </a:r>
            <a:r>
              <a:rPr lang="hr-H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MaxSize = 20</a:t>
            </a:r>
            <a:endParaRPr lang="hr-HR" dirty="0" smtClean="0">
              <a:latin typeface="Consolas" panose="020B0609020204030204" pitchFamily="49" charset="0"/>
            </a:endParaRPr>
          </a:p>
          <a:p>
            <a:endParaRPr lang="es-E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10012" y="5407591"/>
            <a:ext cx="2270146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sz="2200" dirty="0" smtClean="0"/>
              <a:t>Solution A</a:t>
            </a:r>
            <a:endParaRPr lang="es-ES" sz="22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5052368" y="5407591"/>
            <a:ext cx="2270148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sz="2200" dirty="0" smtClean="0"/>
              <a:t>Solution B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94374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Example</a:t>
            </a:r>
            <a:r>
              <a:rPr lang="hr-HR" dirty="0" smtClean="0"/>
              <a:t> 2: </a:t>
            </a:r>
            <a:r>
              <a:rPr lang="hr-HR" dirty="0" err="1" smtClean="0"/>
              <a:t>Multi-target</a:t>
            </a:r>
            <a:r>
              <a:rPr lang="hr-HR" dirty="0" smtClean="0"/>
              <a:t> </a:t>
            </a:r>
            <a:r>
              <a:rPr lang="hr-HR" dirty="0" err="1" smtClean="0"/>
              <a:t>regression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b="1" dirty="0" smtClean="0"/>
              <a:t>Data</a:t>
            </a:r>
            <a:r>
              <a:rPr lang="hr-HR" b="1" dirty="0"/>
              <a:t>: </a:t>
            </a:r>
            <a:r>
              <a:rPr lang="hr-HR" dirty="0" smtClean="0"/>
              <a:t>water-</a:t>
            </a:r>
            <a:r>
              <a:rPr lang="hr-HR" dirty="0" err="1" smtClean="0"/>
              <a:t>quality</a:t>
            </a:r>
            <a:r>
              <a:rPr lang="hr-HR" dirty="0" smtClean="0"/>
              <a:t>-</a:t>
            </a:r>
            <a:r>
              <a:rPr lang="hr-HR" dirty="0" err="1" smtClean="0"/>
              <a:t>MTR.arff</a:t>
            </a:r>
            <a:endParaRPr lang="hr-HR" dirty="0"/>
          </a:p>
          <a:p>
            <a:pPr marL="0" indent="0">
              <a:buNone/>
            </a:pPr>
            <a:r>
              <a:rPr lang="hr-HR" b="1" dirty="0" err="1"/>
              <a:t>Description</a:t>
            </a:r>
            <a:r>
              <a:rPr lang="hr-HR" b="1" dirty="0"/>
              <a:t>: </a:t>
            </a:r>
            <a:r>
              <a:rPr lang="hr-HR" dirty="0" smtClean="0"/>
              <a:t>Same </a:t>
            </a:r>
            <a:r>
              <a:rPr lang="hr-HR" dirty="0" err="1" smtClean="0"/>
              <a:t>dataset</a:t>
            </a:r>
            <a:r>
              <a:rPr lang="hr-HR" dirty="0" smtClean="0"/>
              <a:t> as </a:t>
            </a:r>
            <a:r>
              <a:rPr lang="hr-HR" dirty="0" err="1" smtClean="0"/>
              <a:t>before</a:t>
            </a:r>
            <a:r>
              <a:rPr lang="hr-HR" dirty="0" smtClean="0"/>
              <a:t>, but </a:t>
            </a:r>
            <a:r>
              <a:rPr lang="hr-HR" dirty="0" err="1" smtClean="0"/>
              <a:t>instead</a:t>
            </a:r>
            <a:r>
              <a:rPr lang="hr-HR" dirty="0" smtClean="0"/>
              <a:t> </a:t>
            </a:r>
            <a:r>
              <a:rPr lang="hr-HR" dirty="0" err="1" smtClean="0"/>
              <a:t>of</a:t>
            </a:r>
            <a:r>
              <a:rPr lang="hr-HR" dirty="0" smtClean="0"/>
              <a:t> </a:t>
            </a:r>
            <a:r>
              <a:rPr lang="hr-HR" i="1" dirty="0" err="1" smtClean="0"/>
              <a:t>presence</a:t>
            </a:r>
            <a:r>
              <a:rPr lang="hr-HR" i="1" dirty="0" smtClean="0"/>
              <a:t> </a:t>
            </a:r>
            <a:r>
              <a:rPr lang="hr-HR" dirty="0" err="1" smtClean="0"/>
              <a:t>of</a:t>
            </a:r>
            <a:r>
              <a:rPr lang="hr-HR" dirty="0" smtClean="0"/>
              <a:t> </a:t>
            </a:r>
            <a:r>
              <a:rPr lang="hr-HR" dirty="0" err="1" smtClean="0"/>
              <a:t>species</a:t>
            </a:r>
            <a:r>
              <a:rPr lang="hr-HR" dirty="0" smtClean="0"/>
              <a:t>, </a:t>
            </a:r>
            <a:r>
              <a:rPr lang="hr-HR" dirty="0" err="1" smtClean="0"/>
              <a:t>their</a:t>
            </a:r>
            <a:r>
              <a:rPr lang="hr-HR" dirty="0" smtClean="0"/>
              <a:t> </a:t>
            </a:r>
            <a:r>
              <a:rPr lang="hr-HR" i="1" dirty="0" err="1" smtClean="0"/>
              <a:t>abundance</a:t>
            </a:r>
            <a:r>
              <a:rPr lang="hr-HR" i="1" dirty="0" smtClean="0"/>
              <a:t> </a:t>
            </a:r>
            <a:r>
              <a:rPr lang="hr-HR" dirty="0" err="1" smtClean="0"/>
              <a:t>is</a:t>
            </a:r>
            <a:r>
              <a:rPr lang="hr-HR" dirty="0" smtClean="0"/>
              <a:t> </a:t>
            </a:r>
            <a:r>
              <a:rPr lang="hr-HR" dirty="0" err="1" smtClean="0"/>
              <a:t>recorded</a:t>
            </a:r>
            <a:r>
              <a:rPr lang="hr-HR" dirty="0" smtClean="0"/>
              <a:t>.</a:t>
            </a:r>
            <a:endParaRPr lang="hr-HR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49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Example</a:t>
            </a:r>
            <a:r>
              <a:rPr lang="hr-HR" dirty="0" smtClean="0"/>
              <a:t> 2: </a:t>
            </a:r>
            <a:r>
              <a:rPr lang="hr-HR" dirty="0" err="1" smtClean="0"/>
              <a:t>Multi-target</a:t>
            </a:r>
            <a:r>
              <a:rPr lang="hr-HR" dirty="0" smtClean="0"/>
              <a:t> </a:t>
            </a:r>
            <a:r>
              <a:rPr lang="hr-HR" dirty="0" err="1" smtClean="0"/>
              <a:t>regression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b="1" dirty="0" smtClean="0"/>
              <a:t>Data</a:t>
            </a:r>
            <a:r>
              <a:rPr lang="hr-HR" b="1" dirty="0"/>
              <a:t>: </a:t>
            </a:r>
            <a:r>
              <a:rPr lang="hr-HR" dirty="0" smtClean="0"/>
              <a:t>water-</a:t>
            </a:r>
            <a:r>
              <a:rPr lang="hr-HR" dirty="0" err="1" smtClean="0"/>
              <a:t>quality</a:t>
            </a:r>
            <a:r>
              <a:rPr lang="hr-HR" dirty="0" smtClean="0"/>
              <a:t>-</a:t>
            </a:r>
            <a:r>
              <a:rPr lang="hr-HR" dirty="0" err="1" smtClean="0"/>
              <a:t>MTR.arff</a:t>
            </a:r>
            <a:endParaRPr lang="hr-HR" dirty="0"/>
          </a:p>
          <a:p>
            <a:pPr marL="0" indent="0">
              <a:buNone/>
            </a:pPr>
            <a:r>
              <a:rPr lang="hr-HR" b="1" dirty="0" err="1"/>
              <a:t>Description</a:t>
            </a:r>
            <a:r>
              <a:rPr lang="hr-HR" b="1" dirty="0"/>
              <a:t>: </a:t>
            </a:r>
            <a:r>
              <a:rPr lang="hr-HR" dirty="0" smtClean="0"/>
              <a:t>Same </a:t>
            </a:r>
            <a:r>
              <a:rPr lang="hr-HR" dirty="0" err="1" smtClean="0"/>
              <a:t>dataset</a:t>
            </a:r>
            <a:r>
              <a:rPr lang="hr-HR" dirty="0" smtClean="0"/>
              <a:t> as </a:t>
            </a:r>
            <a:r>
              <a:rPr lang="hr-HR" dirty="0" err="1" smtClean="0"/>
              <a:t>before</a:t>
            </a:r>
            <a:r>
              <a:rPr lang="hr-HR" dirty="0" smtClean="0"/>
              <a:t>, but </a:t>
            </a:r>
            <a:r>
              <a:rPr lang="hr-HR" dirty="0" err="1" smtClean="0"/>
              <a:t>instead</a:t>
            </a:r>
            <a:r>
              <a:rPr lang="hr-HR" dirty="0" smtClean="0"/>
              <a:t> </a:t>
            </a:r>
            <a:r>
              <a:rPr lang="hr-HR" i="1" dirty="0" err="1" smtClean="0"/>
              <a:t>presence</a:t>
            </a:r>
            <a:r>
              <a:rPr lang="hr-HR" i="1" dirty="0" smtClean="0"/>
              <a:t> </a:t>
            </a:r>
            <a:r>
              <a:rPr lang="hr-HR" dirty="0" err="1" smtClean="0"/>
              <a:t>of</a:t>
            </a:r>
            <a:r>
              <a:rPr lang="hr-HR" dirty="0" smtClean="0"/>
              <a:t> </a:t>
            </a:r>
            <a:r>
              <a:rPr lang="hr-HR" dirty="0" err="1" smtClean="0"/>
              <a:t>species</a:t>
            </a:r>
            <a:r>
              <a:rPr lang="hr-HR" dirty="0" smtClean="0"/>
              <a:t>, </a:t>
            </a:r>
            <a:r>
              <a:rPr lang="hr-HR" dirty="0" err="1" smtClean="0"/>
              <a:t>their</a:t>
            </a:r>
            <a:r>
              <a:rPr lang="hr-HR" dirty="0" smtClean="0"/>
              <a:t> </a:t>
            </a:r>
            <a:r>
              <a:rPr lang="hr-HR" i="1" dirty="0" err="1" smtClean="0"/>
              <a:t>abundance</a:t>
            </a:r>
            <a:r>
              <a:rPr lang="hr-HR" i="1" dirty="0" smtClean="0"/>
              <a:t> </a:t>
            </a:r>
            <a:r>
              <a:rPr lang="hr-HR" dirty="0" err="1" smtClean="0"/>
              <a:t>is</a:t>
            </a:r>
            <a:r>
              <a:rPr lang="hr-HR" dirty="0" smtClean="0"/>
              <a:t> </a:t>
            </a:r>
            <a:r>
              <a:rPr lang="hr-HR" dirty="0" err="1" smtClean="0"/>
              <a:t>recorded</a:t>
            </a:r>
            <a:r>
              <a:rPr lang="hr-HR" dirty="0" smtClean="0"/>
              <a:t>.</a:t>
            </a:r>
            <a:endParaRPr lang="hr-HR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" r="-1"/>
          <a:stretch/>
        </p:blipFill>
        <p:spPr>
          <a:xfrm>
            <a:off x="182880" y="4283800"/>
            <a:ext cx="11844528" cy="196714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530096" y="3400108"/>
            <a:ext cx="1943100" cy="1103312"/>
          </a:xfrm>
          <a:prstGeom prst="wedgeRectCallout">
            <a:avLst>
              <a:gd name="adj1" fmla="val -90768"/>
              <a:gd name="adj2" fmla="val 121205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200" dirty="0" smtClean="0">
                <a:solidFill>
                  <a:schemeClr val="tx1"/>
                </a:solidFill>
              </a:rPr>
              <a:t>Split on a descriptive attribute</a:t>
            </a:r>
            <a:endParaRPr lang="es-ES" sz="2200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348429" y="3962400"/>
            <a:ext cx="3650283" cy="1304970"/>
          </a:xfrm>
          <a:prstGeom prst="wedgeRectCallout">
            <a:avLst>
              <a:gd name="adj1" fmla="val -42953"/>
              <a:gd name="adj2" fmla="val 85977"/>
            </a:avLst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200" dirty="0" smtClean="0">
                <a:solidFill>
                  <a:schemeClr val="tx1"/>
                </a:solidFill>
              </a:rPr>
              <a:t>Leaf </a:t>
            </a:r>
            <a:r>
              <a:rPr lang="hr-HR" sz="2200" dirty="0" err="1" smtClean="0">
                <a:solidFill>
                  <a:schemeClr val="tx1"/>
                </a:solidFill>
              </a:rPr>
              <a:t>prototype</a:t>
            </a:r>
            <a:r>
              <a:rPr lang="hr-HR" sz="22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hr-HR" sz="2200" dirty="0" smtClean="0">
                <a:solidFill>
                  <a:schemeClr val="tx1"/>
                </a:solidFill>
              </a:rPr>
              <a:t>(</a:t>
            </a:r>
            <a:r>
              <a:rPr lang="hr-HR" sz="2200" dirty="0" err="1" smtClean="0">
                <a:solidFill>
                  <a:schemeClr val="tx1"/>
                </a:solidFill>
              </a:rPr>
              <a:t>average</a:t>
            </a:r>
            <a:r>
              <a:rPr lang="hr-HR" sz="2200" dirty="0" smtClean="0">
                <a:solidFill>
                  <a:schemeClr val="tx1"/>
                </a:solidFill>
              </a:rPr>
              <a:t> </a:t>
            </a:r>
            <a:r>
              <a:rPr lang="hr-HR" sz="2200" dirty="0" err="1" smtClean="0">
                <a:solidFill>
                  <a:schemeClr val="tx1"/>
                </a:solidFill>
              </a:rPr>
              <a:t>of</a:t>
            </a:r>
            <a:r>
              <a:rPr lang="hr-HR" sz="2200" dirty="0" smtClean="0">
                <a:solidFill>
                  <a:schemeClr val="tx1"/>
                </a:solidFill>
              </a:rPr>
              <a:t> </a:t>
            </a:r>
            <a:r>
              <a:rPr lang="hr-HR" sz="2200" dirty="0" err="1" smtClean="0">
                <a:solidFill>
                  <a:schemeClr val="tx1"/>
                </a:solidFill>
              </a:rPr>
              <a:t>target</a:t>
            </a:r>
            <a:r>
              <a:rPr lang="hr-HR" sz="2200" dirty="0" smtClean="0">
                <a:solidFill>
                  <a:schemeClr val="tx1"/>
                </a:solidFill>
              </a:rPr>
              <a:t> </a:t>
            </a:r>
            <a:r>
              <a:rPr lang="hr-HR" sz="2200" dirty="0" err="1" smtClean="0">
                <a:solidFill>
                  <a:schemeClr val="tx1"/>
                </a:solidFill>
              </a:rPr>
              <a:t>attributes</a:t>
            </a:r>
            <a:r>
              <a:rPr lang="hr-HR" sz="2200" dirty="0" smtClean="0">
                <a:solidFill>
                  <a:schemeClr val="tx1"/>
                </a:solidFill>
              </a:rPr>
              <a:t> </a:t>
            </a:r>
            <a:r>
              <a:rPr lang="hr-HR" sz="2200" dirty="0" err="1" smtClean="0">
                <a:solidFill>
                  <a:schemeClr val="tx1"/>
                </a:solidFill>
              </a:rPr>
              <a:t>of</a:t>
            </a:r>
            <a:r>
              <a:rPr lang="hr-HR" sz="2200" dirty="0" smtClean="0">
                <a:solidFill>
                  <a:schemeClr val="tx1"/>
                </a:solidFill>
              </a:rPr>
              <a:t> </a:t>
            </a:r>
            <a:r>
              <a:rPr lang="hr-HR" sz="2200" dirty="0" err="1" smtClean="0">
                <a:solidFill>
                  <a:schemeClr val="tx1"/>
                </a:solidFill>
              </a:rPr>
              <a:t>examples</a:t>
            </a:r>
            <a:r>
              <a:rPr lang="hr-HR" sz="2200" dirty="0" smtClean="0">
                <a:solidFill>
                  <a:schemeClr val="tx1"/>
                </a:solidFill>
              </a:rPr>
              <a:t> </a:t>
            </a:r>
            <a:r>
              <a:rPr lang="hr-HR" sz="2200" dirty="0" err="1" smtClean="0">
                <a:solidFill>
                  <a:schemeClr val="tx1"/>
                </a:solidFill>
              </a:rPr>
              <a:t>in</a:t>
            </a:r>
            <a:r>
              <a:rPr lang="hr-HR" sz="2200" dirty="0" smtClean="0">
                <a:solidFill>
                  <a:schemeClr val="tx1"/>
                </a:solidFill>
              </a:rPr>
              <a:t> a </a:t>
            </a:r>
            <a:r>
              <a:rPr lang="hr-HR" sz="2200" dirty="0" err="1" smtClean="0">
                <a:solidFill>
                  <a:schemeClr val="tx1"/>
                </a:solidFill>
              </a:rPr>
              <a:t>leaf</a:t>
            </a:r>
            <a:r>
              <a:rPr lang="hr-HR" sz="2200" dirty="0" smtClean="0">
                <a:solidFill>
                  <a:schemeClr val="tx1"/>
                </a:solidFill>
              </a:rPr>
              <a:t>)</a:t>
            </a:r>
            <a:endParaRPr lang="es-ES" sz="2200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9672320" y="3638311"/>
            <a:ext cx="2336800" cy="1021104"/>
          </a:xfrm>
          <a:prstGeom prst="wedgeRectCallout">
            <a:avLst>
              <a:gd name="adj1" fmla="val 37666"/>
              <a:gd name="adj2" fmla="val 142498"/>
            </a:avLst>
          </a:pr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200" dirty="0" smtClean="0">
                <a:solidFill>
                  <a:schemeClr val="tx1"/>
                </a:solidFill>
              </a:rPr>
              <a:t>Number of examples in a leaf</a:t>
            </a:r>
            <a:endParaRPr lang="es-E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12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 err="1" smtClean="0"/>
              <a:t>Example</a:t>
            </a:r>
            <a:r>
              <a:rPr lang="hr-HR" sz="4000" dirty="0" smtClean="0"/>
              <a:t> 3: </a:t>
            </a:r>
            <a:r>
              <a:rPr lang="hr-HR" sz="4000" dirty="0" err="1" smtClean="0"/>
              <a:t>Hierarchical</a:t>
            </a:r>
            <a:r>
              <a:rPr lang="hr-HR" sz="4000" dirty="0" smtClean="0"/>
              <a:t> </a:t>
            </a:r>
            <a:r>
              <a:rPr lang="hr-HR" sz="4000" dirty="0" err="1"/>
              <a:t>multi-label</a:t>
            </a:r>
            <a:r>
              <a:rPr lang="hr-HR" sz="4000" dirty="0"/>
              <a:t> </a:t>
            </a:r>
            <a:r>
              <a:rPr lang="hr-HR" sz="4000" dirty="0" err="1"/>
              <a:t>classification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l-SI" b="1" dirty="0" smtClean="0"/>
                  <a:t>Data: </a:t>
                </a:r>
                <a:r>
                  <a:rPr lang="sl-SI" dirty="0" err="1" smtClean="0"/>
                  <a:t>water-quality-HMLC.arff</a:t>
                </a:r>
                <a:endParaRPr lang="sl-SI" dirty="0" smtClean="0"/>
              </a:p>
              <a:p>
                <a:pPr marL="0" indent="0">
                  <a:buNone/>
                </a:pPr>
                <a:r>
                  <a:rPr lang="hr-HR" b="1" dirty="0" err="1" smtClean="0"/>
                  <a:t>Description</a:t>
                </a:r>
                <a:r>
                  <a:rPr lang="hr-HR" b="1" dirty="0"/>
                  <a:t>: </a:t>
                </a:r>
                <a:r>
                  <a:rPr lang="hr-HR" dirty="0"/>
                  <a:t>Same </a:t>
                </a:r>
                <a:r>
                  <a:rPr lang="hr-HR" dirty="0" err="1"/>
                  <a:t>dataset</a:t>
                </a:r>
                <a:r>
                  <a:rPr lang="hr-HR" dirty="0"/>
                  <a:t> as </a:t>
                </a:r>
                <a:r>
                  <a:rPr lang="hr-HR" dirty="0" smtClean="0"/>
                  <a:t>for MLC, but </a:t>
                </a:r>
                <a:r>
                  <a:rPr lang="hr-HR" dirty="0" err="1" smtClean="0"/>
                  <a:t>now</a:t>
                </a:r>
                <a:r>
                  <a:rPr lang="hr-HR" dirty="0" smtClean="0"/>
                  <a:t> </a:t>
                </a:r>
                <a:r>
                  <a:rPr lang="hr-HR" dirty="0" err="1" smtClean="0"/>
                  <a:t>also</a:t>
                </a:r>
                <a:r>
                  <a:rPr lang="hr-HR" dirty="0" smtClean="0"/>
                  <a:t> </a:t>
                </a:r>
                <a:r>
                  <a:rPr lang="hr-HR" dirty="0" err="1" smtClean="0"/>
                  <a:t>the</a:t>
                </a:r>
                <a:r>
                  <a:rPr lang="hr-HR" dirty="0" smtClean="0"/>
                  <a:t> </a:t>
                </a:r>
                <a:r>
                  <a:rPr lang="hr-HR" dirty="0" err="1" smtClean="0"/>
                  <a:t>taxonomic</a:t>
                </a:r>
                <a:r>
                  <a:rPr lang="hr-HR" dirty="0" smtClean="0"/>
                  <a:t> </a:t>
                </a:r>
                <a:r>
                  <a:rPr lang="hr-HR" dirty="0" err="1" smtClean="0"/>
                  <a:t>hierarchy</a:t>
                </a:r>
                <a:r>
                  <a:rPr lang="hr-HR" dirty="0" smtClean="0"/>
                  <a:t> </a:t>
                </a:r>
                <a:r>
                  <a:rPr lang="hr-HR" dirty="0" err="1" smtClean="0"/>
                  <a:t>of</a:t>
                </a:r>
                <a:r>
                  <a:rPr lang="hr-HR" dirty="0" smtClean="0"/>
                  <a:t> </a:t>
                </a:r>
                <a:r>
                  <a:rPr lang="hr-HR" dirty="0" err="1" smtClean="0"/>
                  <a:t>the</a:t>
                </a:r>
                <a:r>
                  <a:rPr lang="hr-HR" dirty="0" smtClean="0"/>
                  <a:t> </a:t>
                </a:r>
                <a:r>
                  <a:rPr lang="hr-HR" dirty="0" err="1" smtClean="0"/>
                  <a:t>species</a:t>
                </a:r>
                <a:r>
                  <a:rPr lang="hr-HR" dirty="0" smtClean="0"/>
                  <a:t> </a:t>
                </a:r>
                <a:r>
                  <a:rPr lang="hr-HR" dirty="0" err="1" smtClean="0"/>
                  <a:t>is</a:t>
                </a:r>
                <a:r>
                  <a:rPr lang="hr-HR" dirty="0" smtClean="0"/>
                  <a:t> </a:t>
                </a:r>
                <a:r>
                  <a:rPr lang="hr-HR" dirty="0" err="1" smtClean="0"/>
                  <a:t>taken</a:t>
                </a:r>
                <a:r>
                  <a:rPr lang="hr-HR" dirty="0" smtClean="0"/>
                  <a:t> </a:t>
                </a:r>
                <a:r>
                  <a:rPr lang="hr-HR" dirty="0" err="1" smtClean="0"/>
                  <a:t>into</a:t>
                </a:r>
                <a:r>
                  <a:rPr lang="hr-HR" dirty="0" smtClean="0"/>
                  <a:t> </a:t>
                </a:r>
                <a:r>
                  <a:rPr lang="hr-HR" dirty="0" err="1" smtClean="0"/>
                  <a:t>account</a:t>
                </a:r>
                <a:r>
                  <a:rPr lang="hr-HR" dirty="0" smtClean="0"/>
                  <a:t>.</a:t>
                </a:r>
              </a:p>
              <a:p>
                <a:pPr marL="0" indent="0">
                  <a:buNone/>
                </a:pPr>
                <a:endParaRPr lang="hr-HR" dirty="0"/>
              </a:p>
              <a:p>
                <a:pPr marL="0" indent="0">
                  <a:buNone/>
                </a:pP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[Hierarchical]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Type = 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Tree</a:t>
                </a:r>
                <a:r>
                  <a:rPr lang="sl-SI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		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% </a:t>
                </a: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Tree or DAG hierarchy?</a:t>
                </a:r>
              </a:p>
              <a:p>
                <a:pPr marL="0" indent="0">
                  <a:buNone/>
                </a:pPr>
                <a:r>
                  <a:rPr lang="en-US" sz="2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WType</a:t>
                </a: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sz="2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ExpAvgParentWeight</a:t>
                </a: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sl-SI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% </a:t>
                </a:r>
                <a:r>
                  <a:rPr lang="sl-SI" sz="24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propagation</a:t>
                </a:r>
                <a:r>
                  <a:rPr lang="sl-SI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of</a:t>
                </a:r>
                <a:r>
                  <a:rPr lang="sl-SI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weights</a:t>
                </a:r>
                <a:r>
                  <a:rPr lang="sl-SI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sl-SI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𝑤</m:t>
                    </m:r>
                    <m:r>
                      <a:rPr lang="sl-SI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Sup>
                      <m:sSubSupPr>
                        <m:ctrlPr>
                          <a:rPr lang="sl-SI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SupPr>
                      <m:e>
                        <m:r>
                          <a:rPr lang="sl-SI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𝑤</m:t>
                        </m:r>
                      </m:e>
                      <m:sub>
                        <m:r>
                          <a:rPr lang="sl-SI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0</m:t>
                        </m:r>
                      </m:sub>
                      <m:sup>
                        <m:r>
                          <a:rPr lang="sl-SI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sl-SI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lang="en-US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WParam</a:t>
                </a: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0.75 </a:t>
                </a:r>
                <a:r>
                  <a:rPr lang="sl-SI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		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% </a:t>
                </a: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l-SI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sl-SI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𝑤</m:t>
                        </m:r>
                      </m:e>
                      <m:sub>
                        <m:r>
                          <a:rPr lang="sl-SI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HSeparator</a:t>
                </a: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/ </a:t>
                </a:r>
                <a:r>
                  <a:rPr lang="sl-SI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		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% </a:t>
                </a:r>
                <a:r>
                  <a:rPr lang="sl-SI" sz="24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hierarchical</a:t>
                </a:r>
                <a:r>
                  <a:rPr lang="sl-SI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separator</a:t>
                </a:r>
                <a:endParaRPr lang="sl-SI" sz="24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8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 err="1" smtClean="0"/>
              <a:t>Example</a:t>
            </a:r>
            <a:r>
              <a:rPr lang="hr-HR" sz="4000" dirty="0" smtClean="0"/>
              <a:t> 3: </a:t>
            </a:r>
            <a:r>
              <a:rPr lang="hr-HR" sz="4000" dirty="0" err="1" smtClean="0"/>
              <a:t>Hierarchical</a:t>
            </a:r>
            <a:r>
              <a:rPr lang="hr-HR" sz="4000" dirty="0" smtClean="0"/>
              <a:t> </a:t>
            </a:r>
            <a:r>
              <a:rPr lang="hr-HR" sz="4000" dirty="0" err="1"/>
              <a:t>multi-label</a:t>
            </a:r>
            <a:r>
              <a:rPr lang="hr-HR" sz="4000" dirty="0"/>
              <a:t> </a:t>
            </a:r>
            <a:r>
              <a:rPr lang="hr-HR" sz="4000" dirty="0" err="1"/>
              <a:t>classification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l-SI" b="1" dirty="0" smtClean="0"/>
              <a:t>Data: </a:t>
            </a:r>
            <a:r>
              <a:rPr lang="sl-SI" dirty="0" err="1" smtClean="0"/>
              <a:t>water-quality-HMLC.arff</a:t>
            </a:r>
            <a:endParaRPr lang="sl-SI" dirty="0" smtClean="0"/>
          </a:p>
          <a:p>
            <a:pPr marL="0" indent="0">
              <a:buNone/>
            </a:pPr>
            <a:r>
              <a:rPr lang="hr-HR" b="1" dirty="0" err="1" smtClean="0"/>
              <a:t>Description</a:t>
            </a:r>
            <a:r>
              <a:rPr lang="hr-HR" b="1" dirty="0"/>
              <a:t>: </a:t>
            </a:r>
            <a:r>
              <a:rPr lang="hr-HR" dirty="0"/>
              <a:t>Same </a:t>
            </a:r>
            <a:r>
              <a:rPr lang="hr-HR" dirty="0" err="1"/>
              <a:t>dataset</a:t>
            </a:r>
            <a:r>
              <a:rPr lang="hr-HR" dirty="0"/>
              <a:t> as </a:t>
            </a:r>
            <a:r>
              <a:rPr lang="hr-HR" dirty="0" smtClean="0"/>
              <a:t>for MLC, but </a:t>
            </a:r>
            <a:r>
              <a:rPr lang="hr-HR" dirty="0" err="1" smtClean="0"/>
              <a:t>now</a:t>
            </a:r>
            <a:r>
              <a:rPr lang="hr-HR" dirty="0" smtClean="0"/>
              <a:t> </a:t>
            </a:r>
            <a:r>
              <a:rPr lang="hr-HR" dirty="0" err="1" smtClean="0"/>
              <a:t>also</a:t>
            </a:r>
            <a:r>
              <a:rPr lang="hr-HR" dirty="0" smtClean="0"/>
              <a:t> </a:t>
            </a:r>
            <a:r>
              <a:rPr lang="hr-HR" dirty="0" err="1" smtClean="0"/>
              <a:t>the</a:t>
            </a:r>
            <a:r>
              <a:rPr lang="hr-HR" dirty="0" smtClean="0"/>
              <a:t> </a:t>
            </a:r>
            <a:r>
              <a:rPr lang="hr-HR" dirty="0" err="1" smtClean="0"/>
              <a:t>taxonomic</a:t>
            </a:r>
            <a:r>
              <a:rPr lang="hr-HR" dirty="0" smtClean="0"/>
              <a:t> </a:t>
            </a:r>
            <a:r>
              <a:rPr lang="hr-HR" dirty="0" err="1" smtClean="0"/>
              <a:t>hierarchy</a:t>
            </a:r>
            <a:r>
              <a:rPr lang="hr-HR" dirty="0" smtClean="0"/>
              <a:t> </a:t>
            </a:r>
            <a:r>
              <a:rPr lang="hr-HR" dirty="0" err="1" smtClean="0"/>
              <a:t>of</a:t>
            </a:r>
            <a:r>
              <a:rPr lang="hr-HR" dirty="0" smtClean="0"/>
              <a:t> </a:t>
            </a:r>
            <a:r>
              <a:rPr lang="hr-HR" dirty="0" err="1" smtClean="0"/>
              <a:t>the</a:t>
            </a:r>
            <a:r>
              <a:rPr lang="hr-HR" dirty="0" smtClean="0"/>
              <a:t> </a:t>
            </a:r>
            <a:r>
              <a:rPr lang="hr-HR" dirty="0" err="1" smtClean="0"/>
              <a:t>species</a:t>
            </a:r>
            <a:r>
              <a:rPr lang="hr-HR" dirty="0" smtClean="0"/>
              <a:t> </a:t>
            </a:r>
            <a:r>
              <a:rPr lang="hr-HR" dirty="0" err="1" smtClean="0"/>
              <a:t>is</a:t>
            </a:r>
            <a:r>
              <a:rPr lang="hr-HR" dirty="0" smtClean="0"/>
              <a:t> </a:t>
            </a:r>
            <a:r>
              <a:rPr lang="hr-HR" dirty="0" err="1" smtClean="0"/>
              <a:t>taken</a:t>
            </a:r>
            <a:r>
              <a:rPr lang="hr-HR" dirty="0" smtClean="0"/>
              <a:t> </a:t>
            </a:r>
            <a:r>
              <a:rPr lang="hr-HR" dirty="0" err="1" smtClean="0"/>
              <a:t>into</a:t>
            </a:r>
            <a:r>
              <a:rPr lang="hr-HR" dirty="0" smtClean="0"/>
              <a:t> </a:t>
            </a:r>
            <a:r>
              <a:rPr lang="hr-HR" dirty="0" err="1" smtClean="0"/>
              <a:t>account</a:t>
            </a:r>
            <a:r>
              <a:rPr lang="hr-HR" dirty="0" smtClean="0"/>
              <a:t>.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4139999"/>
            <a:ext cx="9877425" cy="230505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3068525" y="3499544"/>
            <a:ext cx="1943100" cy="1103312"/>
          </a:xfrm>
          <a:prstGeom prst="wedgeRectCallout">
            <a:avLst>
              <a:gd name="adj1" fmla="val -105660"/>
              <a:gd name="adj2" fmla="val 86585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200" dirty="0" smtClean="0">
                <a:solidFill>
                  <a:schemeClr val="tx1"/>
                </a:solidFill>
              </a:rPr>
              <a:t>Split on a descriptive attribute</a:t>
            </a:r>
            <a:endParaRPr lang="es-ES" sz="2200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326853" y="3638311"/>
            <a:ext cx="3650283" cy="1304970"/>
          </a:xfrm>
          <a:prstGeom prst="wedgeRectCallout">
            <a:avLst>
              <a:gd name="adj1" fmla="val -42953"/>
              <a:gd name="adj2" fmla="val 85977"/>
            </a:avLst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200" dirty="0" err="1" smtClean="0">
                <a:solidFill>
                  <a:schemeClr val="tx1"/>
                </a:solidFill>
              </a:rPr>
              <a:t>Empirical</a:t>
            </a:r>
            <a:r>
              <a:rPr lang="hr-HR" sz="2200" dirty="0" smtClean="0">
                <a:solidFill>
                  <a:schemeClr val="tx1"/>
                </a:solidFill>
              </a:rPr>
              <a:t> </a:t>
            </a:r>
            <a:r>
              <a:rPr lang="hr-HR" sz="2200" dirty="0" err="1" smtClean="0">
                <a:solidFill>
                  <a:schemeClr val="tx1"/>
                </a:solidFill>
              </a:rPr>
              <a:t>probabilities</a:t>
            </a:r>
            <a:r>
              <a:rPr lang="hr-HR" sz="2200" dirty="0" smtClean="0">
                <a:solidFill>
                  <a:schemeClr val="tx1"/>
                </a:solidFill>
              </a:rPr>
              <a:t> (</a:t>
            </a:r>
            <a:r>
              <a:rPr lang="hr-HR" sz="2200" dirty="0" err="1" smtClean="0">
                <a:solidFill>
                  <a:schemeClr val="tx1"/>
                </a:solidFill>
              </a:rPr>
              <a:t>proportion</a:t>
            </a:r>
            <a:r>
              <a:rPr lang="hr-HR" sz="2200" dirty="0" smtClean="0">
                <a:solidFill>
                  <a:schemeClr val="tx1"/>
                </a:solidFill>
              </a:rPr>
              <a:t> </a:t>
            </a:r>
            <a:r>
              <a:rPr lang="hr-HR" sz="2200" dirty="0" err="1" smtClean="0">
                <a:solidFill>
                  <a:schemeClr val="tx1"/>
                </a:solidFill>
              </a:rPr>
              <a:t>of</a:t>
            </a:r>
            <a:r>
              <a:rPr lang="hr-HR" sz="2200" dirty="0" smtClean="0">
                <a:solidFill>
                  <a:schemeClr val="tx1"/>
                </a:solidFill>
              </a:rPr>
              <a:t> </a:t>
            </a:r>
            <a:r>
              <a:rPr lang="hr-HR" sz="2200" dirty="0" err="1" smtClean="0">
                <a:solidFill>
                  <a:schemeClr val="tx1"/>
                </a:solidFill>
              </a:rPr>
              <a:t>examples</a:t>
            </a:r>
            <a:r>
              <a:rPr lang="hr-HR" sz="2200" dirty="0" smtClean="0">
                <a:solidFill>
                  <a:schemeClr val="tx1"/>
                </a:solidFill>
              </a:rPr>
              <a:t> </a:t>
            </a:r>
            <a:r>
              <a:rPr lang="hr-HR" sz="2200" dirty="0" err="1" smtClean="0">
                <a:solidFill>
                  <a:schemeClr val="tx1"/>
                </a:solidFill>
              </a:rPr>
              <a:t>with</a:t>
            </a:r>
            <a:r>
              <a:rPr lang="hr-HR" sz="2200" dirty="0" smtClean="0">
                <a:solidFill>
                  <a:schemeClr val="tx1"/>
                </a:solidFill>
              </a:rPr>
              <a:t> a </a:t>
            </a:r>
            <a:r>
              <a:rPr lang="hr-HR" sz="2200" dirty="0" err="1" smtClean="0">
                <a:solidFill>
                  <a:schemeClr val="tx1"/>
                </a:solidFill>
              </a:rPr>
              <a:t>given</a:t>
            </a:r>
            <a:r>
              <a:rPr lang="hr-HR" sz="2200" dirty="0">
                <a:solidFill>
                  <a:schemeClr val="tx1"/>
                </a:solidFill>
              </a:rPr>
              <a:t> </a:t>
            </a:r>
            <a:r>
              <a:rPr lang="hr-HR" sz="2200" dirty="0" err="1" smtClean="0">
                <a:solidFill>
                  <a:schemeClr val="tx1"/>
                </a:solidFill>
              </a:rPr>
              <a:t>label</a:t>
            </a:r>
            <a:r>
              <a:rPr lang="hr-HR" sz="2200" dirty="0" smtClean="0">
                <a:solidFill>
                  <a:schemeClr val="tx1"/>
                </a:solidFill>
              </a:rPr>
              <a:t>, as </a:t>
            </a:r>
            <a:r>
              <a:rPr lang="hr-HR" sz="2200" dirty="0" err="1" smtClean="0">
                <a:solidFill>
                  <a:schemeClr val="tx1"/>
                </a:solidFill>
              </a:rPr>
              <a:t>they</a:t>
            </a:r>
            <a:r>
              <a:rPr lang="hr-HR" sz="2200" dirty="0" smtClean="0">
                <a:solidFill>
                  <a:schemeClr val="tx1"/>
                </a:solidFill>
              </a:rPr>
              <a:t> are </a:t>
            </a:r>
            <a:r>
              <a:rPr lang="hr-HR" sz="2200" dirty="0" err="1" smtClean="0">
                <a:solidFill>
                  <a:schemeClr val="tx1"/>
                </a:solidFill>
              </a:rPr>
              <a:t>listed</a:t>
            </a:r>
            <a:r>
              <a:rPr lang="hr-HR" sz="2200" dirty="0" smtClean="0">
                <a:solidFill>
                  <a:schemeClr val="tx1"/>
                </a:solidFill>
              </a:rPr>
              <a:t> </a:t>
            </a:r>
            <a:r>
              <a:rPr lang="hr-HR" sz="2200" dirty="0" err="1" smtClean="0">
                <a:solidFill>
                  <a:schemeClr val="tx1"/>
                </a:solidFill>
              </a:rPr>
              <a:t>in</a:t>
            </a:r>
            <a:r>
              <a:rPr lang="hr-HR" sz="2200" dirty="0" smtClean="0">
                <a:solidFill>
                  <a:schemeClr val="tx1"/>
                </a:solidFill>
              </a:rPr>
              <a:t> </a:t>
            </a:r>
            <a:r>
              <a:rPr lang="hr-HR" sz="2200" dirty="0" err="1" smtClean="0">
                <a:solidFill>
                  <a:schemeClr val="tx1"/>
                </a:solidFill>
              </a:rPr>
              <a:t>the</a:t>
            </a:r>
            <a:r>
              <a:rPr lang="hr-HR" sz="2200" dirty="0" smtClean="0">
                <a:solidFill>
                  <a:schemeClr val="tx1"/>
                </a:solidFill>
              </a:rPr>
              <a:t> </a:t>
            </a:r>
            <a:r>
              <a:rPr lang="hr-HR" sz="2200" dirty="0" err="1" smtClean="0">
                <a:solidFill>
                  <a:schemeClr val="tx1"/>
                </a:solidFill>
              </a:rPr>
              <a:t>hierarchy</a:t>
            </a:r>
            <a:r>
              <a:rPr lang="hr-HR" sz="2200" dirty="0" smtClean="0">
                <a:solidFill>
                  <a:schemeClr val="tx1"/>
                </a:solidFill>
              </a:rPr>
              <a:t>)</a:t>
            </a:r>
            <a:endParaRPr lang="es-ES" sz="2200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9475551" y="3118895"/>
            <a:ext cx="2336800" cy="1021104"/>
          </a:xfrm>
          <a:prstGeom prst="wedgeRectCallout">
            <a:avLst>
              <a:gd name="adj1" fmla="val -58922"/>
              <a:gd name="adj2" fmla="val 168570"/>
            </a:avLst>
          </a:pr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200" dirty="0" smtClean="0">
                <a:solidFill>
                  <a:schemeClr val="tx1"/>
                </a:solidFill>
              </a:rPr>
              <a:t>Number of examples in a leaf</a:t>
            </a:r>
            <a:endParaRPr lang="es-E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02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Example 4: Multi-target ensembles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hr-HR" b="1" dirty="0" smtClean="0"/>
                  <a:t>Task: </a:t>
                </a:r>
                <a:r>
                  <a:rPr lang="hr-HR" dirty="0" err="1" smtClean="0"/>
                  <a:t>Multi-targer</a:t>
                </a:r>
                <a:r>
                  <a:rPr lang="hr-HR" dirty="0" smtClean="0"/>
                  <a:t> </a:t>
                </a:r>
                <a:r>
                  <a:rPr lang="hr-HR" dirty="0" err="1" smtClean="0"/>
                  <a:t>regression</a:t>
                </a:r>
                <a:endParaRPr lang="hr-HR" b="1" dirty="0" smtClean="0"/>
              </a:p>
              <a:p>
                <a:r>
                  <a:rPr lang="hr-HR" b="1" dirty="0" smtClean="0"/>
                  <a:t>Data: </a:t>
                </a:r>
                <a:r>
                  <a:rPr lang="hr-HR" dirty="0" smtClean="0"/>
                  <a:t>water-</a:t>
                </a:r>
                <a:r>
                  <a:rPr lang="hr-HR" dirty="0" err="1" smtClean="0"/>
                  <a:t>quality</a:t>
                </a:r>
                <a:r>
                  <a:rPr lang="hr-HR" dirty="0" smtClean="0"/>
                  <a:t>-</a:t>
                </a:r>
                <a:r>
                  <a:rPr lang="hr-HR" dirty="0" err="1" smtClean="0"/>
                  <a:t>MTR.arff</a:t>
                </a:r>
                <a:endParaRPr lang="hr-HR" dirty="0" smtClean="0"/>
              </a:p>
              <a:p>
                <a:endParaRPr lang="hr-HR" dirty="0"/>
              </a:p>
              <a:p>
                <a:endParaRPr lang="hr-HR" dirty="0" smtClean="0"/>
              </a:p>
              <a:p>
                <a:pPr marL="0" indent="0">
                  <a:buNone/>
                </a:pPr>
                <a:r>
                  <a:rPr lang="hr-HR" sz="2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hr-HR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Ensemble</a:t>
                </a:r>
                <a:r>
                  <a:rPr lang="hr-HR" sz="2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EnsembleMethod</a:t>
                </a:r>
                <a:r>
                  <a:rPr lang="sl-SI" sz="2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RForest</a:t>
                </a:r>
                <a:r>
                  <a:rPr lang="sl-SI" sz="2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	% </a:t>
                </a: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the</a:t>
                </a:r>
                <a:r>
                  <a:rPr lang="sl-SI" sz="2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ensemble</a:t>
                </a:r>
                <a:r>
                  <a:rPr lang="sl-SI" sz="2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method</a:t>
                </a:r>
                <a:endParaRPr lang="sl-SI" sz="22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Iterations</a:t>
                </a:r>
                <a:r>
                  <a:rPr lang="sl-SI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sl-SI" sz="2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= 100			% </a:t>
                </a: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the</a:t>
                </a:r>
                <a:r>
                  <a:rPr lang="sl-SI" sz="2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number</a:t>
                </a:r>
                <a:r>
                  <a:rPr lang="sl-SI" sz="2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of</a:t>
                </a:r>
                <a:r>
                  <a:rPr lang="sl-SI" sz="2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trees</a:t>
                </a:r>
                <a:r>
                  <a:rPr lang="sl-SI" sz="2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in </a:t>
                </a: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the</a:t>
                </a:r>
                <a:r>
                  <a:rPr lang="sl-SI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ensemble</a:t>
                </a:r>
                <a:endParaRPr lang="sl-SI" sz="22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SelectRandomSubspaces</a:t>
                </a:r>
                <a:r>
                  <a:rPr lang="sl-SI" sz="2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LOG 	% </a:t>
                </a: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feature</a:t>
                </a:r>
                <a:r>
                  <a:rPr lang="sl-SI" sz="2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subset</a:t>
                </a:r>
                <a:r>
                  <a:rPr lang="sl-SI" sz="2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size</a:t>
                </a:r>
                <a:r>
                  <a:rPr lang="sl-SI" sz="2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(LOG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sl-SI" sz="220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sl-SI" sz="220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sl-SI" sz="220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sl-SI" sz="2200" i="0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sl-SI" sz="2200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sl-SI" sz="2200" b="0" i="0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D</m:t>
                            </m:r>
                          </m:e>
                        </m:func>
                      </m:e>
                    </m:d>
                  </m:oMath>
                </a14:m>
                <a:r>
                  <a:rPr lang="sl-SI" sz="2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OOBestimate</a:t>
                </a:r>
                <a:r>
                  <a:rPr lang="sl-SI" sz="2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Yes</a:t>
                </a:r>
                <a:r>
                  <a:rPr lang="sl-SI" sz="2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		% out-</a:t>
                </a: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of</a:t>
                </a:r>
                <a:r>
                  <a:rPr lang="sl-SI" sz="2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bag</a:t>
                </a:r>
                <a:r>
                  <a:rPr lang="sl-SI" sz="2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estimate</a:t>
                </a:r>
                <a:r>
                  <a:rPr lang="sl-SI" sz="2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of</a:t>
                </a:r>
                <a:r>
                  <a:rPr lang="sl-SI" sz="2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performance</a:t>
                </a:r>
                <a:endParaRPr lang="sl-SI" sz="22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FeatureRanking</a:t>
                </a:r>
                <a:r>
                  <a:rPr lang="sl-SI" sz="2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RForest</a:t>
                </a:r>
                <a:r>
                  <a:rPr lang="sl-SI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sl-SI" sz="2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% </a:t>
                </a: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computes</a:t>
                </a:r>
                <a:r>
                  <a:rPr lang="sl-SI" sz="2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feature</a:t>
                </a:r>
                <a:r>
                  <a:rPr lang="sl-SI" sz="2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ranking</a:t>
                </a:r>
                <a:endParaRPr lang="sl-SI" sz="22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NumberOfThreads</a:t>
                </a:r>
                <a:r>
                  <a:rPr lang="sl-SI" sz="2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2			% #</a:t>
                </a: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threads</a:t>
                </a:r>
                <a:r>
                  <a:rPr lang="sl-SI" sz="2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sl-SI" sz="2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parallel</a:t>
                </a:r>
                <a:r>
                  <a:rPr lang="sl-SI" sz="22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sl-SI" sz="22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execution</a:t>
                </a:r>
                <a:endParaRPr lang="sl-SI" sz="22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s-ES" sz="22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860178" y="2945062"/>
            <a:ext cx="6471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sz="2400" b="1" dirty="0">
                <a:latin typeface="Consolas" panose="020B0609020204030204" pitchFamily="49" charset="0"/>
              </a:rPr>
              <a:t>java –jar Clus.jar </a:t>
            </a:r>
            <a:r>
              <a:rPr lang="hr-H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–forest</a:t>
            </a:r>
            <a:r>
              <a:rPr lang="hr-HR" sz="2400" b="1" dirty="0" smtClean="0">
                <a:latin typeface="Consolas" panose="020B0609020204030204" pitchFamily="49" charset="0"/>
              </a:rPr>
              <a:t> settings.s</a:t>
            </a:r>
            <a:endParaRPr lang="hr-HR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5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r>
              <a:rPr lang="sl-SI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Verify</a:t>
            </a:r>
            <a:r>
              <a:rPr lang="sl-SI" dirty="0" smtClean="0"/>
              <a:t> </a:t>
            </a:r>
            <a:r>
              <a:rPr lang="sl-SI" dirty="0" err="1" smtClean="0"/>
              <a:t>which</a:t>
            </a:r>
            <a:r>
              <a:rPr lang="sl-SI" dirty="0" smtClean="0"/>
              <a:t> </a:t>
            </a:r>
            <a:r>
              <a:rPr lang="sl-SI" dirty="0" err="1" smtClean="0"/>
              <a:t>of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descriptive</a:t>
            </a:r>
            <a:r>
              <a:rPr lang="sl-SI" dirty="0" smtClean="0"/>
              <a:t> </a:t>
            </a:r>
            <a:r>
              <a:rPr lang="sl-SI" dirty="0" err="1" smtClean="0"/>
              <a:t>features</a:t>
            </a:r>
            <a:r>
              <a:rPr lang="sl-SI" dirty="0" smtClean="0"/>
              <a:t> are </a:t>
            </a:r>
            <a:r>
              <a:rPr lang="sl-SI" dirty="0" err="1" smtClean="0"/>
              <a:t>important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predictive</a:t>
            </a:r>
            <a:r>
              <a:rPr lang="sl-SI" dirty="0" smtClean="0"/>
              <a:t> </a:t>
            </a:r>
            <a:r>
              <a:rPr lang="sl-SI" dirty="0" err="1" smtClean="0"/>
              <a:t>performance</a:t>
            </a:r>
            <a:r>
              <a:rPr lang="sl-SI" dirty="0" smtClean="0"/>
              <a:t> (RMSE)</a:t>
            </a:r>
            <a:endParaRPr lang="sl-SI" dirty="0"/>
          </a:p>
          <a:p>
            <a:r>
              <a:rPr lang="sl-SI" dirty="0" err="1" smtClean="0"/>
              <a:t>Can</a:t>
            </a:r>
            <a:r>
              <a:rPr lang="sl-SI" dirty="0" smtClean="0"/>
              <a:t> </a:t>
            </a:r>
            <a:r>
              <a:rPr lang="sl-SI" dirty="0" err="1" smtClean="0"/>
              <a:t>we</a:t>
            </a:r>
            <a:r>
              <a:rPr lang="sl-SI" dirty="0" smtClean="0"/>
              <a:t> </a:t>
            </a:r>
            <a:r>
              <a:rPr lang="sl-SI" dirty="0" err="1" smtClean="0"/>
              <a:t>remove</a:t>
            </a:r>
            <a:r>
              <a:rPr lang="sl-SI" dirty="0" smtClean="0"/>
              <a:t> some </a:t>
            </a:r>
            <a:r>
              <a:rPr lang="sl-SI" dirty="0" err="1" smtClean="0"/>
              <a:t>features</a:t>
            </a:r>
            <a:r>
              <a:rPr lang="sl-SI" dirty="0" smtClean="0"/>
              <a:t> </a:t>
            </a:r>
            <a:r>
              <a:rPr lang="sl-SI" dirty="0" err="1" smtClean="0"/>
              <a:t>without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decrease</a:t>
            </a:r>
            <a:r>
              <a:rPr lang="sl-SI" dirty="0" smtClean="0"/>
              <a:t> in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predictive</a:t>
            </a:r>
            <a:r>
              <a:rPr lang="sl-SI" dirty="0" smtClean="0"/>
              <a:t> </a:t>
            </a:r>
            <a:r>
              <a:rPr lang="sl-SI" dirty="0" err="1" smtClean="0"/>
              <a:t>performance</a:t>
            </a:r>
            <a:r>
              <a:rPr lang="sl-SI" dirty="0" smtClean="0"/>
              <a:t> (RMSE)?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803629"/>
              </p:ext>
            </p:extLst>
          </p:nvPr>
        </p:nvGraphicFramePr>
        <p:xfrm>
          <a:off x="2384385" y="3802283"/>
          <a:ext cx="6402730" cy="3055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277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Example 5: Semi-supervised PCTs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fontScale="92500" lnSpcReduction="20000"/>
          </a:bodyPr>
          <a:lstStyle/>
          <a:p>
            <a:r>
              <a:rPr lang="hr-HR" b="1" dirty="0"/>
              <a:t>Task: </a:t>
            </a:r>
            <a:r>
              <a:rPr lang="hr-HR" dirty="0"/>
              <a:t>Multi-label classification</a:t>
            </a:r>
            <a:endParaRPr lang="hr-HR" b="1" dirty="0"/>
          </a:p>
          <a:p>
            <a:r>
              <a:rPr lang="hr-HR" b="1" dirty="0"/>
              <a:t>Data: </a:t>
            </a:r>
            <a:r>
              <a:rPr lang="hr-HR" dirty="0" smtClean="0"/>
              <a:t>genbase-Labeled.arff, genbase-Unlabeled.arff, genbase-Test.arff</a:t>
            </a:r>
            <a:endParaRPr lang="hr-HR" dirty="0"/>
          </a:p>
          <a:p>
            <a:r>
              <a:rPr lang="sl-SI" b="1" dirty="0" smtClean="0"/>
              <a:t>Description</a:t>
            </a:r>
            <a:r>
              <a:rPr lang="sl-SI" dirty="0" smtClean="0"/>
              <a:t>: </a:t>
            </a:r>
            <a:r>
              <a:rPr lang="en-US" dirty="0" smtClean="0"/>
              <a:t>On </a:t>
            </a:r>
            <a:r>
              <a:rPr lang="en-US" dirty="0"/>
              <a:t>the basis of </a:t>
            </a:r>
            <a:r>
              <a:rPr lang="hr-HR" dirty="0" smtClean="0"/>
              <a:t>structural </a:t>
            </a:r>
            <a:r>
              <a:rPr lang="en-US" dirty="0" smtClean="0"/>
              <a:t>motifs,</a:t>
            </a:r>
            <a:r>
              <a:rPr lang="hr-HR" dirty="0" smtClean="0"/>
              <a:t> classify</a:t>
            </a:r>
            <a:r>
              <a:rPr lang="en-US" dirty="0" smtClean="0"/>
              <a:t> </a:t>
            </a:r>
            <a:r>
              <a:rPr lang="en-US" dirty="0"/>
              <a:t>proteins </a:t>
            </a:r>
            <a:r>
              <a:rPr lang="en-US" dirty="0" smtClean="0"/>
              <a:t>into</a:t>
            </a:r>
            <a:r>
              <a:rPr lang="hr-HR" dirty="0" smtClean="0"/>
              <a:t> </a:t>
            </a:r>
            <a:r>
              <a:rPr lang="en-US" dirty="0" smtClean="0"/>
              <a:t>several </a:t>
            </a:r>
            <a:r>
              <a:rPr lang="en-US" dirty="0"/>
              <a:t>important protein </a:t>
            </a:r>
            <a:r>
              <a:rPr lang="en-US" dirty="0" smtClean="0"/>
              <a:t>families</a:t>
            </a:r>
            <a:r>
              <a:rPr lang="hr-HR" baseline="30000" dirty="0" smtClean="0"/>
              <a:t>1</a:t>
            </a:r>
            <a:r>
              <a:rPr lang="hr-HR" dirty="0" smtClean="0"/>
              <a:t>.</a:t>
            </a:r>
            <a:endParaRPr lang="sl-SI" dirty="0" smtClean="0"/>
          </a:p>
          <a:p>
            <a:endParaRPr lang="sl-SI" dirty="0"/>
          </a:p>
          <a:p>
            <a:pPr marL="0" indent="0">
              <a:buNone/>
            </a:pPr>
            <a:endParaRPr lang="sl-SI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s-E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SemiSupervised</a:t>
            </a:r>
            <a:r>
              <a:rPr lang="sl-SI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SemiSupervisedMethod</a:t>
            </a:r>
            <a:r>
              <a:rPr lang="sl-SI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PCT	 % semi-supervised PCTs</a:t>
            </a:r>
          </a:p>
          <a:p>
            <a:pPr marL="0" indent="0">
              <a:buNone/>
            </a:pPr>
            <a:r>
              <a:rPr lang="es-E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UnlabeledData</a:t>
            </a:r>
            <a:r>
              <a:rPr lang="sl-SI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file.arff	 % alternatively can be given in training file</a:t>
            </a:r>
          </a:p>
          <a:p>
            <a:pPr marL="0" indent="0">
              <a:buNone/>
            </a:pPr>
            <a:r>
              <a:rPr lang="es-E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InternalFolds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5		 % the numer of folds for tuning of </a:t>
            </a:r>
            <a:r>
              <a:rPr lang="hr-HR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parameter</a:t>
            </a:r>
          </a:p>
          <a:p>
            <a:pPr marL="0" indent="0">
              <a:buNone/>
            </a:pP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PossibleWeights = [0, 0.1, ...,1] % values of </a:t>
            </a:r>
            <a:r>
              <a:rPr lang="hr-HR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 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consider for tuning</a:t>
            </a:r>
          </a:p>
          <a:p>
            <a:pPr marL="0" indent="0">
              <a:buNone/>
            </a:pPr>
            <a:endParaRPr lang="hr-HR" sz="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hr-HR" sz="2000" dirty="0"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Heuristic </a:t>
            </a:r>
            <a:r>
              <a:rPr lang="hr-HR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hr-H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VarianceReduction </a:t>
            </a:r>
            <a:r>
              <a:rPr lang="hr-H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% for SSL-PCTs, set to VarianceReduction! </a:t>
            </a:r>
            <a:endParaRPr lang="es-E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5056" y="3356130"/>
            <a:ext cx="5961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sz="2400" b="1" dirty="0">
                <a:latin typeface="Consolas" panose="020B0609020204030204" pitchFamily="49" charset="0"/>
              </a:rPr>
              <a:t>java –jar Clus.jar </a:t>
            </a:r>
            <a:r>
              <a:rPr lang="hr-H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–</a:t>
            </a:r>
            <a:r>
              <a:rPr lang="hr-H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ssl</a:t>
            </a:r>
            <a:r>
              <a:rPr lang="hr-HR" sz="2400" b="1" dirty="0" smtClean="0">
                <a:latin typeface="Consolas" panose="020B0609020204030204" pitchFamily="49" charset="0"/>
              </a:rPr>
              <a:t> settings.s</a:t>
            </a:r>
            <a:endParaRPr lang="hr-HR" sz="2400" b="1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2393" y="6488668"/>
            <a:ext cx="2711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baseline="30000" dirty="0" smtClean="0"/>
              <a:t>1 </a:t>
            </a:r>
            <a:r>
              <a:rPr lang="hr-HR" dirty="0" smtClean="0"/>
              <a:t>Diplaris et al. (2005) LNCS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3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r>
              <a:rPr lang="hr-HR" dirty="0"/>
              <a:t> </a:t>
            </a:r>
            <a:r>
              <a:rPr lang="hr-HR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Compare the performance using </a:t>
            </a:r>
            <a:r>
              <a:rPr lang="hr-HR" dirty="0" smtClean="0">
                <a:latin typeface="Consolas" panose="020B0609020204030204" pitchFamily="49" charset="0"/>
              </a:rPr>
              <a:t>pooledAUPRC</a:t>
            </a:r>
            <a:r>
              <a:rPr lang="hr-HR" dirty="0" smtClean="0"/>
              <a:t> on </a:t>
            </a:r>
            <a:r>
              <a:rPr lang="hr-HR" dirty="0"/>
              <a:t>a given Test </a:t>
            </a:r>
            <a:r>
              <a:rPr lang="hr-HR" dirty="0" smtClean="0"/>
              <a:t>set:</a:t>
            </a:r>
            <a:endParaRPr lang="en-US" dirty="0"/>
          </a:p>
          <a:p>
            <a:pPr lvl="1"/>
            <a:r>
              <a:rPr lang="hr-HR" dirty="0" smtClean="0"/>
              <a:t>supervised vs. semi-supervised predictive clustering trees (unpruned)</a:t>
            </a:r>
          </a:p>
          <a:p>
            <a:pPr lvl="1"/>
            <a:r>
              <a:rPr lang="hr-HR" dirty="0"/>
              <a:t>supervised vs. semi-supervised </a:t>
            </a:r>
            <a:r>
              <a:rPr lang="hr-HR" dirty="0" smtClean="0"/>
              <a:t>Random Forest ensembles with 100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r>
              <a:rPr lang="hr-HR" dirty="0"/>
              <a:t> </a:t>
            </a:r>
            <a:r>
              <a:rPr lang="hr-HR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Compare the performance using </a:t>
            </a:r>
            <a:r>
              <a:rPr lang="hr-HR" dirty="0" smtClean="0">
                <a:latin typeface="Consolas" panose="020B0609020204030204" pitchFamily="49" charset="0"/>
              </a:rPr>
              <a:t>pooledAUPRC</a:t>
            </a:r>
            <a:r>
              <a:rPr lang="hr-HR" dirty="0" smtClean="0"/>
              <a:t> on </a:t>
            </a:r>
            <a:r>
              <a:rPr lang="hr-HR" dirty="0"/>
              <a:t>a given Test </a:t>
            </a:r>
            <a:r>
              <a:rPr lang="hr-HR" dirty="0" smtClean="0"/>
              <a:t>set:</a:t>
            </a:r>
            <a:endParaRPr lang="en-US" dirty="0"/>
          </a:p>
          <a:p>
            <a:pPr lvl="1"/>
            <a:r>
              <a:rPr lang="hr-HR" dirty="0" smtClean="0"/>
              <a:t>supervised vs. semi-supervised predictive clustering trees (unpruned)</a:t>
            </a:r>
          </a:p>
          <a:p>
            <a:pPr lvl="1"/>
            <a:r>
              <a:rPr lang="hr-HR" dirty="0"/>
              <a:t>supervised vs. semi-supervised </a:t>
            </a:r>
            <a:r>
              <a:rPr lang="hr-HR" dirty="0" smtClean="0"/>
              <a:t>Random Forest ensembles with 100 trees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9494" y="3570407"/>
            <a:ext cx="8965177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r-HR" sz="2200" dirty="0" smtClean="0"/>
              <a:t>Supervised PCTs:	</a:t>
            </a:r>
            <a:r>
              <a:rPr lang="hr-HR" sz="2000" b="1" dirty="0" smtClean="0">
                <a:latin typeface="Consolas" panose="020B0609020204030204" pitchFamily="49" charset="0"/>
              </a:rPr>
              <a:t>java </a:t>
            </a:r>
            <a:r>
              <a:rPr lang="hr-HR" sz="2000" b="1" dirty="0">
                <a:latin typeface="Consolas" panose="020B0609020204030204" pitchFamily="49" charset="0"/>
              </a:rPr>
              <a:t>–jar Clus.jar </a:t>
            </a:r>
            <a:r>
              <a:rPr lang="hr-HR" sz="2000" b="1" dirty="0" smtClean="0">
                <a:latin typeface="Consolas" panose="020B0609020204030204" pitchFamily="49" charset="0"/>
              </a:rPr>
              <a:t>genbase.s</a:t>
            </a:r>
            <a:endParaRPr lang="hr-HR" sz="2000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9494" y="4285515"/>
            <a:ext cx="8965177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r-HR" sz="2200" dirty="0" smtClean="0"/>
              <a:t>Semi-supervised PCTs:	</a:t>
            </a:r>
            <a:r>
              <a:rPr lang="hr-HR" sz="2000" b="1" dirty="0" smtClean="0">
                <a:latin typeface="Consolas" panose="020B0609020204030204" pitchFamily="49" charset="0"/>
              </a:rPr>
              <a:t>java </a:t>
            </a:r>
            <a:r>
              <a:rPr lang="hr-HR" sz="2000" b="1" dirty="0">
                <a:latin typeface="Consolas" panose="020B0609020204030204" pitchFamily="49" charset="0"/>
              </a:rPr>
              <a:t>–jar </a:t>
            </a:r>
            <a:r>
              <a:rPr lang="hr-HR" sz="2000" b="1" dirty="0" smtClean="0">
                <a:latin typeface="Consolas" panose="020B0609020204030204" pitchFamily="49" charset="0"/>
              </a:rPr>
              <a:t>Clus.jar -ssl genbase.s</a:t>
            </a:r>
            <a:endParaRPr lang="hr-HR" sz="20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9493" y="5000623"/>
            <a:ext cx="8965178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r-HR" sz="2200" dirty="0" smtClean="0"/>
              <a:t>Supervised RF:		</a:t>
            </a:r>
            <a:r>
              <a:rPr lang="hr-HR" sz="2000" b="1" dirty="0" smtClean="0">
                <a:latin typeface="Consolas" panose="020B0609020204030204" pitchFamily="49" charset="0"/>
              </a:rPr>
              <a:t>java </a:t>
            </a:r>
            <a:r>
              <a:rPr lang="hr-HR" sz="2000" b="1" dirty="0">
                <a:latin typeface="Consolas" panose="020B0609020204030204" pitchFamily="49" charset="0"/>
              </a:rPr>
              <a:t>–jar </a:t>
            </a:r>
            <a:r>
              <a:rPr lang="hr-HR" sz="2000" b="1" dirty="0" smtClean="0">
                <a:latin typeface="Consolas" panose="020B0609020204030204" pitchFamily="49" charset="0"/>
              </a:rPr>
              <a:t>Clus.jar -forest genbase.s</a:t>
            </a:r>
            <a:endParaRPr lang="hr-HR" sz="2000" b="1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9492" y="5715731"/>
            <a:ext cx="8965179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r-HR" sz="2200" dirty="0" smtClean="0"/>
              <a:t>Semi-supervised RF:	</a:t>
            </a:r>
            <a:r>
              <a:rPr lang="hr-HR" sz="2000" b="1" dirty="0" smtClean="0">
                <a:latin typeface="Consolas" panose="020B0609020204030204" pitchFamily="49" charset="0"/>
              </a:rPr>
              <a:t>java </a:t>
            </a:r>
            <a:r>
              <a:rPr lang="hr-HR" sz="2000" b="1" dirty="0">
                <a:latin typeface="Consolas" panose="020B0609020204030204" pitchFamily="49" charset="0"/>
              </a:rPr>
              <a:t>–jar </a:t>
            </a:r>
            <a:r>
              <a:rPr lang="hr-HR" sz="2000" b="1" dirty="0" smtClean="0">
                <a:latin typeface="Consolas" panose="020B0609020204030204" pitchFamily="49" charset="0"/>
              </a:rPr>
              <a:t>Clus.jar –ssl -forest genbase.s</a:t>
            </a:r>
            <a:endParaRPr lang="hr-HR" sz="2000" b="1" dirty="0">
              <a:latin typeface="Consolas" panose="020B0609020204030204" pitchFamily="49" charset="0"/>
            </a:endParaRPr>
          </a:p>
        </p:txBody>
      </p:sp>
      <p:sp>
        <p:nvSpPr>
          <p:cNvPr id="9" name="Right Brace 8"/>
          <p:cNvSpPr/>
          <p:nvPr/>
        </p:nvSpPr>
        <p:spPr>
          <a:xfrm flipH="1">
            <a:off x="698423" y="5030968"/>
            <a:ext cx="295422" cy="114599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/>
          <p:cNvSpPr txBox="1"/>
          <p:nvPr/>
        </p:nvSpPr>
        <p:spPr>
          <a:xfrm>
            <a:off x="10425965" y="3601184"/>
            <a:ext cx="150477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smtClean="0">
                <a:latin typeface="Consolas" panose="020B0609020204030204" pitchFamily="49" charset="0"/>
              </a:rPr>
              <a:t>0.907</a:t>
            </a:r>
            <a:endParaRPr lang="hr-HR" sz="2000" b="1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53067" y="3154002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>
                <a:latin typeface="Consolas" panose="020B0609020204030204" pitchFamily="49" charset="0"/>
              </a:rPr>
              <a:t>pooledAUPRC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10425965" y="4285515"/>
            <a:ext cx="150477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smtClean="0">
                <a:latin typeface="Consolas" panose="020B0609020204030204" pitchFamily="49" charset="0"/>
              </a:rPr>
              <a:t>0.915</a:t>
            </a:r>
            <a:endParaRPr lang="hr-HR" sz="2000" b="1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18029" y="5000623"/>
            <a:ext cx="150477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smtClean="0">
                <a:latin typeface="Consolas" panose="020B0609020204030204" pitchFamily="49" charset="0"/>
              </a:rPr>
              <a:t>0.870</a:t>
            </a:r>
            <a:endParaRPr lang="hr-HR" sz="2000" b="1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18028" y="5692140"/>
            <a:ext cx="150477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smtClean="0">
                <a:latin typeface="Consolas" panose="020B0609020204030204" pitchFamily="49" charset="0"/>
              </a:rPr>
              <a:t>0.938</a:t>
            </a:r>
            <a:endParaRPr lang="hr-HR" sz="2000" b="1" dirty="0">
              <a:latin typeface="Consolas" panose="020B0609020204030204" pitchFamily="49" charset="0"/>
            </a:endParaRPr>
          </a:p>
        </p:txBody>
      </p:sp>
      <p:sp>
        <p:nvSpPr>
          <p:cNvPr id="15" name="Curved Right Arrow 14"/>
          <p:cNvSpPr/>
          <p:nvPr/>
        </p:nvSpPr>
        <p:spPr>
          <a:xfrm>
            <a:off x="129416" y="5541196"/>
            <a:ext cx="416607" cy="10541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8423" y="6324600"/>
            <a:ext cx="314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Add [Ensemble] settings!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271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b="1" dirty="0" smtClean="0"/>
              <a:t>CLUS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r-HR" b="1" dirty="0" smtClean="0"/>
              <a:t>D</a:t>
            </a:r>
            <a:r>
              <a:rPr lang="en-US" b="1" dirty="0" err="1" smtClean="0"/>
              <a:t>ecision</a:t>
            </a:r>
            <a:r>
              <a:rPr lang="en-US" b="1" dirty="0" smtClean="0"/>
              <a:t> tree </a:t>
            </a:r>
            <a:r>
              <a:rPr lang="en-US" dirty="0" smtClean="0"/>
              <a:t>and </a:t>
            </a:r>
            <a:r>
              <a:rPr lang="en-US" b="1" dirty="0" smtClean="0"/>
              <a:t>rule induction </a:t>
            </a:r>
            <a:r>
              <a:rPr lang="en-US" dirty="0" smtClean="0"/>
              <a:t>software that implements the predictive clustering framework</a:t>
            </a:r>
            <a:endParaRPr lang="hr-HR" dirty="0" smtClean="0"/>
          </a:p>
          <a:p>
            <a:r>
              <a:rPr lang="hr-HR" b="1" dirty="0" smtClean="0"/>
              <a:t>Tasks:</a:t>
            </a:r>
            <a:r>
              <a:rPr lang="hr-HR" dirty="0" smtClean="0"/>
              <a:t> (hierarchical) multi-label classification, (hierarchical) multi-target regression, network regression, time-series prediction, ...</a:t>
            </a:r>
          </a:p>
          <a:p>
            <a:r>
              <a:rPr lang="hr-HR" b="1" dirty="0" smtClean="0"/>
              <a:t>Supports:</a:t>
            </a:r>
            <a:r>
              <a:rPr lang="hr-HR" dirty="0" smtClean="0"/>
              <a:t> </a:t>
            </a:r>
            <a:r>
              <a:rPr lang="en-US" dirty="0" smtClean="0"/>
              <a:t>ensemble learning, feature ranking</a:t>
            </a:r>
            <a:r>
              <a:rPr lang="hr-HR" dirty="0" smtClean="0"/>
              <a:t>, supervised, unsupervised and</a:t>
            </a:r>
            <a:r>
              <a:rPr lang="en-US" dirty="0" smtClean="0"/>
              <a:t> semi-supervised learning</a:t>
            </a:r>
            <a:endParaRPr lang="hr-HR" dirty="0" smtClean="0"/>
          </a:p>
          <a:p>
            <a:r>
              <a:rPr lang="hr-HR" dirty="0" smtClean="0"/>
              <a:t>Available at: </a:t>
            </a:r>
            <a:r>
              <a:rPr lang="hr-HR" dirty="0" smtClean="0">
                <a:hlinkClick r:id="rId2"/>
              </a:rPr>
              <a:t>source.ijs.si/ktclus/clus-public</a:t>
            </a:r>
            <a:r>
              <a:rPr lang="hr-HR" dirty="0" smtClean="0"/>
              <a:t> (executable, no source)</a:t>
            </a:r>
          </a:p>
          <a:p>
            <a:pPr marL="0" indent="0">
              <a:buNone/>
            </a:pPr>
            <a:r>
              <a:rPr lang="hr-HR" dirty="0" smtClean="0"/>
              <a:t>                          </a:t>
            </a:r>
            <a:r>
              <a:rPr lang="hr-HR" dirty="0" smtClean="0">
                <a:hlinkClick r:id="rId3"/>
              </a:rPr>
              <a:t>sourceforge.net/projects/clus/</a:t>
            </a:r>
            <a:r>
              <a:rPr lang="hr-HR" dirty="0"/>
              <a:t> </a:t>
            </a:r>
            <a:r>
              <a:rPr lang="hr-HR" dirty="0" smtClean="0"/>
              <a:t>(source, old version)</a:t>
            </a:r>
          </a:p>
        </p:txBody>
      </p:sp>
      <p:pic>
        <p:nvPicPr>
          <p:cNvPr id="1026" name="Picture 2" descr="Image result for ku leuv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455" y="182990"/>
            <a:ext cx="2528249" cy="84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ozef stefan institut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6" t="31792" r="11823" b="30805"/>
          <a:stretch/>
        </p:blipFill>
        <p:spPr bwMode="auto">
          <a:xfrm>
            <a:off x="6096000" y="182990"/>
            <a:ext cx="3236758" cy="11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04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r>
              <a:rPr lang="hr-HR" dirty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Compare the performance using </a:t>
            </a:r>
            <a:r>
              <a:rPr lang="hr-HR" dirty="0" smtClean="0">
                <a:latin typeface="Consolas" panose="020B0609020204030204" pitchFamily="49" charset="0"/>
              </a:rPr>
              <a:t>pooledAUPRC</a:t>
            </a:r>
            <a:r>
              <a:rPr lang="hr-HR" dirty="0" smtClean="0"/>
              <a:t> on </a:t>
            </a:r>
            <a:r>
              <a:rPr lang="hr-HR" dirty="0"/>
              <a:t>a given Test </a:t>
            </a:r>
            <a:r>
              <a:rPr lang="hr-HR" dirty="0" smtClean="0"/>
              <a:t>set:</a:t>
            </a:r>
            <a:endParaRPr lang="en-US" dirty="0"/>
          </a:p>
          <a:p>
            <a:pPr lvl="1"/>
            <a:r>
              <a:rPr lang="hr-HR" dirty="0" smtClean="0"/>
              <a:t>supervised vs. semi-supervised predictive clustering trees (unpruned)</a:t>
            </a:r>
          </a:p>
          <a:p>
            <a:pPr lvl="1"/>
            <a:r>
              <a:rPr lang="hr-HR" dirty="0"/>
              <a:t>supervised vs. semi-supervised </a:t>
            </a:r>
            <a:r>
              <a:rPr lang="hr-HR" dirty="0" smtClean="0"/>
              <a:t>Random Forest ensembles with 100 trees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9494" y="3570407"/>
            <a:ext cx="8965177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r-HR" sz="2200" dirty="0" smtClean="0"/>
              <a:t>Supervised PCTs:	</a:t>
            </a:r>
            <a:r>
              <a:rPr lang="hr-HR" sz="2000" b="1" dirty="0" smtClean="0">
                <a:latin typeface="Consolas" panose="020B0609020204030204" pitchFamily="49" charset="0"/>
              </a:rPr>
              <a:t>java </a:t>
            </a:r>
            <a:r>
              <a:rPr lang="hr-HR" sz="2000" b="1" dirty="0">
                <a:latin typeface="Consolas" panose="020B0609020204030204" pitchFamily="49" charset="0"/>
              </a:rPr>
              <a:t>–jar Clus.jar </a:t>
            </a:r>
            <a:r>
              <a:rPr lang="hr-HR" sz="2000" b="1" dirty="0" smtClean="0">
                <a:latin typeface="Consolas" panose="020B0609020204030204" pitchFamily="49" charset="0"/>
              </a:rPr>
              <a:t>genbase.s</a:t>
            </a:r>
            <a:endParaRPr lang="hr-HR" sz="2000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9494" y="4285515"/>
            <a:ext cx="8965177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r-HR" sz="2200" dirty="0" smtClean="0"/>
              <a:t>Semi-supervised PCTs:	</a:t>
            </a:r>
            <a:r>
              <a:rPr lang="hr-HR" sz="2000" b="1" dirty="0" smtClean="0">
                <a:latin typeface="Consolas" panose="020B0609020204030204" pitchFamily="49" charset="0"/>
              </a:rPr>
              <a:t>java </a:t>
            </a:r>
            <a:r>
              <a:rPr lang="hr-HR" sz="2000" b="1" dirty="0">
                <a:latin typeface="Consolas" panose="020B0609020204030204" pitchFamily="49" charset="0"/>
              </a:rPr>
              <a:t>–jar </a:t>
            </a:r>
            <a:r>
              <a:rPr lang="hr-HR" sz="2000" b="1" dirty="0" smtClean="0">
                <a:latin typeface="Consolas" panose="020B0609020204030204" pitchFamily="49" charset="0"/>
              </a:rPr>
              <a:t>Clus.jar -ssl genbase.s</a:t>
            </a:r>
            <a:endParaRPr lang="hr-HR" sz="20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9493" y="5000623"/>
            <a:ext cx="8965178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r-HR" sz="2200" dirty="0" smtClean="0"/>
              <a:t>Supervised RF:		</a:t>
            </a:r>
            <a:r>
              <a:rPr lang="hr-HR" sz="2000" b="1" dirty="0" smtClean="0">
                <a:latin typeface="Consolas" panose="020B0609020204030204" pitchFamily="49" charset="0"/>
              </a:rPr>
              <a:t>java </a:t>
            </a:r>
            <a:r>
              <a:rPr lang="hr-HR" sz="2000" b="1" dirty="0">
                <a:latin typeface="Consolas" panose="020B0609020204030204" pitchFamily="49" charset="0"/>
              </a:rPr>
              <a:t>–jar </a:t>
            </a:r>
            <a:r>
              <a:rPr lang="hr-HR" sz="2000" b="1" dirty="0" smtClean="0">
                <a:latin typeface="Consolas" panose="020B0609020204030204" pitchFamily="49" charset="0"/>
              </a:rPr>
              <a:t>Clus.jar -forest genbase.s</a:t>
            </a:r>
            <a:endParaRPr lang="hr-HR" sz="2000" b="1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9492" y="5715731"/>
            <a:ext cx="8965179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r-HR" sz="2200" dirty="0" smtClean="0"/>
              <a:t>Semi-supervised RF:	</a:t>
            </a:r>
            <a:r>
              <a:rPr lang="hr-HR" sz="2000" b="1" dirty="0" smtClean="0">
                <a:latin typeface="Consolas" panose="020B0609020204030204" pitchFamily="49" charset="0"/>
              </a:rPr>
              <a:t>java </a:t>
            </a:r>
            <a:r>
              <a:rPr lang="hr-HR" sz="2000" b="1" dirty="0">
                <a:latin typeface="Consolas" panose="020B0609020204030204" pitchFamily="49" charset="0"/>
              </a:rPr>
              <a:t>–jar </a:t>
            </a:r>
            <a:r>
              <a:rPr lang="hr-HR" sz="2000" b="1" dirty="0" smtClean="0">
                <a:latin typeface="Consolas" panose="020B0609020204030204" pitchFamily="49" charset="0"/>
              </a:rPr>
              <a:t>Clus.jar –ssl -forest genbase.s</a:t>
            </a:r>
            <a:endParaRPr lang="hr-HR" sz="2000" b="1" dirty="0">
              <a:latin typeface="Consolas" panose="020B0609020204030204" pitchFamily="49" charset="0"/>
            </a:endParaRPr>
          </a:p>
        </p:txBody>
      </p:sp>
      <p:sp>
        <p:nvSpPr>
          <p:cNvPr id="9" name="Right Brace 8"/>
          <p:cNvSpPr/>
          <p:nvPr/>
        </p:nvSpPr>
        <p:spPr>
          <a:xfrm flipH="1">
            <a:off x="698423" y="5030968"/>
            <a:ext cx="295422" cy="114599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/>
          <p:cNvSpPr txBox="1"/>
          <p:nvPr/>
        </p:nvSpPr>
        <p:spPr>
          <a:xfrm>
            <a:off x="10425965" y="3601184"/>
            <a:ext cx="150477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smtClean="0">
                <a:latin typeface="Consolas" panose="020B0609020204030204" pitchFamily="49" charset="0"/>
              </a:rPr>
              <a:t>0.907</a:t>
            </a:r>
            <a:endParaRPr lang="hr-HR" sz="2000" b="1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53067" y="3154002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>
                <a:latin typeface="Consolas" panose="020B0609020204030204" pitchFamily="49" charset="0"/>
              </a:rPr>
              <a:t>pooledAUPRC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10425965" y="4285515"/>
            <a:ext cx="150477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smtClean="0">
                <a:latin typeface="Consolas" panose="020B0609020204030204" pitchFamily="49" charset="0"/>
              </a:rPr>
              <a:t>0.915</a:t>
            </a:r>
            <a:endParaRPr lang="hr-HR" sz="2000" b="1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18029" y="5000623"/>
            <a:ext cx="150477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0.870</a:t>
            </a:r>
            <a:endParaRPr lang="hr-HR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18028" y="5692140"/>
            <a:ext cx="150477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smtClean="0">
                <a:latin typeface="Consolas" panose="020B0609020204030204" pitchFamily="49" charset="0"/>
              </a:rPr>
              <a:t>0.938</a:t>
            </a:r>
            <a:endParaRPr lang="hr-HR" sz="2000" b="1" dirty="0">
              <a:latin typeface="Consolas" panose="020B0609020204030204" pitchFamily="49" charset="0"/>
            </a:endParaRPr>
          </a:p>
        </p:txBody>
      </p:sp>
      <p:sp>
        <p:nvSpPr>
          <p:cNvPr id="15" name="Curved Right Arrow 14"/>
          <p:cNvSpPr/>
          <p:nvPr/>
        </p:nvSpPr>
        <p:spPr>
          <a:xfrm>
            <a:off x="129416" y="5541196"/>
            <a:ext cx="416607" cy="10541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8423" y="6324600"/>
            <a:ext cx="314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Add [Ensemble] settings!</a:t>
            </a:r>
            <a:endParaRPr lang="es-ES" dirty="0"/>
          </a:p>
        </p:txBody>
      </p:sp>
      <p:sp>
        <p:nvSpPr>
          <p:cNvPr id="5" name="Rectangular Callout 4"/>
          <p:cNvSpPr/>
          <p:nvPr/>
        </p:nvSpPr>
        <p:spPr>
          <a:xfrm>
            <a:off x="7084474" y="3785705"/>
            <a:ext cx="2395192" cy="1084440"/>
          </a:xfrm>
          <a:prstGeom prst="wedgeRectCallout">
            <a:avLst>
              <a:gd name="adj1" fmla="val 108398"/>
              <a:gd name="adj2" fmla="val 74815"/>
            </a:avLst>
          </a:prstGeom>
          <a:solidFill>
            <a:schemeClr val="accent2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/>
              <a:t>RF performs worse </a:t>
            </a:r>
            <a:r>
              <a:rPr lang="hr-HR" sz="2400" dirty="0" err="1" smtClean="0"/>
              <a:t>than</a:t>
            </a:r>
            <a:r>
              <a:rPr lang="hr-HR" sz="2400" dirty="0" smtClean="0"/>
              <a:t> PCT?!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01034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Why RF </a:t>
            </a:r>
            <a:r>
              <a:rPr lang="hr-HR" dirty="0"/>
              <a:t>performs worse than </a:t>
            </a:r>
            <a:r>
              <a:rPr lang="hr-HR" dirty="0" smtClean="0"/>
              <a:t>PCT?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If most of the features are uninformative, the performance of Random Forest can suffer!</a:t>
            </a:r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r>
              <a:rPr lang="hr-HR" dirty="0" smtClean="0"/>
              <a:t>Solutions: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4526" y="4083561"/>
            <a:ext cx="8965177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r-HR" sz="2800" b="1" dirty="0" smtClean="0"/>
              <a:t>A	</a:t>
            </a:r>
            <a:r>
              <a:rPr lang="hr-HR" sz="2800" dirty="0"/>
              <a:t>Increase </a:t>
            </a:r>
            <a:r>
              <a:rPr lang="hr-HR" sz="2800" dirty="0" smtClean="0">
                <a:latin typeface="Consolas" panose="020B0609020204030204" pitchFamily="49" charset="0"/>
              </a:rPr>
              <a:t>SelectRandomSubspaces </a:t>
            </a:r>
            <a:r>
              <a:rPr lang="hr-HR" sz="2800" dirty="0" smtClean="0"/>
              <a:t>(e.g., ¼) </a:t>
            </a:r>
          </a:p>
          <a:p>
            <a:r>
              <a:rPr lang="hr-HR" sz="2800" dirty="0"/>
              <a:t>	</a:t>
            </a:r>
            <a:r>
              <a:rPr lang="hr-HR" sz="2800" dirty="0" smtClean="0"/>
              <a:t>(</a:t>
            </a:r>
            <a:r>
              <a:rPr lang="hr-HR" sz="2800" dirty="0"/>
              <a:t>or use </a:t>
            </a:r>
            <a:r>
              <a:rPr lang="hr-HR" sz="2800" dirty="0" smtClean="0"/>
              <a:t>Bagging -&gt; slower)</a:t>
            </a:r>
            <a:endParaRPr lang="hr-HR" sz="2800" b="1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4526" y="5375132"/>
            <a:ext cx="896517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r-HR" sz="2800" b="1" dirty="0" smtClean="0"/>
              <a:t>B	</a:t>
            </a:r>
            <a:r>
              <a:rPr lang="hr-HR" sz="2800" dirty="0" smtClean="0"/>
              <a:t>Feature selection (remove bad features)</a:t>
            </a:r>
            <a:endParaRPr lang="hr-HR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57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Example 6: Self-training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b="1" dirty="0"/>
              <a:t>Task: </a:t>
            </a:r>
            <a:r>
              <a:rPr lang="hr-HR" dirty="0"/>
              <a:t>Multi-label classification</a:t>
            </a:r>
            <a:endParaRPr lang="hr-HR" b="1" dirty="0"/>
          </a:p>
          <a:p>
            <a:pPr marL="0" indent="0">
              <a:buNone/>
            </a:pPr>
            <a:r>
              <a:rPr lang="hr-HR" b="1" dirty="0" smtClean="0"/>
              <a:t>Data</a:t>
            </a:r>
            <a:r>
              <a:rPr lang="hr-HR" b="1" dirty="0"/>
              <a:t>: </a:t>
            </a:r>
            <a:r>
              <a:rPr lang="hr-HR" dirty="0"/>
              <a:t>genbase-Labeled.arff, genbase-Unlabeled.arff, </a:t>
            </a:r>
            <a:r>
              <a:rPr lang="hr-HR" dirty="0" smtClean="0"/>
              <a:t>genbase-Test.arff</a:t>
            </a:r>
          </a:p>
          <a:p>
            <a:pPr marL="0" indent="0">
              <a:buNone/>
            </a:pPr>
            <a:endParaRPr lang="hr-HR" sz="1800" dirty="0" smtClean="0"/>
          </a:p>
          <a:p>
            <a:pPr marL="0" indent="0">
              <a:buNone/>
            </a:pPr>
            <a:r>
              <a:rPr lang="sl-SI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s-E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34511"/>
              </p:ext>
            </p:extLst>
          </p:nvPr>
        </p:nvGraphicFramePr>
        <p:xfrm>
          <a:off x="737754" y="3457001"/>
          <a:ext cx="11149447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7871">
                  <a:extLst>
                    <a:ext uri="{9D8B030D-6E8A-4147-A177-3AD203B41FA5}">
                      <a16:colId xmlns="" xmlns:a16="http://schemas.microsoft.com/office/drawing/2014/main" val="162420877"/>
                    </a:ext>
                  </a:extLst>
                </a:gridCol>
                <a:gridCol w="449725">
                  <a:extLst>
                    <a:ext uri="{9D8B030D-6E8A-4147-A177-3AD203B41FA5}">
                      <a16:colId xmlns="" xmlns:a16="http://schemas.microsoft.com/office/drawing/2014/main" val="2419678680"/>
                    </a:ext>
                  </a:extLst>
                </a:gridCol>
                <a:gridCol w="4531851">
                  <a:extLst>
                    <a:ext uri="{9D8B030D-6E8A-4147-A177-3AD203B41FA5}">
                      <a16:colId xmlns="" xmlns:a16="http://schemas.microsoft.com/office/drawing/2014/main" val="2920750058"/>
                    </a:ext>
                  </a:extLst>
                </a:gridCol>
              </a:tblGrid>
              <a:tr h="346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s-ES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SemiSupervised</a:t>
                      </a:r>
                      <a:r>
                        <a:rPr lang="sl-SI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20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20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4494540"/>
                  </a:ext>
                </a:extLst>
              </a:tr>
              <a:tr h="346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SemiSupervisedMethod</a:t>
                      </a:r>
                      <a:r>
                        <a:rPr lang="sl-SI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 SelfTraining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000" dirty="0" smtClean="0">
                          <a:latin typeface="Consolas" panose="020B0609020204030204" pitchFamily="49" charset="0"/>
                        </a:rPr>
                        <a:t>%</a:t>
                      </a:r>
                      <a:endParaRPr lang="es-E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000" dirty="0" smtClean="0">
                          <a:latin typeface="Consolas" panose="020B0609020204030204" pitchFamily="49" charset="0"/>
                        </a:rPr>
                        <a:t>semi-supervised</a:t>
                      </a:r>
                      <a:r>
                        <a:rPr lang="hr-HR" sz="2000" baseline="0" dirty="0" smtClean="0">
                          <a:latin typeface="Consolas" panose="020B0609020204030204" pitchFamily="49" charset="0"/>
                        </a:rPr>
                        <a:t> method</a:t>
                      </a:r>
                      <a:r>
                        <a:rPr lang="hr-HR" sz="2000" dirty="0" smtClean="0">
                          <a:latin typeface="Consolas" panose="020B0609020204030204" pitchFamily="49" charset="0"/>
                        </a:rPr>
                        <a:t> </a:t>
                      </a:r>
                      <a:endParaRPr lang="es-E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8172190"/>
                  </a:ext>
                </a:extLst>
              </a:tr>
              <a:tr h="346314">
                <a:tc>
                  <a:txBody>
                    <a:bodyPr/>
                    <a:lstStyle/>
                    <a:p>
                      <a:r>
                        <a:rPr lang="es-ES" sz="2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UnlabeledData</a:t>
                      </a:r>
                      <a:r>
                        <a:rPr lang="sl-SI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file.arff</a:t>
                      </a:r>
                      <a:endParaRPr lang="es-E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000" dirty="0" smtClean="0">
                          <a:latin typeface="Consolas" panose="020B0609020204030204" pitchFamily="49" charset="0"/>
                        </a:rPr>
                        <a:t>%</a:t>
                      </a:r>
                      <a:endParaRPr lang="es-E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000" dirty="0" smtClean="0">
                          <a:latin typeface="Consolas" panose="020B0609020204030204" pitchFamily="49" charset="0"/>
                        </a:rPr>
                        <a:t>unlabeled data</a:t>
                      </a:r>
                      <a:endParaRPr lang="es-E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48131925"/>
                  </a:ext>
                </a:extLst>
              </a:tr>
              <a:tr h="346314">
                <a:tc>
                  <a:txBody>
                    <a:bodyPr/>
                    <a:lstStyle/>
                    <a:p>
                      <a:r>
                        <a:rPr lang="hr-HR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ConfidenceMeasure = ClassesProbabilities </a:t>
                      </a:r>
                      <a:endParaRPr lang="es-E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000" dirty="0" smtClean="0">
                          <a:latin typeface="Consolas" panose="020B0609020204030204" pitchFamily="49" charset="0"/>
                        </a:rPr>
                        <a:t>%</a:t>
                      </a:r>
                      <a:endParaRPr lang="es-E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000" dirty="0" smtClean="0">
                          <a:latin typeface="Consolas" panose="020B0609020204030204" pitchFamily="49" charset="0"/>
                        </a:rPr>
                        <a:t>confidence metric</a:t>
                      </a:r>
                      <a:endParaRPr lang="es-E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29575828"/>
                  </a:ext>
                </a:extLst>
              </a:tr>
              <a:tr h="346314">
                <a:tc>
                  <a:txBody>
                    <a:bodyPr/>
                    <a:lstStyle/>
                    <a:p>
                      <a:r>
                        <a:rPr lang="hr-HR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UnlabeledCriteria = KMostConfident</a:t>
                      </a:r>
                    </a:p>
                    <a:p>
                      <a:r>
                        <a:rPr lang="hr-HR" sz="2000" dirty="0" smtClean="0">
                          <a:latin typeface="Consolas" panose="020B0609020204030204" pitchFamily="49" charset="0"/>
                        </a:rPr>
                        <a:t>K = 50</a:t>
                      </a:r>
                      <a:endParaRPr lang="es-E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dirty="0" smtClean="0">
                          <a:latin typeface="Consolas" panose="020B0609020204030204" pitchFamily="49" charset="0"/>
                        </a:rPr>
                        <a:t>%</a:t>
                      </a:r>
                      <a:endParaRPr lang="es-E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800" dirty="0" smtClean="0">
                          <a:latin typeface="Consolas" panose="020B0609020204030204" pitchFamily="49" charset="0"/>
                        </a:rPr>
                        <a:t>criteria for selection</a:t>
                      </a:r>
                      <a:r>
                        <a:rPr lang="hr-HR" sz="1800" baseline="0" dirty="0" smtClean="0">
                          <a:latin typeface="Consolas" panose="020B0609020204030204" pitchFamily="49" charset="0"/>
                        </a:rPr>
                        <a:t> of  unlabeled examples</a:t>
                      </a:r>
                      <a:endParaRPr lang="es-E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59922213"/>
                  </a:ext>
                </a:extLst>
              </a:tr>
              <a:tr h="346314">
                <a:tc>
                  <a:txBody>
                    <a:bodyPr/>
                    <a:lstStyle/>
                    <a:p>
                      <a:r>
                        <a:rPr lang="es-ES" sz="2000" dirty="0" err="1" smtClean="0">
                          <a:latin typeface="Consolas" panose="020B0609020204030204" pitchFamily="49" charset="0"/>
                        </a:rPr>
                        <a:t>StoppingCriteria</a:t>
                      </a:r>
                      <a:r>
                        <a:rPr lang="hr-HR" sz="2000" dirty="0" smtClean="0">
                          <a:latin typeface="Consolas" panose="020B0609020204030204" pitchFamily="49" charset="0"/>
                        </a:rPr>
                        <a:t> = Airbag </a:t>
                      </a:r>
                      <a:endParaRPr lang="es-E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000" dirty="0" smtClean="0">
                          <a:latin typeface="Consolas" panose="020B0609020204030204" pitchFamily="49" charset="0"/>
                        </a:rPr>
                        <a:t>%</a:t>
                      </a:r>
                      <a:endParaRPr lang="es-E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000" dirty="0" smtClean="0">
                          <a:latin typeface="Consolas" panose="020B0609020204030204" pitchFamily="49" charset="0"/>
                        </a:rPr>
                        <a:t>„smart” stopping criteria</a:t>
                      </a:r>
                      <a:endParaRPr lang="es-E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08015875"/>
                  </a:ext>
                </a:extLst>
              </a:tr>
              <a:tr h="346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[Ensemble]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OOBestimate = </a:t>
                      </a:r>
                      <a:r>
                        <a:rPr lang="hr-HR" sz="20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Yes</a:t>
                      </a:r>
                      <a:r>
                        <a:rPr lang="hr-HR" sz="20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es-ES" sz="2000" dirty="0" smtClean="0">
                        <a:latin typeface="Consolas" panose="020B0609020204030204" pitchFamily="49" charset="0"/>
                      </a:endParaRPr>
                    </a:p>
                    <a:p>
                      <a:endParaRPr lang="es-E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sz="2000" dirty="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hr-HR" sz="2000" dirty="0" smtClean="0">
                          <a:latin typeface="Consolas" panose="020B0609020204030204" pitchFamily="49" charset="0"/>
                        </a:rPr>
                        <a:t>%</a:t>
                      </a:r>
                      <a:endParaRPr lang="es-E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sz="2000" dirty="0" smtClean="0">
                        <a:latin typeface="Consolas" panose="020B0609020204030204" pitchFamily="49" charset="0"/>
                      </a:endParaRPr>
                    </a:p>
                    <a:p>
                      <a:r>
                        <a:rPr lang="hr-HR" sz="2000" dirty="0" smtClean="0">
                          <a:latin typeface="Consolas" panose="020B0609020204030204" pitchFamily="49" charset="0"/>
                        </a:rPr>
                        <a:t>nedded for Airbag&amp;AutomaticOOB</a:t>
                      </a:r>
                      <a:endParaRPr lang="es-E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0471580"/>
                  </a:ext>
                </a:extLst>
              </a:tr>
              <a:tr h="346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2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2878668"/>
                  </a:ext>
                </a:extLst>
              </a:tr>
              <a:tr h="346314">
                <a:tc>
                  <a:txBody>
                    <a:bodyPr/>
                    <a:lstStyle/>
                    <a:p>
                      <a:endParaRPr lang="es-E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805571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435382" y="2925623"/>
            <a:ext cx="7321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sz="2400" b="1" dirty="0">
                <a:latin typeface="Consolas" panose="020B0609020204030204" pitchFamily="49" charset="0"/>
              </a:rPr>
              <a:t>java –jar Clus.jar </a:t>
            </a:r>
            <a:r>
              <a:rPr lang="hr-H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–ssl -forest</a:t>
            </a:r>
            <a:r>
              <a:rPr lang="hr-HR" sz="2400" b="1" dirty="0" smtClean="0">
                <a:latin typeface="Consolas" panose="020B0609020204030204" pitchFamily="49" charset="0"/>
              </a:rPr>
              <a:t> settings.s</a:t>
            </a:r>
            <a:endParaRPr lang="hr-HR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66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Homework: Save the MEX satellite!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49742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r-HR" dirty="0" smtClean="0"/>
                  <a:t>Mars Express orbits mars since 2004! Its batteries are getting old, therefore, it needs more optimal management of power expenditure.</a:t>
                </a:r>
              </a:p>
              <a:p>
                <a:pPr marL="0" indent="0" algn="ctr">
                  <a:buNone/>
                </a:pPr>
                <a:r>
                  <a:rPr lang="hr-HR" b="1" dirty="0" smtClean="0"/>
                  <a:t>Science power = Available power – Thermal subsystem consumption</a:t>
                </a:r>
              </a:p>
              <a:p>
                <a:r>
                  <a:rPr lang="hr-HR" dirty="0" smtClean="0"/>
                  <a:t>Once there is no science power left, ESA will chrash MEX to Mars!</a:t>
                </a:r>
              </a:p>
              <a:p>
                <a:pPr marL="0" indent="0">
                  <a:buNone/>
                </a:pPr>
                <a:r>
                  <a:rPr lang="hr-HR" b="1" dirty="0" smtClean="0"/>
                  <a:t>Task: </a:t>
                </a:r>
                <a:r>
                  <a:rPr lang="hr-HR" dirty="0" smtClean="0"/>
                  <a:t>Predict the power consumption of its 33 thermal nodes (MTR task)</a:t>
                </a:r>
              </a:p>
              <a:p>
                <a:pPr marL="0" indent="0">
                  <a:buNone/>
                </a:pPr>
                <a:r>
                  <a:rPr lang="hr-HR" b="1" dirty="0" smtClean="0"/>
                  <a:t>Data: </a:t>
                </a:r>
                <a:r>
                  <a:rPr lang="hr-HR" dirty="0" smtClean="0"/>
                  <a:t>mex-Train/Test.arff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r-HR" dirty="0" smtClean="0"/>
                  <a:t> Martian year of MEX’s telemetry data)</a:t>
                </a:r>
                <a:r>
                  <a:rPr lang="hr-HR" b="1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hr-HR" b="1" dirty="0" smtClean="0"/>
                  <a:t>Work in groups (~5), report back your lowest average RMSE score!</a:t>
                </a:r>
              </a:p>
              <a:p>
                <a:pPr marL="0" indent="0">
                  <a:buNone/>
                </a:pPr>
                <a:endParaRPr lang="hr-HR" sz="800" dirty="0" smtClean="0"/>
              </a:p>
              <a:p>
                <a:pPr marL="0" indent="0">
                  <a:buNone/>
                </a:pPr>
                <a:r>
                  <a:rPr lang="hr-HR" sz="2400" dirty="0"/>
                  <a:t>Reading material: BreskvarEtAl2017_MEX.pdf and PetkovicEtAl2018_MEX.pdf</a:t>
                </a:r>
                <a:endParaRPr lang="es-E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49742" cy="4351338"/>
              </a:xfrm>
              <a:blipFill>
                <a:blip r:embed="rId2"/>
                <a:stretch>
                  <a:fillRect l="-1191" t="-2241" b="-12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0376798">
            <a:off x="7742491" y="-12331"/>
            <a:ext cx="3872749" cy="237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european space agenc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660" y="197227"/>
            <a:ext cx="1478280" cy="79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2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CLUS won</a:t>
            </a:r>
            <a:r>
              <a:rPr lang="sl-SI" sz="4000" dirty="0" smtClean="0"/>
              <a:t> </a:t>
            </a:r>
            <a:r>
              <a:rPr lang="sl-SI" sz="4000" dirty="0" err="1" smtClean="0"/>
              <a:t>ESA‘s</a:t>
            </a:r>
            <a:r>
              <a:rPr lang="en-US" sz="4000" dirty="0" smtClean="0"/>
              <a:t> Marx Express Power Challenge</a:t>
            </a:r>
            <a:r>
              <a:rPr lang="sl-SI" sz="4000" dirty="0" smtClean="0"/>
              <a:t>!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588" y="1690688"/>
            <a:ext cx="7138824" cy="4758055"/>
          </a:xfrm>
        </p:spPr>
      </p:pic>
    </p:spTree>
    <p:extLst>
      <p:ext uri="{BB962C8B-B14F-4D97-AF65-F5344CB8AC3E}">
        <p14:creationId xmlns:p14="http://schemas.microsoft.com/office/powerpoint/2010/main" val="17558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Summary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CLUS</a:t>
            </a:r>
            <a:r>
              <a:rPr lang="en-US" dirty="0" smtClean="0"/>
              <a:t> - tree and rule induction for:</a:t>
            </a:r>
          </a:p>
          <a:p>
            <a:r>
              <a:rPr lang="en-US" dirty="0" smtClean="0"/>
              <a:t>multi-target regression</a:t>
            </a:r>
          </a:p>
          <a:p>
            <a:r>
              <a:rPr lang="en-US" dirty="0" smtClean="0"/>
              <a:t>(hierarchical) multi-label classification</a:t>
            </a:r>
          </a:p>
          <a:p>
            <a:r>
              <a:rPr lang="en-US" dirty="0" smtClean="0"/>
              <a:t>Supervised, unsupervised and semi-supervised learning</a:t>
            </a:r>
          </a:p>
          <a:p>
            <a:r>
              <a:rPr lang="en-US" dirty="0" smtClean="0"/>
              <a:t>and much more….</a:t>
            </a:r>
          </a:p>
          <a:p>
            <a:pPr marL="0" indent="0">
              <a:buNone/>
            </a:pPr>
            <a:r>
              <a:rPr lang="hr-HR" dirty="0" smtClean="0"/>
              <a:t>Alternative softwares (multi-label classification only):</a:t>
            </a:r>
          </a:p>
          <a:p>
            <a:r>
              <a:rPr lang="hr-HR" b="1" dirty="0" smtClean="0"/>
              <a:t>MULAN</a:t>
            </a:r>
            <a:r>
              <a:rPr lang="hr-HR" dirty="0" smtClean="0"/>
              <a:t> (mulan.sourceforge.net/)</a:t>
            </a:r>
          </a:p>
          <a:p>
            <a:r>
              <a:rPr lang="hr-HR" b="1" dirty="0" smtClean="0"/>
              <a:t>MEKA</a:t>
            </a:r>
            <a:r>
              <a:rPr lang="hr-HR" dirty="0" smtClean="0"/>
              <a:t> (waikato.github.io/meka/)</a:t>
            </a:r>
          </a:p>
          <a:p>
            <a:r>
              <a:rPr lang="hr-HR" b="1" dirty="0" smtClean="0"/>
              <a:t>scikit-learn</a:t>
            </a:r>
            <a:r>
              <a:rPr lang="hr-HR" dirty="0" smtClean="0"/>
              <a:t> (scikit-learn.org)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8059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/>
              <a:t>CLUS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r-HR" sz="2600" dirty="0" smtClean="0"/>
                  <a:t>Command line tool: </a:t>
                </a:r>
              </a:p>
              <a:p>
                <a:pPr marL="0" indent="0" algn="ctr">
                  <a:buNone/>
                </a:pPr>
                <a:r>
                  <a:rPr lang="hr-HR" sz="2600" b="1" dirty="0" smtClean="0">
                    <a:latin typeface="Consolas" panose="020B0609020204030204" pitchFamily="49" charset="0"/>
                  </a:rPr>
                  <a:t>java –jar Clus.jar [parameters] settings.s</a:t>
                </a:r>
              </a:p>
              <a:p>
                <a:pPr marL="0" indent="0">
                  <a:buNone/>
                </a:pPr>
                <a:endParaRPr lang="hr-HR" sz="2600" b="1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hr-HR" sz="2600" dirty="0" smtClean="0"/>
                  <a:t>Parameters: </a:t>
                </a:r>
              </a:p>
              <a:p>
                <a:r>
                  <a:rPr lang="hr-HR" sz="2600" dirty="0" smtClean="0">
                    <a:latin typeface="Consolas" panose="020B0609020204030204" pitchFamily="49" charset="0"/>
                  </a:rPr>
                  <a:t>-xval 	: </a:t>
                </a:r>
                <a:r>
                  <a:rPr lang="hr-HR" sz="2600" dirty="0" smtClean="0"/>
                  <a:t>perform a cross-validation</a:t>
                </a:r>
              </a:p>
              <a:p>
                <a:r>
                  <a:rPr lang="hr-HR" sz="2600" dirty="0" smtClean="0">
                    <a:latin typeface="Consolas" panose="020B0609020204030204" pitchFamily="49" charset="0"/>
                  </a:rPr>
                  <a:t>-forest 	: </a:t>
                </a:r>
                <a:r>
                  <a:rPr lang="en-US" sz="2600" dirty="0" smtClean="0"/>
                  <a:t>construct an ensemble </a:t>
                </a:r>
                <a:r>
                  <a:rPr lang="hr-HR" sz="2600" dirty="0" smtClean="0"/>
                  <a:t>of trees</a:t>
                </a:r>
              </a:p>
              <a:p>
                <a:r>
                  <a:rPr lang="hr-HR" sz="2600" dirty="0" smtClean="0">
                    <a:latin typeface="Consolas" panose="020B0609020204030204" pitchFamily="49" charset="0"/>
                  </a:rPr>
                  <a:t>-ssl	: </a:t>
                </a:r>
                <a:r>
                  <a:rPr lang="hr-HR" sz="2600" dirty="0" smtClean="0"/>
                  <a:t>r</a:t>
                </a:r>
                <a:r>
                  <a:rPr lang="en-US" sz="2600" dirty="0" smtClean="0"/>
                  <a:t>un </a:t>
                </a:r>
                <a:r>
                  <a:rPr lang="en-US" sz="2600" dirty="0" err="1" smtClean="0"/>
                  <a:t>Clus</a:t>
                </a:r>
                <a:r>
                  <a:rPr lang="en-US" sz="2600" dirty="0" smtClean="0"/>
                  <a:t> in semi-supervised learning mode</a:t>
                </a:r>
                <a:endParaRPr lang="hr-HR" sz="2600" dirty="0" smtClean="0"/>
              </a:p>
              <a:p>
                <a14:m>
                  <m:oMath xmlns:m="http://schemas.openxmlformats.org/officeDocument/2006/math">
                    <m:r>
                      <a:rPr lang="hr-HR" sz="26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hr-HR" sz="2600" b="0" dirty="0" smtClean="0"/>
              </a:p>
              <a:p>
                <a:pPr marL="0" indent="0">
                  <a:buNone/>
                </a:pPr>
                <a:endParaRPr lang="hr-HR" sz="2600" dirty="0" smtClean="0"/>
              </a:p>
              <a:p>
                <a:pPr>
                  <a:buFontTx/>
                  <a:buChar char="-"/>
                </a:pPr>
                <a:endParaRPr lang="hr-HR" sz="2600" dirty="0" smtClean="0"/>
              </a:p>
              <a:p>
                <a:pPr marL="0" indent="0">
                  <a:buNone/>
                </a:pPr>
                <a:endParaRPr lang="hr-HR" sz="2600" b="1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s-ES" sz="2600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8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/>
              <a:t>CLUS</a:t>
            </a:r>
            <a:endParaRPr lang="es-E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247" y="1825625"/>
            <a:ext cx="9101506" cy="4351338"/>
          </a:xfrm>
        </p:spPr>
      </p:pic>
    </p:spTree>
    <p:extLst>
      <p:ext uri="{BB962C8B-B14F-4D97-AF65-F5344CB8AC3E}">
        <p14:creationId xmlns:p14="http://schemas.microsoft.com/office/powerpoint/2010/main" val="11175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/>
              <a:t>Settings (.s) file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</a:rPr>
              <a:t>[Data]</a:t>
            </a:r>
            <a:r>
              <a:rPr lang="hr-HR" sz="2600" dirty="0" smtClean="0">
                <a:latin typeface="Consolas" panose="020B0609020204030204" pitchFamily="49" charset="0"/>
              </a:rPr>
              <a:t> 			</a:t>
            </a:r>
            <a:r>
              <a:rPr lang="hr-HR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% section header</a:t>
            </a:r>
            <a:endParaRPr lang="en-US" sz="2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</a:rPr>
              <a:t>File = </a:t>
            </a:r>
            <a:r>
              <a:rPr lang="en-US" sz="2600" dirty="0" err="1" smtClean="0">
                <a:latin typeface="Consolas" panose="020B0609020204030204" pitchFamily="49" charset="0"/>
              </a:rPr>
              <a:t>weather.arff</a:t>
            </a:r>
            <a:r>
              <a:rPr lang="hr-HR" sz="2600" dirty="0" smtClean="0">
                <a:latin typeface="Consolas" panose="020B0609020204030204" pitchFamily="49" charset="0"/>
              </a:rPr>
              <a:t>	</a:t>
            </a:r>
            <a:r>
              <a:rPr lang="hr-HR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% training data</a:t>
            </a:r>
          </a:p>
          <a:p>
            <a:pPr marL="0" indent="0">
              <a:buNone/>
            </a:pPr>
            <a:r>
              <a:rPr lang="en-US" sz="2600" dirty="0" err="1" smtClean="0">
                <a:latin typeface="Consolas" panose="020B0609020204030204" pitchFamily="49" charset="0"/>
              </a:rPr>
              <a:t>XVal</a:t>
            </a:r>
            <a:r>
              <a:rPr lang="en-US" sz="2600" dirty="0" smtClean="0">
                <a:latin typeface="Consolas" panose="020B0609020204030204" pitchFamily="49" charset="0"/>
              </a:rPr>
              <a:t> = 10</a:t>
            </a:r>
            <a:r>
              <a:rPr lang="hr-HR" sz="2600" dirty="0" smtClean="0">
                <a:latin typeface="Consolas" panose="020B0609020204030204" pitchFamily="49" charset="0"/>
              </a:rPr>
              <a:t>		</a:t>
            </a:r>
            <a:r>
              <a:rPr lang="hr-HR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% </a:t>
            </a:r>
            <a:r>
              <a:rPr lang="en-US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number of folds in cross-</a:t>
            </a:r>
            <a:r>
              <a:rPr lang="en-US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validatio</a:t>
            </a:r>
            <a:r>
              <a:rPr lang="hr-HR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</a:p>
          <a:p>
            <a:pPr marL="0" indent="0">
              <a:buNone/>
            </a:pPr>
            <a:endParaRPr lang="en-US" sz="15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</a:rPr>
              <a:t>[Attributes]</a:t>
            </a:r>
          </a:p>
          <a:p>
            <a:pPr marL="0" indent="0">
              <a:buNone/>
            </a:pPr>
            <a:r>
              <a:rPr lang="hr-HR" sz="2600" dirty="0" smtClean="0">
                <a:latin typeface="Consolas" panose="020B0609020204030204" pitchFamily="49" charset="0"/>
              </a:rPr>
              <a:t>Key = 1	</a:t>
            </a:r>
            <a:r>
              <a:rPr lang="hr-HR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	% ID attribute of examples, not used for learning</a:t>
            </a:r>
            <a:endParaRPr lang="hr-HR" sz="2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</a:rPr>
              <a:t>Target = 3-4</a:t>
            </a:r>
            <a:r>
              <a:rPr lang="hr-HR" sz="2600" dirty="0" smtClean="0">
                <a:latin typeface="Consolas" panose="020B0609020204030204" pitchFamily="49" charset="0"/>
              </a:rPr>
              <a:t>		</a:t>
            </a:r>
            <a:r>
              <a:rPr lang="hr-HR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%</a:t>
            </a:r>
            <a:r>
              <a:rPr lang="hr-HR" sz="2600" dirty="0" smtClean="0">
                <a:latin typeface="Consolas" panose="020B0609020204030204" pitchFamily="49" charset="0"/>
              </a:rPr>
              <a:t> </a:t>
            </a:r>
            <a:r>
              <a:rPr lang="hr-HR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the attributes for which the predictions are made</a:t>
            </a:r>
            <a:endParaRPr lang="en-US" sz="2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</a:rPr>
              <a:t>Descriptive = 1-2</a:t>
            </a:r>
            <a:r>
              <a:rPr lang="hr-HR" sz="2600" dirty="0" smtClean="0">
                <a:latin typeface="Consolas" panose="020B0609020204030204" pitchFamily="49" charset="0"/>
              </a:rPr>
              <a:t>	</a:t>
            </a:r>
            <a:r>
              <a:rPr lang="hr-HR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%</a:t>
            </a:r>
            <a:r>
              <a:rPr lang="hr-HR" sz="2600" dirty="0" smtClean="0">
                <a:latin typeface="Consolas" panose="020B0609020204030204" pitchFamily="49" charset="0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used to construct the tests in the nodes of the tree</a:t>
            </a:r>
            <a:endParaRPr lang="hr-HR" sz="2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2600" dirty="0" smtClean="0">
                <a:latin typeface="Consolas" panose="020B0609020204030204" pitchFamily="49" charset="0"/>
              </a:rPr>
              <a:t>Disable = 2		</a:t>
            </a:r>
            <a:r>
              <a:rPr lang="hr-HR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% disable an attribute (it will not be used for learning)</a:t>
            </a:r>
          </a:p>
          <a:p>
            <a:pPr marL="0" indent="0">
              <a:buNone/>
            </a:pPr>
            <a:endParaRPr lang="en-US" sz="15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</a:rPr>
              <a:t>[Model]</a:t>
            </a:r>
          </a:p>
          <a:p>
            <a:pPr marL="0" indent="0">
              <a:buNone/>
            </a:pPr>
            <a:r>
              <a:rPr lang="en-US" sz="2600" dirty="0" err="1" smtClean="0">
                <a:latin typeface="Consolas" panose="020B0609020204030204" pitchFamily="49" charset="0"/>
              </a:rPr>
              <a:t>MinimalWeight</a:t>
            </a:r>
            <a:r>
              <a:rPr lang="en-US" sz="2600" dirty="0" smtClean="0">
                <a:latin typeface="Consolas" panose="020B0609020204030204" pitchFamily="49" charset="0"/>
              </a:rPr>
              <a:t> = </a:t>
            </a:r>
            <a:r>
              <a:rPr lang="hr-HR" sz="2600" dirty="0" smtClean="0">
                <a:latin typeface="Consolas" panose="020B0609020204030204" pitchFamily="49" charset="0"/>
              </a:rPr>
              <a:t>10	</a:t>
            </a:r>
            <a:r>
              <a:rPr lang="hr-HR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% </a:t>
            </a:r>
            <a:r>
              <a:rPr lang="en-US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minimal number of examples allowed in a tree node</a:t>
            </a:r>
          </a:p>
          <a:p>
            <a:pPr marL="0" indent="0">
              <a:buNone/>
            </a:pPr>
            <a:endParaRPr lang="hr-HR" sz="13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2600" dirty="0" smtClean="0">
                <a:latin typeface="Consolas" panose="020B0609020204030204" pitchFamily="49" charset="0"/>
              </a:rPr>
              <a:t>[Tree]</a:t>
            </a:r>
          </a:p>
          <a:p>
            <a:pPr marL="0" indent="0">
              <a:buNone/>
            </a:pPr>
            <a:r>
              <a:rPr lang="hr-HR" sz="2600" dirty="0" smtClean="0">
                <a:latin typeface="Consolas" panose="020B0609020204030204" pitchFamily="49" charset="0"/>
              </a:rPr>
              <a:t>PruningMethod = C4.5	</a:t>
            </a:r>
            <a:r>
              <a:rPr lang="hr-HR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%</a:t>
            </a:r>
            <a:r>
              <a:rPr lang="en-US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the post-pruning method for trees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311900"/>
            <a:ext cx="1028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aseline="30000" dirty="0"/>
              <a:t>*</a:t>
            </a:r>
            <a:r>
              <a:rPr lang="hr-HR" dirty="0" smtClean="0"/>
              <a:t> For list of all options and section headers, see CLUS manual (clus-manual.pdf) </a:t>
            </a:r>
            <a:endParaRPr lang="es-ES" baseline="30000" dirty="0"/>
          </a:p>
        </p:txBody>
      </p:sp>
    </p:spTree>
    <p:extLst>
      <p:ext uri="{BB962C8B-B14F-4D97-AF65-F5344CB8AC3E}">
        <p14:creationId xmlns:p14="http://schemas.microsoft.com/office/powerpoint/2010/main" val="22139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/>
              <a:t>.arff file format</a:t>
            </a:r>
            <a:endParaRPr lang="es-E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@RELATION name</a:t>
            </a:r>
            <a:endParaRPr lang="hr-HR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@ATTRIBUTE </a:t>
            </a:r>
            <a:r>
              <a:rPr lang="hr-HR" dirty="0" smtClean="0">
                <a:latin typeface="Consolas" panose="020B0609020204030204" pitchFamily="49" charset="0"/>
              </a:rPr>
              <a:t>name</a:t>
            </a:r>
            <a:r>
              <a:rPr lang="en-US" dirty="0" smtClean="0">
                <a:latin typeface="Consolas" panose="020B0609020204030204" pitchFamily="49" charset="0"/>
              </a:rPr>
              <a:t> domain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@ATTRIBUTE </a:t>
            </a:r>
            <a:r>
              <a:rPr lang="hr-HR" dirty="0" smtClean="0">
                <a:latin typeface="Consolas" panose="020B0609020204030204" pitchFamily="49" charset="0"/>
              </a:rPr>
              <a:t>name</a:t>
            </a:r>
            <a:r>
              <a:rPr lang="en-US" dirty="0" smtClean="0">
                <a:latin typeface="Consolas" panose="020B0609020204030204" pitchFamily="49" charset="0"/>
              </a:rPr>
              <a:t> domain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...</a:t>
            </a:r>
            <a:endParaRPr lang="hr-HR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@DATA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value</a:t>
            </a:r>
            <a:r>
              <a:rPr lang="en-US" baseline="-25000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, value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, ..., value</a:t>
            </a:r>
            <a:r>
              <a:rPr lang="hr-HR" baseline="-25000" dirty="0" smtClean="0">
                <a:latin typeface="Consolas" panose="020B0609020204030204" pitchFamily="49" charset="0"/>
              </a:rPr>
              <a:t>n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value</a:t>
            </a:r>
            <a:r>
              <a:rPr lang="en-US" baseline="-25000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, value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, ..., value</a:t>
            </a:r>
            <a:r>
              <a:rPr lang="hr-HR" baseline="-25000" dirty="0" smtClean="0">
                <a:latin typeface="Consolas" panose="020B0609020204030204" pitchFamily="49" charset="0"/>
              </a:rPr>
              <a:t>n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...</a:t>
            </a:r>
            <a:endParaRPr lang="hr-HR" dirty="0" smtClean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</a:rPr>
              <a:t>Domain</a:t>
            </a:r>
            <a:r>
              <a:rPr lang="hr-HR" dirty="0" smtClean="0">
                <a:latin typeface="Consolas" panose="020B0609020204030204" pitchFamily="49" charset="0"/>
              </a:rPr>
              <a:t> </a:t>
            </a:r>
            <a:r>
              <a:rPr lang="hr-HR" dirty="0" smtClean="0"/>
              <a:t>can be: </a:t>
            </a:r>
          </a:p>
          <a:p>
            <a:pPr>
              <a:lnSpc>
                <a:spcPct val="120000"/>
              </a:lnSpc>
            </a:pPr>
            <a:r>
              <a:rPr lang="hr-HR" dirty="0" err="1">
                <a:latin typeface="Consolas" panose="020B0609020204030204" pitchFamily="49" charset="0"/>
              </a:rPr>
              <a:t>n</a:t>
            </a:r>
            <a:r>
              <a:rPr lang="es-ES" dirty="0" err="1" smtClean="0">
                <a:latin typeface="Consolas" panose="020B0609020204030204" pitchFamily="49" charset="0"/>
              </a:rPr>
              <a:t>umeric</a:t>
            </a:r>
            <a:endParaRPr lang="hr-HR" dirty="0" smtClean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hr-HR" dirty="0" smtClean="0">
                <a:latin typeface="Consolas" panose="020B0609020204030204" pitchFamily="49" charset="0"/>
              </a:rPr>
              <a:t>{</a:t>
            </a:r>
            <a:r>
              <a:rPr lang="fr-FR" dirty="0" smtClean="0">
                <a:latin typeface="Consolas" panose="020B0609020204030204" pitchFamily="49" charset="0"/>
              </a:rPr>
              <a:t>nomvalue</a:t>
            </a:r>
            <a:r>
              <a:rPr lang="fr-FR" baseline="-25000" dirty="0" smtClean="0">
                <a:latin typeface="Consolas" panose="020B0609020204030204" pitchFamily="49" charset="0"/>
              </a:rPr>
              <a:t>1</a:t>
            </a:r>
            <a:r>
              <a:rPr lang="fr-FR" dirty="0" smtClean="0">
                <a:latin typeface="Consolas" panose="020B0609020204030204" pitchFamily="49" charset="0"/>
              </a:rPr>
              <a:t>, ...</a:t>
            </a:r>
            <a:r>
              <a:rPr lang="hr-HR" dirty="0" smtClean="0">
                <a:latin typeface="Consolas" panose="020B0609020204030204" pitchFamily="49" charset="0"/>
              </a:rPr>
              <a:t>, </a:t>
            </a:r>
            <a:r>
              <a:rPr lang="fr-FR" dirty="0" err="1" smtClean="0">
                <a:latin typeface="Consolas" panose="020B0609020204030204" pitchFamily="49" charset="0"/>
              </a:rPr>
              <a:t>nomvalue</a:t>
            </a:r>
            <a:r>
              <a:rPr lang="hr-HR" baseline="-25000" dirty="0" smtClean="0">
                <a:latin typeface="Consolas" panose="020B0609020204030204" pitchFamily="49" charset="0"/>
              </a:rPr>
              <a:t>n</a:t>
            </a:r>
            <a:r>
              <a:rPr lang="hr-H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hr-HR" dirty="0" smtClean="0">
                <a:latin typeface="Consolas" panose="020B0609020204030204" pitchFamily="49" charset="0"/>
              </a:rPr>
              <a:t>s</a:t>
            </a:r>
            <a:r>
              <a:rPr lang="es-ES" dirty="0" err="1" smtClean="0">
                <a:latin typeface="Consolas" panose="020B0609020204030204" pitchFamily="49" charset="0"/>
              </a:rPr>
              <a:t>tring</a:t>
            </a:r>
            <a:r>
              <a:rPr lang="hr-HR" dirty="0"/>
              <a:t>	</a:t>
            </a:r>
            <a:r>
              <a:rPr lang="hr-HR" dirty="0" smtClean="0"/>
              <a:t>	(only </a:t>
            </a:r>
            <a:r>
              <a:rPr lang="hr-HR" dirty="0" smtClean="0">
                <a:latin typeface="Consolas" panose="020B0609020204030204" pitchFamily="49" charset="0"/>
              </a:rPr>
              <a:t>Key</a:t>
            </a:r>
            <a:r>
              <a:rPr lang="hr-HR" dirty="0" smtClean="0"/>
              <a:t> att.)</a:t>
            </a:r>
          </a:p>
          <a:p>
            <a:pPr>
              <a:lnSpc>
                <a:spcPct val="120000"/>
              </a:lnSpc>
            </a:pPr>
            <a:r>
              <a:rPr lang="hr-HR" dirty="0" smtClean="0">
                <a:latin typeface="Consolas" panose="020B0609020204030204" pitchFamily="49" charset="0"/>
              </a:rPr>
              <a:t>hierarchical</a:t>
            </a:r>
            <a:r>
              <a:rPr lang="hr-HR" dirty="0" smtClean="0"/>
              <a:t>	(only Target att.)</a:t>
            </a:r>
          </a:p>
          <a:p>
            <a:pPr>
              <a:lnSpc>
                <a:spcPct val="120000"/>
              </a:lnSpc>
            </a:pPr>
            <a:r>
              <a:rPr lang="hr-HR" dirty="0" smtClean="0">
                <a:latin typeface="Consolas" panose="020B0609020204030204" pitchFamily="49" charset="0"/>
              </a:rPr>
              <a:t>timeseries	</a:t>
            </a:r>
            <a:r>
              <a:rPr lang="hr-HR" dirty="0" smtClean="0"/>
              <a:t>(only Target att.)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969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Example 1</a:t>
            </a:r>
            <a:r>
              <a:rPr lang="hr-HR" b="1" dirty="0" smtClean="0"/>
              <a:t>: </a:t>
            </a:r>
            <a:r>
              <a:rPr lang="hr-HR" dirty="0" smtClean="0"/>
              <a:t>Build a multi-target decision tree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b="1" dirty="0" smtClean="0"/>
              <a:t>Task: </a:t>
            </a:r>
            <a:r>
              <a:rPr lang="hr-HR" dirty="0" smtClean="0"/>
              <a:t>Multi-label classification</a:t>
            </a:r>
            <a:endParaRPr lang="hr-HR" b="1" dirty="0" smtClean="0"/>
          </a:p>
          <a:p>
            <a:pPr marL="0" indent="0">
              <a:buNone/>
            </a:pPr>
            <a:r>
              <a:rPr lang="hr-HR" b="1" dirty="0" smtClean="0"/>
              <a:t>Data: </a:t>
            </a:r>
            <a:r>
              <a:rPr lang="hr-HR" dirty="0" smtClean="0"/>
              <a:t>water-quality.arff</a:t>
            </a:r>
          </a:p>
          <a:p>
            <a:r>
              <a:rPr lang="hr-HR" dirty="0" smtClean="0"/>
              <a:t>1060 examples</a:t>
            </a:r>
          </a:p>
          <a:p>
            <a:r>
              <a:rPr lang="hr-HR" dirty="0" smtClean="0"/>
              <a:t>16 Descriptive attributes (numeric)</a:t>
            </a:r>
          </a:p>
          <a:p>
            <a:r>
              <a:rPr lang="hr-HR" dirty="0" smtClean="0"/>
              <a:t>14 Target (</a:t>
            </a:r>
            <a:r>
              <a:rPr lang="hr-HR" dirty="0" smtClean="0">
                <a:latin typeface="Consolas" panose="020B0609020204030204" pitchFamily="49" charset="0"/>
              </a:rPr>
              <a:t>{0, 1</a:t>
            </a:r>
            <a:r>
              <a:rPr lang="hr-HR" dirty="0" smtClean="0"/>
              <a:t>}, nominal)</a:t>
            </a:r>
          </a:p>
          <a:p>
            <a:pPr marL="0" indent="0">
              <a:buNone/>
            </a:pPr>
            <a:r>
              <a:rPr lang="hr-HR" b="1" dirty="0" smtClean="0"/>
              <a:t>Description: </a:t>
            </a:r>
            <a:r>
              <a:rPr lang="hr-HR" dirty="0" smtClean="0"/>
              <a:t>P</a:t>
            </a:r>
            <a:r>
              <a:rPr lang="en-US" dirty="0" err="1" smtClean="0"/>
              <a:t>rediction</a:t>
            </a:r>
            <a:r>
              <a:rPr lang="en-US" dirty="0" smtClean="0"/>
              <a:t> of water organisms that live in</a:t>
            </a:r>
            <a:r>
              <a:rPr lang="hr-HR" dirty="0" smtClean="0"/>
              <a:t> </a:t>
            </a:r>
            <a:r>
              <a:rPr lang="en-US" dirty="0" smtClean="0"/>
              <a:t>the water of</a:t>
            </a:r>
            <a:r>
              <a:rPr lang="hr-HR" dirty="0" smtClean="0"/>
              <a:t> </a:t>
            </a:r>
            <a:r>
              <a:rPr lang="en-US" dirty="0" smtClean="0"/>
              <a:t>Slovenian rivers</a:t>
            </a:r>
            <a:r>
              <a:rPr lang="hr-HR" baseline="30000" dirty="0" smtClean="0"/>
              <a:t>1</a:t>
            </a:r>
            <a:r>
              <a:rPr lang="en-US" dirty="0" smtClean="0"/>
              <a:t>.</a:t>
            </a:r>
            <a:r>
              <a:rPr lang="hr-HR" dirty="0" smtClean="0"/>
              <a:t> </a:t>
            </a:r>
            <a:r>
              <a:rPr lang="en-US" dirty="0" smtClean="0"/>
              <a:t>The data </a:t>
            </a:r>
            <a:r>
              <a:rPr lang="hr-HR" dirty="0" smtClean="0"/>
              <a:t>was</a:t>
            </a:r>
            <a:r>
              <a:rPr lang="hr-HR" dirty="0"/>
              <a:t> </a:t>
            </a:r>
            <a:r>
              <a:rPr lang="en-US" dirty="0" smtClean="0"/>
              <a:t>collected during six years (1990 to 1995) of </a:t>
            </a:r>
            <a:r>
              <a:rPr lang="hr-HR" dirty="0" smtClean="0"/>
              <a:t>water </a:t>
            </a:r>
            <a:r>
              <a:rPr lang="en-US" dirty="0" smtClean="0"/>
              <a:t>monitoring Environmental Agency</a:t>
            </a:r>
            <a:r>
              <a:rPr lang="hr-HR" dirty="0" smtClean="0"/>
              <a:t> </a:t>
            </a:r>
            <a:r>
              <a:rPr lang="en-US" dirty="0" smtClean="0"/>
              <a:t>of Slovenia. Multiple labels correspond to di</a:t>
            </a:r>
            <a:r>
              <a:rPr lang="hr-HR" dirty="0" smtClean="0"/>
              <a:t>ff</a:t>
            </a:r>
            <a:r>
              <a:rPr lang="en-US" dirty="0" err="1" smtClean="0"/>
              <a:t>erent</a:t>
            </a:r>
            <a:r>
              <a:rPr lang="en-US" dirty="0" smtClean="0"/>
              <a:t> species of the organisms</a:t>
            </a:r>
            <a:r>
              <a:rPr lang="hr-HR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99400" y="6425168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aseline="30000" dirty="0" smtClean="0"/>
              <a:t>1</a:t>
            </a:r>
            <a:r>
              <a:rPr lang="hr-HR" dirty="0" smtClean="0"/>
              <a:t> Džeroski et al. (2000) Applied Intelligence </a:t>
            </a:r>
            <a:endParaRPr lang="es-ES" baseline="30000" dirty="0"/>
          </a:p>
        </p:txBody>
      </p:sp>
    </p:spTree>
    <p:extLst>
      <p:ext uri="{BB962C8B-B14F-4D97-AF65-F5344CB8AC3E}">
        <p14:creationId xmlns:p14="http://schemas.microsoft.com/office/powerpoint/2010/main" val="39684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/>
              <a:t>Output: </a:t>
            </a:r>
            <a:r>
              <a:rPr lang="hr-HR" dirty="0" smtClean="0"/>
              <a:t>Tree for multi-label classification</a:t>
            </a:r>
            <a:endParaRPr lang="es-E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57" y="3198714"/>
            <a:ext cx="12069243" cy="2046386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371600" y="1754188"/>
            <a:ext cx="1943100" cy="1103312"/>
          </a:xfrm>
          <a:prstGeom prst="wedgeRectCallout">
            <a:avLst>
              <a:gd name="adj1" fmla="val -90768"/>
              <a:gd name="adj2" fmla="val 121205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200" dirty="0" smtClean="0">
                <a:solidFill>
                  <a:schemeClr val="tx1"/>
                </a:solidFill>
              </a:rPr>
              <a:t>Split on a descriptive attribute</a:t>
            </a:r>
            <a:endParaRPr lang="es-ES" sz="2200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711431" y="1953681"/>
            <a:ext cx="2259879" cy="1411527"/>
          </a:xfrm>
          <a:prstGeom prst="wedgeRectCallout">
            <a:avLst>
              <a:gd name="adj1" fmla="val -69042"/>
              <a:gd name="adj2" fmla="val 89859"/>
            </a:avLst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200" dirty="0" smtClean="0">
                <a:solidFill>
                  <a:schemeClr val="tx1"/>
                </a:solidFill>
              </a:rPr>
              <a:t>Leaf prototype (labels predicted for examples in that leaf)</a:t>
            </a:r>
            <a:endParaRPr lang="es-ES" sz="2200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9588500" y="2031902"/>
            <a:ext cx="2336800" cy="1021104"/>
          </a:xfrm>
          <a:prstGeom prst="wedgeRectCallout">
            <a:avLst>
              <a:gd name="adj1" fmla="val 9492"/>
              <a:gd name="adj2" fmla="val 129364"/>
            </a:avLst>
          </a:pr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200" dirty="0" smtClean="0">
                <a:solidFill>
                  <a:schemeClr val="tx1"/>
                </a:solidFill>
              </a:rPr>
              <a:t>Number of examples in a leaf</a:t>
            </a:r>
            <a:endParaRPr lang="es-ES" sz="2200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368040" y="1430478"/>
            <a:ext cx="2480537" cy="2050910"/>
          </a:xfrm>
          <a:prstGeom prst="wedgeRectCallout">
            <a:avLst>
              <a:gd name="adj1" fmla="val 12626"/>
              <a:gd name="adj2" fmla="val 69091"/>
            </a:avLst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200" dirty="0" smtClean="0">
                <a:solidFill>
                  <a:schemeClr val="tx1"/>
                </a:solidFill>
              </a:rPr>
              <a:t>Number of examples with a label (i.e., majority class) to the corresponding prototype label</a:t>
            </a:r>
            <a:endParaRPr lang="es-ES" sz="2200" dirty="0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 rot="20257766">
            <a:off x="742862" y="3911892"/>
            <a:ext cx="493437" cy="2353972"/>
          </a:xfrm>
          <a:prstGeom prst="curvedRightArrow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5687" y="5768290"/>
            <a:ext cx="10130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latin typeface="Consolas" panose="020B0609020204030204" pitchFamily="49" charset="0"/>
              </a:rPr>
              <a:t>if(NO</a:t>
            </a:r>
            <a:r>
              <a:rPr lang="hr-HR" baseline="-25000" dirty="0" smtClean="0">
                <a:latin typeface="Consolas" panose="020B0609020204030204" pitchFamily="49" charset="0"/>
              </a:rPr>
              <a:t>2</a:t>
            </a:r>
            <a:r>
              <a:rPr lang="hr-HR" dirty="0" smtClean="0">
                <a:latin typeface="Consolas" panose="020B0609020204030204" pitchFamily="49" charset="0"/>
              </a:rPr>
              <a:t> &gt; 0.115 AND K</a:t>
            </a:r>
            <a:r>
              <a:rPr lang="hr-HR" baseline="-25000" dirty="0" smtClean="0">
                <a:latin typeface="Consolas" panose="020B0609020204030204" pitchFamily="49" charset="0"/>
              </a:rPr>
              <a:t>2</a:t>
            </a:r>
            <a:r>
              <a:rPr lang="hr-HR" dirty="0" smtClean="0">
                <a:latin typeface="Consolas" panose="020B0609020204030204" pitchFamily="49" charset="0"/>
              </a:rPr>
              <a:t>Cr</a:t>
            </a:r>
            <a:r>
              <a:rPr lang="hr-HR" baseline="-25000" dirty="0" smtClean="0">
                <a:latin typeface="Consolas" panose="020B0609020204030204" pitchFamily="49" charset="0"/>
              </a:rPr>
              <a:t>2</a:t>
            </a:r>
            <a:r>
              <a:rPr lang="hr-HR" dirty="0" smtClean="0">
                <a:latin typeface="Consolas" panose="020B0609020204030204" pitchFamily="49" charset="0"/>
              </a:rPr>
              <a:t>O</a:t>
            </a:r>
            <a:r>
              <a:rPr lang="hr-HR" baseline="-25000" dirty="0" smtClean="0">
                <a:latin typeface="Consolas" panose="020B0609020204030204" pitchFamily="49" charset="0"/>
              </a:rPr>
              <a:t>7</a:t>
            </a:r>
            <a:r>
              <a:rPr lang="hr-HR" dirty="0" smtClean="0">
                <a:latin typeface="Consolas" panose="020B0609020204030204" pitchFamily="49" charset="0"/>
              </a:rPr>
              <a:t> &gt; 0.842) then	</a:t>
            </a:r>
            <a:r>
              <a:rPr lang="hr-HR" i="1" dirty="0" smtClean="0">
                <a:latin typeface="Consolas" panose="020B0609020204030204" pitchFamily="49" charset="0"/>
              </a:rPr>
              <a:t>Bacillariophyta Nitzschia palea</a:t>
            </a:r>
            <a:r>
              <a:rPr lang="hr-HR" dirty="0" smtClean="0">
                <a:latin typeface="Consolas" panose="020B0609020204030204" pitchFamily="49" charset="0"/>
              </a:rPr>
              <a:t> AND</a:t>
            </a:r>
          </a:p>
          <a:p>
            <a:r>
              <a:rPr lang="hr-HR" dirty="0">
                <a:latin typeface="Consolas" panose="020B0609020204030204" pitchFamily="49" charset="0"/>
              </a:rPr>
              <a:t>	</a:t>
            </a:r>
            <a:r>
              <a:rPr lang="hr-HR" dirty="0" smtClean="0">
                <a:latin typeface="Consolas" panose="020B0609020204030204" pitchFamily="49" charset="0"/>
              </a:rPr>
              <a:t>				    	</a:t>
            </a:r>
            <a:r>
              <a:rPr lang="hr-HR" i="1" dirty="0" smtClean="0">
                <a:latin typeface="Consolas" panose="020B0609020204030204" pitchFamily="49" charset="0"/>
              </a:rPr>
              <a:t>Oligochaeta Tubifex sp.</a:t>
            </a:r>
            <a:endParaRPr lang="es-ES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3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317"/>
            <a:ext cx="10515600" cy="1325563"/>
          </a:xfrm>
        </p:spPr>
        <p:txBody>
          <a:bodyPr/>
          <a:lstStyle/>
          <a:p>
            <a:r>
              <a:rPr lang="en-US" dirty="0" smtClean="0"/>
              <a:t>Exercise</a:t>
            </a:r>
            <a:r>
              <a:rPr lang="hr-HR" dirty="0" smtClean="0"/>
              <a:t> 1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Data: </a:t>
            </a:r>
            <a:r>
              <a:rPr lang="en-US" dirty="0" smtClean="0"/>
              <a:t>water-</a:t>
            </a:r>
            <a:r>
              <a:rPr lang="en-US" dirty="0" err="1" smtClean="0"/>
              <a:t>quality.arff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Estimate the performance with 5-fold cross validation.</a:t>
            </a:r>
          </a:p>
          <a:p>
            <a:pPr lvl="1"/>
            <a:r>
              <a:rPr lang="en-US" dirty="0" smtClean="0"/>
              <a:t>Do we get better performance with pruned or original tree?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Build „reasonably” large tree for interpretation (max 20 nodes)</a:t>
            </a:r>
          </a:p>
        </p:txBody>
      </p:sp>
    </p:spTree>
    <p:extLst>
      <p:ext uri="{BB962C8B-B14F-4D97-AF65-F5344CB8AC3E}">
        <p14:creationId xmlns:p14="http://schemas.microsoft.com/office/powerpoint/2010/main" val="345922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6183</TotalTime>
  <Words>1117</Words>
  <Application>Microsoft Office PowerPoint</Application>
  <PresentationFormat>Widescreen</PresentationFormat>
  <Paragraphs>254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Consolas</vt:lpstr>
      <vt:lpstr>Office Theme</vt:lpstr>
      <vt:lpstr>Semi-supervised learning and multi-target prediction Hands On</vt:lpstr>
      <vt:lpstr>CLUS</vt:lpstr>
      <vt:lpstr>CLUS</vt:lpstr>
      <vt:lpstr>CLUS</vt:lpstr>
      <vt:lpstr>Settings (.s) file </vt:lpstr>
      <vt:lpstr>.arff file format</vt:lpstr>
      <vt:lpstr>Example 1: Build a multi-target decision tree</vt:lpstr>
      <vt:lpstr>Output: Tree for multi-label classification</vt:lpstr>
      <vt:lpstr>Exercise 1</vt:lpstr>
      <vt:lpstr>Exercise 1</vt:lpstr>
      <vt:lpstr>Example 2: Multi-target regression</vt:lpstr>
      <vt:lpstr>Example 2: Multi-target regression</vt:lpstr>
      <vt:lpstr>Example 3: Hierarchical multi-label classification</vt:lpstr>
      <vt:lpstr>Example 3: Hierarchical multi-label classification</vt:lpstr>
      <vt:lpstr>Example 4: Multi-target ensembles</vt:lpstr>
      <vt:lpstr>Exercise 2</vt:lpstr>
      <vt:lpstr>Example 5: Semi-supervised PCTs</vt:lpstr>
      <vt:lpstr>Exercise 3</vt:lpstr>
      <vt:lpstr>Exercise 3</vt:lpstr>
      <vt:lpstr>Exercise 3</vt:lpstr>
      <vt:lpstr>Why RF performs worse than PCT?</vt:lpstr>
      <vt:lpstr>Example 6: Self-training</vt:lpstr>
      <vt:lpstr>Homework: Save the MEX satellite!</vt:lpstr>
      <vt:lpstr>CLUS won ESA‘s Marx Express Power Challenge!</vt:lpstr>
      <vt:lpstr>Summary</vt:lpstr>
    </vt:vector>
  </TitlesOfParts>
  <Company>Institut de Recerca Biomèdica de Barcelona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Jurica Levatic</cp:lastModifiedBy>
  <cp:revision>279</cp:revision>
  <dcterms:created xsi:type="dcterms:W3CDTF">2018-09-20T08:59:47Z</dcterms:created>
  <dcterms:modified xsi:type="dcterms:W3CDTF">2018-09-26T13:11:59Z</dcterms:modified>
</cp:coreProperties>
</file>