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28" r:id="rId1"/>
  </p:sldMasterIdLst>
  <p:notesMasterIdLst>
    <p:notesMasterId r:id="rId82"/>
  </p:notesMasterIdLst>
  <p:handoutMasterIdLst>
    <p:handoutMasterId r:id="rId83"/>
  </p:handoutMasterIdLst>
  <p:sldIdLst>
    <p:sldId id="542" r:id="rId2"/>
    <p:sldId id="615" r:id="rId3"/>
    <p:sldId id="646" r:id="rId4"/>
    <p:sldId id="398" r:id="rId5"/>
    <p:sldId id="399" r:id="rId6"/>
    <p:sldId id="401" r:id="rId7"/>
    <p:sldId id="529" r:id="rId8"/>
    <p:sldId id="531" r:id="rId9"/>
    <p:sldId id="532" r:id="rId10"/>
    <p:sldId id="403" r:id="rId11"/>
    <p:sldId id="404" r:id="rId12"/>
    <p:sldId id="405" r:id="rId13"/>
    <p:sldId id="406" r:id="rId14"/>
    <p:sldId id="407" r:id="rId15"/>
    <p:sldId id="408" r:id="rId16"/>
    <p:sldId id="411" r:id="rId17"/>
    <p:sldId id="412" r:id="rId18"/>
    <p:sldId id="409" r:id="rId19"/>
    <p:sldId id="410" r:id="rId20"/>
    <p:sldId id="613" r:id="rId21"/>
    <p:sldId id="633" r:id="rId22"/>
    <p:sldId id="413" r:id="rId23"/>
    <p:sldId id="414" r:id="rId24"/>
    <p:sldId id="415" r:id="rId25"/>
    <p:sldId id="416" r:id="rId26"/>
    <p:sldId id="417" r:id="rId27"/>
    <p:sldId id="418" r:id="rId28"/>
    <p:sldId id="419" r:id="rId29"/>
    <p:sldId id="648" r:id="rId30"/>
    <p:sldId id="420" r:id="rId31"/>
    <p:sldId id="421" r:id="rId32"/>
    <p:sldId id="422" r:id="rId33"/>
    <p:sldId id="611" r:id="rId34"/>
    <p:sldId id="423" r:id="rId35"/>
    <p:sldId id="612" r:id="rId36"/>
    <p:sldId id="425" r:id="rId37"/>
    <p:sldId id="426" r:id="rId38"/>
    <p:sldId id="427" r:id="rId39"/>
    <p:sldId id="428" r:id="rId40"/>
    <p:sldId id="492" r:id="rId41"/>
    <p:sldId id="494" r:id="rId42"/>
    <p:sldId id="649" r:id="rId43"/>
    <p:sldId id="429" r:id="rId44"/>
    <p:sldId id="430" r:id="rId45"/>
    <p:sldId id="432" r:id="rId46"/>
    <p:sldId id="650" r:id="rId47"/>
    <p:sldId id="435" r:id="rId48"/>
    <p:sldId id="436" r:id="rId49"/>
    <p:sldId id="437" r:id="rId50"/>
    <p:sldId id="434" r:id="rId51"/>
    <p:sldId id="438" r:id="rId52"/>
    <p:sldId id="440" r:id="rId53"/>
    <p:sldId id="441" r:id="rId54"/>
    <p:sldId id="535" r:id="rId55"/>
    <p:sldId id="538" r:id="rId56"/>
    <p:sldId id="635" r:id="rId57"/>
    <p:sldId id="632" r:id="rId58"/>
    <p:sldId id="636" r:id="rId59"/>
    <p:sldId id="641" r:id="rId60"/>
    <p:sldId id="637" r:id="rId61"/>
    <p:sldId id="638" r:id="rId62"/>
    <p:sldId id="639" r:id="rId63"/>
    <p:sldId id="640" r:id="rId64"/>
    <p:sldId id="643" r:id="rId65"/>
    <p:sldId id="645" r:id="rId66"/>
    <p:sldId id="616" r:id="rId67"/>
    <p:sldId id="621" r:id="rId68"/>
    <p:sldId id="523" r:id="rId69"/>
    <p:sldId id="620" r:id="rId70"/>
    <p:sldId id="617" r:id="rId71"/>
    <p:sldId id="618" r:id="rId72"/>
    <p:sldId id="619" r:id="rId73"/>
    <p:sldId id="622" r:id="rId74"/>
    <p:sldId id="623" r:id="rId75"/>
    <p:sldId id="624" r:id="rId76"/>
    <p:sldId id="625" r:id="rId77"/>
    <p:sldId id="627" r:id="rId78"/>
    <p:sldId id="629" r:id="rId79"/>
    <p:sldId id="626" r:id="rId80"/>
    <p:sldId id="505" r:id="rId8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0E67D67-F592-4811-8B40-1885A2B49EDE}">
          <p14:sldIdLst>
            <p14:sldId id="542"/>
            <p14:sldId id="615"/>
            <p14:sldId id="646"/>
            <p14:sldId id="398"/>
            <p14:sldId id="399"/>
            <p14:sldId id="401"/>
            <p14:sldId id="529"/>
            <p14:sldId id="531"/>
            <p14:sldId id="532"/>
            <p14:sldId id="403"/>
            <p14:sldId id="404"/>
            <p14:sldId id="405"/>
            <p14:sldId id="406"/>
            <p14:sldId id="407"/>
            <p14:sldId id="408"/>
            <p14:sldId id="411"/>
            <p14:sldId id="412"/>
            <p14:sldId id="409"/>
            <p14:sldId id="410"/>
            <p14:sldId id="613"/>
            <p14:sldId id="633"/>
            <p14:sldId id="413"/>
            <p14:sldId id="414"/>
            <p14:sldId id="415"/>
            <p14:sldId id="416"/>
            <p14:sldId id="417"/>
            <p14:sldId id="418"/>
            <p14:sldId id="419"/>
            <p14:sldId id="648"/>
            <p14:sldId id="420"/>
            <p14:sldId id="421"/>
            <p14:sldId id="422"/>
            <p14:sldId id="611"/>
            <p14:sldId id="423"/>
            <p14:sldId id="612"/>
            <p14:sldId id="425"/>
            <p14:sldId id="426"/>
            <p14:sldId id="427"/>
            <p14:sldId id="428"/>
            <p14:sldId id="492"/>
            <p14:sldId id="494"/>
            <p14:sldId id="649"/>
            <p14:sldId id="429"/>
            <p14:sldId id="430"/>
            <p14:sldId id="432"/>
            <p14:sldId id="650"/>
            <p14:sldId id="435"/>
            <p14:sldId id="436"/>
            <p14:sldId id="437"/>
            <p14:sldId id="434"/>
            <p14:sldId id="438"/>
            <p14:sldId id="440"/>
            <p14:sldId id="441"/>
            <p14:sldId id="535"/>
            <p14:sldId id="538"/>
            <p14:sldId id="635"/>
            <p14:sldId id="632"/>
            <p14:sldId id="636"/>
            <p14:sldId id="641"/>
            <p14:sldId id="637"/>
            <p14:sldId id="638"/>
            <p14:sldId id="639"/>
            <p14:sldId id="640"/>
            <p14:sldId id="643"/>
            <p14:sldId id="645"/>
            <p14:sldId id="616"/>
            <p14:sldId id="621"/>
            <p14:sldId id="523"/>
            <p14:sldId id="620"/>
            <p14:sldId id="617"/>
            <p14:sldId id="618"/>
            <p14:sldId id="619"/>
            <p14:sldId id="622"/>
            <p14:sldId id="623"/>
            <p14:sldId id="624"/>
            <p14:sldId id="625"/>
            <p14:sldId id="627"/>
            <p14:sldId id="629"/>
            <p14:sldId id="626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63D71"/>
    <a:srgbClr val="A0BBDB"/>
    <a:srgbClr val="4A5263"/>
    <a:srgbClr val="B6B7BA"/>
    <a:srgbClr val="000000"/>
    <a:srgbClr val="D2533C"/>
    <a:srgbClr val="CBDEEB"/>
    <a:srgbClr val="F8D8CA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11" autoAdjust="0"/>
    <p:restoredTop sz="94660"/>
  </p:normalViewPr>
  <p:slideViewPr>
    <p:cSldViewPr snapToGrid="0" showGuides="1">
      <p:cViewPr varScale="1">
        <p:scale>
          <a:sx n="122" d="100"/>
          <a:sy n="122" d="100"/>
        </p:scale>
        <p:origin x="232" y="248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32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CEC86-9F19-425E-A2EC-007816528A40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96A869-9A3D-4E42-A766-1CF1CEC79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902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F978BA-4B71-49AF-B370-4314013CD043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057AED-AA8D-401A-BE69-527194516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144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causal </a:t>
            </a:r>
            <a:r>
              <a:rPr lang="en-US" dirty="0" err="1"/>
              <a:t>markov</a:t>
            </a:r>
            <a:r>
              <a:rPr lang="en-US" dirty="0"/>
              <a:t> condition can be</a:t>
            </a:r>
            <a:r>
              <a:rPr lang="en-US" baseline="0" dirty="0"/>
              <a:t> used to </a:t>
            </a:r>
            <a:r>
              <a:rPr lang="en-US" baseline="0" dirty="0" err="1"/>
              <a:t>factorthe</a:t>
            </a:r>
            <a:r>
              <a:rPr lang="en-US" baseline="0" dirty="0"/>
              <a:t> graph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7445A-C056-4BEE-8C8F-947E9E37C734}" type="slidenum">
              <a:rPr lang="el-GR" smtClean="0"/>
              <a:pPr/>
              <a:t>13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072794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7445A-C056-4BEE-8C8F-947E9E37C734}" type="slidenum">
              <a:rPr lang="el-GR" smtClean="0"/>
              <a:pPr/>
              <a:t>24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027157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7445A-C056-4BEE-8C8F-947E9E37C734}" type="slidenum">
              <a:rPr lang="el-GR" smtClean="0"/>
              <a:pPr/>
              <a:t>25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443177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7445A-C056-4BEE-8C8F-947E9E37C734}" type="slidenum">
              <a:rPr lang="el-GR" smtClean="0"/>
              <a:pPr/>
              <a:t>26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535251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7445A-C056-4BEE-8C8F-947E9E37C734}" type="slidenum">
              <a:rPr lang="el-GR" smtClean="0"/>
              <a:pPr/>
              <a:t>27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923380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7445A-C056-4BEE-8C8F-947E9E37C734}" type="slidenum">
              <a:rPr lang="el-GR" smtClean="0"/>
              <a:pPr/>
              <a:t>28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48543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7445A-C056-4BEE-8C8F-947E9E37C734}" type="slidenum">
              <a:rPr lang="el-GR" smtClean="0"/>
              <a:pPr/>
              <a:t>29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994005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</a:t>
            </a:r>
            <a:r>
              <a:rPr lang="en-US" baseline="0" dirty="0"/>
              <a:t>  can also use the </a:t>
            </a:r>
            <a:r>
              <a:rPr lang="en-US" baseline="0" dirty="0" err="1"/>
              <a:t>cmc</a:t>
            </a:r>
            <a:r>
              <a:rPr lang="en-US" baseline="0" dirty="0"/>
              <a:t> to reason with the graph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7445A-C056-4BEE-8C8F-947E9E37C734}" type="slidenum">
              <a:rPr lang="el-GR" smtClean="0"/>
              <a:pPr/>
              <a:t>30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767566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</a:t>
            </a:r>
            <a:r>
              <a:rPr lang="en-US" baseline="0" dirty="0"/>
              <a:t>  can also use the </a:t>
            </a:r>
            <a:r>
              <a:rPr lang="en-US" baseline="0" dirty="0" err="1"/>
              <a:t>cmc</a:t>
            </a:r>
            <a:r>
              <a:rPr lang="en-US" baseline="0" dirty="0"/>
              <a:t> to reason with the graph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7445A-C056-4BEE-8C8F-947E9E37C734}" type="slidenum">
              <a:rPr lang="el-GR" smtClean="0"/>
              <a:pPr/>
              <a:t>31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18641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</a:t>
            </a:r>
            <a:r>
              <a:rPr lang="en-US" baseline="0" dirty="0"/>
              <a:t>  can also use the </a:t>
            </a:r>
            <a:r>
              <a:rPr lang="en-US" baseline="0" dirty="0" err="1"/>
              <a:t>cmc</a:t>
            </a:r>
            <a:r>
              <a:rPr lang="en-US" baseline="0" dirty="0"/>
              <a:t> to reason with the graph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7445A-C056-4BEE-8C8F-947E9E37C734}" type="slidenum">
              <a:rPr lang="el-GR" smtClean="0"/>
              <a:pPr/>
              <a:t>32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181391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</a:t>
            </a:r>
            <a:r>
              <a:rPr lang="en-US" baseline="0" dirty="0"/>
              <a:t>  can also use the </a:t>
            </a:r>
            <a:r>
              <a:rPr lang="en-US" baseline="0" dirty="0" err="1"/>
              <a:t>cmc</a:t>
            </a:r>
            <a:r>
              <a:rPr lang="en-US" baseline="0" dirty="0"/>
              <a:t> to reason with the graph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7445A-C056-4BEE-8C8F-947E9E37C734}" type="slidenum">
              <a:rPr lang="el-GR" smtClean="0"/>
              <a:pPr/>
              <a:t>33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77346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causal </a:t>
            </a:r>
            <a:r>
              <a:rPr lang="en-US" dirty="0" err="1"/>
              <a:t>markov</a:t>
            </a:r>
            <a:r>
              <a:rPr lang="en-US" dirty="0"/>
              <a:t> condition can be</a:t>
            </a:r>
            <a:r>
              <a:rPr lang="en-US" baseline="0" dirty="0"/>
              <a:t> used to </a:t>
            </a:r>
            <a:r>
              <a:rPr lang="en-US" baseline="0" dirty="0" err="1"/>
              <a:t>factorthe</a:t>
            </a:r>
            <a:r>
              <a:rPr lang="en-US" baseline="0" dirty="0"/>
              <a:t> graph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7445A-C056-4BEE-8C8F-947E9E37C734}" type="slidenum">
              <a:rPr lang="el-GR" smtClean="0"/>
              <a:pPr/>
              <a:t>14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032604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</a:t>
            </a:r>
            <a:r>
              <a:rPr lang="en-US" baseline="0" dirty="0"/>
              <a:t>  can also use the </a:t>
            </a:r>
            <a:r>
              <a:rPr lang="en-US" baseline="0" dirty="0" err="1"/>
              <a:t>cmc</a:t>
            </a:r>
            <a:r>
              <a:rPr lang="en-US" baseline="0" dirty="0"/>
              <a:t> to reason with the graph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7445A-C056-4BEE-8C8F-947E9E37C734}" type="slidenum">
              <a:rPr lang="el-GR" smtClean="0"/>
              <a:pPr/>
              <a:t>34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497977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</a:t>
            </a:r>
            <a:r>
              <a:rPr lang="en-US" baseline="0" dirty="0"/>
              <a:t>  can also use the </a:t>
            </a:r>
            <a:r>
              <a:rPr lang="en-US" baseline="0" dirty="0" err="1"/>
              <a:t>cmc</a:t>
            </a:r>
            <a:r>
              <a:rPr lang="en-US" baseline="0" dirty="0"/>
              <a:t> to reason with the graph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7445A-C056-4BEE-8C8F-947E9E37C734}" type="slidenum">
              <a:rPr lang="el-GR" smtClean="0"/>
              <a:pPr/>
              <a:t>35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919085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7445A-C056-4BEE-8C8F-947E9E37C734}" type="slidenum">
              <a:rPr lang="el-GR" smtClean="0"/>
              <a:pPr/>
              <a:t>52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931725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7445A-C056-4BEE-8C8F-947E9E37C734}" type="slidenum">
              <a:rPr lang="el-GR" smtClean="0"/>
              <a:pPr/>
              <a:t>53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315059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7445A-C056-4BEE-8C8F-947E9E37C734}" type="slidenum">
              <a:rPr lang="el-GR" smtClean="0"/>
              <a:pPr/>
              <a:t>54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89774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7445A-C056-4BEE-8C8F-947E9E37C734}" type="slidenum">
              <a:rPr lang="el-GR" smtClean="0"/>
              <a:pPr/>
              <a:t>55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3759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causal </a:t>
            </a:r>
            <a:r>
              <a:rPr lang="en-US" dirty="0" err="1"/>
              <a:t>markov</a:t>
            </a:r>
            <a:r>
              <a:rPr lang="en-US" dirty="0"/>
              <a:t> condition can be</a:t>
            </a:r>
            <a:r>
              <a:rPr lang="en-US" baseline="0" dirty="0"/>
              <a:t> used to </a:t>
            </a:r>
            <a:r>
              <a:rPr lang="en-US" baseline="0" dirty="0" err="1"/>
              <a:t>factorthe</a:t>
            </a:r>
            <a:r>
              <a:rPr lang="en-US" baseline="0" dirty="0"/>
              <a:t> graph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7445A-C056-4BEE-8C8F-947E9E37C734}" type="slidenum">
              <a:rPr lang="el-GR" smtClean="0"/>
              <a:pPr/>
              <a:t>15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08191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7445A-C056-4BEE-8C8F-947E9E37C734}" type="slidenum">
              <a:rPr lang="el-GR" smtClean="0"/>
              <a:pPr/>
              <a:t>16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47301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causal </a:t>
            </a:r>
            <a:r>
              <a:rPr lang="en-US" dirty="0" err="1"/>
              <a:t>markov</a:t>
            </a:r>
            <a:r>
              <a:rPr lang="en-US" dirty="0"/>
              <a:t> condition can be</a:t>
            </a:r>
            <a:r>
              <a:rPr lang="en-US" baseline="0" dirty="0"/>
              <a:t> used to </a:t>
            </a:r>
            <a:r>
              <a:rPr lang="en-US" baseline="0" dirty="0" err="1"/>
              <a:t>factorthe</a:t>
            </a:r>
            <a:r>
              <a:rPr lang="en-US" baseline="0" dirty="0"/>
              <a:t> graph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7445A-C056-4BEE-8C8F-947E9E37C734}" type="slidenum">
              <a:rPr lang="el-GR" smtClean="0"/>
              <a:pPr/>
              <a:t>18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57277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7445A-C056-4BEE-8C8F-947E9E37C734}" type="slidenum">
              <a:rPr lang="el-GR" smtClean="0"/>
              <a:pPr/>
              <a:t>19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81087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7445A-C056-4BEE-8C8F-947E9E37C734}" type="slidenum">
              <a:rPr lang="el-GR" smtClean="0"/>
              <a:pPr/>
              <a:t>20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26058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7445A-C056-4BEE-8C8F-947E9E37C734}" type="slidenum">
              <a:rPr lang="el-GR" smtClean="0"/>
              <a:pPr/>
              <a:t>22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928918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7445A-C056-4BEE-8C8F-947E9E37C734}" type="slidenum">
              <a:rPr lang="el-GR" smtClean="0"/>
              <a:pPr/>
              <a:t>23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46428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4343E-B8AE-4943-8160-B37C724CA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6FBDF2-B318-419C-AC7F-DA08007D0C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26456-B663-4CD3-A225-9CC2E07C4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72C0D-A73F-4217-88B4-E164E49FFA9C}" type="datetime1">
              <a:rPr lang="en-US" smtClean="0"/>
              <a:t>10/14/22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4D416-FFA5-4EC9-BB64-5E7267830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4B4A5-3B92-423E-B5C7-782372F96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959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4D480-3E26-4572-BF2C-8A8D3DF5A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DF5BC4-C436-4949-84ED-40A7997BB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C93DF-35E0-4094-AE65-838B56373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C7CF-B3DA-4D41-87F8-ACD835B6CA73}" type="datetime1">
              <a:rPr lang="en-US" smtClean="0"/>
              <a:t>10/14/22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6775B-3755-464D-AD3C-1CD1D0DF9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296C0-10F3-4EC8-B03B-F099A7C4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565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AF69F2-8F2C-432E-9323-C6615CD2C5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939C4F-EB06-45AB-AB43-D40FB1EF9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849C0-F45F-4BE7-94B0-AD74C7141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CEE7E-50FD-47F5-B011-03ED76EEFB60}" type="datetime1">
              <a:rPr lang="en-US" smtClean="0"/>
              <a:t>10/14/22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A9F4F-4222-4E32-A906-942515C1D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C712A-EB23-4529-B54F-0128CE60F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038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1075174"/>
            <a:ext cx="4754880" cy="52341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1075174"/>
            <a:ext cx="4754880" cy="52341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08FB0-E594-4FDF-9FB1-B48D9AAEDDC6}" type="datetime1">
              <a:rPr lang="en-US" smtClean="0"/>
              <a:t>10/14/22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24128" y="111082"/>
            <a:ext cx="9720072" cy="62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0915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DD232-F2F3-4555-808F-05FEFB679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A090B-7E2B-465C-B2C3-20D445FAE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1100A-66C1-4C1A-B137-9CB7F01A1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21660-1CC9-42FA-8DD2-0BDBD680D215}" type="datetime1">
              <a:rPr lang="en-US" smtClean="0"/>
              <a:t>10/14/22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81C97-BD90-4B6B-ACA8-44D8F159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75921-77D9-4A9D-BE67-635D4FA5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179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9B33C-A76D-4431-AD90-8AE60E90D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F2A72-027E-472F-A3EF-873D0B827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D25EB-8997-47CE-B12D-CAE6AD56D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6AE5-69D5-4E4D-BE38-63B3D52E796A}" type="datetime1">
              <a:rPr lang="en-US" smtClean="0"/>
              <a:t>10/14/22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F97C7-0FBB-4AEE-BF7F-0DD69C919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8798B-9F29-4ED7-8902-ACFA32BAF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18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7CF98-AA05-4246-A896-656EAC215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76DBC-CA29-42D9-97E7-3DA3B3965F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3DB6DD-6B4C-4F98-B997-01EB22E95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040430-46F3-4B43-A391-F52CB7829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3870-9328-48EB-898F-80D8E76D04F3}" type="datetime1">
              <a:rPr lang="en-US" smtClean="0"/>
              <a:t>10/14/22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F3823-5B08-44BD-A693-7741B426F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0527F-355F-4304-815C-3CD845ED3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071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4A1B1-60C8-4852-9AC5-028338C89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623CD-09EF-465F-BBD7-820476ED6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AC8A6C-3AC9-43F3-AFE3-CE137E17F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773BA-AB90-4AB9-A650-9BD7A9D795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C857BF-96E4-4E86-9196-31F88A329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DB3ECB-AE82-4000-9AD4-E49B3DFDB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94FB1-764A-4091-9BA9-184819E336E4}" type="datetime1">
              <a:rPr lang="en-US" smtClean="0"/>
              <a:t>10/14/22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AE965E-D1E6-43CE-88AF-841DA531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31C292-CE60-4C21-9E79-76FD639F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761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C24F9-9828-4CDD-A96E-0ED07330D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ED0870-5850-4224-BEC0-4EC584DA3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2C41-CFEA-4ED7-AE26-2C8BB1AF0977}" type="datetime1">
              <a:rPr lang="en-US" smtClean="0"/>
              <a:t>10/14/22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B9A51D-1119-4A8F-856C-245F7FB8C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15809D-9F77-4996-AA09-D82374E6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489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169CB1-945E-491C-8024-250FEBBD3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8C93-745F-4695-A05D-1E46E91B2072}" type="datetime1">
              <a:rPr lang="en-US" smtClean="0"/>
              <a:t>10/14/22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6185A-CB37-49D7-B6C7-AEE03ABEF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25396D-8CE3-4418-9C8C-722B56D9B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667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98F7E-9D2A-4F9A-B72D-69D12480F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9C4F1-AE2B-4EDC-9886-F61026C0A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C0D6C4-6690-48C1-A124-1DE76AA24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A70222-DAC2-4657-9198-EE5A49E31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77B85-43D5-456F-903D-FECD108E6DB3}" type="datetime1">
              <a:rPr lang="en-US" smtClean="0"/>
              <a:t>10/14/22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E2C50-55D6-47EE-A466-8BE048BF3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50705E-045A-4937-B0F1-D5E45AF9F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768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DA8BB-E87C-4F12-B00B-7B940C52F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64175E-D56F-4D06-965A-C402702A01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15490A-AA4F-484A-910F-01F30F6D4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F7DD5A-504B-41C4-87E8-3F853C8DE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54B6-A595-4035-9130-395C14C09567}" type="datetime1">
              <a:rPr lang="en-US" smtClean="0"/>
              <a:t>10/14/22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EB15D-8A5A-4575-B14B-72EDDF213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054AD-C3DB-4807-8DD1-AE64AF18A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590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9D892D-1BC8-4335-91FB-11FF010E9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8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5798B-26BE-4CB3-B845-5148BDEF4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21B2C-31A5-41B3-8B28-9CB5BFEF98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F7975-F37E-4705-BC38-F587D0BF113A}" type="datetime1">
              <a:rPr lang="en-US" smtClean="0"/>
              <a:t>10/14/22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DEB4F-032E-42CF-9D45-85E4B5DE24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283CA-599D-42DA-BF75-C40F6987D2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505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687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3.jpg"/><Relationship Id="rId7" Type="http://schemas.openxmlformats.org/officeDocument/2006/relationships/image" Target="../media/image11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3.jp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3.jp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3.jp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13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3.jp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3.jp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png"/><Relationship Id="rId12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4.jpeg"/><Relationship Id="rId15" Type="http://schemas.openxmlformats.org/officeDocument/2006/relationships/image" Target="../media/image12.jpg"/><Relationship Id="rId10" Type="http://schemas.openxmlformats.org/officeDocument/2006/relationships/image" Target="../media/image3.jpg"/><Relationship Id="rId9" Type="http://schemas.openxmlformats.org/officeDocument/2006/relationships/image" Target="../media/image18.png"/><Relationship Id="rId14" Type="http://schemas.openxmlformats.org/officeDocument/2006/relationships/image" Target="../media/image11.jp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1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g"/><Relationship Id="rId9" Type="http://schemas.openxmlformats.org/officeDocument/2006/relationships/image" Target="../media/image12.jp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1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g"/><Relationship Id="rId9" Type="http://schemas.openxmlformats.org/officeDocument/2006/relationships/image" Target="../media/image1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4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5" Type="http://schemas.openxmlformats.org/officeDocument/2006/relationships/image" Target="../media/image13.jpeg"/><Relationship Id="rId10" Type="http://schemas.openxmlformats.org/officeDocument/2006/relationships/image" Target="../media/image19.png"/><Relationship Id="rId4" Type="http://schemas.openxmlformats.org/officeDocument/2006/relationships/image" Target="../media/image3.jpg"/><Relationship Id="rId9" Type="http://schemas.openxmlformats.org/officeDocument/2006/relationships/image" Target="../media/image17.jpe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20.pn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5" Type="http://schemas.openxmlformats.org/officeDocument/2006/relationships/image" Target="../media/image13.jpeg"/><Relationship Id="rId4" Type="http://schemas.openxmlformats.org/officeDocument/2006/relationships/image" Target="../media/image3.jpg"/><Relationship Id="rId9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2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5" Type="http://schemas.openxmlformats.org/officeDocument/2006/relationships/image" Target="../media/image13.jpeg"/><Relationship Id="rId4" Type="http://schemas.openxmlformats.org/officeDocument/2006/relationships/image" Target="../media/image3.jpg"/><Relationship Id="rId9" Type="http://schemas.openxmlformats.org/officeDocument/2006/relationships/image" Target="../media/image17.jpe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2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5" Type="http://schemas.openxmlformats.org/officeDocument/2006/relationships/image" Target="../media/image13.jpeg"/><Relationship Id="rId4" Type="http://schemas.openxmlformats.org/officeDocument/2006/relationships/image" Target="../media/image3.jpg"/><Relationship Id="rId9" Type="http://schemas.openxmlformats.org/officeDocument/2006/relationships/image" Target="../media/image17.jpe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2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5" Type="http://schemas.openxmlformats.org/officeDocument/2006/relationships/image" Target="../media/image13.jpeg"/><Relationship Id="rId4" Type="http://schemas.openxmlformats.org/officeDocument/2006/relationships/image" Target="../media/image3.jpg"/><Relationship Id="rId9" Type="http://schemas.openxmlformats.org/officeDocument/2006/relationships/image" Target="../media/image17.jpe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24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5" Type="http://schemas.openxmlformats.org/officeDocument/2006/relationships/image" Target="../media/image13.jpeg"/><Relationship Id="rId4" Type="http://schemas.openxmlformats.org/officeDocument/2006/relationships/image" Target="../media/image3.jpg"/><Relationship Id="rId9" Type="http://schemas.openxmlformats.org/officeDocument/2006/relationships/image" Target="../media/image17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27.png"/><Relationship Id="rId7" Type="http://schemas.openxmlformats.org/officeDocument/2006/relationships/image" Target="../media/image1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g"/><Relationship Id="rId9" Type="http://schemas.openxmlformats.org/officeDocument/2006/relationships/image" Target="../media/image12.jp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3.jp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3.jp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260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3.jp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270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3.jp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270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3.jpg"/><Relationship Id="rId7" Type="http://schemas.openxmlformats.org/officeDocument/2006/relationships/image" Target="../media/image11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1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5.jpe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1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5.jpe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1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5.jpe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1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5.jpe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4.jpeg"/><Relationship Id="rId7" Type="http://schemas.openxmlformats.org/officeDocument/2006/relationships/image" Target="../media/image1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5.jpe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3.jpg"/><Relationship Id="rId7" Type="http://schemas.openxmlformats.org/officeDocument/2006/relationships/image" Target="../media/image11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1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5.jpe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3.jpg"/><Relationship Id="rId7" Type="http://schemas.openxmlformats.org/officeDocument/2006/relationships/image" Target="../media/image11.jp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1E59AA1-AFA3-4F6C-8E59-BEA2DD7EF8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Modelling causality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953D825-5671-4EDF-B7B9-1819546364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F11046-940B-444D-B7F0-652897D13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904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probabilistic causality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CCDCE5-4316-4054-8E01-72147F453FFE}" type="slidenum">
              <a:rPr lang="el-GR" smtClean="0"/>
              <a:pPr>
                <a:defRPr/>
              </a:pPr>
              <a:t>10</a:t>
            </a:fld>
            <a:endParaRPr lang="el-GR"/>
          </a:p>
        </p:txBody>
      </p:sp>
      <p:grpSp>
        <p:nvGrpSpPr>
          <p:cNvPr id="5" name="Group 4"/>
          <p:cNvGrpSpPr/>
          <p:nvPr/>
        </p:nvGrpSpPr>
        <p:grpSpPr>
          <a:xfrm>
            <a:off x="694266" y="2289487"/>
            <a:ext cx="3623734" cy="1531515"/>
            <a:chOff x="787399" y="3694956"/>
            <a:chExt cx="3623734" cy="1531515"/>
          </a:xfrm>
        </p:grpSpPr>
        <p:sp>
          <p:nvSpPr>
            <p:cNvPr id="6" name="Rounded Rectangle 5"/>
            <p:cNvSpPr/>
            <p:nvPr/>
          </p:nvSpPr>
          <p:spPr>
            <a:xfrm>
              <a:off x="2104876" y="3694956"/>
              <a:ext cx="1224136" cy="4320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Smoking</a:t>
              </a:r>
              <a:endParaRPr lang="el-GR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787399" y="4817848"/>
              <a:ext cx="1317477" cy="4086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FFC000"/>
                  </a:solidFill>
                </a:rPr>
                <a:t>Yellow Teeth</a:t>
              </a:r>
              <a:endParaRPr lang="el-GR" sz="1400" dirty="0">
                <a:solidFill>
                  <a:srgbClr val="FFC000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000487" y="4817848"/>
              <a:ext cx="1410646" cy="4086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0" rIns="36000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CVD</a:t>
              </a:r>
              <a:endParaRPr lang="el-GR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2"/>
              <a:endCxn id="7" idx="0"/>
            </p:cNvCxnSpPr>
            <p:nvPr/>
          </p:nvCxnSpPr>
          <p:spPr>
            <a:xfrm flipH="1">
              <a:off x="1446138" y="4127004"/>
              <a:ext cx="1270806" cy="690844"/>
            </a:xfrm>
            <a:prstGeom prst="straightConnector1">
              <a:avLst/>
            </a:prstGeom>
            <a:ln>
              <a:headEnd type="none" w="med" len="med"/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8" idx="0"/>
            </p:cNvCxnSpPr>
            <p:nvPr/>
          </p:nvCxnSpPr>
          <p:spPr>
            <a:xfrm>
              <a:off x="2716944" y="4127004"/>
              <a:ext cx="988866" cy="690844"/>
            </a:xfrm>
            <a:prstGeom prst="straightConnector1">
              <a:avLst/>
            </a:prstGeom>
            <a:ln>
              <a:headEnd type="none" w="med" len="med"/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81913" y="1413977"/>
                <a:ext cx="48508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captures the qualitative causal relations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13" y="1413977"/>
                <a:ext cx="4850882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005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731518" y="1445445"/>
                <a:ext cx="52489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JPD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encodes the quantitative probabilistic properties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1518" y="1445445"/>
                <a:ext cx="524898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929" t="-8197" r="-8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Left-Right Arrow 14"/>
          <p:cNvSpPr/>
          <p:nvPr/>
        </p:nvSpPr>
        <p:spPr>
          <a:xfrm>
            <a:off x="5456771" y="2349444"/>
            <a:ext cx="1016919" cy="1169615"/>
          </a:xfrm>
          <a:prstGeom prst="leftRightArrow">
            <a:avLst>
              <a:gd name="adj1" fmla="val 50000"/>
              <a:gd name="adj2" fmla="val 20446"/>
            </a:avLst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What connects the two?</a:t>
            </a:r>
          </a:p>
        </p:txBody>
      </p:sp>
      <p:sp>
        <p:nvSpPr>
          <p:cNvPr id="16" name="Oval Callout 15"/>
          <p:cNvSpPr/>
          <p:nvPr/>
        </p:nvSpPr>
        <p:spPr>
          <a:xfrm>
            <a:off x="3741652" y="1721216"/>
            <a:ext cx="1269748" cy="1365590"/>
          </a:xfrm>
          <a:prstGeom prst="wedgeEllipseCallout">
            <a:avLst>
              <a:gd name="adj1" fmla="val -82498"/>
              <a:gd name="adj2" fmla="val 4814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Smoking causes CVD directly (in the context of measured variables)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962294" y="2229850"/>
          <a:ext cx="4654551" cy="2646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3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2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92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92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CVD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Yellow Teeth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Smoking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 0.08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0.46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421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Markov Condition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CCDCE5-4316-4054-8E01-72147F453FFE}" type="slidenum">
              <a:rPr lang="el-GR" smtClean="0"/>
              <a:pPr>
                <a:defRPr/>
              </a:pPr>
              <a:t>11</a:t>
            </a:fld>
            <a:endParaRPr lang="el-GR"/>
          </a:p>
        </p:txBody>
      </p:sp>
      <p:grpSp>
        <p:nvGrpSpPr>
          <p:cNvPr id="5" name="Group 4"/>
          <p:cNvGrpSpPr/>
          <p:nvPr/>
        </p:nvGrpSpPr>
        <p:grpSpPr>
          <a:xfrm>
            <a:off x="694266" y="2289487"/>
            <a:ext cx="3623734" cy="1531515"/>
            <a:chOff x="787399" y="3694956"/>
            <a:chExt cx="3623734" cy="1531515"/>
          </a:xfrm>
        </p:grpSpPr>
        <p:sp>
          <p:nvSpPr>
            <p:cNvPr id="6" name="Rounded Rectangle 5"/>
            <p:cNvSpPr/>
            <p:nvPr/>
          </p:nvSpPr>
          <p:spPr>
            <a:xfrm>
              <a:off x="2104876" y="3694956"/>
              <a:ext cx="1224136" cy="4320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Smoking</a:t>
              </a:r>
              <a:endParaRPr lang="el-GR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787399" y="4817848"/>
              <a:ext cx="1317477" cy="4086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FFC000"/>
                  </a:solidFill>
                </a:rPr>
                <a:t>Yellow Teeth</a:t>
              </a:r>
              <a:endParaRPr lang="el-GR" sz="1400" dirty="0">
                <a:solidFill>
                  <a:srgbClr val="FFC000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000487" y="4817848"/>
              <a:ext cx="1410646" cy="4086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0" rIns="36000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CVD</a:t>
              </a:r>
              <a:endParaRPr lang="el-GR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2"/>
              <a:endCxn id="7" idx="0"/>
            </p:cNvCxnSpPr>
            <p:nvPr/>
          </p:nvCxnSpPr>
          <p:spPr>
            <a:xfrm flipH="1">
              <a:off x="1446138" y="4127004"/>
              <a:ext cx="1270806" cy="690844"/>
            </a:xfrm>
            <a:prstGeom prst="straightConnector1">
              <a:avLst/>
            </a:prstGeom>
            <a:ln>
              <a:headEnd type="none" w="med" len="med"/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8" idx="0"/>
            </p:cNvCxnSpPr>
            <p:nvPr/>
          </p:nvCxnSpPr>
          <p:spPr>
            <a:xfrm>
              <a:off x="2716944" y="4127004"/>
              <a:ext cx="988866" cy="690844"/>
            </a:xfrm>
            <a:prstGeom prst="straightConnector1">
              <a:avLst/>
            </a:prstGeom>
            <a:ln>
              <a:headEnd type="none" w="med" len="med"/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81913" y="1413977"/>
                <a:ext cx="48508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captures the qualitative causal relations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13" y="1413977"/>
                <a:ext cx="4850882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005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731518" y="1445445"/>
                <a:ext cx="52489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JPD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encodes the quantitative probabilistic properties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1518" y="1445445"/>
                <a:ext cx="524898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929" t="-8197" r="-8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364065" y="4623812"/>
            <a:ext cx="1093046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b="1" dirty="0"/>
              <a:t>Causal Markov Condition (CMC):</a:t>
            </a:r>
          </a:p>
          <a:p>
            <a:pPr lvl="1"/>
            <a:r>
              <a:rPr lang="en-US" sz="2400" dirty="0">
                <a:latin typeface="Calibri" pitchFamily="34" charset="0"/>
              </a:rPr>
              <a:t>Every variable is </a:t>
            </a:r>
            <a:r>
              <a:rPr lang="en-US" sz="2400" b="1" dirty="0">
                <a:solidFill>
                  <a:schemeClr val="tx2"/>
                </a:solidFill>
                <a:latin typeface="Calibri" pitchFamily="34" charset="0"/>
              </a:rPr>
              <a:t>independent</a:t>
            </a: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</a:rPr>
              <a:t>of its </a:t>
            </a:r>
            <a:r>
              <a:rPr lang="en-US" sz="2400" b="1" dirty="0">
                <a:solidFill>
                  <a:schemeClr val="tx2"/>
                </a:solidFill>
                <a:latin typeface="Calibri" pitchFamily="34" charset="0"/>
              </a:rPr>
              <a:t>non-effects</a:t>
            </a:r>
            <a:r>
              <a:rPr lang="en-US" sz="2400" b="1" dirty="0">
                <a:solidFill>
                  <a:schemeClr val="accent2"/>
                </a:solidFill>
                <a:latin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</a:rPr>
              <a:t> (non-descendants in the graph) given its </a:t>
            </a:r>
            <a:r>
              <a:rPr lang="en-US" sz="2400" b="1" dirty="0">
                <a:solidFill>
                  <a:schemeClr val="tx2"/>
                </a:solidFill>
                <a:latin typeface="Calibri" pitchFamily="34" charset="0"/>
              </a:rPr>
              <a:t>direct causes </a:t>
            </a:r>
            <a:r>
              <a:rPr lang="en-US" sz="2400" dirty="0">
                <a:latin typeface="Calibri" pitchFamily="34" charset="0"/>
              </a:rPr>
              <a:t>(parents).</a:t>
            </a:r>
            <a:endParaRPr lang="el-GR" sz="2000" dirty="0">
              <a:latin typeface="Calibri" pitchFamily="34" charset="0"/>
            </a:endParaRPr>
          </a:p>
          <a:p>
            <a:pPr lvl="1"/>
            <a:endParaRPr lang="en-US" sz="2400" b="1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962294" y="2229850"/>
          <a:ext cx="4654551" cy="2646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3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2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92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92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CVD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Yellow Teeth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Smoking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 0.08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0.46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3056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Causal Markov Condition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CCDCE5-4316-4054-8E01-72147F453FFE}" type="slidenum">
              <a:rPr lang="el-GR" smtClean="0"/>
              <a:pPr>
                <a:defRPr/>
              </a:pPr>
              <a:t>12</a:t>
            </a:fld>
            <a:endParaRPr lang="el-GR"/>
          </a:p>
        </p:txBody>
      </p:sp>
      <p:grpSp>
        <p:nvGrpSpPr>
          <p:cNvPr id="5" name="Group 4"/>
          <p:cNvGrpSpPr/>
          <p:nvPr/>
        </p:nvGrpSpPr>
        <p:grpSpPr>
          <a:xfrm>
            <a:off x="694266" y="2289487"/>
            <a:ext cx="3623734" cy="1531515"/>
            <a:chOff x="787399" y="3694956"/>
            <a:chExt cx="3623734" cy="1531515"/>
          </a:xfrm>
        </p:grpSpPr>
        <p:sp>
          <p:nvSpPr>
            <p:cNvPr id="6" name="Rounded Rectangle 5"/>
            <p:cNvSpPr/>
            <p:nvPr/>
          </p:nvSpPr>
          <p:spPr>
            <a:xfrm>
              <a:off x="2104876" y="3694956"/>
              <a:ext cx="1224136" cy="4320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Smoking</a:t>
              </a:r>
              <a:endParaRPr lang="el-GR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787399" y="4817848"/>
              <a:ext cx="1317477" cy="4086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FFC000"/>
                  </a:solidFill>
                </a:rPr>
                <a:t>Yellow Teeth</a:t>
              </a:r>
              <a:endParaRPr lang="el-GR" sz="1400" dirty="0">
                <a:solidFill>
                  <a:srgbClr val="FFC000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000487" y="4817848"/>
              <a:ext cx="1410646" cy="4086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0" rIns="36000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CVD</a:t>
              </a:r>
              <a:endParaRPr lang="el-GR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2"/>
              <a:endCxn id="7" idx="0"/>
            </p:cNvCxnSpPr>
            <p:nvPr/>
          </p:nvCxnSpPr>
          <p:spPr>
            <a:xfrm flipH="1">
              <a:off x="1446138" y="4127004"/>
              <a:ext cx="1270806" cy="690844"/>
            </a:xfrm>
            <a:prstGeom prst="straightConnector1">
              <a:avLst/>
            </a:prstGeom>
            <a:ln>
              <a:headEnd type="none" w="med" len="med"/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8" idx="0"/>
            </p:cNvCxnSpPr>
            <p:nvPr/>
          </p:nvCxnSpPr>
          <p:spPr>
            <a:xfrm>
              <a:off x="2716944" y="4127004"/>
              <a:ext cx="988866" cy="690844"/>
            </a:xfrm>
            <a:prstGeom prst="straightConnector1">
              <a:avLst/>
            </a:prstGeom>
            <a:ln>
              <a:headEnd type="none" w="med" len="med"/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81913" y="1413977"/>
                <a:ext cx="48508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captures the qualitative causal relations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13" y="1413977"/>
                <a:ext cx="4850882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005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731518" y="1445445"/>
                <a:ext cx="52489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JPD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encodes the quantitative probabilistic properties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1518" y="1445445"/>
                <a:ext cx="524898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929" t="-8197" r="-8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364065" y="4623812"/>
            <a:ext cx="1093046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b="1" dirty="0"/>
              <a:t>Causal Markov Condition (CMC):</a:t>
            </a:r>
          </a:p>
          <a:p>
            <a:pPr lvl="1"/>
            <a:r>
              <a:rPr lang="en-US" sz="2400" dirty="0">
                <a:latin typeface="Calibri" pitchFamily="34" charset="0"/>
              </a:rPr>
              <a:t>Every variable is </a:t>
            </a:r>
            <a:r>
              <a:rPr lang="en-US" sz="2400" b="1" dirty="0">
                <a:solidFill>
                  <a:schemeClr val="tx2"/>
                </a:solidFill>
                <a:latin typeface="Calibri" pitchFamily="34" charset="0"/>
              </a:rPr>
              <a:t>independent</a:t>
            </a: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</a:rPr>
              <a:t>of its </a:t>
            </a:r>
            <a:r>
              <a:rPr lang="en-US" sz="2400" b="1" dirty="0">
                <a:solidFill>
                  <a:schemeClr val="tx2"/>
                </a:solidFill>
                <a:latin typeface="Calibri" pitchFamily="34" charset="0"/>
              </a:rPr>
              <a:t>non-effects</a:t>
            </a:r>
            <a:r>
              <a:rPr lang="en-US" sz="2400" b="1" dirty="0">
                <a:solidFill>
                  <a:schemeClr val="accent2"/>
                </a:solidFill>
                <a:latin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</a:rPr>
              <a:t> (non-descendants in the graph) given its </a:t>
            </a:r>
            <a:r>
              <a:rPr lang="en-US" sz="2400" b="1" dirty="0">
                <a:solidFill>
                  <a:schemeClr val="tx2"/>
                </a:solidFill>
                <a:latin typeface="Calibri" pitchFamily="34" charset="0"/>
              </a:rPr>
              <a:t>direct causes </a:t>
            </a:r>
            <a:r>
              <a:rPr lang="en-US" sz="2400" dirty="0">
                <a:latin typeface="Calibri" pitchFamily="34" charset="0"/>
              </a:rPr>
              <a:t>(parents).</a:t>
            </a:r>
            <a:endParaRPr lang="el-GR" sz="2000" dirty="0">
              <a:latin typeface="Calibri" pitchFamily="34" charset="0"/>
            </a:endParaRPr>
          </a:p>
          <a:p>
            <a:pPr lvl="1"/>
            <a:endParaRPr lang="en-US" sz="2400" b="1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962294" y="2229850"/>
          <a:ext cx="4654551" cy="2646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3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2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92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92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CVD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Yellow Teeth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Smoking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 0.08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0.46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" name="Freeform 14"/>
          <p:cNvSpPr/>
          <p:nvPr/>
        </p:nvSpPr>
        <p:spPr>
          <a:xfrm>
            <a:off x="10871200" y="5540286"/>
            <a:ext cx="649705" cy="1270123"/>
          </a:xfrm>
          <a:custGeom>
            <a:avLst/>
            <a:gdLst>
              <a:gd name="connsiteX0" fmla="*/ 523373 w 1604330"/>
              <a:gd name="connsiteY0" fmla="*/ 1110679 h 3502894"/>
              <a:gd name="connsiteX1" fmla="*/ 642747 w 1604330"/>
              <a:gd name="connsiteY1" fmla="*/ 1110679 h 3502894"/>
              <a:gd name="connsiteX2" fmla="*/ 697831 w 1604330"/>
              <a:gd name="connsiteY2" fmla="*/ 1110679 h 3502894"/>
              <a:gd name="connsiteX3" fmla="*/ 900660 w 1604330"/>
              <a:gd name="connsiteY3" fmla="*/ 1110679 h 3502894"/>
              <a:gd name="connsiteX4" fmla="*/ 961583 w 1604330"/>
              <a:gd name="connsiteY4" fmla="*/ 1110679 h 3502894"/>
              <a:gd name="connsiteX5" fmla="*/ 1076577 w 1604330"/>
              <a:gd name="connsiteY5" fmla="*/ 1110679 h 3502894"/>
              <a:gd name="connsiteX6" fmla="*/ 1604330 w 1604330"/>
              <a:gd name="connsiteY6" fmla="*/ 2037110 h 3502894"/>
              <a:gd name="connsiteX7" fmla="*/ 1428412 w 1604330"/>
              <a:gd name="connsiteY7" fmla="*/ 2037110 h 3502894"/>
              <a:gd name="connsiteX8" fmla="*/ 999350 w 1604330"/>
              <a:gd name="connsiteY8" fmla="*/ 1283923 h 3502894"/>
              <a:gd name="connsiteX9" fmla="*/ 1289444 w 1604330"/>
              <a:gd name="connsiteY9" fmla="*/ 2614627 h 3502894"/>
              <a:gd name="connsiteX10" fmla="*/ 1062052 w 1604330"/>
              <a:gd name="connsiteY10" fmla="*/ 2614627 h 3502894"/>
              <a:gd name="connsiteX11" fmla="*/ 1062052 w 1604330"/>
              <a:gd name="connsiteY11" fmla="*/ 3502893 h 3502894"/>
              <a:gd name="connsiteX12" fmla="*/ 902117 w 1604330"/>
              <a:gd name="connsiteY12" fmla="*/ 3502893 h 3502894"/>
              <a:gd name="connsiteX13" fmla="*/ 902117 w 1604330"/>
              <a:gd name="connsiteY13" fmla="*/ 2614627 h 3502894"/>
              <a:gd name="connsiteX14" fmla="*/ 754216 w 1604330"/>
              <a:gd name="connsiteY14" fmla="*/ 2614627 h 3502894"/>
              <a:gd name="connsiteX15" fmla="*/ 754216 w 1604330"/>
              <a:gd name="connsiteY15" fmla="*/ 3502894 h 3502894"/>
              <a:gd name="connsiteX16" fmla="*/ 594281 w 1604330"/>
              <a:gd name="connsiteY16" fmla="*/ 3502894 h 3502894"/>
              <a:gd name="connsiteX17" fmla="*/ 594281 w 1604330"/>
              <a:gd name="connsiteY17" fmla="*/ 2614627 h 3502894"/>
              <a:gd name="connsiteX18" fmla="*/ 314886 w 1604330"/>
              <a:gd name="connsiteY18" fmla="*/ 2614627 h 3502894"/>
              <a:gd name="connsiteX19" fmla="*/ 608135 w 1604330"/>
              <a:gd name="connsiteY19" fmla="*/ 1269453 h 3502894"/>
              <a:gd name="connsiteX20" fmla="*/ 174458 w 1604330"/>
              <a:gd name="connsiteY20" fmla="*/ 2037110 h 3502894"/>
              <a:gd name="connsiteX21" fmla="*/ 0 w 1604330"/>
              <a:gd name="connsiteY21" fmla="*/ 2037110 h 3502894"/>
              <a:gd name="connsiteX22" fmla="*/ 802165 w 1604330"/>
              <a:gd name="connsiteY22" fmla="*/ 429450 h 3502894"/>
              <a:gd name="connsiteX23" fmla="*/ 1093414 w 1604330"/>
              <a:gd name="connsiteY23" fmla="*/ 713190 h 3502894"/>
              <a:gd name="connsiteX24" fmla="*/ 802165 w 1604330"/>
              <a:gd name="connsiteY24" fmla="*/ 996930 h 3502894"/>
              <a:gd name="connsiteX25" fmla="*/ 510916 w 1604330"/>
              <a:gd name="connsiteY25" fmla="*/ 713190 h 3502894"/>
              <a:gd name="connsiteX26" fmla="*/ 802165 w 1604330"/>
              <a:gd name="connsiteY26" fmla="*/ 429450 h 3502894"/>
              <a:gd name="connsiteX27" fmla="*/ 338276 w 1604330"/>
              <a:gd name="connsiteY27" fmla="*/ 0 h 3502894"/>
              <a:gd name="connsiteX28" fmla="*/ 1241856 w 1604330"/>
              <a:gd name="connsiteY28" fmla="*/ 0 h 3502894"/>
              <a:gd name="connsiteX29" fmla="*/ 1241856 w 1604330"/>
              <a:gd name="connsiteY29" fmla="*/ 45719 h 3502894"/>
              <a:gd name="connsiteX30" fmla="*/ 1086116 w 1604330"/>
              <a:gd name="connsiteY30" fmla="*/ 45719 h 3502894"/>
              <a:gd name="connsiteX31" fmla="*/ 1086116 w 1604330"/>
              <a:gd name="connsiteY31" fmla="*/ 283792 h 3502894"/>
              <a:gd name="connsiteX32" fmla="*/ 494017 w 1604330"/>
              <a:gd name="connsiteY32" fmla="*/ 283792 h 3502894"/>
              <a:gd name="connsiteX33" fmla="*/ 494017 w 1604330"/>
              <a:gd name="connsiteY33" fmla="*/ 45719 h 3502894"/>
              <a:gd name="connsiteX34" fmla="*/ 338276 w 1604330"/>
              <a:gd name="connsiteY34" fmla="*/ 45719 h 3502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604330" h="3502894">
                <a:moveTo>
                  <a:pt x="523373" y="1110679"/>
                </a:moveTo>
                <a:lnTo>
                  <a:pt x="642747" y="1110679"/>
                </a:lnTo>
                <a:lnTo>
                  <a:pt x="697831" y="1110679"/>
                </a:lnTo>
                <a:lnTo>
                  <a:pt x="900660" y="1110679"/>
                </a:lnTo>
                <a:lnTo>
                  <a:pt x="961583" y="1110679"/>
                </a:lnTo>
                <a:lnTo>
                  <a:pt x="1076577" y="1110679"/>
                </a:lnTo>
                <a:lnTo>
                  <a:pt x="1604330" y="2037110"/>
                </a:lnTo>
                <a:lnTo>
                  <a:pt x="1428412" y="2037110"/>
                </a:lnTo>
                <a:lnTo>
                  <a:pt x="999350" y="1283923"/>
                </a:lnTo>
                <a:lnTo>
                  <a:pt x="1289444" y="2614627"/>
                </a:lnTo>
                <a:lnTo>
                  <a:pt x="1062052" y="2614627"/>
                </a:lnTo>
                <a:lnTo>
                  <a:pt x="1062052" y="3502893"/>
                </a:lnTo>
                <a:lnTo>
                  <a:pt x="902117" y="3502893"/>
                </a:lnTo>
                <a:lnTo>
                  <a:pt x="902117" y="2614627"/>
                </a:lnTo>
                <a:lnTo>
                  <a:pt x="754216" y="2614627"/>
                </a:lnTo>
                <a:lnTo>
                  <a:pt x="754216" y="3502894"/>
                </a:lnTo>
                <a:lnTo>
                  <a:pt x="594281" y="3502894"/>
                </a:lnTo>
                <a:lnTo>
                  <a:pt x="594281" y="2614627"/>
                </a:lnTo>
                <a:lnTo>
                  <a:pt x="314886" y="2614627"/>
                </a:lnTo>
                <a:lnTo>
                  <a:pt x="608135" y="1269453"/>
                </a:lnTo>
                <a:lnTo>
                  <a:pt x="174458" y="2037110"/>
                </a:lnTo>
                <a:lnTo>
                  <a:pt x="0" y="2037110"/>
                </a:lnTo>
                <a:close/>
                <a:moveTo>
                  <a:pt x="802165" y="429450"/>
                </a:moveTo>
                <a:cubicBezTo>
                  <a:pt x="963017" y="429450"/>
                  <a:pt x="1093414" y="556485"/>
                  <a:pt x="1093414" y="713190"/>
                </a:cubicBezTo>
                <a:cubicBezTo>
                  <a:pt x="1093414" y="869895"/>
                  <a:pt x="963017" y="996930"/>
                  <a:pt x="802165" y="996930"/>
                </a:cubicBezTo>
                <a:cubicBezTo>
                  <a:pt x="641313" y="996930"/>
                  <a:pt x="510916" y="869895"/>
                  <a:pt x="510916" y="713190"/>
                </a:cubicBezTo>
                <a:cubicBezTo>
                  <a:pt x="510916" y="556485"/>
                  <a:pt x="641313" y="429450"/>
                  <a:pt x="802165" y="429450"/>
                </a:cubicBezTo>
                <a:close/>
                <a:moveTo>
                  <a:pt x="338276" y="0"/>
                </a:moveTo>
                <a:lnTo>
                  <a:pt x="1241856" y="0"/>
                </a:lnTo>
                <a:lnTo>
                  <a:pt x="1241856" y="45719"/>
                </a:lnTo>
                <a:lnTo>
                  <a:pt x="1086116" y="45719"/>
                </a:lnTo>
                <a:lnTo>
                  <a:pt x="1086116" y="283792"/>
                </a:lnTo>
                <a:lnTo>
                  <a:pt x="494017" y="283792"/>
                </a:lnTo>
                <a:lnTo>
                  <a:pt x="494017" y="45719"/>
                </a:lnTo>
                <a:lnTo>
                  <a:pt x="338276" y="45719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Callout 15"/>
          <p:cNvSpPr/>
          <p:nvPr/>
        </p:nvSpPr>
        <p:spPr>
          <a:xfrm>
            <a:off x="6494106" y="4203377"/>
            <a:ext cx="4236098" cy="1878129"/>
          </a:xfrm>
          <a:prstGeom prst="wedgeEllipseCallout">
            <a:avLst>
              <a:gd name="adj1" fmla="val 55297"/>
              <a:gd name="adj2" fmla="val 268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lvl="1"/>
            <a:r>
              <a:rPr lang="en-US" sz="2000" b="1" dirty="0">
                <a:solidFill>
                  <a:schemeClr val="tx1"/>
                </a:solidFill>
              </a:rPr>
              <a:t>CVD and yellow teeth are dependent, but become independent once you know if a person smokes.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12756" y="5989864"/>
            <a:ext cx="106584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dirty="0"/>
              <a:t>Learning the value of </a:t>
            </a:r>
            <a:r>
              <a:rPr lang="en-US" sz="2000" b="1" dirty="0"/>
              <a:t>intermediate </a:t>
            </a:r>
            <a:r>
              <a:rPr lang="en-US" sz="2000" dirty="0"/>
              <a:t>and</a:t>
            </a:r>
            <a:r>
              <a:rPr lang="en-US" sz="2000" b="1" dirty="0"/>
              <a:t> common </a:t>
            </a:r>
            <a:r>
              <a:rPr lang="en-US" sz="2000" dirty="0"/>
              <a:t>causes renders variables </a:t>
            </a:r>
            <a:r>
              <a:rPr lang="en-US" sz="2000" b="1" dirty="0"/>
              <a:t>independent.</a:t>
            </a:r>
          </a:p>
        </p:txBody>
      </p:sp>
    </p:spTree>
    <p:extLst>
      <p:ext uri="{BB962C8B-B14F-4D97-AF65-F5344CB8AC3E}">
        <p14:creationId xmlns:p14="http://schemas.microsoft.com/office/powerpoint/2010/main" val="3153413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Markov Condition and the JPD</a:t>
            </a:r>
            <a:endParaRPr lang="el-G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CCDCE5-4316-4054-8E01-72147F453FFE}" type="slidenum">
              <a:rPr lang="el-GR" smtClean="0"/>
              <a:pPr>
                <a:defRPr/>
              </a:pPr>
              <a:t>13</a:t>
            </a:fld>
            <a:endParaRPr lang="el-GR"/>
          </a:p>
        </p:txBody>
      </p:sp>
      <p:sp>
        <p:nvSpPr>
          <p:cNvPr id="4" name="Rectangle 3"/>
          <p:cNvSpPr/>
          <p:nvPr/>
        </p:nvSpPr>
        <p:spPr>
          <a:xfrm>
            <a:off x="6741495" y="1812770"/>
            <a:ext cx="49964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P(Smoking, </a:t>
            </a:r>
            <a:r>
              <a:rPr lang="en-US" sz="2400" dirty="0">
                <a:solidFill>
                  <a:srgbClr val="FFC000"/>
                </a:solidFill>
              </a:rPr>
              <a:t>Yellow Teeth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70C0"/>
                </a:solidFill>
              </a:rPr>
              <a:t>CVD</a:t>
            </a:r>
            <a:r>
              <a:rPr lang="en-US" sz="2400" dirty="0"/>
              <a:t>) =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609600" y="2016508"/>
            <a:ext cx="3623734" cy="1531515"/>
            <a:chOff x="787399" y="3694956"/>
            <a:chExt cx="3623734" cy="1531515"/>
          </a:xfrm>
        </p:grpSpPr>
        <p:sp>
          <p:nvSpPr>
            <p:cNvPr id="20" name="Rounded Rectangle 19"/>
            <p:cNvSpPr/>
            <p:nvPr/>
          </p:nvSpPr>
          <p:spPr>
            <a:xfrm>
              <a:off x="2104876" y="3694956"/>
              <a:ext cx="1224136" cy="4320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Smoking</a:t>
              </a:r>
              <a:endParaRPr lang="el-GR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787399" y="4817848"/>
              <a:ext cx="1317477" cy="4086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FFC000"/>
                  </a:solidFill>
                </a:rPr>
                <a:t>Yellow Teeth</a:t>
              </a:r>
              <a:endParaRPr lang="el-GR" sz="1400" dirty="0">
                <a:solidFill>
                  <a:srgbClr val="FFC000"/>
                </a:solidFill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3000487" y="4817848"/>
              <a:ext cx="1410646" cy="4086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0" rIns="36000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CVD</a:t>
              </a:r>
              <a:endParaRPr lang="el-GR" dirty="0">
                <a:solidFill>
                  <a:srgbClr val="0070C0"/>
                </a:solidFill>
              </a:endParaRPr>
            </a:p>
          </p:txBody>
        </p:sp>
        <p:cxnSp>
          <p:nvCxnSpPr>
            <p:cNvPr id="23" name="Straight Arrow Connector 22"/>
            <p:cNvCxnSpPr>
              <a:stCxn id="20" idx="2"/>
              <a:endCxn id="21" idx="0"/>
            </p:cNvCxnSpPr>
            <p:nvPr/>
          </p:nvCxnSpPr>
          <p:spPr>
            <a:xfrm flipH="1">
              <a:off x="1446138" y="4127004"/>
              <a:ext cx="1270806" cy="69084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0" idx="2"/>
              <a:endCxn id="22" idx="0"/>
            </p:cNvCxnSpPr>
            <p:nvPr/>
          </p:nvCxnSpPr>
          <p:spPr>
            <a:xfrm>
              <a:off x="2716944" y="4127004"/>
              <a:ext cx="988866" cy="69084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4691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Markov Condition and the JPD</a:t>
            </a:r>
            <a:endParaRPr lang="el-G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CCDCE5-4316-4054-8E01-72147F453FFE}" type="slidenum">
              <a:rPr lang="el-GR" smtClean="0"/>
              <a:pPr>
                <a:defRPr/>
              </a:pPr>
              <a:t>14</a:t>
            </a:fld>
            <a:endParaRPr lang="el-GR"/>
          </a:p>
        </p:txBody>
      </p:sp>
      <p:sp>
        <p:nvSpPr>
          <p:cNvPr id="4" name="Rectangle 3"/>
          <p:cNvSpPr/>
          <p:nvPr/>
        </p:nvSpPr>
        <p:spPr>
          <a:xfrm>
            <a:off x="6741495" y="1812770"/>
            <a:ext cx="499641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P(Smoking, </a:t>
            </a:r>
            <a:r>
              <a:rPr lang="en-US" sz="2400" dirty="0">
                <a:solidFill>
                  <a:srgbClr val="FFC000"/>
                </a:solidFill>
              </a:rPr>
              <a:t>Yellow Teeth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70C0"/>
                </a:solidFill>
              </a:rPr>
              <a:t>CVD</a:t>
            </a:r>
            <a:r>
              <a:rPr lang="en-US" sz="2400" dirty="0"/>
              <a:t>) =</a:t>
            </a:r>
          </a:p>
          <a:p>
            <a:r>
              <a:rPr lang="en-US" sz="2400" dirty="0"/>
              <a:t>P(Smoking) </a:t>
            </a:r>
            <a:r>
              <a:rPr lang="en-US" sz="2400" dirty="0">
                <a:sym typeface="Symbol"/>
              </a:rPr>
              <a:t></a:t>
            </a:r>
            <a:endParaRPr lang="en-US" sz="2400" dirty="0"/>
          </a:p>
          <a:p>
            <a:r>
              <a:rPr lang="en-US" sz="2400" dirty="0"/>
              <a:t>P(</a:t>
            </a:r>
            <a:r>
              <a:rPr lang="en-US" sz="2400" dirty="0">
                <a:solidFill>
                  <a:srgbClr val="FFC000"/>
                </a:solidFill>
              </a:rPr>
              <a:t>Yellow Teeth </a:t>
            </a:r>
            <a:r>
              <a:rPr lang="en-US" sz="2400" dirty="0"/>
              <a:t>| Smoking ) </a:t>
            </a:r>
            <a:r>
              <a:rPr lang="en-US" sz="2400" dirty="0">
                <a:sym typeface="Symbol"/>
              </a:rPr>
              <a:t></a:t>
            </a:r>
            <a:endParaRPr lang="en-US" sz="2400" dirty="0"/>
          </a:p>
          <a:p>
            <a:r>
              <a:rPr lang="en-US" sz="2400" dirty="0"/>
              <a:t>P(</a:t>
            </a:r>
            <a:r>
              <a:rPr lang="en-US" sz="2400" dirty="0">
                <a:solidFill>
                  <a:srgbClr val="0070C0"/>
                </a:solidFill>
              </a:rPr>
              <a:t>CVD</a:t>
            </a:r>
            <a:r>
              <a:rPr lang="en-US" sz="2400" dirty="0"/>
              <a:t> | Smoking, </a:t>
            </a:r>
            <a:r>
              <a:rPr lang="en-US" sz="2400" dirty="0">
                <a:solidFill>
                  <a:srgbClr val="FFC000"/>
                </a:solidFill>
              </a:rPr>
              <a:t>Yellow Teeth</a:t>
            </a:r>
            <a:r>
              <a:rPr lang="en-US" sz="2400" dirty="0"/>
              <a:t>)  </a:t>
            </a:r>
          </a:p>
          <a:p>
            <a:endParaRPr lang="en-US" sz="2400" dirty="0"/>
          </a:p>
        </p:txBody>
      </p:sp>
      <p:sp>
        <p:nvSpPr>
          <p:cNvPr id="12" name="Freeform 11"/>
          <p:cNvSpPr/>
          <p:nvPr/>
        </p:nvSpPr>
        <p:spPr>
          <a:xfrm>
            <a:off x="10871200" y="5540286"/>
            <a:ext cx="649705" cy="1270123"/>
          </a:xfrm>
          <a:custGeom>
            <a:avLst/>
            <a:gdLst>
              <a:gd name="connsiteX0" fmla="*/ 523373 w 1604330"/>
              <a:gd name="connsiteY0" fmla="*/ 1110679 h 3502894"/>
              <a:gd name="connsiteX1" fmla="*/ 642747 w 1604330"/>
              <a:gd name="connsiteY1" fmla="*/ 1110679 h 3502894"/>
              <a:gd name="connsiteX2" fmla="*/ 697831 w 1604330"/>
              <a:gd name="connsiteY2" fmla="*/ 1110679 h 3502894"/>
              <a:gd name="connsiteX3" fmla="*/ 900660 w 1604330"/>
              <a:gd name="connsiteY3" fmla="*/ 1110679 h 3502894"/>
              <a:gd name="connsiteX4" fmla="*/ 961583 w 1604330"/>
              <a:gd name="connsiteY4" fmla="*/ 1110679 h 3502894"/>
              <a:gd name="connsiteX5" fmla="*/ 1076577 w 1604330"/>
              <a:gd name="connsiteY5" fmla="*/ 1110679 h 3502894"/>
              <a:gd name="connsiteX6" fmla="*/ 1604330 w 1604330"/>
              <a:gd name="connsiteY6" fmla="*/ 2037110 h 3502894"/>
              <a:gd name="connsiteX7" fmla="*/ 1428412 w 1604330"/>
              <a:gd name="connsiteY7" fmla="*/ 2037110 h 3502894"/>
              <a:gd name="connsiteX8" fmla="*/ 999350 w 1604330"/>
              <a:gd name="connsiteY8" fmla="*/ 1283923 h 3502894"/>
              <a:gd name="connsiteX9" fmla="*/ 1289444 w 1604330"/>
              <a:gd name="connsiteY9" fmla="*/ 2614627 h 3502894"/>
              <a:gd name="connsiteX10" fmla="*/ 1062052 w 1604330"/>
              <a:gd name="connsiteY10" fmla="*/ 2614627 h 3502894"/>
              <a:gd name="connsiteX11" fmla="*/ 1062052 w 1604330"/>
              <a:gd name="connsiteY11" fmla="*/ 3502893 h 3502894"/>
              <a:gd name="connsiteX12" fmla="*/ 902117 w 1604330"/>
              <a:gd name="connsiteY12" fmla="*/ 3502893 h 3502894"/>
              <a:gd name="connsiteX13" fmla="*/ 902117 w 1604330"/>
              <a:gd name="connsiteY13" fmla="*/ 2614627 h 3502894"/>
              <a:gd name="connsiteX14" fmla="*/ 754216 w 1604330"/>
              <a:gd name="connsiteY14" fmla="*/ 2614627 h 3502894"/>
              <a:gd name="connsiteX15" fmla="*/ 754216 w 1604330"/>
              <a:gd name="connsiteY15" fmla="*/ 3502894 h 3502894"/>
              <a:gd name="connsiteX16" fmla="*/ 594281 w 1604330"/>
              <a:gd name="connsiteY16" fmla="*/ 3502894 h 3502894"/>
              <a:gd name="connsiteX17" fmla="*/ 594281 w 1604330"/>
              <a:gd name="connsiteY17" fmla="*/ 2614627 h 3502894"/>
              <a:gd name="connsiteX18" fmla="*/ 314886 w 1604330"/>
              <a:gd name="connsiteY18" fmla="*/ 2614627 h 3502894"/>
              <a:gd name="connsiteX19" fmla="*/ 608135 w 1604330"/>
              <a:gd name="connsiteY19" fmla="*/ 1269453 h 3502894"/>
              <a:gd name="connsiteX20" fmla="*/ 174458 w 1604330"/>
              <a:gd name="connsiteY20" fmla="*/ 2037110 h 3502894"/>
              <a:gd name="connsiteX21" fmla="*/ 0 w 1604330"/>
              <a:gd name="connsiteY21" fmla="*/ 2037110 h 3502894"/>
              <a:gd name="connsiteX22" fmla="*/ 802165 w 1604330"/>
              <a:gd name="connsiteY22" fmla="*/ 429450 h 3502894"/>
              <a:gd name="connsiteX23" fmla="*/ 1093414 w 1604330"/>
              <a:gd name="connsiteY23" fmla="*/ 713190 h 3502894"/>
              <a:gd name="connsiteX24" fmla="*/ 802165 w 1604330"/>
              <a:gd name="connsiteY24" fmla="*/ 996930 h 3502894"/>
              <a:gd name="connsiteX25" fmla="*/ 510916 w 1604330"/>
              <a:gd name="connsiteY25" fmla="*/ 713190 h 3502894"/>
              <a:gd name="connsiteX26" fmla="*/ 802165 w 1604330"/>
              <a:gd name="connsiteY26" fmla="*/ 429450 h 3502894"/>
              <a:gd name="connsiteX27" fmla="*/ 338276 w 1604330"/>
              <a:gd name="connsiteY27" fmla="*/ 0 h 3502894"/>
              <a:gd name="connsiteX28" fmla="*/ 1241856 w 1604330"/>
              <a:gd name="connsiteY28" fmla="*/ 0 h 3502894"/>
              <a:gd name="connsiteX29" fmla="*/ 1241856 w 1604330"/>
              <a:gd name="connsiteY29" fmla="*/ 45719 h 3502894"/>
              <a:gd name="connsiteX30" fmla="*/ 1086116 w 1604330"/>
              <a:gd name="connsiteY30" fmla="*/ 45719 h 3502894"/>
              <a:gd name="connsiteX31" fmla="*/ 1086116 w 1604330"/>
              <a:gd name="connsiteY31" fmla="*/ 283792 h 3502894"/>
              <a:gd name="connsiteX32" fmla="*/ 494017 w 1604330"/>
              <a:gd name="connsiteY32" fmla="*/ 283792 h 3502894"/>
              <a:gd name="connsiteX33" fmla="*/ 494017 w 1604330"/>
              <a:gd name="connsiteY33" fmla="*/ 45719 h 3502894"/>
              <a:gd name="connsiteX34" fmla="*/ 338276 w 1604330"/>
              <a:gd name="connsiteY34" fmla="*/ 45719 h 3502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604330" h="3502894">
                <a:moveTo>
                  <a:pt x="523373" y="1110679"/>
                </a:moveTo>
                <a:lnTo>
                  <a:pt x="642747" y="1110679"/>
                </a:lnTo>
                <a:lnTo>
                  <a:pt x="697831" y="1110679"/>
                </a:lnTo>
                <a:lnTo>
                  <a:pt x="900660" y="1110679"/>
                </a:lnTo>
                <a:lnTo>
                  <a:pt x="961583" y="1110679"/>
                </a:lnTo>
                <a:lnTo>
                  <a:pt x="1076577" y="1110679"/>
                </a:lnTo>
                <a:lnTo>
                  <a:pt x="1604330" y="2037110"/>
                </a:lnTo>
                <a:lnTo>
                  <a:pt x="1428412" y="2037110"/>
                </a:lnTo>
                <a:lnTo>
                  <a:pt x="999350" y="1283923"/>
                </a:lnTo>
                <a:lnTo>
                  <a:pt x="1289444" y="2614627"/>
                </a:lnTo>
                <a:lnTo>
                  <a:pt x="1062052" y="2614627"/>
                </a:lnTo>
                <a:lnTo>
                  <a:pt x="1062052" y="3502893"/>
                </a:lnTo>
                <a:lnTo>
                  <a:pt x="902117" y="3502893"/>
                </a:lnTo>
                <a:lnTo>
                  <a:pt x="902117" y="2614627"/>
                </a:lnTo>
                <a:lnTo>
                  <a:pt x="754216" y="2614627"/>
                </a:lnTo>
                <a:lnTo>
                  <a:pt x="754216" y="3502894"/>
                </a:lnTo>
                <a:lnTo>
                  <a:pt x="594281" y="3502894"/>
                </a:lnTo>
                <a:lnTo>
                  <a:pt x="594281" y="2614627"/>
                </a:lnTo>
                <a:lnTo>
                  <a:pt x="314886" y="2614627"/>
                </a:lnTo>
                <a:lnTo>
                  <a:pt x="608135" y="1269453"/>
                </a:lnTo>
                <a:lnTo>
                  <a:pt x="174458" y="2037110"/>
                </a:lnTo>
                <a:lnTo>
                  <a:pt x="0" y="2037110"/>
                </a:lnTo>
                <a:close/>
                <a:moveTo>
                  <a:pt x="802165" y="429450"/>
                </a:moveTo>
                <a:cubicBezTo>
                  <a:pt x="963017" y="429450"/>
                  <a:pt x="1093414" y="556485"/>
                  <a:pt x="1093414" y="713190"/>
                </a:cubicBezTo>
                <a:cubicBezTo>
                  <a:pt x="1093414" y="869895"/>
                  <a:pt x="963017" y="996930"/>
                  <a:pt x="802165" y="996930"/>
                </a:cubicBezTo>
                <a:cubicBezTo>
                  <a:pt x="641313" y="996930"/>
                  <a:pt x="510916" y="869895"/>
                  <a:pt x="510916" y="713190"/>
                </a:cubicBezTo>
                <a:cubicBezTo>
                  <a:pt x="510916" y="556485"/>
                  <a:pt x="641313" y="429450"/>
                  <a:pt x="802165" y="429450"/>
                </a:cubicBezTo>
                <a:close/>
                <a:moveTo>
                  <a:pt x="338276" y="0"/>
                </a:moveTo>
                <a:lnTo>
                  <a:pt x="1241856" y="0"/>
                </a:lnTo>
                <a:lnTo>
                  <a:pt x="1241856" y="45719"/>
                </a:lnTo>
                <a:lnTo>
                  <a:pt x="1086116" y="45719"/>
                </a:lnTo>
                <a:lnTo>
                  <a:pt x="1086116" y="283792"/>
                </a:lnTo>
                <a:lnTo>
                  <a:pt x="494017" y="283792"/>
                </a:lnTo>
                <a:lnTo>
                  <a:pt x="494017" y="45719"/>
                </a:lnTo>
                <a:lnTo>
                  <a:pt x="338276" y="45719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Callout 12"/>
          <p:cNvSpPr/>
          <p:nvPr/>
        </p:nvSpPr>
        <p:spPr>
          <a:xfrm>
            <a:off x="6494106" y="4511846"/>
            <a:ext cx="4236098" cy="1569660"/>
          </a:xfrm>
          <a:prstGeom prst="wedgeEllipseCallout">
            <a:avLst>
              <a:gd name="adj1" fmla="val 55297"/>
              <a:gd name="adj2" fmla="val 268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lvl="1"/>
            <a:r>
              <a:rPr lang="en-US" sz="2800" dirty="0">
                <a:solidFill>
                  <a:schemeClr val="tx1"/>
                </a:solidFill>
              </a:rPr>
              <a:t>By the chain rule of probability.</a:t>
            </a:r>
            <a:endParaRPr lang="en-US" sz="2800" b="1" dirty="0">
              <a:solidFill>
                <a:schemeClr val="tx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609600" y="2016508"/>
            <a:ext cx="3623734" cy="1531515"/>
            <a:chOff x="787399" y="3694956"/>
            <a:chExt cx="3623734" cy="1531515"/>
          </a:xfrm>
        </p:grpSpPr>
        <p:sp>
          <p:nvSpPr>
            <p:cNvPr id="15" name="Rounded Rectangle 14"/>
            <p:cNvSpPr/>
            <p:nvPr/>
          </p:nvSpPr>
          <p:spPr>
            <a:xfrm>
              <a:off x="2104876" y="3694956"/>
              <a:ext cx="1224136" cy="4320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Smoking</a:t>
              </a:r>
              <a:endParaRPr lang="el-GR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787399" y="4817848"/>
              <a:ext cx="1317477" cy="4086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FFC000"/>
                  </a:solidFill>
                </a:rPr>
                <a:t>Yellow Teeth</a:t>
              </a:r>
              <a:endParaRPr lang="el-GR" sz="1400" dirty="0">
                <a:solidFill>
                  <a:srgbClr val="FFC000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00487" y="4817848"/>
              <a:ext cx="1410646" cy="4086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0" rIns="36000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CVD</a:t>
              </a:r>
              <a:endParaRPr lang="el-GR" dirty="0">
                <a:solidFill>
                  <a:srgbClr val="0070C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5" idx="2"/>
              <a:endCxn id="16" idx="0"/>
            </p:cNvCxnSpPr>
            <p:nvPr/>
          </p:nvCxnSpPr>
          <p:spPr>
            <a:xfrm flipH="1">
              <a:off x="1446138" y="4127004"/>
              <a:ext cx="1270806" cy="69084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5" idx="2"/>
              <a:endCxn id="17" idx="0"/>
            </p:cNvCxnSpPr>
            <p:nvPr/>
          </p:nvCxnSpPr>
          <p:spPr>
            <a:xfrm>
              <a:off x="2716944" y="4127004"/>
              <a:ext cx="988866" cy="69084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80717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Markov Condition and the JPD</a:t>
            </a:r>
            <a:endParaRPr lang="el-G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CCDCE5-4316-4054-8E01-72147F453FFE}" type="slidenum">
              <a:rPr lang="el-GR" smtClean="0"/>
              <a:pPr>
                <a:defRPr/>
              </a:pPr>
              <a:t>15</a:t>
            </a:fld>
            <a:endParaRPr lang="el-GR"/>
          </a:p>
        </p:txBody>
      </p:sp>
      <p:sp>
        <p:nvSpPr>
          <p:cNvPr id="4" name="Rectangle 3"/>
          <p:cNvSpPr/>
          <p:nvPr/>
        </p:nvSpPr>
        <p:spPr>
          <a:xfrm>
            <a:off x="6741495" y="1812770"/>
            <a:ext cx="499641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P(Smoking, </a:t>
            </a:r>
            <a:r>
              <a:rPr lang="en-US" sz="2400" dirty="0">
                <a:solidFill>
                  <a:srgbClr val="FFC000"/>
                </a:solidFill>
              </a:rPr>
              <a:t>Yellow Teeth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70C0"/>
                </a:solidFill>
              </a:rPr>
              <a:t>CVD</a:t>
            </a:r>
            <a:r>
              <a:rPr lang="en-US" sz="2400" dirty="0"/>
              <a:t>) =</a:t>
            </a:r>
          </a:p>
          <a:p>
            <a:r>
              <a:rPr lang="en-US" sz="2400" dirty="0"/>
              <a:t>P(Smoking) </a:t>
            </a:r>
            <a:r>
              <a:rPr lang="en-US" sz="2400" dirty="0">
                <a:sym typeface="Symbol"/>
              </a:rPr>
              <a:t></a:t>
            </a:r>
            <a:endParaRPr lang="en-US" sz="2400" dirty="0"/>
          </a:p>
          <a:p>
            <a:r>
              <a:rPr lang="en-US" sz="2400" dirty="0"/>
              <a:t>P(</a:t>
            </a:r>
            <a:r>
              <a:rPr lang="en-US" sz="2400" dirty="0">
                <a:solidFill>
                  <a:srgbClr val="FFC000"/>
                </a:solidFill>
              </a:rPr>
              <a:t>Yellow Teeth </a:t>
            </a:r>
            <a:r>
              <a:rPr lang="en-US" sz="2400" dirty="0"/>
              <a:t>| Smoking ) </a:t>
            </a:r>
            <a:r>
              <a:rPr lang="en-US" sz="2400" dirty="0">
                <a:sym typeface="Symbol"/>
              </a:rPr>
              <a:t></a:t>
            </a:r>
            <a:endParaRPr lang="en-US" sz="2400" dirty="0"/>
          </a:p>
          <a:p>
            <a:r>
              <a:rPr lang="en-US" sz="2400" dirty="0"/>
              <a:t>P(</a:t>
            </a:r>
            <a:r>
              <a:rPr lang="en-US" sz="2400" dirty="0">
                <a:solidFill>
                  <a:srgbClr val="0070C0"/>
                </a:solidFill>
              </a:rPr>
              <a:t>CVD</a:t>
            </a:r>
            <a:r>
              <a:rPr lang="en-US" sz="2400" dirty="0"/>
              <a:t> | Smoking, </a:t>
            </a:r>
            <a:r>
              <a:rPr lang="en-US" sz="2400" strike="sngStrike" dirty="0">
                <a:solidFill>
                  <a:srgbClr val="FFC000"/>
                </a:solidFill>
              </a:rPr>
              <a:t>Yellow Teeth</a:t>
            </a:r>
            <a:r>
              <a:rPr lang="en-US" sz="2400" dirty="0"/>
              <a:t>)  </a:t>
            </a:r>
          </a:p>
          <a:p>
            <a:endParaRPr lang="en-US" sz="2400" dirty="0"/>
          </a:p>
        </p:txBody>
      </p:sp>
      <p:sp>
        <p:nvSpPr>
          <p:cNvPr id="12" name="Freeform 11"/>
          <p:cNvSpPr/>
          <p:nvPr/>
        </p:nvSpPr>
        <p:spPr>
          <a:xfrm>
            <a:off x="10871200" y="5540286"/>
            <a:ext cx="649705" cy="1270123"/>
          </a:xfrm>
          <a:custGeom>
            <a:avLst/>
            <a:gdLst>
              <a:gd name="connsiteX0" fmla="*/ 523373 w 1604330"/>
              <a:gd name="connsiteY0" fmla="*/ 1110679 h 3502894"/>
              <a:gd name="connsiteX1" fmla="*/ 642747 w 1604330"/>
              <a:gd name="connsiteY1" fmla="*/ 1110679 h 3502894"/>
              <a:gd name="connsiteX2" fmla="*/ 697831 w 1604330"/>
              <a:gd name="connsiteY2" fmla="*/ 1110679 h 3502894"/>
              <a:gd name="connsiteX3" fmla="*/ 900660 w 1604330"/>
              <a:gd name="connsiteY3" fmla="*/ 1110679 h 3502894"/>
              <a:gd name="connsiteX4" fmla="*/ 961583 w 1604330"/>
              <a:gd name="connsiteY4" fmla="*/ 1110679 h 3502894"/>
              <a:gd name="connsiteX5" fmla="*/ 1076577 w 1604330"/>
              <a:gd name="connsiteY5" fmla="*/ 1110679 h 3502894"/>
              <a:gd name="connsiteX6" fmla="*/ 1604330 w 1604330"/>
              <a:gd name="connsiteY6" fmla="*/ 2037110 h 3502894"/>
              <a:gd name="connsiteX7" fmla="*/ 1428412 w 1604330"/>
              <a:gd name="connsiteY7" fmla="*/ 2037110 h 3502894"/>
              <a:gd name="connsiteX8" fmla="*/ 999350 w 1604330"/>
              <a:gd name="connsiteY8" fmla="*/ 1283923 h 3502894"/>
              <a:gd name="connsiteX9" fmla="*/ 1289444 w 1604330"/>
              <a:gd name="connsiteY9" fmla="*/ 2614627 h 3502894"/>
              <a:gd name="connsiteX10" fmla="*/ 1062052 w 1604330"/>
              <a:gd name="connsiteY10" fmla="*/ 2614627 h 3502894"/>
              <a:gd name="connsiteX11" fmla="*/ 1062052 w 1604330"/>
              <a:gd name="connsiteY11" fmla="*/ 3502893 h 3502894"/>
              <a:gd name="connsiteX12" fmla="*/ 902117 w 1604330"/>
              <a:gd name="connsiteY12" fmla="*/ 3502893 h 3502894"/>
              <a:gd name="connsiteX13" fmla="*/ 902117 w 1604330"/>
              <a:gd name="connsiteY13" fmla="*/ 2614627 h 3502894"/>
              <a:gd name="connsiteX14" fmla="*/ 754216 w 1604330"/>
              <a:gd name="connsiteY14" fmla="*/ 2614627 h 3502894"/>
              <a:gd name="connsiteX15" fmla="*/ 754216 w 1604330"/>
              <a:gd name="connsiteY15" fmla="*/ 3502894 h 3502894"/>
              <a:gd name="connsiteX16" fmla="*/ 594281 w 1604330"/>
              <a:gd name="connsiteY16" fmla="*/ 3502894 h 3502894"/>
              <a:gd name="connsiteX17" fmla="*/ 594281 w 1604330"/>
              <a:gd name="connsiteY17" fmla="*/ 2614627 h 3502894"/>
              <a:gd name="connsiteX18" fmla="*/ 314886 w 1604330"/>
              <a:gd name="connsiteY18" fmla="*/ 2614627 h 3502894"/>
              <a:gd name="connsiteX19" fmla="*/ 608135 w 1604330"/>
              <a:gd name="connsiteY19" fmla="*/ 1269453 h 3502894"/>
              <a:gd name="connsiteX20" fmla="*/ 174458 w 1604330"/>
              <a:gd name="connsiteY20" fmla="*/ 2037110 h 3502894"/>
              <a:gd name="connsiteX21" fmla="*/ 0 w 1604330"/>
              <a:gd name="connsiteY21" fmla="*/ 2037110 h 3502894"/>
              <a:gd name="connsiteX22" fmla="*/ 802165 w 1604330"/>
              <a:gd name="connsiteY22" fmla="*/ 429450 h 3502894"/>
              <a:gd name="connsiteX23" fmla="*/ 1093414 w 1604330"/>
              <a:gd name="connsiteY23" fmla="*/ 713190 h 3502894"/>
              <a:gd name="connsiteX24" fmla="*/ 802165 w 1604330"/>
              <a:gd name="connsiteY24" fmla="*/ 996930 h 3502894"/>
              <a:gd name="connsiteX25" fmla="*/ 510916 w 1604330"/>
              <a:gd name="connsiteY25" fmla="*/ 713190 h 3502894"/>
              <a:gd name="connsiteX26" fmla="*/ 802165 w 1604330"/>
              <a:gd name="connsiteY26" fmla="*/ 429450 h 3502894"/>
              <a:gd name="connsiteX27" fmla="*/ 338276 w 1604330"/>
              <a:gd name="connsiteY27" fmla="*/ 0 h 3502894"/>
              <a:gd name="connsiteX28" fmla="*/ 1241856 w 1604330"/>
              <a:gd name="connsiteY28" fmla="*/ 0 h 3502894"/>
              <a:gd name="connsiteX29" fmla="*/ 1241856 w 1604330"/>
              <a:gd name="connsiteY29" fmla="*/ 45719 h 3502894"/>
              <a:gd name="connsiteX30" fmla="*/ 1086116 w 1604330"/>
              <a:gd name="connsiteY30" fmla="*/ 45719 h 3502894"/>
              <a:gd name="connsiteX31" fmla="*/ 1086116 w 1604330"/>
              <a:gd name="connsiteY31" fmla="*/ 283792 h 3502894"/>
              <a:gd name="connsiteX32" fmla="*/ 494017 w 1604330"/>
              <a:gd name="connsiteY32" fmla="*/ 283792 h 3502894"/>
              <a:gd name="connsiteX33" fmla="*/ 494017 w 1604330"/>
              <a:gd name="connsiteY33" fmla="*/ 45719 h 3502894"/>
              <a:gd name="connsiteX34" fmla="*/ 338276 w 1604330"/>
              <a:gd name="connsiteY34" fmla="*/ 45719 h 3502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604330" h="3502894">
                <a:moveTo>
                  <a:pt x="523373" y="1110679"/>
                </a:moveTo>
                <a:lnTo>
                  <a:pt x="642747" y="1110679"/>
                </a:lnTo>
                <a:lnTo>
                  <a:pt x="697831" y="1110679"/>
                </a:lnTo>
                <a:lnTo>
                  <a:pt x="900660" y="1110679"/>
                </a:lnTo>
                <a:lnTo>
                  <a:pt x="961583" y="1110679"/>
                </a:lnTo>
                <a:lnTo>
                  <a:pt x="1076577" y="1110679"/>
                </a:lnTo>
                <a:lnTo>
                  <a:pt x="1604330" y="2037110"/>
                </a:lnTo>
                <a:lnTo>
                  <a:pt x="1428412" y="2037110"/>
                </a:lnTo>
                <a:lnTo>
                  <a:pt x="999350" y="1283923"/>
                </a:lnTo>
                <a:lnTo>
                  <a:pt x="1289444" y="2614627"/>
                </a:lnTo>
                <a:lnTo>
                  <a:pt x="1062052" y="2614627"/>
                </a:lnTo>
                <a:lnTo>
                  <a:pt x="1062052" y="3502893"/>
                </a:lnTo>
                <a:lnTo>
                  <a:pt x="902117" y="3502893"/>
                </a:lnTo>
                <a:lnTo>
                  <a:pt x="902117" y="2614627"/>
                </a:lnTo>
                <a:lnTo>
                  <a:pt x="754216" y="2614627"/>
                </a:lnTo>
                <a:lnTo>
                  <a:pt x="754216" y="3502894"/>
                </a:lnTo>
                <a:lnTo>
                  <a:pt x="594281" y="3502894"/>
                </a:lnTo>
                <a:lnTo>
                  <a:pt x="594281" y="2614627"/>
                </a:lnTo>
                <a:lnTo>
                  <a:pt x="314886" y="2614627"/>
                </a:lnTo>
                <a:lnTo>
                  <a:pt x="608135" y="1269453"/>
                </a:lnTo>
                <a:lnTo>
                  <a:pt x="174458" y="2037110"/>
                </a:lnTo>
                <a:lnTo>
                  <a:pt x="0" y="2037110"/>
                </a:lnTo>
                <a:close/>
                <a:moveTo>
                  <a:pt x="802165" y="429450"/>
                </a:moveTo>
                <a:cubicBezTo>
                  <a:pt x="963017" y="429450"/>
                  <a:pt x="1093414" y="556485"/>
                  <a:pt x="1093414" y="713190"/>
                </a:cubicBezTo>
                <a:cubicBezTo>
                  <a:pt x="1093414" y="869895"/>
                  <a:pt x="963017" y="996930"/>
                  <a:pt x="802165" y="996930"/>
                </a:cubicBezTo>
                <a:cubicBezTo>
                  <a:pt x="641313" y="996930"/>
                  <a:pt x="510916" y="869895"/>
                  <a:pt x="510916" y="713190"/>
                </a:cubicBezTo>
                <a:cubicBezTo>
                  <a:pt x="510916" y="556485"/>
                  <a:pt x="641313" y="429450"/>
                  <a:pt x="802165" y="429450"/>
                </a:cubicBezTo>
                <a:close/>
                <a:moveTo>
                  <a:pt x="338276" y="0"/>
                </a:moveTo>
                <a:lnTo>
                  <a:pt x="1241856" y="0"/>
                </a:lnTo>
                <a:lnTo>
                  <a:pt x="1241856" y="45719"/>
                </a:lnTo>
                <a:lnTo>
                  <a:pt x="1086116" y="45719"/>
                </a:lnTo>
                <a:lnTo>
                  <a:pt x="1086116" y="283792"/>
                </a:lnTo>
                <a:lnTo>
                  <a:pt x="494017" y="283792"/>
                </a:lnTo>
                <a:lnTo>
                  <a:pt x="494017" y="45719"/>
                </a:lnTo>
                <a:lnTo>
                  <a:pt x="338276" y="45719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Callout 12"/>
          <p:cNvSpPr/>
          <p:nvPr/>
        </p:nvSpPr>
        <p:spPr>
          <a:xfrm>
            <a:off x="6494106" y="4724400"/>
            <a:ext cx="4236098" cy="1357106"/>
          </a:xfrm>
          <a:prstGeom prst="wedgeEllipseCallout">
            <a:avLst>
              <a:gd name="adj1" fmla="val 55297"/>
              <a:gd name="adj2" fmla="val 268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lvl="1"/>
            <a:r>
              <a:rPr lang="en-US" sz="2800" dirty="0">
                <a:solidFill>
                  <a:schemeClr val="tx1"/>
                </a:solidFill>
              </a:rPr>
              <a:t>By the CMC: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P(</a:t>
            </a:r>
            <a:r>
              <a:rPr lang="en-US" dirty="0" err="1">
                <a:solidFill>
                  <a:schemeClr val="tx1"/>
                </a:solidFill>
              </a:rPr>
              <a:t>CVD|Smoking</a:t>
            </a:r>
            <a:r>
              <a:rPr lang="en-US" dirty="0">
                <a:solidFill>
                  <a:schemeClr val="tx1"/>
                </a:solidFill>
              </a:rPr>
              <a:t>, Yellow Teeth) = P(</a:t>
            </a:r>
            <a:r>
              <a:rPr lang="en-US" dirty="0" err="1">
                <a:solidFill>
                  <a:schemeClr val="tx1"/>
                </a:solidFill>
              </a:rPr>
              <a:t>CVD|Smoking</a:t>
            </a:r>
            <a:r>
              <a:rPr lang="en-US" dirty="0">
                <a:solidFill>
                  <a:schemeClr val="tx1"/>
                </a:solidFill>
              </a:rPr>
              <a:t>)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  <a:endParaRPr lang="en-US" sz="2800" b="1" dirty="0">
              <a:solidFill>
                <a:schemeClr val="tx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609600" y="2016508"/>
            <a:ext cx="3623734" cy="1531515"/>
            <a:chOff x="787399" y="3694956"/>
            <a:chExt cx="3623734" cy="1531515"/>
          </a:xfrm>
        </p:grpSpPr>
        <p:sp>
          <p:nvSpPr>
            <p:cNvPr id="15" name="Rounded Rectangle 14"/>
            <p:cNvSpPr/>
            <p:nvPr/>
          </p:nvSpPr>
          <p:spPr>
            <a:xfrm>
              <a:off x="2104876" y="3694956"/>
              <a:ext cx="1224136" cy="4320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Smoking</a:t>
              </a:r>
              <a:endParaRPr lang="el-GR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787399" y="4817848"/>
              <a:ext cx="1317477" cy="4086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FFC000"/>
                  </a:solidFill>
                </a:rPr>
                <a:t>Yellow Teeth</a:t>
              </a:r>
              <a:endParaRPr lang="el-GR" sz="1400" dirty="0">
                <a:solidFill>
                  <a:srgbClr val="FFC000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00487" y="4817848"/>
              <a:ext cx="1410646" cy="4086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0" rIns="36000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CVD</a:t>
              </a:r>
              <a:endParaRPr lang="el-GR" dirty="0">
                <a:solidFill>
                  <a:srgbClr val="0070C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5" idx="2"/>
              <a:endCxn id="16" idx="0"/>
            </p:cNvCxnSpPr>
            <p:nvPr/>
          </p:nvCxnSpPr>
          <p:spPr>
            <a:xfrm flipH="1">
              <a:off x="1446138" y="4127004"/>
              <a:ext cx="1270806" cy="69084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5" idx="2"/>
              <a:endCxn id="17" idx="0"/>
            </p:cNvCxnSpPr>
            <p:nvPr/>
          </p:nvCxnSpPr>
          <p:spPr>
            <a:xfrm>
              <a:off x="2716944" y="4127004"/>
              <a:ext cx="988866" cy="69084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4448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Factorization with the CMC</a:t>
            </a:r>
            <a:endParaRPr lang="el-GR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CCDCE5-4316-4054-8E01-72147F453FFE}" type="slidenum">
              <a:rPr lang="el-GR" smtClean="0"/>
              <a:pPr>
                <a:defRPr/>
              </a:pPr>
              <a:t>16</a:t>
            </a:fld>
            <a:endParaRPr lang="el-GR"/>
          </a:p>
        </p:txBody>
      </p:sp>
      <p:sp>
        <p:nvSpPr>
          <p:cNvPr id="20" name="Rectangle 19"/>
          <p:cNvSpPr/>
          <p:nvPr/>
        </p:nvSpPr>
        <p:spPr>
          <a:xfrm>
            <a:off x="5503056" y="1264957"/>
            <a:ext cx="62646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P(Smoking, </a:t>
            </a:r>
            <a:r>
              <a:rPr lang="en-US" sz="2400" dirty="0">
                <a:solidFill>
                  <a:srgbClr val="FFC000"/>
                </a:solidFill>
              </a:rPr>
              <a:t>Yellow Teeth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70C0"/>
                </a:solidFill>
              </a:rPr>
              <a:t>CVD</a:t>
            </a:r>
            <a:r>
              <a:rPr lang="en-US" sz="2400" dirty="0"/>
              <a:t>) =</a:t>
            </a:r>
          </a:p>
          <a:p>
            <a:r>
              <a:rPr lang="en-US" sz="2400" dirty="0"/>
              <a:t>P(Smoking) </a:t>
            </a:r>
            <a:r>
              <a:rPr lang="en-US" sz="2400" dirty="0">
                <a:sym typeface="Symbol"/>
              </a:rPr>
              <a:t></a:t>
            </a:r>
            <a:endParaRPr lang="en-US" sz="2400" dirty="0"/>
          </a:p>
          <a:p>
            <a:r>
              <a:rPr lang="en-US" sz="2400" dirty="0"/>
              <a:t>P(</a:t>
            </a:r>
            <a:r>
              <a:rPr lang="en-US" sz="2400" dirty="0">
                <a:solidFill>
                  <a:srgbClr val="FFC000"/>
                </a:solidFill>
              </a:rPr>
              <a:t>Yellow Teeth </a:t>
            </a:r>
            <a:r>
              <a:rPr lang="en-US" sz="2400" dirty="0"/>
              <a:t>| Smoking ) </a:t>
            </a:r>
            <a:r>
              <a:rPr lang="en-US" sz="2400" dirty="0">
                <a:sym typeface="Symbol"/>
              </a:rPr>
              <a:t></a:t>
            </a:r>
            <a:endParaRPr lang="en-US" sz="2400" dirty="0"/>
          </a:p>
          <a:p>
            <a:r>
              <a:rPr lang="en-US" sz="2400" dirty="0"/>
              <a:t>P(</a:t>
            </a:r>
            <a:r>
              <a:rPr lang="en-US" sz="2400" dirty="0">
                <a:solidFill>
                  <a:srgbClr val="0070C0"/>
                </a:solidFill>
              </a:rPr>
              <a:t>CVD</a:t>
            </a:r>
            <a:r>
              <a:rPr lang="en-US" sz="2400" dirty="0"/>
              <a:t> | Smoking)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157092" y="4206724"/>
                <a:ext cx="7556043" cy="1195007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381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3200"/>
                            <m:t>V</m:t>
                          </m:r>
                        </m:e>
                      </m:d>
                      <m:r>
                        <a:rPr lang="en-US" sz="32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32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sz="3200"/>
                                <m:t>Parents</m:t>
                              </m:r>
                              <m:r>
                                <m:rPr>
                                  <m:nor/>
                                </m:rPr>
                                <a:rPr lang="en-US" sz="3200" b="0" i="0" smtClean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3200"/>
                                <m:t>of</m:t>
                              </m:r>
                              <m:r>
                                <m:rPr>
                                  <m:nor/>
                                </m:rPr>
                                <a:rPr lang="en-US" sz="3200"/>
                                <m:t> </m:t>
                              </m:r>
                              <m:r>
                                <a:rPr lang="en-US" sz="32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32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3200" b="0" i="0" smtClean="0"/>
                                <m:t>in</m:t>
                              </m:r>
                              <m:r>
                                <m:rPr>
                                  <m:nor/>
                                </m:rPr>
                                <a:rPr lang="en-US" sz="3200" b="0" i="0" smtClean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3200" b="0" i="0" smtClean="0"/>
                                <m:t>the</m:t>
                              </m:r>
                              <m:r>
                                <m:rPr>
                                  <m:nor/>
                                </m:rPr>
                                <a:rPr lang="en-US" sz="3200" b="0" i="0" smtClean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3200" b="0" i="0" smtClean="0"/>
                                <m:t>graph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l-GR" sz="32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7092" y="4206724"/>
                <a:ext cx="7556043" cy="119500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249609" y="4573395"/>
            <a:ext cx="1656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 general:</a:t>
            </a:r>
            <a:endParaRPr lang="el-GR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609600" y="2016508"/>
            <a:ext cx="3623734" cy="1531515"/>
            <a:chOff x="787399" y="3694956"/>
            <a:chExt cx="3623734" cy="1531515"/>
          </a:xfrm>
        </p:grpSpPr>
        <p:sp>
          <p:nvSpPr>
            <p:cNvPr id="14" name="Rounded Rectangle 13"/>
            <p:cNvSpPr/>
            <p:nvPr/>
          </p:nvSpPr>
          <p:spPr>
            <a:xfrm>
              <a:off x="2104876" y="3694956"/>
              <a:ext cx="1224136" cy="4320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Smoking</a:t>
              </a:r>
              <a:endParaRPr lang="el-GR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787399" y="4817848"/>
              <a:ext cx="1317477" cy="4086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FFC000"/>
                  </a:solidFill>
                </a:rPr>
                <a:t>Yellow Teeth</a:t>
              </a:r>
              <a:endParaRPr lang="el-GR" sz="1400" dirty="0">
                <a:solidFill>
                  <a:srgbClr val="FFC000"/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000487" y="4817848"/>
              <a:ext cx="1410646" cy="4086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0" rIns="36000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CVD</a:t>
              </a:r>
              <a:endParaRPr lang="el-GR" dirty="0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4" idx="2"/>
              <a:endCxn id="15" idx="0"/>
            </p:cNvCxnSpPr>
            <p:nvPr/>
          </p:nvCxnSpPr>
          <p:spPr>
            <a:xfrm flipH="1">
              <a:off x="1446138" y="4127004"/>
              <a:ext cx="1270806" cy="69084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2"/>
              <a:endCxn id="16" idx="0"/>
            </p:cNvCxnSpPr>
            <p:nvPr/>
          </p:nvCxnSpPr>
          <p:spPr>
            <a:xfrm>
              <a:off x="2716944" y="4127004"/>
              <a:ext cx="988866" cy="69084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5489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Bayesian Network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CCDCE5-4316-4054-8E01-72147F453FFE}" type="slidenum">
              <a:rPr lang="el-GR" smtClean="0"/>
              <a:pPr>
                <a:defRPr/>
              </a:pPr>
              <a:t>17</a:t>
            </a:fld>
            <a:endParaRPr lang="el-G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1070005" y="4060108"/>
                <a:ext cx="434625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2400">
                                <a:solidFill>
                                  <a:srgbClr val="FFC000"/>
                                </a:solidFill>
                              </a:rPr>
                              <m:t>Yellow</m:t>
                            </m:r>
                            <m:r>
                              <m:rPr>
                                <m:nor/>
                              </m:rPr>
                              <a:rPr lang="en-US" sz="2400">
                                <a:solidFill>
                                  <a:srgbClr val="FFC000"/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>
                                <a:solidFill>
                                  <a:srgbClr val="FFC000"/>
                                </a:solidFill>
                              </a:rPr>
                              <m:t>Teeth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sz="2400"/>
                          <m:t>Smoking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0.85</a:t>
                </a:r>
                <a:endParaRPr lang="el-GR" sz="24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005" y="4060108"/>
                <a:ext cx="4346254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421" t="-130263" r="-1264" b="-19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070005" y="4590596"/>
                <a:ext cx="441999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2400">
                                <a:solidFill>
                                  <a:srgbClr val="FFC000"/>
                                </a:solidFill>
                              </a:rPr>
                              <m:t>Yellow</m:t>
                            </m:r>
                            <m:r>
                              <m:rPr>
                                <m:nor/>
                              </m:rPr>
                              <a:rPr lang="en-US" sz="2400">
                                <a:solidFill>
                                  <a:srgbClr val="FFC000"/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>
                                <a:solidFill>
                                  <a:srgbClr val="FFC000"/>
                                </a:solidFill>
                              </a:rPr>
                              <m:t>Teeth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m:rPr>
                            <m:nor/>
                          </m:rPr>
                          <a:rPr lang="en-US" sz="2400"/>
                          <m:t>Smoking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0.1</a:t>
                </a: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005" y="4590596"/>
                <a:ext cx="4419993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414" t="-130263" r="-1103" b="-19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6486848" y="4590596"/>
                <a:ext cx="351910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4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CVD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m:rPr>
                            <m:nor/>
                          </m:rPr>
                          <a:rPr lang="en-US" sz="2400"/>
                          <m:t>Smoking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0.15</a:t>
                </a: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848" y="4590596"/>
                <a:ext cx="3519105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347" t="-130263" r="-1733" b="-19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486848" y="4060108"/>
                <a:ext cx="328827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CVD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sz="2400"/>
                          <m:t>Smoking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0.75</a:t>
                </a: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848" y="4060108"/>
                <a:ext cx="3288272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370" t="-130263" r="-1852" b="-19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7013117" y="2199625"/>
                <a:ext cx="247272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400"/>
                          <m:t>Smoking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0.3</a:t>
                </a: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117" y="2199625"/>
                <a:ext cx="2472728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493" t="-10526" r="-295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3188043" y="5852182"/>
            <a:ext cx="8263167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Causal DAG and conditional probability tables define a Causal Bayesian Network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059382" y="2299028"/>
            <a:ext cx="3623734" cy="1531515"/>
            <a:chOff x="787399" y="3694956"/>
            <a:chExt cx="3623734" cy="1531515"/>
          </a:xfrm>
        </p:grpSpPr>
        <p:sp>
          <p:nvSpPr>
            <p:cNvPr id="22" name="Rounded Rectangle 21"/>
            <p:cNvSpPr/>
            <p:nvPr/>
          </p:nvSpPr>
          <p:spPr>
            <a:xfrm>
              <a:off x="2104876" y="3694956"/>
              <a:ext cx="1224136" cy="4320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Smoking</a:t>
              </a:r>
              <a:endParaRPr lang="el-GR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787399" y="4817848"/>
              <a:ext cx="1317477" cy="4086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FFC000"/>
                  </a:solidFill>
                </a:rPr>
                <a:t>Yellow Teeth</a:t>
              </a:r>
              <a:endParaRPr lang="el-GR" sz="1400" dirty="0">
                <a:solidFill>
                  <a:srgbClr val="FFC000"/>
                </a:solidFill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3000487" y="4817848"/>
              <a:ext cx="1410646" cy="4086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0" rIns="36000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CVD</a:t>
              </a:r>
              <a:endParaRPr lang="el-GR" dirty="0">
                <a:solidFill>
                  <a:srgbClr val="0070C0"/>
                </a:solidFill>
              </a:endParaRPr>
            </a:p>
          </p:txBody>
        </p:sp>
        <p:cxnSp>
          <p:nvCxnSpPr>
            <p:cNvPr id="25" name="Straight Arrow Connector 24"/>
            <p:cNvCxnSpPr>
              <a:stCxn id="22" idx="2"/>
              <a:endCxn id="23" idx="0"/>
            </p:cNvCxnSpPr>
            <p:nvPr/>
          </p:nvCxnSpPr>
          <p:spPr>
            <a:xfrm flipH="1">
              <a:off x="1446138" y="4127004"/>
              <a:ext cx="1270806" cy="69084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2" idx="2"/>
              <a:endCxn id="24" idx="0"/>
            </p:cNvCxnSpPr>
            <p:nvPr/>
          </p:nvCxnSpPr>
          <p:spPr>
            <a:xfrm>
              <a:off x="2716944" y="4127004"/>
              <a:ext cx="988866" cy="69084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4767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Factorization with the CMC</a:t>
            </a:r>
            <a:endParaRPr lang="el-G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CCDCE5-4316-4054-8E01-72147F453FFE}" type="slidenum">
              <a:rPr lang="el-GR" smtClean="0"/>
              <a:pPr>
                <a:defRPr/>
              </a:pPr>
              <a:t>18</a:t>
            </a:fld>
            <a:endParaRPr lang="el-GR"/>
          </a:p>
        </p:txBody>
      </p:sp>
      <p:sp>
        <p:nvSpPr>
          <p:cNvPr id="14" name="Rectangle 13"/>
          <p:cNvSpPr/>
          <p:nvPr/>
        </p:nvSpPr>
        <p:spPr>
          <a:xfrm>
            <a:off x="828997" y="1951368"/>
            <a:ext cx="499641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P(Smoking, </a:t>
            </a:r>
            <a:r>
              <a:rPr lang="en-US" sz="2400" dirty="0">
                <a:solidFill>
                  <a:srgbClr val="FFC000"/>
                </a:solidFill>
              </a:rPr>
              <a:t>Yellow Teeth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70C0"/>
                </a:solidFill>
              </a:rPr>
              <a:t>CVD</a:t>
            </a:r>
            <a:r>
              <a:rPr lang="en-US" sz="2400" dirty="0"/>
              <a:t>) =</a:t>
            </a:r>
          </a:p>
          <a:p>
            <a:r>
              <a:rPr lang="en-US" sz="2400" dirty="0"/>
              <a:t>P(Smoking) </a:t>
            </a:r>
            <a:r>
              <a:rPr lang="en-US" sz="2400" dirty="0">
                <a:sym typeface="Symbol"/>
              </a:rPr>
              <a:t></a:t>
            </a:r>
            <a:endParaRPr lang="en-US" sz="2400" dirty="0"/>
          </a:p>
          <a:p>
            <a:r>
              <a:rPr lang="en-US" sz="2400" dirty="0"/>
              <a:t>P(</a:t>
            </a:r>
            <a:r>
              <a:rPr lang="en-US" sz="2400" dirty="0">
                <a:solidFill>
                  <a:srgbClr val="FFC000"/>
                </a:solidFill>
              </a:rPr>
              <a:t>Yellow Teeth </a:t>
            </a:r>
            <a:r>
              <a:rPr lang="en-US" sz="2400" dirty="0"/>
              <a:t>| Smoking ) </a:t>
            </a:r>
            <a:r>
              <a:rPr lang="en-US" sz="2400" dirty="0">
                <a:sym typeface="Symbol"/>
              </a:rPr>
              <a:t></a:t>
            </a:r>
            <a:endParaRPr lang="en-US" sz="2400" dirty="0"/>
          </a:p>
          <a:p>
            <a:r>
              <a:rPr lang="en-US" sz="2400" dirty="0"/>
              <a:t>P(</a:t>
            </a:r>
            <a:r>
              <a:rPr lang="en-US" sz="2400" dirty="0">
                <a:solidFill>
                  <a:srgbClr val="0070C0"/>
                </a:solidFill>
              </a:rPr>
              <a:t>CVD</a:t>
            </a:r>
            <a:r>
              <a:rPr lang="en-US" sz="2400" dirty="0"/>
              <a:t> | Smoking, </a:t>
            </a:r>
            <a:r>
              <a:rPr lang="en-US" sz="2400" dirty="0">
                <a:solidFill>
                  <a:srgbClr val="FFC000"/>
                </a:solidFill>
              </a:rPr>
              <a:t>Yellow Teeth</a:t>
            </a:r>
            <a:r>
              <a:rPr lang="en-US" sz="2400" dirty="0"/>
              <a:t>)  </a:t>
            </a:r>
          </a:p>
          <a:p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828997" y="1201896"/>
            <a:ext cx="3135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Before CMC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41495" y="1201896"/>
            <a:ext cx="3135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After CMC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741495" y="1812770"/>
            <a:ext cx="499641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P(Smoking, </a:t>
            </a:r>
            <a:r>
              <a:rPr lang="en-US" sz="2400" dirty="0">
                <a:solidFill>
                  <a:srgbClr val="FFC000"/>
                </a:solidFill>
              </a:rPr>
              <a:t>Yellow Teeth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70C0"/>
                </a:solidFill>
              </a:rPr>
              <a:t>CVD</a:t>
            </a:r>
            <a:r>
              <a:rPr lang="en-US" sz="2400" dirty="0"/>
              <a:t>) =</a:t>
            </a:r>
          </a:p>
          <a:p>
            <a:r>
              <a:rPr lang="en-US" sz="2400" dirty="0"/>
              <a:t>P(Smoking) </a:t>
            </a:r>
            <a:r>
              <a:rPr lang="en-US" sz="2400" dirty="0">
                <a:sym typeface="Symbol"/>
              </a:rPr>
              <a:t></a:t>
            </a:r>
            <a:endParaRPr lang="en-US" sz="2400" dirty="0"/>
          </a:p>
          <a:p>
            <a:r>
              <a:rPr lang="en-US" sz="2400" dirty="0"/>
              <a:t>P(</a:t>
            </a:r>
            <a:r>
              <a:rPr lang="en-US" sz="2400" dirty="0">
                <a:solidFill>
                  <a:srgbClr val="FFC000"/>
                </a:solidFill>
              </a:rPr>
              <a:t>Yellow Teeth </a:t>
            </a:r>
            <a:r>
              <a:rPr lang="en-US" sz="2400" dirty="0"/>
              <a:t>| Smoking ) </a:t>
            </a:r>
            <a:r>
              <a:rPr lang="en-US" sz="2400" dirty="0">
                <a:sym typeface="Symbol"/>
              </a:rPr>
              <a:t></a:t>
            </a:r>
            <a:endParaRPr lang="en-US" sz="2400" dirty="0"/>
          </a:p>
          <a:p>
            <a:r>
              <a:rPr lang="en-US" sz="2400" dirty="0"/>
              <a:t>P(</a:t>
            </a:r>
            <a:r>
              <a:rPr lang="en-US" sz="2400" dirty="0">
                <a:solidFill>
                  <a:srgbClr val="0070C0"/>
                </a:solidFill>
              </a:rPr>
              <a:t>CVD</a:t>
            </a:r>
            <a:r>
              <a:rPr lang="en-US" sz="2400" dirty="0"/>
              <a:t> | Smoking, </a:t>
            </a:r>
            <a:r>
              <a:rPr lang="en-US" sz="2400" strike="sngStrike" dirty="0">
                <a:solidFill>
                  <a:srgbClr val="FFC000"/>
                </a:solidFill>
              </a:rPr>
              <a:t>Yellow Teeth</a:t>
            </a:r>
            <a:r>
              <a:rPr lang="en-US" sz="2400" dirty="0"/>
              <a:t>)  </a:t>
            </a:r>
          </a:p>
          <a:p>
            <a:endParaRPr lang="en-US" sz="2400" dirty="0"/>
          </a:p>
        </p:txBody>
      </p:sp>
      <p:sp>
        <p:nvSpPr>
          <p:cNvPr id="7" name="Line Callout 1 6"/>
          <p:cNvSpPr/>
          <p:nvPr/>
        </p:nvSpPr>
        <p:spPr>
          <a:xfrm>
            <a:off x="3327204" y="1951368"/>
            <a:ext cx="370703" cy="345989"/>
          </a:xfrm>
          <a:prstGeom prst="borderCallout1">
            <a:avLst>
              <a:gd name="adj1" fmla="val 72322"/>
              <a:gd name="adj2" fmla="val -15000"/>
              <a:gd name="adj3" fmla="val 158929"/>
              <a:gd name="adj4" fmla="val -188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8" name="Line Callout 1 27"/>
          <p:cNvSpPr/>
          <p:nvPr/>
        </p:nvSpPr>
        <p:spPr>
          <a:xfrm>
            <a:off x="4988159" y="2297357"/>
            <a:ext cx="370703" cy="345989"/>
          </a:xfrm>
          <a:prstGeom prst="borderCallout1">
            <a:avLst>
              <a:gd name="adj1" fmla="val 72322"/>
              <a:gd name="adj2" fmla="val -15000"/>
              <a:gd name="adj3" fmla="val 158929"/>
              <a:gd name="adj4" fmla="val -188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9" name="Line Callout 1 28"/>
          <p:cNvSpPr/>
          <p:nvPr/>
        </p:nvSpPr>
        <p:spPr>
          <a:xfrm>
            <a:off x="5589046" y="2656771"/>
            <a:ext cx="370703" cy="345989"/>
          </a:xfrm>
          <a:prstGeom prst="borderCallout1">
            <a:avLst>
              <a:gd name="adj1" fmla="val 72322"/>
              <a:gd name="adj2" fmla="val -15000"/>
              <a:gd name="adj3" fmla="val 158929"/>
              <a:gd name="adj4" fmla="val -188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0" name="Line Callout 1 29"/>
          <p:cNvSpPr/>
          <p:nvPr/>
        </p:nvSpPr>
        <p:spPr>
          <a:xfrm>
            <a:off x="9259063" y="1937943"/>
            <a:ext cx="370703" cy="345989"/>
          </a:xfrm>
          <a:prstGeom prst="borderCallout1">
            <a:avLst>
              <a:gd name="adj1" fmla="val 72322"/>
              <a:gd name="adj2" fmla="val -15000"/>
              <a:gd name="adj3" fmla="val 158929"/>
              <a:gd name="adj4" fmla="val -188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1" name="Line Callout 1 30"/>
          <p:cNvSpPr/>
          <p:nvPr/>
        </p:nvSpPr>
        <p:spPr>
          <a:xfrm>
            <a:off x="10920018" y="2283932"/>
            <a:ext cx="370703" cy="345989"/>
          </a:xfrm>
          <a:prstGeom prst="borderCallout1">
            <a:avLst>
              <a:gd name="adj1" fmla="val 72322"/>
              <a:gd name="adj2" fmla="val -15000"/>
              <a:gd name="adj3" fmla="val 158929"/>
              <a:gd name="adj4" fmla="val -188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2" name="Line Callout 1 31"/>
          <p:cNvSpPr/>
          <p:nvPr/>
        </p:nvSpPr>
        <p:spPr>
          <a:xfrm>
            <a:off x="11520905" y="2643346"/>
            <a:ext cx="370703" cy="345989"/>
          </a:xfrm>
          <a:prstGeom prst="borderCallout1">
            <a:avLst>
              <a:gd name="adj1" fmla="val 72322"/>
              <a:gd name="adj2" fmla="val -15000"/>
              <a:gd name="adj3" fmla="val 158929"/>
              <a:gd name="adj4" fmla="val -188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44128" y="4528373"/>
            <a:ext cx="1532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1+2+4 = 7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097528" y="4513570"/>
            <a:ext cx="1532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1+2+2 = 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C34041-2549-A33B-33BA-824B8760BA7E}"/>
              </a:ext>
            </a:extLst>
          </p:cNvPr>
          <p:cNvSpPr txBox="1"/>
          <p:nvPr/>
        </p:nvSpPr>
        <p:spPr>
          <a:xfrm>
            <a:off x="3409122" y="3957328"/>
            <a:ext cx="5367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dirty="0"/>
              <a:t>Number of parameters for binary variables</a:t>
            </a:r>
          </a:p>
        </p:txBody>
      </p:sp>
    </p:spTree>
    <p:extLst>
      <p:ext uri="{BB962C8B-B14F-4D97-AF65-F5344CB8AC3E}">
        <p14:creationId xmlns:p14="http://schemas.microsoft.com/office/powerpoint/2010/main" val="3273580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8" grpId="0"/>
      <p:bldP spid="3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Factorization with the CMC</a:t>
            </a:r>
            <a:endParaRPr lang="el-GR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748485" y="2012040"/>
            <a:ext cx="8289880" cy="3906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Assume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n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binary variables with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  <a:latin typeface="+mn-lt"/>
              </a:rPr>
              <a:t>k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parents each.</a:t>
            </a:r>
          </a:p>
          <a:p>
            <a:pPr marL="274320" lvl="1" indent="0" algn="l">
              <a:buNone/>
            </a:pPr>
            <a:endParaRPr lang="el-GR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CDCE5-4316-4054-8E01-72147F453FFE}" type="slidenum">
              <a:rPr lang="el-GR" smtClean="0"/>
              <a:pPr/>
              <a:t>19</a:t>
            </a:fld>
            <a:endParaRPr lang="el-GR"/>
          </a:p>
        </p:txBody>
      </p:sp>
      <p:sp>
        <p:nvSpPr>
          <p:cNvPr id="4" name="Oval 3"/>
          <p:cNvSpPr/>
          <p:nvPr/>
        </p:nvSpPr>
        <p:spPr>
          <a:xfrm>
            <a:off x="9817765" y="5238308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12" name="Straight Arrow Connector 11"/>
          <p:cNvCxnSpPr>
            <a:stCxn id="6" idx="5"/>
            <a:endCxn id="4" idx="1"/>
          </p:cNvCxnSpPr>
          <p:nvPr/>
        </p:nvCxnSpPr>
        <p:spPr>
          <a:xfrm>
            <a:off x="9141617" y="4085287"/>
            <a:ext cx="743103" cy="1219976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4"/>
            <a:endCxn id="4" idx="0"/>
          </p:cNvCxnSpPr>
          <p:nvPr/>
        </p:nvCxnSpPr>
        <p:spPr>
          <a:xfrm>
            <a:off x="9772060" y="4152242"/>
            <a:ext cx="274305" cy="1086066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  <a:endCxn id="4" idx="7"/>
          </p:cNvCxnSpPr>
          <p:nvPr/>
        </p:nvCxnSpPr>
        <p:spPr>
          <a:xfrm flipH="1">
            <a:off x="10208010" y="4085287"/>
            <a:ext cx="743103" cy="1219976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8751372" y="3366462"/>
            <a:ext cx="2589986" cy="785780"/>
            <a:chOff x="4501108" y="3009562"/>
            <a:chExt cx="2589986" cy="785780"/>
          </a:xfrm>
        </p:grpSpPr>
        <p:sp>
          <p:nvSpPr>
            <p:cNvPr id="6" name="Oval 5"/>
            <p:cNvSpPr/>
            <p:nvPr/>
          </p:nvSpPr>
          <p:spPr>
            <a:xfrm>
              <a:off x="4501108" y="3338142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7" name="Oval 6"/>
            <p:cNvSpPr/>
            <p:nvPr/>
          </p:nvSpPr>
          <p:spPr>
            <a:xfrm>
              <a:off x="5293196" y="3338142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8" name="Oval 7"/>
            <p:cNvSpPr/>
            <p:nvPr/>
          </p:nvSpPr>
          <p:spPr>
            <a:xfrm>
              <a:off x="6633894" y="3338142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803042" y="3009562"/>
              <a:ext cx="84233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/>
                <a:t>…</a:t>
              </a:r>
              <a:endParaRPr lang="el-GR" sz="4400" dirty="0"/>
            </a:p>
          </p:txBody>
        </p:sp>
      </p:grpSp>
      <p:sp>
        <p:nvSpPr>
          <p:cNvPr id="22" name="Left Brace 21"/>
          <p:cNvSpPr/>
          <p:nvPr/>
        </p:nvSpPr>
        <p:spPr>
          <a:xfrm rot="5400000">
            <a:off x="9812365" y="2367209"/>
            <a:ext cx="468000" cy="2016000"/>
          </a:xfrm>
          <a:prstGeom prst="leftBrace">
            <a:avLst>
              <a:gd name="adj1" fmla="val 4528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4" name="Rectangle 23"/>
          <p:cNvSpPr/>
          <p:nvPr/>
        </p:nvSpPr>
        <p:spPr>
          <a:xfrm>
            <a:off x="9897125" y="2773475"/>
            <a:ext cx="348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baseline="30000" dirty="0">
                <a:solidFill>
                  <a:srgbClr val="0070C0"/>
                </a:solidFill>
              </a:rPr>
              <a:t>k</a:t>
            </a:r>
            <a:endParaRPr lang="el-GR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130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22472" y="343447"/>
            <a:ext cx="10505872" cy="490477"/>
          </a:xfrm>
        </p:spPr>
        <p:txBody>
          <a:bodyPr spcFirstLastPara="1" vert="horz" wrap="square" lIns="91355" tIns="45678" rIns="91355" bIns="45678" rtlCol="0" anchor="ctr" anchorCtr="0">
            <a:normAutofit fontScale="90000"/>
          </a:bodyPr>
          <a:lstStyle/>
          <a:p>
            <a:r>
              <a:rPr lang="en-US" dirty="0"/>
              <a:t>Reminder: Association is not Causality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465787" y="3632994"/>
            <a:ext cx="3111538" cy="539500"/>
            <a:chOff x="8209984" y="2508756"/>
            <a:chExt cx="3114419" cy="540000"/>
          </a:xfrm>
        </p:grpSpPr>
        <p:sp>
          <p:nvSpPr>
            <p:cNvPr id="9" name="Rectangle 8"/>
            <p:cNvSpPr/>
            <p:nvPr/>
          </p:nvSpPr>
          <p:spPr>
            <a:xfrm>
              <a:off x="8209984" y="2508756"/>
              <a:ext cx="1260000" cy="54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998" dirty="0"/>
                <a:t>Smoking</a:t>
              </a:r>
              <a:endParaRPr lang="el-GR" sz="1998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064403" y="2508756"/>
              <a:ext cx="1260000" cy="54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998" dirty="0"/>
                <a:t>COPD</a:t>
              </a:r>
              <a:endParaRPr lang="el-GR" sz="1998" dirty="0"/>
            </a:p>
          </p:txBody>
        </p:sp>
        <p:cxnSp>
          <p:nvCxnSpPr>
            <p:cNvPr id="11" name="Straight Arrow Connector 10"/>
            <p:cNvCxnSpPr>
              <a:stCxn id="9" idx="3"/>
              <a:endCxn id="10" idx="1"/>
            </p:cNvCxnSpPr>
            <p:nvPr/>
          </p:nvCxnSpPr>
          <p:spPr>
            <a:xfrm>
              <a:off x="9469984" y="2778756"/>
              <a:ext cx="59441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614676" y="3655171"/>
            <a:ext cx="1258835" cy="539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98" dirty="0"/>
              <a:t>Smoking</a:t>
            </a:r>
            <a:endParaRPr lang="el-GR" sz="1998" dirty="0"/>
          </a:p>
        </p:txBody>
      </p:sp>
      <p:sp>
        <p:nvSpPr>
          <p:cNvPr id="14" name="Rectangle 13"/>
          <p:cNvSpPr/>
          <p:nvPr/>
        </p:nvSpPr>
        <p:spPr>
          <a:xfrm>
            <a:off x="2426197" y="3655171"/>
            <a:ext cx="1258835" cy="539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98" dirty="0"/>
              <a:t>COPD</a:t>
            </a:r>
            <a:endParaRPr lang="el-GR" sz="1998" dirty="0"/>
          </a:p>
        </p:txBody>
      </p:sp>
      <p:sp>
        <p:nvSpPr>
          <p:cNvPr id="15" name="Rectangle 14"/>
          <p:cNvSpPr/>
          <p:nvPr/>
        </p:nvSpPr>
        <p:spPr>
          <a:xfrm>
            <a:off x="1470061" y="2333208"/>
            <a:ext cx="1438668" cy="71933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98"/>
              <a:t>Gene X</a:t>
            </a:r>
            <a:endParaRPr lang="el-GR" sz="1998" dirty="0"/>
          </a:p>
        </p:txBody>
      </p:sp>
      <p:cxnSp>
        <p:nvCxnSpPr>
          <p:cNvPr id="16" name="Straight Arrow Connector 15"/>
          <p:cNvCxnSpPr>
            <a:stCxn id="15" idx="2"/>
            <a:endCxn id="13" idx="0"/>
          </p:cNvCxnSpPr>
          <p:nvPr/>
        </p:nvCxnSpPr>
        <p:spPr>
          <a:xfrm flipH="1">
            <a:off x="1244093" y="3052542"/>
            <a:ext cx="945302" cy="6026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5" idx="2"/>
            <a:endCxn id="14" idx="0"/>
          </p:cNvCxnSpPr>
          <p:nvPr/>
        </p:nvCxnSpPr>
        <p:spPr>
          <a:xfrm>
            <a:off x="2189395" y="3052542"/>
            <a:ext cx="866219" cy="6026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0" idx="3"/>
            <a:endCxn id="21" idx="1"/>
          </p:cNvCxnSpPr>
          <p:nvPr/>
        </p:nvCxnSpPr>
        <p:spPr>
          <a:xfrm>
            <a:off x="5799065" y="3902745"/>
            <a:ext cx="55268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540230" y="3632995"/>
            <a:ext cx="1258835" cy="539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98" dirty="0"/>
              <a:t>Smoking</a:t>
            </a:r>
            <a:endParaRPr lang="el-GR" sz="1998" dirty="0"/>
          </a:p>
        </p:txBody>
      </p:sp>
      <p:sp>
        <p:nvSpPr>
          <p:cNvPr id="21" name="Rectangle 20"/>
          <p:cNvSpPr/>
          <p:nvPr/>
        </p:nvSpPr>
        <p:spPr>
          <a:xfrm>
            <a:off x="6351751" y="3632995"/>
            <a:ext cx="1258835" cy="539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98" dirty="0"/>
              <a:t>COPD</a:t>
            </a:r>
            <a:endParaRPr lang="el-GR" sz="1998" dirty="0"/>
          </a:p>
        </p:txBody>
      </p:sp>
      <p:sp>
        <p:nvSpPr>
          <p:cNvPr id="22" name="Rectangle 21"/>
          <p:cNvSpPr/>
          <p:nvPr/>
        </p:nvSpPr>
        <p:spPr>
          <a:xfrm>
            <a:off x="5356074" y="2320251"/>
            <a:ext cx="1438668" cy="71933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98" dirty="0"/>
              <a:t>Gene X</a:t>
            </a:r>
            <a:endParaRPr lang="el-GR" sz="1998" dirty="0"/>
          </a:p>
        </p:txBody>
      </p:sp>
      <p:cxnSp>
        <p:nvCxnSpPr>
          <p:cNvPr id="23" name="Straight Arrow Connector 22"/>
          <p:cNvCxnSpPr>
            <a:stCxn id="22" idx="2"/>
            <a:endCxn id="20" idx="0"/>
          </p:cNvCxnSpPr>
          <p:nvPr/>
        </p:nvCxnSpPr>
        <p:spPr>
          <a:xfrm flipH="1">
            <a:off x="5169647" y="3039585"/>
            <a:ext cx="905761" cy="5934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2"/>
            <a:endCxn id="21" idx="0"/>
          </p:cNvCxnSpPr>
          <p:nvPr/>
        </p:nvCxnSpPr>
        <p:spPr>
          <a:xfrm>
            <a:off x="6075408" y="3039585"/>
            <a:ext cx="905761" cy="5934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528951" y="4634368"/>
                <a:ext cx="10824849" cy="1717643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400" dirty="0"/>
                  <a:t>Three models, all imply Smoking and COPD are dependent </a:t>
                </a:r>
              </a:p>
              <a:p>
                <a:r>
                  <a:rPr lang="en-US" sz="2400" dirty="0"/>
                  <a:t>P(</a:t>
                </a:r>
                <a:r>
                  <a:rPr lang="en-US" sz="2400" dirty="0" err="1"/>
                  <a:t>COPD|Smoking</a:t>
                </a:r>
                <a:r>
                  <a:rPr lang="en-US" sz="2400" dirty="0"/>
                  <a:t>)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2400" dirty="0"/>
                  <a:t> P(COPD)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In model 1, changing smoking habits does not affect the probability of getting COPD</a:t>
                </a:r>
              </a:p>
              <a:p>
                <a:r>
                  <a:rPr lang="en-US" sz="2400" dirty="0">
                    <a:solidFill>
                      <a:srgbClr val="FF0000"/>
                    </a:solidFill>
                  </a:rPr>
                  <a:t>P(</a:t>
                </a:r>
                <a:r>
                  <a:rPr lang="en-US" sz="2400" dirty="0" err="1">
                    <a:solidFill>
                      <a:srgbClr val="FF0000"/>
                    </a:solidFill>
                  </a:rPr>
                  <a:t>COPD|do</a:t>
                </a:r>
                <a:r>
                  <a:rPr lang="en-US" sz="2400" dirty="0">
                    <a:solidFill>
                      <a:srgbClr val="FF0000"/>
                    </a:solidFill>
                  </a:rPr>
                  <a:t>(Smoking))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P(COPD)</a:t>
                </a:r>
              </a:p>
              <a:p>
                <a:pPr algn="ctr"/>
                <a:endParaRPr lang="el-GR" sz="2400" dirty="0"/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51" y="4634368"/>
                <a:ext cx="10824849" cy="1717643"/>
              </a:xfrm>
              <a:prstGeom prst="roundRect">
                <a:avLst/>
              </a:prstGeom>
              <a:blipFill>
                <a:blip r:embed="rId2"/>
                <a:stretch>
                  <a:fillRect l="-113" t="-19149" b="-354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3266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Factorization with the CMC</a:t>
            </a:r>
            <a:endParaRPr lang="el-G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10"/>
              <p:cNvSpPr>
                <a:spLocks noGrp="1"/>
              </p:cNvSpPr>
              <p:nvPr>
                <p:ph idx="1"/>
              </p:nvPr>
            </p:nvSpPr>
            <p:spPr>
              <a:xfrm>
                <a:off x="748485" y="2012040"/>
                <a:ext cx="8289880" cy="390616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Assume </a:t>
                </a:r>
                <a:r>
                  <a:rPr lang="en-US" b="1" dirty="0">
                    <a:solidFill>
                      <a:schemeClr val="tx1"/>
                    </a:solidFill>
                    <a:latin typeface="+mn-lt"/>
                  </a:rPr>
                  <a:t>n</a:t>
                </a:r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 binary variables with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0070C0"/>
                    </a:solidFill>
                    <a:latin typeface="+mn-lt"/>
                  </a:rPr>
                  <a:t>k</a:t>
                </a:r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 parents each.</a:t>
                </a:r>
              </a:p>
              <a:p>
                <a:pPr lvl="1" algn="l"/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Using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1" i="1">
                            <a:solidFill>
                              <a:schemeClr val="tx1"/>
                            </a:solidFill>
                            <a:latin typeface="+mn-lt"/>
                          </a:rPr>
                          <m:t>V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: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− 1 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parameters.</a:t>
                </a:r>
              </a:p>
              <a:p>
                <a:pPr lvl="1" algn="l"/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Using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nor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m:t>Pa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m:t>rents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m:t>of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: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 parameters.</a:t>
                </a:r>
              </a:p>
              <a:p>
                <a:pPr lvl="1" algn="l"/>
                <a:endParaRPr lang="en-US" dirty="0"/>
              </a:p>
              <a:p>
                <a:pPr lvl="1" algn="l"/>
                <a:r>
                  <a:rPr lang="en-US" dirty="0"/>
                  <a:t>Data and sample efficiency</a:t>
                </a:r>
                <a:endParaRPr lang="en-US" dirty="0">
                  <a:solidFill>
                    <a:schemeClr val="tx1"/>
                  </a:solidFill>
                  <a:latin typeface="+mn-lt"/>
                </a:endParaRPr>
              </a:p>
              <a:p>
                <a:pPr marL="274320" lvl="1" indent="0" algn="l">
                  <a:buNone/>
                </a:pPr>
                <a:endParaRPr lang="el-GR" dirty="0">
                  <a:solidFill>
                    <a:schemeClr val="tx1"/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11" name="Content Placehold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485" y="2012040"/>
                <a:ext cx="8289880" cy="3906160"/>
              </a:xfrm>
              <a:blipFill>
                <a:blip r:embed="rId3"/>
                <a:stretch>
                  <a:fillRect l="-1685" t="-2589"/>
                </a:stretch>
              </a:blipFill>
            </p:spPr>
            <p:txBody>
              <a:bodyPr/>
              <a:lstStyle/>
              <a:p>
                <a:r>
                  <a:rPr lang="en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CDCE5-4316-4054-8E01-72147F453FFE}" type="slidenum">
              <a:rPr lang="el-GR" smtClean="0"/>
              <a:pPr/>
              <a:t>20</a:t>
            </a:fld>
            <a:endParaRPr lang="el-GR"/>
          </a:p>
        </p:txBody>
      </p:sp>
      <p:sp>
        <p:nvSpPr>
          <p:cNvPr id="4" name="Oval 3"/>
          <p:cNvSpPr/>
          <p:nvPr/>
        </p:nvSpPr>
        <p:spPr>
          <a:xfrm>
            <a:off x="9817765" y="5238308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12" name="Straight Arrow Connector 11"/>
          <p:cNvCxnSpPr>
            <a:stCxn id="6" idx="5"/>
            <a:endCxn id="4" idx="1"/>
          </p:cNvCxnSpPr>
          <p:nvPr/>
        </p:nvCxnSpPr>
        <p:spPr>
          <a:xfrm>
            <a:off x="9141617" y="4085287"/>
            <a:ext cx="743103" cy="1219976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4"/>
            <a:endCxn id="4" idx="0"/>
          </p:cNvCxnSpPr>
          <p:nvPr/>
        </p:nvCxnSpPr>
        <p:spPr>
          <a:xfrm>
            <a:off x="9772060" y="4152242"/>
            <a:ext cx="274305" cy="1086066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  <a:endCxn id="4" idx="7"/>
          </p:cNvCxnSpPr>
          <p:nvPr/>
        </p:nvCxnSpPr>
        <p:spPr>
          <a:xfrm flipH="1">
            <a:off x="10208010" y="4085287"/>
            <a:ext cx="743103" cy="1219976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8751372" y="3366462"/>
            <a:ext cx="2589986" cy="785780"/>
            <a:chOff x="4501108" y="3009562"/>
            <a:chExt cx="2589986" cy="785780"/>
          </a:xfrm>
        </p:grpSpPr>
        <p:sp>
          <p:nvSpPr>
            <p:cNvPr id="6" name="Oval 5"/>
            <p:cNvSpPr/>
            <p:nvPr/>
          </p:nvSpPr>
          <p:spPr>
            <a:xfrm>
              <a:off x="4501108" y="3338142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7" name="Oval 6"/>
            <p:cNvSpPr/>
            <p:nvPr/>
          </p:nvSpPr>
          <p:spPr>
            <a:xfrm>
              <a:off x="5293196" y="3338142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8" name="Oval 7"/>
            <p:cNvSpPr/>
            <p:nvPr/>
          </p:nvSpPr>
          <p:spPr>
            <a:xfrm>
              <a:off x="6633894" y="3338142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803042" y="3009562"/>
              <a:ext cx="84233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/>
                <a:t>…</a:t>
              </a:r>
              <a:endParaRPr lang="el-GR" sz="4400" dirty="0"/>
            </a:p>
          </p:txBody>
        </p:sp>
      </p:grpSp>
      <p:sp>
        <p:nvSpPr>
          <p:cNvPr id="22" name="Left Brace 21"/>
          <p:cNvSpPr/>
          <p:nvPr/>
        </p:nvSpPr>
        <p:spPr>
          <a:xfrm rot="5400000">
            <a:off x="9812365" y="2367209"/>
            <a:ext cx="468000" cy="2016000"/>
          </a:xfrm>
          <a:prstGeom prst="leftBrace">
            <a:avLst>
              <a:gd name="adj1" fmla="val 4528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4" name="Rectangle 23"/>
          <p:cNvSpPr/>
          <p:nvPr/>
        </p:nvSpPr>
        <p:spPr>
          <a:xfrm>
            <a:off x="9897125" y="2773475"/>
            <a:ext cx="348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baseline="30000" dirty="0">
                <a:solidFill>
                  <a:srgbClr val="0070C0"/>
                </a:solidFill>
              </a:rPr>
              <a:t>k</a:t>
            </a:r>
            <a:endParaRPr lang="el-GR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057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Things you can do with a Causal Bayesian Network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973666" y="1480110"/>
                <a:ext cx="6096000" cy="470898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000" dirty="0"/>
                  <a:t>Factorize the joint probability distribution.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sz="20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Answer questions like: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Is Smoking independent from  Fatigue given  Levels of Protein X?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0" i="0" dirty="0" smtClean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m:t>Smoking</m:t>
                    </m:r>
                    <m:r>
                      <a:rPr lang="en-US" sz="2000" u="sng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m:t>Fatigue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m:t>|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m:t>Levels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m:t>of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m:t>Protein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m:t>X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m:t>?</m:t>
                    </m:r>
                  </m:oMath>
                </a14:m>
                <a:endParaRPr lang="en-US" sz="20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800100" lvl="1" indent="-342900">
                  <a:buFont typeface="+mj-lt"/>
                  <a:buAutoNum type="arabicPeriod"/>
                </a:pPr>
                <a:endParaRPr lang="en-US" sz="20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What is the probability of getting CVD if I have high levels of Protein X?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P(CVD| Levels of Protein X=high ) = ?</a:t>
                </a:r>
              </a:p>
              <a:p>
                <a:pPr marL="800100" lvl="1" indent="-342900">
                  <a:buFont typeface="+mj-lt"/>
                  <a:buAutoNum type="arabicPeriod"/>
                </a:pPr>
                <a:endParaRPr lang="en-US" sz="20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Will I reduce the probability of getting CVD if I design a drug that lowers the levels of protein X?	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P(</a:t>
                </a:r>
                <a:r>
                  <a:rPr lang="en-US" sz="2000" dirty="0" err="1">
                    <a:solidFill>
                      <a:schemeClr val="bg1">
                        <a:lumMod val="75000"/>
                      </a:schemeClr>
                    </a:solidFill>
                  </a:rPr>
                  <a:t>CVD|do</a:t>
                </a: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(Levels of Protein X=low))?</a:t>
                </a:r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666" y="1480110"/>
                <a:ext cx="6096000" cy="4708981"/>
              </a:xfrm>
              <a:prstGeom prst="rect">
                <a:avLst/>
              </a:prstGeom>
              <a:blipFill>
                <a:blip r:embed="rId2"/>
                <a:stretch>
                  <a:fillRect l="-1100" t="-907" b="-14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7509933" y="1820333"/>
            <a:ext cx="3558932" cy="4359064"/>
            <a:chOff x="6038684" y="1286168"/>
            <a:chExt cx="4037063" cy="5056020"/>
          </a:xfrm>
        </p:grpSpPr>
        <p:cxnSp>
          <p:nvCxnSpPr>
            <p:cNvPr id="7" name="AutoShape 7"/>
            <p:cNvCxnSpPr>
              <a:cxnSpLocks noChangeShapeType="1"/>
              <a:stCxn id="21" idx="2"/>
              <a:endCxn id="25" idx="0"/>
            </p:cNvCxnSpPr>
            <p:nvPr/>
          </p:nvCxnSpPr>
          <p:spPr bwMode="auto">
            <a:xfrm>
              <a:off x="7669709" y="2425315"/>
              <a:ext cx="934931" cy="563622"/>
            </a:xfrm>
            <a:prstGeom prst="straightConnector1">
              <a:avLst/>
            </a:prstGeom>
            <a:ln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" name="AutoShape 14"/>
            <p:cNvCxnSpPr>
              <a:cxnSpLocks noChangeShapeType="1"/>
              <a:stCxn id="27" idx="2"/>
              <a:endCxn id="28" idx="0"/>
            </p:cNvCxnSpPr>
            <p:nvPr/>
          </p:nvCxnSpPr>
          <p:spPr bwMode="auto">
            <a:xfrm flipH="1">
              <a:off x="8663219" y="4819034"/>
              <a:ext cx="349" cy="307022"/>
            </a:xfrm>
            <a:prstGeom prst="straightConnector1">
              <a:avLst/>
            </a:prstGeom>
            <a:ln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" name="AutoShape 16"/>
            <p:cNvCxnSpPr>
              <a:cxnSpLocks noChangeShapeType="1"/>
              <a:stCxn id="25" idx="2"/>
              <a:endCxn id="26" idx="0"/>
            </p:cNvCxnSpPr>
            <p:nvPr/>
          </p:nvCxnSpPr>
          <p:spPr bwMode="auto">
            <a:xfrm>
              <a:off x="8604640" y="3746798"/>
              <a:ext cx="12" cy="271262"/>
            </a:xfrm>
            <a:prstGeom prst="straightConnector1">
              <a:avLst/>
            </a:prstGeom>
            <a:ln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" name="AutoShape 20"/>
            <p:cNvCxnSpPr>
              <a:cxnSpLocks noChangeShapeType="1"/>
              <a:stCxn id="19" idx="2"/>
              <a:endCxn id="25" idx="0"/>
            </p:cNvCxnSpPr>
            <p:nvPr/>
          </p:nvCxnSpPr>
          <p:spPr bwMode="auto">
            <a:xfrm flipH="1">
              <a:off x="8604640" y="2459670"/>
              <a:ext cx="845955" cy="529267"/>
            </a:xfrm>
            <a:prstGeom prst="straightConnector1">
              <a:avLst/>
            </a:prstGeom>
            <a:ln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8214019" y="5126056"/>
              <a:ext cx="946592" cy="1216132"/>
              <a:chOff x="7586221" y="4311505"/>
              <a:chExt cx="946592" cy="1216132"/>
            </a:xfrm>
          </p:grpSpPr>
          <p:sp>
            <p:nvSpPr>
              <p:cNvPr id="28" name="Text Box 21"/>
              <p:cNvSpPr txBox="1">
                <a:spLocks noChangeArrowheads="1"/>
              </p:cNvSpPr>
              <p:nvPr/>
            </p:nvSpPr>
            <p:spPr bwMode="auto">
              <a:xfrm>
                <a:off x="7586221" y="4311505"/>
                <a:ext cx="898399" cy="392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 defTabSz="4232275"/>
                <a:r>
                  <a:rPr lang="en-US" sz="1600" dirty="0"/>
                  <a:t>Fatigue</a:t>
                </a:r>
              </a:p>
            </p:txBody>
          </p:sp>
          <p:pic>
            <p:nvPicPr>
              <p:cNvPr id="29" name="Picture 28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371" r="12353" b="15257"/>
              <a:stretch/>
            </p:blipFill>
            <p:spPr>
              <a:xfrm>
                <a:off x="7645137" y="4663821"/>
                <a:ext cx="887676" cy="863816"/>
              </a:xfrm>
              <a:prstGeom prst="rect">
                <a:avLst/>
              </a:prstGeom>
            </p:spPr>
          </p:pic>
        </p:grpSp>
        <p:grpSp>
          <p:nvGrpSpPr>
            <p:cNvPr id="12" name="Group 11"/>
            <p:cNvGrpSpPr/>
            <p:nvPr/>
          </p:nvGrpSpPr>
          <p:grpSpPr>
            <a:xfrm>
              <a:off x="8168618" y="4018059"/>
              <a:ext cx="930983" cy="800975"/>
              <a:chOff x="6986306" y="3521720"/>
              <a:chExt cx="930983" cy="800975"/>
            </a:xfrm>
          </p:grpSpPr>
          <p:sp>
            <p:nvSpPr>
              <p:cNvPr id="26" name="Text Box 12"/>
              <p:cNvSpPr txBox="1">
                <a:spLocks noChangeArrowheads="1"/>
              </p:cNvSpPr>
              <p:nvPr/>
            </p:nvSpPr>
            <p:spPr bwMode="auto">
              <a:xfrm>
                <a:off x="6986306" y="3521720"/>
                <a:ext cx="872067" cy="392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/>
                  <a:t>CVD</a:t>
                </a:r>
              </a:p>
            </p:txBody>
          </p:sp>
          <p:pic>
            <p:nvPicPr>
              <p:cNvPr id="27" name="Picture 26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09" t="9507" r="9167" b="6790"/>
              <a:stretch/>
            </p:blipFill>
            <p:spPr>
              <a:xfrm>
                <a:off x="7045222" y="3828742"/>
                <a:ext cx="872067" cy="493953"/>
              </a:xfrm>
              <a:prstGeom prst="rect">
                <a:avLst/>
              </a:prstGeom>
            </p:spPr>
          </p:pic>
        </p:grpSp>
        <p:grpSp>
          <p:nvGrpSpPr>
            <p:cNvPr id="13" name="Group 12"/>
            <p:cNvGrpSpPr/>
            <p:nvPr/>
          </p:nvGrpSpPr>
          <p:grpSpPr>
            <a:xfrm>
              <a:off x="8152363" y="2988937"/>
              <a:ext cx="1786432" cy="757861"/>
              <a:chOff x="6424873" y="2488835"/>
              <a:chExt cx="1962653" cy="757861"/>
            </a:xfrm>
          </p:grpSpPr>
          <p:sp>
            <p:nvSpPr>
              <p:cNvPr id="24" name="Text Box 17"/>
              <p:cNvSpPr txBox="1">
                <a:spLocks noChangeArrowheads="1"/>
              </p:cNvSpPr>
              <p:nvPr/>
            </p:nvSpPr>
            <p:spPr bwMode="auto">
              <a:xfrm>
                <a:off x="7308309" y="2600027"/>
                <a:ext cx="1079217" cy="6068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/>
                  <a:t>Levels of Protein X</a:t>
                </a:r>
              </a:p>
            </p:txBody>
          </p:sp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24873" y="2488835"/>
                <a:ext cx="993782" cy="757861"/>
              </a:xfrm>
              <a:prstGeom prst="rect">
                <a:avLst/>
              </a:prstGeom>
            </p:spPr>
          </p:pic>
        </p:grpSp>
        <p:grpSp>
          <p:nvGrpSpPr>
            <p:cNvPr id="14" name="Group 13"/>
            <p:cNvGrpSpPr/>
            <p:nvPr/>
          </p:nvGrpSpPr>
          <p:grpSpPr>
            <a:xfrm>
              <a:off x="6038684" y="2935787"/>
              <a:ext cx="1346326" cy="772345"/>
              <a:chOff x="5647016" y="3141659"/>
              <a:chExt cx="1346326" cy="772345"/>
            </a:xfrm>
          </p:grpSpPr>
          <p:sp>
            <p:nvSpPr>
              <p:cNvPr id="22" name="Text Box 11"/>
              <p:cNvSpPr txBox="1">
                <a:spLocks noChangeArrowheads="1"/>
              </p:cNvSpPr>
              <p:nvPr/>
            </p:nvSpPr>
            <p:spPr bwMode="auto">
              <a:xfrm>
                <a:off x="6147342" y="3235732"/>
                <a:ext cx="846000" cy="678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/>
                  <a:t>Yellow </a:t>
                </a:r>
              </a:p>
              <a:p>
                <a:pPr algn="ctr"/>
                <a:r>
                  <a:rPr lang="en-US" sz="1600" dirty="0"/>
                  <a:t>Teeth</a:t>
                </a:r>
              </a:p>
            </p:txBody>
          </p:sp>
          <p:pic>
            <p:nvPicPr>
              <p:cNvPr id="23" name="Picture 22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0494"/>
              <a:stretch/>
            </p:blipFill>
            <p:spPr>
              <a:xfrm rot="5400000">
                <a:off x="5571338" y="3217337"/>
                <a:ext cx="757843" cy="606488"/>
              </a:xfrm>
              <a:prstGeom prst="rect">
                <a:avLst/>
              </a:prstGeom>
            </p:spPr>
          </p:pic>
        </p:grpSp>
        <p:grpSp>
          <p:nvGrpSpPr>
            <p:cNvPr id="15" name="Group 14"/>
            <p:cNvGrpSpPr/>
            <p:nvPr/>
          </p:nvGrpSpPr>
          <p:grpSpPr>
            <a:xfrm>
              <a:off x="7149027" y="1286168"/>
              <a:ext cx="1171214" cy="1139147"/>
              <a:chOff x="5983966" y="1032939"/>
              <a:chExt cx="1171214" cy="1139147"/>
            </a:xfrm>
          </p:grpSpPr>
          <p:sp>
            <p:nvSpPr>
              <p:cNvPr id="20" name="Text Box 10"/>
              <p:cNvSpPr txBox="1">
                <a:spLocks noChangeArrowheads="1"/>
              </p:cNvSpPr>
              <p:nvPr/>
            </p:nvSpPr>
            <p:spPr bwMode="auto">
              <a:xfrm>
                <a:off x="6124530" y="1032939"/>
                <a:ext cx="1030650" cy="392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dirty="0"/>
                  <a:t>Smoking</a:t>
                </a:r>
              </a:p>
            </p:txBody>
          </p:sp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83966" y="1345938"/>
                <a:ext cx="1041363" cy="826148"/>
              </a:xfrm>
              <a:prstGeom prst="rect">
                <a:avLst/>
              </a:prstGeom>
            </p:spPr>
          </p:pic>
        </p:grpSp>
        <p:grpSp>
          <p:nvGrpSpPr>
            <p:cNvPr id="16" name="Group 15"/>
            <p:cNvGrpSpPr/>
            <p:nvPr/>
          </p:nvGrpSpPr>
          <p:grpSpPr>
            <a:xfrm>
              <a:off x="8825444" y="1291761"/>
              <a:ext cx="1250303" cy="1167909"/>
              <a:chOff x="7915661" y="1073632"/>
              <a:chExt cx="1250303" cy="1167909"/>
            </a:xfrm>
          </p:grpSpPr>
          <p:sp>
            <p:nvSpPr>
              <p:cNvPr id="18" name="Text Box 18"/>
              <p:cNvSpPr txBox="1">
                <a:spLocks noChangeArrowheads="1"/>
              </p:cNvSpPr>
              <p:nvPr/>
            </p:nvSpPr>
            <p:spPr bwMode="auto">
              <a:xfrm>
                <a:off x="7915661" y="1073632"/>
                <a:ext cx="1250303" cy="392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dirty="0"/>
                  <a:t>Medicine Y</a:t>
                </a:r>
              </a:p>
            </p:txBody>
          </p:sp>
          <p:pic>
            <p:nvPicPr>
              <p:cNvPr id="19" name="Picture 18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506"/>
              <a:stretch/>
            </p:blipFill>
            <p:spPr>
              <a:xfrm>
                <a:off x="8045512" y="1416228"/>
                <a:ext cx="990600" cy="825313"/>
              </a:xfrm>
              <a:prstGeom prst="rect">
                <a:avLst/>
              </a:prstGeom>
            </p:spPr>
          </p:pic>
        </p:grpSp>
        <p:cxnSp>
          <p:nvCxnSpPr>
            <p:cNvPr id="17" name="AutoShape 14"/>
            <p:cNvCxnSpPr>
              <a:cxnSpLocks noChangeShapeType="1"/>
              <a:stCxn id="21" idx="2"/>
            </p:cNvCxnSpPr>
            <p:nvPr/>
          </p:nvCxnSpPr>
          <p:spPr bwMode="auto">
            <a:xfrm flipH="1">
              <a:off x="6672681" y="2425315"/>
              <a:ext cx="997028" cy="495881"/>
            </a:xfrm>
            <a:prstGeom prst="straightConnector1">
              <a:avLst/>
            </a:prstGeom>
            <a:ln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9846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CMC and conditional independencies</a:t>
            </a:r>
            <a:endParaRPr lang="el-G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CDCE5-4316-4054-8E01-72147F453FFE}" type="slidenum">
              <a:rPr lang="el-GR" smtClean="0"/>
              <a:pPr/>
              <a:t>22</a:t>
            </a:fld>
            <a:endParaRPr lang="el-GR"/>
          </a:p>
        </p:txBody>
      </p:sp>
      <p:sp>
        <p:nvSpPr>
          <p:cNvPr id="28" name="Rectangle 27"/>
          <p:cNvSpPr/>
          <p:nvPr/>
        </p:nvSpPr>
        <p:spPr>
          <a:xfrm>
            <a:off x="609600" y="1875716"/>
            <a:ext cx="322487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Every variable is independent of its </a:t>
            </a:r>
            <a:r>
              <a:rPr lang="en-US" sz="3200" b="1" dirty="0">
                <a:solidFill>
                  <a:schemeClr val="tx2"/>
                </a:solidFill>
              </a:rPr>
              <a:t>non-effects</a:t>
            </a:r>
            <a:r>
              <a:rPr lang="en-US" sz="3200" dirty="0"/>
              <a:t>  given its </a:t>
            </a:r>
            <a:r>
              <a:rPr lang="en-US" sz="3200" b="1" dirty="0">
                <a:solidFill>
                  <a:schemeClr val="tx2"/>
                </a:solidFill>
              </a:rPr>
              <a:t>direct causes.</a:t>
            </a:r>
            <a:endParaRPr lang="el-GR" sz="3200" b="1" dirty="0">
              <a:solidFill>
                <a:schemeClr val="tx2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7031802" y="1123377"/>
            <a:ext cx="4037063" cy="5056020"/>
            <a:chOff x="6038684" y="1286168"/>
            <a:chExt cx="4037063" cy="5056020"/>
          </a:xfrm>
        </p:grpSpPr>
        <p:cxnSp>
          <p:nvCxnSpPr>
            <p:cNvPr id="30" name="AutoShape 7"/>
            <p:cNvCxnSpPr>
              <a:cxnSpLocks noChangeShapeType="1"/>
              <a:stCxn id="47" idx="2"/>
              <a:endCxn id="51" idx="0"/>
            </p:cNvCxnSpPr>
            <p:nvPr/>
          </p:nvCxnSpPr>
          <p:spPr bwMode="auto">
            <a:xfrm>
              <a:off x="7669709" y="2425315"/>
              <a:ext cx="934931" cy="563622"/>
            </a:xfrm>
            <a:prstGeom prst="straightConnector1">
              <a:avLst/>
            </a:prstGeom>
            <a:ln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1" name="AutoShape 14"/>
            <p:cNvCxnSpPr>
              <a:cxnSpLocks noChangeShapeType="1"/>
              <a:stCxn id="53" idx="2"/>
              <a:endCxn id="54" idx="0"/>
            </p:cNvCxnSpPr>
            <p:nvPr/>
          </p:nvCxnSpPr>
          <p:spPr bwMode="auto">
            <a:xfrm flipH="1">
              <a:off x="8663219" y="4819034"/>
              <a:ext cx="349" cy="307022"/>
            </a:xfrm>
            <a:prstGeom prst="straightConnector1">
              <a:avLst/>
            </a:prstGeom>
            <a:ln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AutoShape 16"/>
            <p:cNvCxnSpPr>
              <a:cxnSpLocks noChangeShapeType="1"/>
              <a:stCxn id="51" idx="2"/>
              <a:endCxn id="52" idx="0"/>
            </p:cNvCxnSpPr>
            <p:nvPr/>
          </p:nvCxnSpPr>
          <p:spPr bwMode="auto">
            <a:xfrm>
              <a:off x="8604642" y="3746798"/>
              <a:ext cx="10" cy="271261"/>
            </a:xfrm>
            <a:prstGeom prst="straightConnector1">
              <a:avLst/>
            </a:prstGeom>
            <a:ln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" name="AutoShape 20"/>
            <p:cNvCxnSpPr>
              <a:cxnSpLocks noChangeShapeType="1"/>
              <a:stCxn id="45" idx="2"/>
              <a:endCxn id="51" idx="0"/>
            </p:cNvCxnSpPr>
            <p:nvPr/>
          </p:nvCxnSpPr>
          <p:spPr bwMode="auto">
            <a:xfrm flipH="1">
              <a:off x="8604640" y="2459670"/>
              <a:ext cx="845955" cy="529267"/>
            </a:xfrm>
            <a:prstGeom prst="straightConnector1">
              <a:avLst/>
            </a:prstGeom>
            <a:ln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36" name="Group 35"/>
            <p:cNvGrpSpPr/>
            <p:nvPr/>
          </p:nvGrpSpPr>
          <p:grpSpPr>
            <a:xfrm>
              <a:off x="8214019" y="5126056"/>
              <a:ext cx="946592" cy="1216132"/>
              <a:chOff x="7586221" y="4311505"/>
              <a:chExt cx="946592" cy="1216132"/>
            </a:xfrm>
          </p:grpSpPr>
          <p:sp>
            <p:nvSpPr>
              <p:cNvPr id="54" name="Text Box 21"/>
              <p:cNvSpPr txBox="1">
                <a:spLocks noChangeArrowheads="1"/>
              </p:cNvSpPr>
              <p:nvPr/>
            </p:nvSpPr>
            <p:spPr bwMode="auto">
              <a:xfrm>
                <a:off x="7586221" y="4311505"/>
                <a:ext cx="898399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 defTabSz="4232275"/>
                <a:r>
                  <a:rPr lang="en-US" dirty="0"/>
                  <a:t>Fatigue</a:t>
                </a:r>
              </a:p>
            </p:txBody>
          </p:sp>
          <p:pic>
            <p:nvPicPr>
              <p:cNvPr id="56" name="Picture 55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371" r="12353" b="15257"/>
              <a:stretch/>
            </p:blipFill>
            <p:spPr>
              <a:xfrm>
                <a:off x="7645137" y="4663821"/>
                <a:ext cx="887676" cy="863816"/>
              </a:xfrm>
              <a:prstGeom prst="rect">
                <a:avLst/>
              </a:prstGeom>
            </p:spPr>
          </p:pic>
        </p:grpSp>
        <p:grpSp>
          <p:nvGrpSpPr>
            <p:cNvPr id="37" name="Group 36"/>
            <p:cNvGrpSpPr/>
            <p:nvPr/>
          </p:nvGrpSpPr>
          <p:grpSpPr>
            <a:xfrm>
              <a:off x="8168618" y="4018059"/>
              <a:ext cx="930983" cy="800975"/>
              <a:chOff x="6986306" y="3521720"/>
              <a:chExt cx="930983" cy="800975"/>
            </a:xfrm>
          </p:grpSpPr>
          <p:sp>
            <p:nvSpPr>
              <p:cNvPr id="52" name="Text Box 12"/>
              <p:cNvSpPr txBox="1">
                <a:spLocks noChangeArrowheads="1"/>
              </p:cNvSpPr>
              <p:nvPr/>
            </p:nvSpPr>
            <p:spPr bwMode="auto">
              <a:xfrm>
                <a:off x="6986306" y="3521720"/>
                <a:ext cx="872067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CVD</a:t>
                </a:r>
              </a:p>
            </p:txBody>
          </p:sp>
          <p:pic>
            <p:nvPicPr>
              <p:cNvPr id="53" name="Picture 52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09" t="9507" r="9167" b="6790"/>
              <a:stretch/>
            </p:blipFill>
            <p:spPr>
              <a:xfrm>
                <a:off x="7045222" y="3828742"/>
                <a:ext cx="872067" cy="493953"/>
              </a:xfrm>
              <a:prstGeom prst="rect">
                <a:avLst/>
              </a:prstGeom>
            </p:spPr>
          </p:pic>
        </p:grpSp>
        <p:grpSp>
          <p:nvGrpSpPr>
            <p:cNvPr id="38" name="Group 37"/>
            <p:cNvGrpSpPr/>
            <p:nvPr/>
          </p:nvGrpSpPr>
          <p:grpSpPr>
            <a:xfrm>
              <a:off x="8152363" y="2988937"/>
              <a:ext cx="1786432" cy="757861"/>
              <a:chOff x="6424873" y="2488835"/>
              <a:chExt cx="1962653" cy="757861"/>
            </a:xfrm>
          </p:grpSpPr>
          <p:sp>
            <p:nvSpPr>
              <p:cNvPr id="50" name="Text Box 17"/>
              <p:cNvSpPr txBox="1">
                <a:spLocks noChangeArrowheads="1"/>
              </p:cNvSpPr>
              <p:nvPr/>
            </p:nvSpPr>
            <p:spPr bwMode="auto">
              <a:xfrm>
                <a:off x="7308309" y="2600028"/>
                <a:ext cx="1079217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dirty="0"/>
                  <a:t>Levels of Protein X</a:t>
                </a:r>
              </a:p>
            </p:txBody>
          </p:sp>
          <p:pic>
            <p:nvPicPr>
              <p:cNvPr id="51" name="Picture 5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24873" y="2488835"/>
                <a:ext cx="993782" cy="757861"/>
              </a:xfrm>
              <a:prstGeom prst="rect">
                <a:avLst/>
              </a:prstGeom>
            </p:spPr>
          </p:pic>
        </p:grpSp>
        <p:grpSp>
          <p:nvGrpSpPr>
            <p:cNvPr id="39" name="Group 38"/>
            <p:cNvGrpSpPr/>
            <p:nvPr/>
          </p:nvGrpSpPr>
          <p:grpSpPr>
            <a:xfrm>
              <a:off x="6038684" y="2935787"/>
              <a:ext cx="1346326" cy="757843"/>
              <a:chOff x="5647016" y="3141659"/>
              <a:chExt cx="1346326" cy="757843"/>
            </a:xfrm>
          </p:grpSpPr>
          <p:sp>
            <p:nvSpPr>
              <p:cNvPr id="48" name="Text Box 11"/>
              <p:cNvSpPr txBox="1">
                <a:spLocks noChangeArrowheads="1"/>
              </p:cNvSpPr>
              <p:nvPr/>
            </p:nvSpPr>
            <p:spPr bwMode="auto">
              <a:xfrm>
                <a:off x="6147342" y="3235732"/>
                <a:ext cx="846000" cy="646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Yellow </a:t>
                </a:r>
              </a:p>
              <a:p>
                <a:pPr algn="ctr"/>
                <a:r>
                  <a:rPr lang="en-US" dirty="0"/>
                  <a:t>Teeth</a:t>
                </a:r>
              </a:p>
            </p:txBody>
          </p:sp>
          <p:pic>
            <p:nvPicPr>
              <p:cNvPr id="49" name="Picture 48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0494"/>
              <a:stretch/>
            </p:blipFill>
            <p:spPr>
              <a:xfrm rot="5400000">
                <a:off x="5571338" y="3217337"/>
                <a:ext cx="757843" cy="606488"/>
              </a:xfrm>
              <a:prstGeom prst="rect">
                <a:avLst/>
              </a:prstGeom>
            </p:spPr>
          </p:pic>
        </p:grpSp>
        <p:grpSp>
          <p:nvGrpSpPr>
            <p:cNvPr id="40" name="Group 39"/>
            <p:cNvGrpSpPr/>
            <p:nvPr/>
          </p:nvGrpSpPr>
          <p:grpSpPr>
            <a:xfrm>
              <a:off x="7149027" y="1286168"/>
              <a:ext cx="1171214" cy="1139147"/>
              <a:chOff x="5983966" y="1032939"/>
              <a:chExt cx="1171214" cy="1139147"/>
            </a:xfrm>
          </p:grpSpPr>
          <p:sp>
            <p:nvSpPr>
              <p:cNvPr id="46" name="Text Box 10"/>
              <p:cNvSpPr txBox="1">
                <a:spLocks noChangeArrowheads="1"/>
              </p:cNvSpPr>
              <p:nvPr/>
            </p:nvSpPr>
            <p:spPr bwMode="auto">
              <a:xfrm>
                <a:off x="6124530" y="1032939"/>
                <a:ext cx="103065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/>
                  <a:t>Smoking</a:t>
                </a:r>
              </a:p>
            </p:txBody>
          </p:sp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83966" y="1345938"/>
                <a:ext cx="1041363" cy="826148"/>
              </a:xfrm>
              <a:prstGeom prst="rect">
                <a:avLst/>
              </a:prstGeom>
            </p:spPr>
          </p:pic>
        </p:grpSp>
        <p:grpSp>
          <p:nvGrpSpPr>
            <p:cNvPr id="41" name="Group 40"/>
            <p:cNvGrpSpPr/>
            <p:nvPr/>
          </p:nvGrpSpPr>
          <p:grpSpPr>
            <a:xfrm>
              <a:off x="8825444" y="1291761"/>
              <a:ext cx="1250303" cy="1167909"/>
              <a:chOff x="7915661" y="1073632"/>
              <a:chExt cx="1250303" cy="1167909"/>
            </a:xfrm>
          </p:grpSpPr>
          <p:sp>
            <p:nvSpPr>
              <p:cNvPr id="43" name="Text Box 18"/>
              <p:cNvSpPr txBox="1">
                <a:spLocks noChangeArrowheads="1"/>
              </p:cNvSpPr>
              <p:nvPr/>
            </p:nvSpPr>
            <p:spPr bwMode="auto">
              <a:xfrm>
                <a:off x="7915661" y="1073632"/>
                <a:ext cx="1250303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dirty="0"/>
                  <a:t>Medicine Y</a:t>
                </a:r>
              </a:p>
            </p:txBody>
          </p:sp>
          <p:pic>
            <p:nvPicPr>
              <p:cNvPr id="45" name="Picture 44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506"/>
              <a:stretch/>
            </p:blipFill>
            <p:spPr>
              <a:xfrm>
                <a:off x="8045512" y="1416228"/>
                <a:ext cx="990600" cy="825313"/>
              </a:xfrm>
              <a:prstGeom prst="rect">
                <a:avLst/>
              </a:prstGeom>
            </p:spPr>
          </p:pic>
        </p:grpSp>
        <p:cxnSp>
          <p:nvCxnSpPr>
            <p:cNvPr id="42" name="AutoShape 14"/>
            <p:cNvCxnSpPr>
              <a:cxnSpLocks noChangeShapeType="1"/>
              <a:stCxn id="47" idx="2"/>
            </p:cNvCxnSpPr>
            <p:nvPr/>
          </p:nvCxnSpPr>
          <p:spPr bwMode="auto">
            <a:xfrm flipH="1">
              <a:off x="6672681" y="2425315"/>
              <a:ext cx="997028" cy="495881"/>
            </a:xfrm>
            <a:prstGeom prst="straightConnector1">
              <a:avLst/>
            </a:prstGeom>
            <a:ln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49630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CMC and conditional independencies</a:t>
            </a:r>
            <a:endParaRPr lang="el-G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CDCE5-4316-4054-8E01-72147F453FFE}" type="slidenum">
              <a:rPr lang="el-GR" smtClean="0"/>
              <a:pPr/>
              <a:t>23</a:t>
            </a:fld>
            <a:endParaRPr lang="el-GR"/>
          </a:p>
        </p:txBody>
      </p:sp>
      <p:sp>
        <p:nvSpPr>
          <p:cNvPr id="57" name="Rectangle 56"/>
          <p:cNvSpPr/>
          <p:nvPr/>
        </p:nvSpPr>
        <p:spPr>
          <a:xfrm>
            <a:off x="609600" y="1875716"/>
            <a:ext cx="367147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/>
              <a:t>CVD is independent of its </a:t>
            </a:r>
            <a:r>
              <a:rPr lang="en-US" sz="3200" b="1" dirty="0"/>
              <a:t>non-effects</a:t>
            </a:r>
            <a:r>
              <a:rPr lang="en-US" sz="3200" dirty="0"/>
              <a:t> given Levels of Protein X.</a:t>
            </a:r>
            <a:endParaRPr lang="el-GR" sz="3200" dirty="0"/>
          </a:p>
        </p:txBody>
      </p:sp>
      <p:grpSp>
        <p:nvGrpSpPr>
          <p:cNvPr id="99" name="Group 98"/>
          <p:cNvGrpSpPr/>
          <p:nvPr/>
        </p:nvGrpSpPr>
        <p:grpSpPr>
          <a:xfrm>
            <a:off x="7031802" y="1123377"/>
            <a:ext cx="4037063" cy="5056020"/>
            <a:chOff x="6038684" y="1286168"/>
            <a:chExt cx="4037063" cy="5056020"/>
          </a:xfrm>
        </p:grpSpPr>
        <p:cxnSp>
          <p:nvCxnSpPr>
            <p:cNvPr id="7" name="AutoShape 7"/>
            <p:cNvCxnSpPr>
              <a:cxnSpLocks noChangeShapeType="1"/>
              <a:stCxn id="40" idx="2"/>
              <a:endCxn id="36" idx="0"/>
            </p:cNvCxnSpPr>
            <p:nvPr/>
          </p:nvCxnSpPr>
          <p:spPr bwMode="auto">
            <a:xfrm>
              <a:off x="7669709" y="2425315"/>
              <a:ext cx="934931" cy="563622"/>
            </a:xfrm>
            <a:prstGeom prst="straightConnector1">
              <a:avLst/>
            </a:prstGeom>
            <a:ln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" name="AutoShape 14"/>
            <p:cNvCxnSpPr>
              <a:cxnSpLocks noChangeShapeType="1"/>
              <a:stCxn id="26" idx="2"/>
              <a:endCxn id="21" idx="0"/>
            </p:cNvCxnSpPr>
            <p:nvPr/>
          </p:nvCxnSpPr>
          <p:spPr bwMode="auto">
            <a:xfrm flipH="1">
              <a:off x="8663219" y="4819034"/>
              <a:ext cx="349" cy="307022"/>
            </a:xfrm>
            <a:prstGeom prst="straightConnector1">
              <a:avLst/>
            </a:prstGeom>
            <a:ln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" name="AutoShape 16"/>
            <p:cNvCxnSpPr>
              <a:cxnSpLocks noChangeShapeType="1"/>
              <a:stCxn id="36" idx="2"/>
              <a:endCxn id="12" idx="0"/>
            </p:cNvCxnSpPr>
            <p:nvPr/>
          </p:nvCxnSpPr>
          <p:spPr bwMode="auto">
            <a:xfrm>
              <a:off x="8604642" y="3746798"/>
              <a:ext cx="10" cy="271261"/>
            </a:xfrm>
            <a:prstGeom prst="straightConnector1">
              <a:avLst/>
            </a:prstGeom>
            <a:ln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" name="AutoShape 20"/>
            <p:cNvCxnSpPr>
              <a:cxnSpLocks noChangeShapeType="1"/>
              <a:stCxn id="42" idx="2"/>
              <a:endCxn id="36" idx="0"/>
            </p:cNvCxnSpPr>
            <p:nvPr/>
          </p:nvCxnSpPr>
          <p:spPr bwMode="auto">
            <a:xfrm flipH="1">
              <a:off x="8604640" y="2459670"/>
              <a:ext cx="845955" cy="529267"/>
            </a:xfrm>
            <a:prstGeom prst="straightConnector1">
              <a:avLst/>
            </a:prstGeom>
            <a:ln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>
            <a:xfrm>
              <a:off x="8214019" y="5126056"/>
              <a:ext cx="946592" cy="1216132"/>
              <a:chOff x="7586221" y="4311505"/>
              <a:chExt cx="946592" cy="1216132"/>
            </a:xfrm>
          </p:grpSpPr>
          <p:sp>
            <p:nvSpPr>
              <p:cNvPr id="21" name="Text Box 21"/>
              <p:cNvSpPr txBox="1">
                <a:spLocks noChangeArrowheads="1"/>
              </p:cNvSpPr>
              <p:nvPr/>
            </p:nvSpPr>
            <p:spPr bwMode="auto">
              <a:xfrm>
                <a:off x="7586221" y="4311505"/>
                <a:ext cx="898399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 defTabSz="4232275"/>
                <a:r>
                  <a:rPr lang="en-US" dirty="0"/>
                  <a:t>Fatigue</a:t>
                </a:r>
              </a:p>
            </p:txBody>
          </p:sp>
          <p:pic>
            <p:nvPicPr>
              <p:cNvPr id="24" name="Picture 23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371" r="12353" b="15257"/>
              <a:stretch/>
            </p:blipFill>
            <p:spPr>
              <a:xfrm>
                <a:off x="7645137" y="4663821"/>
                <a:ext cx="887676" cy="863816"/>
              </a:xfrm>
              <a:prstGeom prst="rect">
                <a:avLst/>
              </a:prstGeom>
            </p:spPr>
          </p:pic>
        </p:grpSp>
        <p:grpSp>
          <p:nvGrpSpPr>
            <p:cNvPr id="27" name="Group 26"/>
            <p:cNvGrpSpPr/>
            <p:nvPr/>
          </p:nvGrpSpPr>
          <p:grpSpPr>
            <a:xfrm>
              <a:off x="8168618" y="4018059"/>
              <a:ext cx="930983" cy="800975"/>
              <a:chOff x="6986306" y="3521720"/>
              <a:chExt cx="930983" cy="800975"/>
            </a:xfrm>
          </p:grpSpPr>
          <p:sp>
            <p:nvSpPr>
              <p:cNvPr id="12" name="Text Box 12"/>
              <p:cNvSpPr txBox="1">
                <a:spLocks noChangeArrowheads="1"/>
              </p:cNvSpPr>
              <p:nvPr/>
            </p:nvSpPr>
            <p:spPr bwMode="auto">
              <a:xfrm>
                <a:off x="6986306" y="3521720"/>
                <a:ext cx="872067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CVD</a:t>
                </a:r>
              </a:p>
            </p:txBody>
          </p:sp>
          <p:pic>
            <p:nvPicPr>
              <p:cNvPr id="26" name="Picture 25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09" t="9507" r="9167" b="6790"/>
              <a:stretch/>
            </p:blipFill>
            <p:spPr>
              <a:xfrm>
                <a:off x="7045222" y="3828742"/>
                <a:ext cx="872067" cy="493953"/>
              </a:xfrm>
              <a:prstGeom prst="rect">
                <a:avLst/>
              </a:prstGeom>
            </p:spPr>
          </p:pic>
        </p:grpSp>
        <p:grpSp>
          <p:nvGrpSpPr>
            <p:cNvPr id="28" name="Group 27"/>
            <p:cNvGrpSpPr/>
            <p:nvPr/>
          </p:nvGrpSpPr>
          <p:grpSpPr>
            <a:xfrm>
              <a:off x="8152363" y="2988937"/>
              <a:ext cx="1786432" cy="757861"/>
              <a:chOff x="6424873" y="2488835"/>
              <a:chExt cx="1962653" cy="757861"/>
            </a:xfrm>
          </p:grpSpPr>
          <p:sp>
            <p:nvSpPr>
              <p:cNvPr id="17" name="Text Box 17"/>
              <p:cNvSpPr txBox="1">
                <a:spLocks noChangeArrowheads="1"/>
              </p:cNvSpPr>
              <p:nvPr/>
            </p:nvSpPr>
            <p:spPr bwMode="auto">
              <a:xfrm>
                <a:off x="7308309" y="2600028"/>
                <a:ext cx="1079217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dirty="0"/>
                  <a:t>Levels of Protein X</a:t>
                </a:r>
              </a:p>
            </p:txBody>
          </p:sp>
          <p:pic>
            <p:nvPicPr>
              <p:cNvPr id="36" name="Picture 3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24873" y="2488835"/>
                <a:ext cx="993782" cy="757861"/>
              </a:xfrm>
              <a:prstGeom prst="rect">
                <a:avLst/>
              </a:prstGeom>
            </p:spPr>
          </p:pic>
        </p:grpSp>
        <p:grpSp>
          <p:nvGrpSpPr>
            <p:cNvPr id="39" name="Group 38"/>
            <p:cNvGrpSpPr/>
            <p:nvPr/>
          </p:nvGrpSpPr>
          <p:grpSpPr>
            <a:xfrm>
              <a:off x="6038684" y="2935787"/>
              <a:ext cx="1346326" cy="757843"/>
              <a:chOff x="5647016" y="3141659"/>
              <a:chExt cx="1346326" cy="757843"/>
            </a:xfrm>
          </p:grpSpPr>
          <p:sp>
            <p:nvSpPr>
              <p:cNvPr id="11" name="Text Box 11"/>
              <p:cNvSpPr txBox="1">
                <a:spLocks noChangeArrowheads="1"/>
              </p:cNvSpPr>
              <p:nvPr/>
            </p:nvSpPr>
            <p:spPr bwMode="auto">
              <a:xfrm>
                <a:off x="6147342" y="3235732"/>
                <a:ext cx="846000" cy="646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Yellow </a:t>
                </a:r>
              </a:p>
              <a:p>
                <a:pPr algn="ctr"/>
                <a:r>
                  <a:rPr lang="en-US" dirty="0"/>
                  <a:t>Teeth</a:t>
                </a:r>
              </a:p>
            </p:txBody>
          </p:sp>
          <p:pic>
            <p:nvPicPr>
              <p:cNvPr id="38" name="Picture 37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0494"/>
              <a:stretch/>
            </p:blipFill>
            <p:spPr>
              <a:xfrm rot="5400000">
                <a:off x="5571338" y="3217337"/>
                <a:ext cx="757843" cy="606488"/>
              </a:xfrm>
              <a:prstGeom prst="rect">
                <a:avLst/>
              </a:prstGeom>
            </p:spPr>
          </p:pic>
        </p:grpSp>
        <p:grpSp>
          <p:nvGrpSpPr>
            <p:cNvPr id="41" name="Group 40"/>
            <p:cNvGrpSpPr/>
            <p:nvPr/>
          </p:nvGrpSpPr>
          <p:grpSpPr>
            <a:xfrm>
              <a:off x="7149027" y="1286168"/>
              <a:ext cx="1171214" cy="1139147"/>
              <a:chOff x="5983966" y="1032939"/>
              <a:chExt cx="1171214" cy="1139147"/>
            </a:xfrm>
          </p:grpSpPr>
          <p:sp>
            <p:nvSpPr>
              <p:cNvPr id="10" name="Text Box 10"/>
              <p:cNvSpPr txBox="1">
                <a:spLocks noChangeArrowheads="1"/>
              </p:cNvSpPr>
              <p:nvPr/>
            </p:nvSpPr>
            <p:spPr bwMode="auto">
              <a:xfrm>
                <a:off x="6124530" y="1032939"/>
                <a:ext cx="103065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/>
                  <a:t>Smoking</a:t>
                </a:r>
              </a:p>
            </p:txBody>
          </p:sp>
          <p:pic>
            <p:nvPicPr>
              <p:cNvPr id="40" name="Picture 39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83966" y="1345938"/>
                <a:ext cx="1041363" cy="826148"/>
              </a:xfrm>
              <a:prstGeom prst="rect">
                <a:avLst/>
              </a:prstGeom>
            </p:spPr>
          </p:pic>
        </p:grpSp>
        <p:grpSp>
          <p:nvGrpSpPr>
            <p:cNvPr id="43" name="Group 42"/>
            <p:cNvGrpSpPr/>
            <p:nvPr/>
          </p:nvGrpSpPr>
          <p:grpSpPr>
            <a:xfrm>
              <a:off x="8825444" y="1291761"/>
              <a:ext cx="1250303" cy="1167909"/>
              <a:chOff x="7915661" y="1073632"/>
              <a:chExt cx="1250303" cy="1167909"/>
            </a:xfrm>
          </p:grpSpPr>
          <p:sp>
            <p:nvSpPr>
              <p:cNvPr id="18" name="Text Box 18"/>
              <p:cNvSpPr txBox="1">
                <a:spLocks noChangeArrowheads="1"/>
              </p:cNvSpPr>
              <p:nvPr/>
            </p:nvSpPr>
            <p:spPr bwMode="auto">
              <a:xfrm>
                <a:off x="7915661" y="1073632"/>
                <a:ext cx="1250303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dirty="0"/>
                  <a:t>Medicine Y</a:t>
                </a:r>
              </a:p>
            </p:txBody>
          </p:sp>
          <p:pic>
            <p:nvPicPr>
              <p:cNvPr id="42" name="Picture 41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506"/>
              <a:stretch/>
            </p:blipFill>
            <p:spPr>
              <a:xfrm>
                <a:off x="8045512" y="1416228"/>
                <a:ext cx="990600" cy="825313"/>
              </a:xfrm>
              <a:prstGeom prst="rect">
                <a:avLst/>
              </a:prstGeom>
            </p:spPr>
          </p:pic>
        </p:grpSp>
        <p:cxnSp>
          <p:nvCxnSpPr>
            <p:cNvPr id="66" name="AutoShape 14"/>
            <p:cNvCxnSpPr>
              <a:cxnSpLocks noChangeShapeType="1"/>
              <a:stCxn id="40" idx="2"/>
            </p:cNvCxnSpPr>
            <p:nvPr/>
          </p:nvCxnSpPr>
          <p:spPr bwMode="auto">
            <a:xfrm flipH="1">
              <a:off x="6672681" y="2425315"/>
              <a:ext cx="997028" cy="495881"/>
            </a:xfrm>
            <a:prstGeom prst="straightConnector1">
              <a:avLst/>
            </a:prstGeom>
            <a:ln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00" name="Oval 99"/>
          <p:cNvSpPr/>
          <p:nvPr/>
        </p:nvSpPr>
        <p:spPr>
          <a:xfrm>
            <a:off x="8535757" y="3870485"/>
            <a:ext cx="2124000" cy="1139597"/>
          </a:xfrm>
          <a:prstGeom prst="ellipse">
            <a:avLst/>
          </a:prstGeom>
          <a:solidFill>
            <a:schemeClr val="tx2">
              <a:lumMod val="60000"/>
              <a:lumOff val="40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5" name="Oval 34"/>
          <p:cNvSpPr/>
          <p:nvPr/>
        </p:nvSpPr>
        <p:spPr>
          <a:xfrm>
            <a:off x="8465205" y="2747466"/>
            <a:ext cx="2489371" cy="934418"/>
          </a:xfrm>
          <a:prstGeom prst="ellipse">
            <a:avLst/>
          </a:prstGeom>
          <a:solidFill>
            <a:srgbClr val="7030A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261545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CMC and conditional independencies</a:t>
            </a:r>
            <a:endParaRPr lang="el-G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CDCE5-4316-4054-8E01-72147F453FFE}" type="slidenum">
              <a:rPr lang="el-GR" smtClean="0"/>
              <a:pPr/>
              <a:t>24</a:t>
            </a:fld>
            <a:endParaRPr lang="el-GR"/>
          </a:p>
        </p:txBody>
      </p:sp>
      <p:sp>
        <p:nvSpPr>
          <p:cNvPr id="32" name="Rectangle 31"/>
          <p:cNvSpPr/>
          <p:nvPr/>
        </p:nvSpPr>
        <p:spPr>
          <a:xfrm>
            <a:off x="609600" y="1875716"/>
            <a:ext cx="367147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CVD is independent of Yellow Teeth, Smoking, Medicine Y given Levels of Protein X.</a:t>
            </a:r>
            <a:endParaRPr lang="el-GR" sz="32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7031802" y="1123377"/>
            <a:ext cx="4037063" cy="5056020"/>
            <a:chOff x="6038684" y="1286168"/>
            <a:chExt cx="4037063" cy="5056020"/>
          </a:xfrm>
        </p:grpSpPr>
        <p:cxnSp>
          <p:nvCxnSpPr>
            <p:cNvPr id="34" name="AutoShape 7"/>
            <p:cNvCxnSpPr>
              <a:cxnSpLocks noChangeShapeType="1"/>
              <a:stCxn id="55" idx="2"/>
              <a:endCxn id="60" idx="0"/>
            </p:cNvCxnSpPr>
            <p:nvPr/>
          </p:nvCxnSpPr>
          <p:spPr bwMode="auto">
            <a:xfrm>
              <a:off x="7669709" y="2425315"/>
              <a:ext cx="934931" cy="563622"/>
            </a:xfrm>
            <a:prstGeom prst="straightConnector1">
              <a:avLst/>
            </a:prstGeom>
            <a:ln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5" name="AutoShape 14"/>
            <p:cNvCxnSpPr>
              <a:cxnSpLocks noChangeShapeType="1"/>
              <a:stCxn id="62" idx="2"/>
              <a:endCxn id="63" idx="0"/>
            </p:cNvCxnSpPr>
            <p:nvPr/>
          </p:nvCxnSpPr>
          <p:spPr bwMode="auto">
            <a:xfrm flipH="1">
              <a:off x="8663219" y="4819034"/>
              <a:ext cx="349" cy="307022"/>
            </a:xfrm>
            <a:prstGeom prst="straightConnector1">
              <a:avLst/>
            </a:prstGeom>
            <a:ln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7" name="AutoShape 16"/>
            <p:cNvCxnSpPr>
              <a:cxnSpLocks noChangeShapeType="1"/>
              <a:stCxn id="60" idx="2"/>
              <a:endCxn id="61" idx="0"/>
            </p:cNvCxnSpPr>
            <p:nvPr/>
          </p:nvCxnSpPr>
          <p:spPr bwMode="auto">
            <a:xfrm>
              <a:off x="8604642" y="3746798"/>
              <a:ext cx="10" cy="271261"/>
            </a:xfrm>
            <a:prstGeom prst="straightConnector1">
              <a:avLst/>
            </a:prstGeom>
            <a:ln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4" name="AutoShape 20"/>
            <p:cNvCxnSpPr>
              <a:cxnSpLocks noChangeShapeType="1"/>
              <a:stCxn id="53" idx="2"/>
              <a:endCxn id="60" idx="0"/>
            </p:cNvCxnSpPr>
            <p:nvPr/>
          </p:nvCxnSpPr>
          <p:spPr bwMode="auto">
            <a:xfrm flipH="1">
              <a:off x="8604640" y="2459670"/>
              <a:ext cx="845955" cy="529267"/>
            </a:xfrm>
            <a:prstGeom prst="straightConnector1">
              <a:avLst/>
            </a:prstGeom>
            <a:ln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45" name="Group 44"/>
            <p:cNvGrpSpPr/>
            <p:nvPr/>
          </p:nvGrpSpPr>
          <p:grpSpPr>
            <a:xfrm>
              <a:off x="8214019" y="5126056"/>
              <a:ext cx="946592" cy="1216132"/>
              <a:chOff x="7586221" y="4311505"/>
              <a:chExt cx="946592" cy="1216132"/>
            </a:xfrm>
          </p:grpSpPr>
          <p:sp>
            <p:nvSpPr>
              <p:cNvPr id="63" name="Text Box 21"/>
              <p:cNvSpPr txBox="1">
                <a:spLocks noChangeArrowheads="1"/>
              </p:cNvSpPr>
              <p:nvPr/>
            </p:nvSpPr>
            <p:spPr bwMode="auto">
              <a:xfrm>
                <a:off x="7586221" y="4311505"/>
                <a:ext cx="898399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 defTabSz="4232275"/>
                <a:r>
                  <a:rPr lang="en-US" dirty="0"/>
                  <a:t>Fatigue</a:t>
                </a:r>
              </a:p>
            </p:txBody>
          </p:sp>
          <p:pic>
            <p:nvPicPr>
              <p:cNvPr id="64" name="Picture 63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371" r="12353" b="15257"/>
              <a:stretch/>
            </p:blipFill>
            <p:spPr>
              <a:xfrm>
                <a:off x="7645137" y="4663821"/>
                <a:ext cx="887676" cy="863816"/>
              </a:xfrm>
              <a:prstGeom prst="rect">
                <a:avLst/>
              </a:prstGeom>
            </p:spPr>
          </p:pic>
        </p:grpSp>
        <p:grpSp>
          <p:nvGrpSpPr>
            <p:cNvPr id="46" name="Group 45"/>
            <p:cNvGrpSpPr/>
            <p:nvPr/>
          </p:nvGrpSpPr>
          <p:grpSpPr>
            <a:xfrm>
              <a:off x="8168618" y="4018059"/>
              <a:ext cx="930983" cy="800975"/>
              <a:chOff x="6986306" y="3521720"/>
              <a:chExt cx="930983" cy="800975"/>
            </a:xfrm>
          </p:grpSpPr>
          <p:sp>
            <p:nvSpPr>
              <p:cNvPr id="61" name="Text Box 12"/>
              <p:cNvSpPr txBox="1">
                <a:spLocks noChangeArrowheads="1"/>
              </p:cNvSpPr>
              <p:nvPr/>
            </p:nvSpPr>
            <p:spPr bwMode="auto">
              <a:xfrm>
                <a:off x="6986306" y="3521720"/>
                <a:ext cx="872067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CVD</a:t>
                </a:r>
              </a:p>
            </p:txBody>
          </p:sp>
          <p:pic>
            <p:nvPicPr>
              <p:cNvPr id="62" name="Picture 61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09" t="9507" r="9167" b="6790"/>
              <a:stretch/>
            </p:blipFill>
            <p:spPr>
              <a:xfrm>
                <a:off x="7045222" y="3828742"/>
                <a:ext cx="872067" cy="493953"/>
              </a:xfrm>
              <a:prstGeom prst="rect">
                <a:avLst/>
              </a:prstGeom>
            </p:spPr>
          </p:pic>
        </p:grpSp>
        <p:grpSp>
          <p:nvGrpSpPr>
            <p:cNvPr id="47" name="Group 46"/>
            <p:cNvGrpSpPr/>
            <p:nvPr/>
          </p:nvGrpSpPr>
          <p:grpSpPr>
            <a:xfrm>
              <a:off x="8152363" y="2988937"/>
              <a:ext cx="1786432" cy="757861"/>
              <a:chOff x="6424873" y="2488835"/>
              <a:chExt cx="1962653" cy="757861"/>
            </a:xfrm>
          </p:grpSpPr>
          <p:sp>
            <p:nvSpPr>
              <p:cNvPr id="59" name="Text Box 17"/>
              <p:cNvSpPr txBox="1">
                <a:spLocks noChangeArrowheads="1"/>
              </p:cNvSpPr>
              <p:nvPr/>
            </p:nvSpPr>
            <p:spPr bwMode="auto">
              <a:xfrm>
                <a:off x="7308309" y="2600028"/>
                <a:ext cx="1079217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dirty="0"/>
                  <a:t>Levels of Protein X</a:t>
                </a:r>
              </a:p>
            </p:txBody>
          </p:sp>
          <p:pic>
            <p:nvPicPr>
              <p:cNvPr id="60" name="Picture 5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24873" y="2488835"/>
                <a:ext cx="993782" cy="757861"/>
              </a:xfrm>
              <a:prstGeom prst="rect">
                <a:avLst/>
              </a:prstGeom>
            </p:spPr>
          </p:pic>
        </p:grpSp>
        <p:grpSp>
          <p:nvGrpSpPr>
            <p:cNvPr id="48" name="Group 47"/>
            <p:cNvGrpSpPr/>
            <p:nvPr/>
          </p:nvGrpSpPr>
          <p:grpSpPr>
            <a:xfrm>
              <a:off x="6038684" y="2935787"/>
              <a:ext cx="1346326" cy="757843"/>
              <a:chOff x="5647016" y="3141659"/>
              <a:chExt cx="1346326" cy="757843"/>
            </a:xfrm>
          </p:grpSpPr>
          <p:sp>
            <p:nvSpPr>
              <p:cNvPr id="57" name="Text Box 11"/>
              <p:cNvSpPr txBox="1">
                <a:spLocks noChangeArrowheads="1"/>
              </p:cNvSpPr>
              <p:nvPr/>
            </p:nvSpPr>
            <p:spPr bwMode="auto">
              <a:xfrm>
                <a:off x="6147342" y="3235732"/>
                <a:ext cx="846000" cy="646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Yellow </a:t>
                </a:r>
              </a:p>
              <a:p>
                <a:pPr algn="ctr"/>
                <a:r>
                  <a:rPr lang="en-US" dirty="0"/>
                  <a:t>Teeth</a:t>
                </a:r>
              </a:p>
            </p:txBody>
          </p:sp>
          <p:pic>
            <p:nvPicPr>
              <p:cNvPr id="58" name="Picture 57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0494"/>
              <a:stretch/>
            </p:blipFill>
            <p:spPr>
              <a:xfrm rot="5400000">
                <a:off x="5571338" y="3217337"/>
                <a:ext cx="757843" cy="606488"/>
              </a:xfrm>
              <a:prstGeom prst="rect">
                <a:avLst/>
              </a:prstGeom>
            </p:spPr>
          </p:pic>
        </p:grpSp>
        <p:grpSp>
          <p:nvGrpSpPr>
            <p:cNvPr id="49" name="Group 48"/>
            <p:cNvGrpSpPr/>
            <p:nvPr/>
          </p:nvGrpSpPr>
          <p:grpSpPr>
            <a:xfrm>
              <a:off x="7149027" y="1286168"/>
              <a:ext cx="1171214" cy="1139147"/>
              <a:chOff x="5983966" y="1032939"/>
              <a:chExt cx="1171214" cy="1139147"/>
            </a:xfrm>
          </p:grpSpPr>
          <p:sp>
            <p:nvSpPr>
              <p:cNvPr id="54" name="Text Box 10"/>
              <p:cNvSpPr txBox="1">
                <a:spLocks noChangeArrowheads="1"/>
              </p:cNvSpPr>
              <p:nvPr/>
            </p:nvSpPr>
            <p:spPr bwMode="auto">
              <a:xfrm>
                <a:off x="6124530" y="1032939"/>
                <a:ext cx="103065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/>
                  <a:t>Smoking</a:t>
                </a:r>
              </a:p>
            </p:txBody>
          </p:sp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83966" y="1345938"/>
                <a:ext cx="1041363" cy="826148"/>
              </a:xfrm>
              <a:prstGeom prst="rect">
                <a:avLst/>
              </a:prstGeom>
            </p:spPr>
          </p:pic>
        </p:grpSp>
        <p:grpSp>
          <p:nvGrpSpPr>
            <p:cNvPr id="50" name="Group 49"/>
            <p:cNvGrpSpPr/>
            <p:nvPr/>
          </p:nvGrpSpPr>
          <p:grpSpPr>
            <a:xfrm>
              <a:off x="8825444" y="1291761"/>
              <a:ext cx="1250303" cy="1167909"/>
              <a:chOff x="7915661" y="1073632"/>
              <a:chExt cx="1250303" cy="1167909"/>
            </a:xfrm>
          </p:grpSpPr>
          <p:sp>
            <p:nvSpPr>
              <p:cNvPr id="52" name="Text Box 18"/>
              <p:cNvSpPr txBox="1">
                <a:spLocks noChangeArrowheads="1"/>
              </p:cNvSpPr>
              <p:nvPr/>
            </p:nvSpPr>
            <p:spPr bwMode="auto">
              <a:xfrm>
                <a:off x="7915661" y="1073632"/>
                <a:ext cx="1250303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dirty="0"/>
                  <a:t>Medicine Y</a:t>
                </a:r>
              </a:p>
            </p:txBody>
          </p:sp>
          <p:pic>
            <p:nvPicPr>
              <p:cNvPr id="53" name="Picture 52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506"/>
              <a:stretch/>
            </p:blipFill>
            <p:spPr>
              <a:xfrm>
                <a:off x="8045512" y="1416228"/>
                <a:ext cx="990600" cy="825313"/>
              </a:xfrm>
              <a:prstGeom prst="rect">
                <a:avLst/>
              </a:prstGeom>
            </p:spPr>
          </p:pic>
        </p:grpSp>
        <p:cxnSp>
          <p:nvCxnSpPr>
            <p:cNvPr id="51" name="AutoShape 14"/>
            <p:cNvCxnSpPr>
              <a:cxnSpLocks noChangeShapeType="1"/>
              <a:stCxn id="55" idx="2"/>
            </p:cNvCxnSpPr>
            <p:nvPr/>
          </p:nvCxnSpPr>
          <p:spPr bwMode="auto">
            <a:xfrm flipH="1">
              <a:off x="6672681" y="2425315"/>
              <a:ext cx="997028" cy="495881"/>
            </a:xfrm>
            <a:prstGeom prst="straightConnector1">
              <a:avLst/>
            </a:prstGeom>
            <a:ln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33" name="Oval 32"/>
          <p:cNvSpPr/>
          <p:nvPr/>
        </p:nvSpPr>
        <p:spPr>
          <a:xfrm>
            <a:off x="8465205" y="2747466"/>
            <a:ext cx="2489371" cy="934418"/>
          </a:xfrm>
          <a:prstGeom prst="ellipse">
            <a:avLst/>
          </a:prstGeom>
          <a:solidFill>
            <a:srgbClr val="7030A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5" name="Freeform 64"/>
          <p:cNvSpPr/>
          <p:nvPr/>
        </p:nvSpPr>
        <p:spPr>
          <a:xfrm>
            <a:off x="6327500" y="868623"/>
            <a:ext cx="5103015" cy="2938202"/>
          </a:xfrm>
          <a:custGeom>
            <a:avLst/>
            <a:gdLst>
              <a:gd name="connsiteX0" fmla="*/ 1806765 w 4830305"/>
              <a:gd name="connsiteY0" fmla="*/ 1644169 h 3679661"/>
              <a:gd name="connsiteX1" fmla="*/ 1667065 w 4830305"/>
              <a:gd name="connsiteY1" fmla="*/ 2253769 h 3679661"/>
              <a:gd name="connsiteX2" fmla="*/ 1857565 w 4830305"/>
              <a:gd name="connsiteY2" fmla="*/ 2761769 h 3679661"/>
              <a:gd name="connsiteX3" fmla="*/ 1667065 w 4830305"/>
              <a:gd name="connsiteY3" fmla="*/ 3498369 h 3679661"/>
              <a:gd name="connsiteX4" fmla="*/ 917765 w 4830305"/>
              <a:gd name="connsiteY4" fmla="*/ 3676169 h 3679661"/>
              <a:gd name="connsiteX5" fmla="*/ 219265 w 4830305"/>
              <a:gd name="connsiteY5" fmla="*/ 3396769 h 3679661"/>
              <a:gd name="connsiteX6" fmla="*/ 3365 w 4830305"/>
              <a:gd name="connsiteY6" fmla="*/ 2888769 h 3679661"/>
              <a:gd name="connsiteX7" fmla="*/ 104965 w 4830305"/>
              <a:gd name="connsiteY7" fmla="*/ 2228369 h 3679661"/>
              <a:gd name="connsiteX8" fmla="*/ 333565 w 4830305"/>
              <a:gd name="connsiteY8" fmla="*/ 1694969 h 3679661"/>
              <a:gd name="connsiteX9" fmla="*/ 1006665 w 4830305"/>
              <a:gd name="connsiteY9" fmla="*/ 1377469 h 3679661"/>
              <a:gd name="connsiteX10" fmla="*/ 1159065 w 4830305"/>
              <a:gd name="connsiteY10" fmla="*/ 615469 h 3679661"/>
              <a:gd name="connsiteX11" fmla="*/ 1235265 w 4830305"/>
              <a:gd name="connsiteY11" fmla="*/ 82069 h 3679661"/>
              <a:gd name="connsiteX12" fmla="*/ 4168965 w 4830305"/>
              <a:gd name="connsiteY12" fmla="*/ 56669 h 3679661"/>
              <a:gd name="connsiteX13" fmla="*/ 4791265 w 4830305"/>
              <a:gd name="connsiteY13" fmla="*/ 615469 h 3679661"/>
              <a:gd name="connsiteX14" fmla="*/ 4600765 w 4830305"/>
              <a:gd name="connsiteY14" fmla="*/ 1339369 h 3679661"/>
              <a:gd name="connsiteX15" fmla="*/ 3267265 w 4830305"/>
              <a:gd name="connsiteY15" fmla="*/ 1542569 h 3679661"/>
              <a:gd name="connsiteX16" fmla="*/ 2454465 w 4830305"/>
              <a:gd name="connsiteY16" fmla="*/ 1453669 h 3679661"/>
              <a:gd name="connsiteX17" fmla="*/ 1806765 w 4830305"/>
              <a:gd name="connsiteY17" fmla="*/ 1644169 h 3679661"/>
              <a:gd name="connsiteX0" fmla="*/ 1806765 w 4830305"/>
              <a:gd name="connsiteY0" fmla="*/ 1692564 h 3728056"/>
              <a:gd name="connsiteX1" fmla="*/ 1667065 w 4830305"/>
              <a:gd name="connsiteY1" fmla="*/ 2302164 h 3728056"/>
              <a:gd name="connsiteX2" fmla="*/ 1857565 w 4830305"/>
              <a:gd name="connsiteY2" fmla="*/ 2810164 h 3728056"/>
              <a:gd name="connsiteX3" fmla="*/ 1667065 w 4830305"/>
              <a:gd name="connsiteY3" fmla="*/ 3546764 h 3728056"/>
              <a:gd name="connsiteX4" fmla="*/ 917765 w 4830305"/>
              <a:gd name="connsiteY4" fmla="*/ 3724564 h 3728056"/>
              <a:gd name="connsiteX5" fmla="*/ 219265 w 4830305"/>
              <a:gd name="connsiteY5" fmla="*/ 3445164 h 3728056"/>
              <a:gd name="connsiteX6" fmla="*/ 3365 w 4830305"/>
              <a:gd name="connsiteY6" fmla="*/ 2937164 h 3728056"/>
              <a:gd name="connsiteX7" fmla="*/ 104965 w 4830305"/>
              <a:gd name="connsiteY7" fmla="*/ 2276764 h 3728056"/>
              <a:gd name="connsiteX8" fmla="*/ 333565 w 4830305"/>
              <a:gd name="connsiteY8" fmla="*/ 1743364 h 3728056"/>
              <a:gd name="connsiteX9" fmla="*/ 1006665 w 4830305"/>
              <a:gd name="connsiteY9" fmla="*/ 1425864 h 3728056"/>
              <a:gd name="connsiteX10" fmla="*/ 1235265 w 4830305"/>
              <a:gd name="connsiteY10" fmla="*/ 130464 h 3728056"/>
              <a:gd name="connsiteX11" fmla="*/ 4168965 w 4830305"/>
              <a:gd name="connsiteY11" fmla="*/ 105064 h 3728056"/>
              <a:gd name="connsiteX12" fmla="*/ 4791265 w 4830305"/>
              <a:gd name="connsiteY12" fmla="*/ 663864 h 3728056"/>
              <a:gd name="connsiteX13" fmla="*/ 4600765 w 4830305"/>
              <a:gd name="connsiteY13" fmla="*/ 1387764 h 3728056"/>
              <a:gd name="connsiteX14" fmla="*/ 3267265 w 4830305"/>
              <a:gd name="connsiteY14" fmla="*/ 1590964 h 3728056"/>
              <a:gd name="connsiteX15" fmla="*/ 2454465 w 4830305"/>
              <a:gd name="connsiteY15" fmla="*/ 1502064 h 3728056"/>
              <a:gd name="connsiteX16" fmla="*/ 1806765 w 4830305"/>
              <a:gd name="connsiteY16" fmla="*/ 1692564 h 3728056"/>
              <a:gd name="connsiteX0" fmla="*/ 1806765 w 4680319"/>
              <a:gd name="connsiteY0" fmla="*/ 1736283 h 3771775"/>
              <a:gd name="connsiteX1" fmla="*/ 1667065 w 4680319"/>
              <a:gd name="connsiteY1" fmla="*/ 2345883 h 3771775"/>
              <a:gd name="connsiteX2" fmla="*/ 1857565 w 4680319"/>
              <a:gd name="connsiteY2" fmla="*/ 2853883 h 3771775"/>
              <a:gd name="connsiteX3" fmla="*/ 1667065 w 4680319"/>
              <a:gd name="connsiteY3" fmla="*/ 3590483 h 3771775"/>
              <a:gd name="connsiteX4" fmla="*/ 917765 w 4680319"/>
              <a:gd name="connsiteY4" fmla="*/ 3768283 h 3771775"/>
              <a:gd name="connsiteX5" fmla="*/ 219265 w 4680319"/>
              <a:gd name="connsiteY5" fmla="*/ 3488883 h 3771775"/>
              <a:gd name="connsiteX6" fmla="*/ 3365 w 4680319"/>
              <a:gd name="connsiteY6" fmla="*/ 2980883 h 3771775"/>
              <a:gd name="connsiteX7" fmla="*/ 104965 w 4680319"/>
              <a:gd name="connsiteY7" fmla="*/ 2320483 h 3771775"/>
              <a:gd name="connsiteX8" fmla="*/ 333565 w 4680319"/>
              <a:gd name="connsiteY8" fmla="*/ 1787083 h 3771775"/>
              <a:gd name="connsiteX9" fmla="*/ 1006665 w 4680319"/>
              <a:gd name="connsiteY9" fmla="*/ 1469583 h 3771775"/>
              <a:gd name="connsiteX10" fmla="*/ 1235265 w 4680319"/>
              <a:gd name="connsiteY10" fmla="*/ 174183 h 3771775"/>
              <a:gd name="connsiteX11" fmla="*/ 4168965 w 4680319"/>
              <a:gd name="connsiteY11" fmla="*/ 148783 h 3771775"/>
              <a:gd name="connsiteX12" fmla="*/ 4600765 w 4680319"/>
              <a:gd name="connsiteY12" fmla="*/ 1431483 h 3771775"/>
              <a:gd name="connsiteX13" fmla="*/ 3267265 w 4680319"/>
              <a:gd name="connsiteY13" fmla="*/ 1634683 h 3771775"/>
              <a:gd name="connsiteX14" fmla="*/ 2454465 w 4680319"/>
              <a:gd name="connsiteY14" fmla="*/ 1545783 h 3771775"/>
              <a:gd name="connsiteX15" fmla="*/ 1806765 w 4680319"/>
              <a:gd name="connsiteY15" fmla="*/ 1736283 h 3771775"/>
              <a:gd name="connsiteX0" fmla="*/ 1806765 w 4373314"/>
              <a:gd name="connsiteY0" fmla="*/ 1748033 h 3783525"/>
              <a:gd name="connsiteX1" fmla="*/ 1667065 w 4373314"/>
              <a:gd name="connsiteY1" fmla="*/ 2357633 h 3783525"/>
              <a:gd name="connsiteX2" fmla="*/ 1857565 w 4373314"/>
              <a:gd name="connsiteY2" fmla="*/ 2865633 h 3783525"/>
              <a:gd name="connsiteX3" fmla="*/ 1667065 w 4373314"/>
              <a:gd name="connsiteY3" fmla="*/ 3602233 h 3783525"/>
              <a:gd name="connsiteX4" fmla="*/ 917765 w 4373314"/>
              <a:gd name="connsiteY4" fmla="*/ 3780033 h 3783525"/>
              <a:gd name="connsiteX5" fmla="*/ 219265 w 4373314"/>
              <a:gd name="connsiteY5" fmla="*/ 3500633 h 3783525"/>
              <a:gd name="connsiteX6" fmla="*/ 3365 w 4373314"/>
              <a:gd name="connsiteY6" fmla="*/ 2992633 h 3783525"/>
              <a:gd name="connsiteX7" fmla="*/ 104965 w 4373314"/>
              <a:gd name="connsiteY7" fmla="*/ 2332233 h 3783525"/>
              <a:gd name="connsiteX8" fmla="*/ 333565 w 4373314"/>
              <a:gd name="connsiteY8" fmla="*/ 1798833 h 3783525"/>
              <a:gd name="connsiteX9" fmla="*/ 1006665 w 4373314"/>
              <a:gd name="connsiteY9" fmla="*/ 1481333 h 3783525"/>
              <a:gd name="connsiteX10" fmla="*/ 1235265 w 4373314"/>
              <a:gd name="connsiteY10" fmla="*/ 185933 h 3783525"/>
              <a:gd name="connsiteX11" fmla="*/ 4168965 w 4373314"/>
              <a:gd name="connsiteY11" fmla="*/ 160533 h 3783525"/>
              <a:gd name="connsiteX12" fmla="*/ 4029265 w 4373314"/>
              <a:gd name="connsiteY12" fmla="*/ 1621033 h 3783525"/>
              <a:gd name="connsiteX13" fmla="*/ 3267265 w 4373314"/>
              <a:gd name="connsiteY13" fmla="*/ 1646433 h 3783525"/>
              <a:gd name="connsiteX14" fmla="*/ 2454465 w 4373314"/>
              <a:gd name="connsiteY14" fmla="*/ 1557533 h 3783525"/>
              <a:gd name="connsiteX15" fmla="*/ 1806765 w 4373314"/>
              <a:gd name="connsiteY15" fmla="*/ 1748033 h 3783525"/>
              <a:gd name="connsiteX0" fmla="*/ 1806765 w 4260629"/>
              <a:gd name="connsiteY0" fmla="*/ 1742965 h 3778457"/>
              <a:gd name="connsiteX1" fmla="*/ 1667065 w 4260629"/>
              <a:gd name="connsiteY1" fmla="*/ 2352565 h 3778457"/>
              <a:gd name="connsiteX2" fmla="*/ 1857565 w 4260629"/>
              <a:gd name="connsiteY2" fmla="*/ 2860565 h 3778457"/>
              <a:gd name="connsiteX3" fmla="*/ 1667065 w 4260629"/>
              <a:gd name="connsiteY3" fmla="*/ 3597165 h 3778457"/>
              <a:gd name="connsiteX4" fmla="*/ 917765 w 4260629"/>
              <a:gd name="connsiteY4" fmla="*/ 3774965 h 3778457"/>
              <a:gd name="connsiteX5" fmla="*/ 219265 w 4260629"/>
              <a:gd name="connsiteY5" fmla="*/ 3495565 h 3778457"/>
              <a:gd name="connsiteX6" fmla="*/ 3365 w 4260629"/>
              <a:gd name="connsiteY6" fmla="*/ 2987565 h 3778457"/>
              <a:gd name="connsiteX7" fmla="*/ 104965 w 4260629"/>
              <a:gd name="connsiteY7" fmla="*/ 2327165 h 3778457"/>
              <a:gd name="connsiteX8" fmla="*/ 333565 w 4260629"/>
              <a:gd name="connsiteY8" fmla="*/ 1793765 h 3778457"/>
              <a:gd name="connsiteX9" fmla="*/ 1006665 w 4260629"/>
              <a:gd name="connsiteY9" fmla="*/ 1476265 h 3778457"/>
              <a:gd name="connsiteX10" fmla="*/ 1235265 w 4260629"/>
              <a:gd name="connsiteY10" fmla="*/ 180865 h 3778457"/>
              <a:gd name="connsiteX11" fmla="*/ 4168965 w 4260629"/>
              <a:gd name="connsiteY11" fmla="*/ 155465 h 3778457"/>
              <a:gd name="connsiteX12" fmla="*/ 4029265 w 4260629"/>
              <a:gd name="connsiteY12" fmla="*/ 1615965 h 3778457"/>
              <a:gd name="connsiteX13" fmla="*/ 3267265 w 4260629"/>
              <a:gd name="connsiteY13" fmla="*/ 1641365 h 3778457"/>
              <a:gd name="connsiteX14" fmla="*/ 2454465 w 4260629"/>
              <a:gd name="connsiteY14" fmla="*/ 1552465 h 3778457"/>
              <a:gd name="connsiteX15" fmla="*/ 1806765 w 4260629"/>
              <a:gd name="connsiteY15" fmla="*/ 1742965 h 3778457"/>
              <a:gd name="connsiteX0" fmla="*/ 1806765 w 4291781"/>
              <a:gd name="connsiteY0" fmla="*/ 1688735 h 3724227"/>
              <a:gd name="connsiteX1" fmla="*/ 1667065 w 4291781"/>
              <a:gd name="connsiteY1" fmla="*/ 2298335 h 3724227"/>
              <a:gd name="connsiteX2" fmla="*/ 1857565 w 4291781"/>
              <a:gd name="connsiteY2" fmla="*/ 2806335 h 3724227"/>
              <a:gd name="connsiteX3" fmla="*/ 1667065 w 4291781"/>
              <a:gd name="connsiteY3" fmla="*/ 3542935 h 3724227"/>
              <a:gd name="connsiteX4" fmla="*/ 917765 w 4291781"/>
              <a:gd name="connsiteY4" fmla="*/ 3720735 h 3724227"/>
              <a:gd name="connsiteX5" fmla="*/ 219265 w 4291781"/>
              <a:gd name="connsiteY5" fmla="*/ 3441335 h 3724227"/>
              <a:gd name="connsiteX6" fmla="*/ 3365 w 4291781"/>
              <a:gd name="connsiteY6" fmla="*/ 2933335 h 3724227"/>
              <a:gd name="connsiteX7" fmla="*/ 104965 w 4291781"/>
              <a:gd name="connsiteY7" fmla="*/ 2272935 h 3724227"/>
              <a:gd name="connsiteX8" fmla="*/ 333565 w 4291781"/>
              <a:gd name="connsiteY8" fmla="*/ 1739535 h 3724227"/>
              <a:gd name="connsiteX9" fmla="*/ 1006665 w 4291781"/>
              <a:gd name="connsiteY9" fmla="*/ 1422035 h 3724227"/>
              <a:gd name="connsiteX10" fmla="*/ 1235265 w 4291781"/>
              <a:gd name="connsiteY10" fmla="*/ 126635 h 3724227"/>
              <a:gd name="connsiteX11" fmla="*/ 4207065 w 4291781"/>
              <a:gd name="connsiteY11" fmla="*/ 202835 h 3724227"/>
              <a:gd name="connsiteX12" fmla="*/ 4029265 w 4291781"/>
              <a:gd name="connsiteY12" fmla="*/ 1561735 h 3724227"/>
              <a:gd name="connsiteX13" fmla="*/ 3267265 w 4291781"/>
              <a:gd name="connsiteY13" fmla="*/ 1587135 h 3724227"/>
              <a:gd name="connsiteX14" fmla="*/ 2454465 w 4291781"/>
              <a:gd name="connsiteY14" fmla="*/ 1498235 h 3724227"/>
              <a:gd name="connsiteX15" fmla="*/ 1806765 w 4291781"/>
              <a:gd name="connsiteY15" fmla="*/ 1688735 h 3724227"/>
              <a:gd name="connsiteX0" fmla="*/ 1806765 w 4446408"/>
              <a:gd name="connsiteY0" fmla="*/ 1681639 h 3717131"/>
              <a:gd name="connsiteX1" fmla="*/ 1667065 w 4446408"/>
              <a:gd name="connsiteY1" fmla="*/ 2291239 h 3717131"/>
              <a:gd name="connsiteX2" fmla="*/ 1857565 w 4446408"/>
              <a:gd name="connsiteY2" fmla="*/ 2799239 h 3717131"/>
              <a:gd name="connsiteX3" fmla="*/ 1667065 w 4446408"/>
              <a:gd name="connsiteY3" fmla="*/ 3535839 h 3717131"/>
              <a:gd name="connsiteX4" fmla="*/ 917765 w 4446408"/>
              <a:gd name="connsiteY4" fmla="*/ 3713639 h 3717131"/>
              <a:gd name="connsiteX5" fmla="*/ 219265 w 4446408"/>
              <a:gd name="connsiteY5" fmla="*/ 3434239 h 3717131"/>
              <a:gd name="connsiteX6" fmla="*/ 3365 w 4446408"/>
              <a:gd name="connsiteY6" fmla="*/ 2926239 h 3717131"/>
              <a:gd name="connsiteX7" fmla="*/ 104965 w 4446408"/>
              <a:gd name="connsiteY7" fmla="*/ 2265839 h 3717131"/>
              <a:gd name="connsiteX8" fmla="*/ 333565 w 4446408"/>
              <a:gd name="connsiteY8" fmla="*/ 1732439 h 3717131"/>
              <a:gd name="connsiteX9" fmla="*/ 1006665 w 4446408"/>
              <a:gd name="connsiteY9" fmla="*/ 1414939 h 3717131"/>
              <a:gd name="connsiteX10" fmla="*/ 1235265 w 4446408"/>
              <a:gd name="connsiteY10" fmla="*/ 119539 h 3717131"/>
              <a:gd name="connsiteX11" fmla="*/ 4207065 w 4446408"/>
              <a:gd name="connsiteY11" fmla="*/ 195739 h 3717131"/>
              <a:gd name="connsiteX12" fmla="*/ 4156265 w 4446408"/>
              <a:gd name="connsiteY12" fmla="*/ 1338739 h 3717131"/>
              <a:gd name="connsiteX13" fmla="*/ 3267265 w 4446408"/>
              <a:gd name="connsiteY13" fmla="*/ 1580039 h 3717131"/>
              <a:gd name="connsiteX14" fmla="*/ 2454465 w 4446408"/>
              <a:gd name="connsiteY14" fmla="*/ 1491139 h 3717131"/>
              <a:gd name="connsiteX15" fmla="*/ 1806765 w 4446408"/>
              <a:gd name="connsiteY15" fmla="*/ 1681639 h 3717131"/>
              <a:gd name="connsiteX0" fmla="*/ 1806765 w 4409319"/>
              <a:gd name="connsiteY0" fmla="*/ 1681639 h 3717131"/>
              <a:gd name="connsiteX1" fmla="*/ 1667065 w 4409319"/>
              <a:gd name="connsiteY1" fmla="*/ 2291239 h 3717131"/>
              <a:gd name="connsiteX2" fmla="*/ 1857565 w 4409319"/>
              <a:gd name="connsiteY2" fmla="*/ 2799239 h 3717131"/>
              <a:gd name="connsiteX3" fmla="*/ 1667065 w 4409319"/>
              <a:gd name="connsiteY3" fmla="*/ 3535839 h 3717131"/>
              <a:gd name="connsiteX4" fmla="*/ 917765 w 4409319"/>
              <a:gd name="connsiteY4" fmla="*/ 3713639 h 3717131"/>
              <a:gd name="connsiteX5" fmla="*/ 219265 w 4409319"/>
              <a:gd name="connsiteY5" fmla="*/ 3434239 h 3717131"/>
              <a:gd name="connsiteX6" fmla="*/ 3365 w 4409319"/>
              <a:gd name="connsiteY6" fmla="*/ 2926239 h 3717131"/>
              <a:gd name="connsiteX7" fmla="*/ 104965 w 4409319"/>
              <a:gd name="connsiteY7" fmla="*/ 2265839 h 3717131"/>
              <a:gd name="connsiteX8" fmla="*/ 333565 w 4409319"/>
              <a:gd name="connsiteY8" fmla="*/ 1732439 h 3717131"/>
              <a:gd name="connsiteX9" fmla="*/ 1006665 w 4409319"/>
              <a:gd name="connsiteY9" fmla="*/ 1414939 h 3717131"/>
              <a:gd name="connsiteX10" fmla="*/ 1235265 w 4409319"/>
              <a:gd name="connsiteY10" fmla="*/ 119539 h 3717131"/>
              <a:gd name="connsiteX11" fmla="*/ 4207065 w 4409319"/>
              <a:gd name="connsiteY11" fmla="*/ 195739 h 3717131"/>
              <a:gd name="connsiteX12" fmla="*/ 4156265 w 4409319"/>
              <a:gd name="connsiteY12" fmla="*/ 1338739 h 3717131"/>
              <a:gd name="connsiteX13" fmla="*/ 3267265 w 4409319"/>
              <a:gd name="connsiteY13" fmla="*/ 1580039 h 3717131"/>
              <a:gd name="connsiteX14" fmla="*/ 2454465 w 4409319"/>
              <a:gd name="connsiteY14" fmla="*/ 1491139 h 3717131"/>
              <a:gd name="connsiteX15" fmla="*/ 1806765 w 4409319"/>
              <a:gd name="connsiteY15" fmla="*/ 1681639 h 3717131"/>
              <a:gd name="connsiteX0" fmla="*/ 1806765 w 7171623"/>
              <a:gd name="connsiteY0" fmla="*/ 1652858 h 3688350"/>
              <a:gd name="connsiteX1" fmla="*/ 1667065 w 7171623"/>
              <a:gd name="connsiteY1" fmla="*/ 2262458 h 3688350"/>
              <a:gd name="connsiteX2" fmla="*/ 1857565 w 7171623"/>
              <a:gd name="connsiteY2" fmla="*/ 2770458 h 3688350"/>
              <a:gd name="connsiteX3" fmla="*/ 1667065 w 7171623"/>
              <a:gd name="connsiteY3" fmla="*/ 3507058 h 3688350"/>
              <a:gd name="connsiteX4" fmla="*/ 917765 w 7171623"/>
              <a:gd name="connsiteY4" fmla="*/ 3684858 h 3688350"/>
              <a:gd name="connsiteX5" fmla="*/ 219265 w 7171623"/>
              <a:gd name="connsiteY5" fmla="*/ 3405458 h 3688350"/>
              <a:gd name="connsiteX6" fmla="*/ 3365 w 7171623"/>
              <a:gd name="connsiteY6" fmla="*/ 2897458 h 3688350"/>
              <a:gd name="connsiteX7" fmla="*/ 104965 w 7171623"/>
              <a:gd name="connsiteY7" fmla="*/ 2237058 h 3688350"/>
              <a:gd name="connsiteX8" fmla="*/ 333565 w 7171623"/>
              <a:gd name="connsiteY8" fmla="*/ 1703658 h 3688350"/>
              <a:gd name="connsiteX9" fmla="*/ 1006665 w 7171623"/>
              <a:gd name="connsiteY9" fmla="*/ 1386158 h 3688350"/>
              <a:gd name="connsiteX10" fmla="*/ 1235265 w 7171623"/>
              <a:gd name="connsiteY10" fmla="*/ 90758 h 3688350"/>
              <a:gd name="connsiteX11" fmla="*/ 4207065 w 7171623"/>
              <a:gd name="connsiteY11" fmla="*/ 166958 h 3688350"/>
              <a:gd name="connsiteX12" fmla="*/ 7171608 w 7171623"/>
              <a:gd name="connsiteY12" fmla="*/ 635043 h 3688350"/>
              <a:gd name="connsiteX13" fmla="*/ 3267265 w 7171623"/>
              <a:gd name="connsiteY13" fmla="*/ 1551258 h 3688350"/>
              <a:gd name="connsiteX14" fmla="*/ 2454465 w 7171623"/>
              <a:gd name="connsiteY14" fmla="*/ 1462358 h 3688350"/>
              <a:gd name="connsiteX15" fmla="*/ 1806765 w 7171623"/>
              <a:gd name="connsiteY15" fmla="*/ 1652858 h 3688350"/>
              <a:gd name="connsiteX0" fmla="*/ 1806765 w 7237175"/>
              <a:gd name="connsiteY0" fmla="*/ 1652858 h 3688350"/>
              <a:gd name="connsiteX1" fmla="*/ 1667065 w 7237175"/>
              <a:gd name="connsiteY1" fmla="*/ 2262458 h 3688350"/>
              <a:gd name="connsiteX2" fmla="*/ 1857565 w 7237175"/>
              <a:gd name="connsiteY2" fmla="*/ 2770458 h 3688350"/>
              <a:gd name="connsiteX3" fmla="*/ 1667065 w 7237175"/>
              <a:gd name="connsiteY3" fmla="*/ 3507058 h 3688350"/>
              <a:gd name="connsiteX4" fmla="*/ 917765 w 7237175"/>
              <a:gd name="connsiteY4" fmla="*/ 3684858 h 3688350"/>
              <a:gd name="connsiteX5" fmla="*/ 219265 w 7237175"/>
              <a:gd name="connsiteY5" fmla="*/ 3405458 h 3688350"/>
              <a:gd name="connsiteX6" fmla="*/ 3365 w 7237175"/>
              <a:gd name="connsiteY6" fmla="*/ 2897458 h 3688350"/>
              <a:gd name="connsiteX7" fmla="*/ 104965 w 7237175"/>
              <a:gd name="connsiteY7" fmla="*/ 2237058 h 3688350"/>
              <a:gd name="connsiteX8" fmla="*/ 333565 w 7237175"/>
              <a:gd name="connsiteY8" fmla="*/ 1703658 h 3688350"/>
              <a:gd name="connsiteX9" fmla="*/ 1006665 w 7237175"/>
              <a:gd name="connsiteY9" fmla="*/ 1386158 h 3688350"/>
              <a:gd name="connsiteX10" fmla="*/ 1235265 w 7237175"/>
              <a:gd name="connsiteY10" fmla="*/ 90758 h 3688350"/>
              <a:gd name="connsiteX11" fmla="*/ 4207065 w 7237175"/>
              <a:gd name="connsiteY11" fmla="*/ 166958 h 3688350"/>
              <a:gd name="connsiteX12" fmla="*/ 7171608 w 7237175"/>
              <a:gd name="connsiteY12" fmla="*/ 635043 h 3688350"/>
              <a:gd name="connsiteX13" fmla="*/ 6162865 w 7237175"/>
              <a:gd name="connsiteY13" fmla="*/ 1790744 h 3688350"/>
              <a:gd name="connsiteX14" fmla="*/ 2454465 w 7237175"/>
              <a:gd name="connsiteY14" fmla="*/ 1462358 h 3688350"/>
              <a:gd name="connsiteX15" fmla="*/ 1806765 w 7237175"/>
              <a:gd name="connsiteY15" fmla="*/ 1652858 h 3688350"/>
              <a:gd name="connsiteX0" fmla="*/ 2198650 w 7237175"/>
              <a:gd name="connsiteY0" fmla="*/ 1544001 h 3688350"/>
              <a:gd name="connsiteX1" fmla="*/ 1667065 w 7237175"/>
              <a:gd name="connsiteY1" fmla="*/ 2262458 h 3688350"/>
              <a:gd name="connsiteX2" fmla="*/ 1857565 w 7237175"/>
              <a:gd name="connsiteY2" fmla="*/ 2770458 h 3688350"/>
              <a:gd name="connsiteX3" fmla="*/ 1667065 w 7237175"/>
              <a:gd name="connsiteY3" fmla="*/ 3507058 h 3688350"/>
              <a:gd name="connsiteX4" fmla="*/ 917765 w 7237175"/>
              <a:gd name="connsiteY4" fmla="*/ 3684858 h 3688350"/>
              <a:gd name="connsiteX5" fmla="*/ 219265 w 7237175"/>
              <a:gd name="connsiteY5" fmla="*/ 3405458 h 3688350"/>
              <a:gd name="connsiteX6" fmla="*/ 3365 w 7237175"/>
              <a:gd name="connsiteY6" fmla="*/ 2897458 h 3688350"/>
              <a:gd name="connsiteX7" fmla="*/ 104965 w 7237175"/>
              <a:gd name="connsiteY7" fmla="*/ 2237058 h 3688350"/>
              <a:gd name="connsiteX8" fmla="*/ 333565 w 7237175"/>
              <a:gd name="connsiteY8" fmla="*/ 1703658 h 3688350"/>
              <a:gd name="connsiteX9" fmla="*/ 1006665 w 7237175"/>
              <a:gd name="connsiteY9" fmla="*/ 1386158 h 3688350"/>
              <a:gd name="connsiteX10" fmla="*/ 1235265 w 7237175"/>
              <a:gd name="connsiteY10" fmla="*/ 90758 h 3688350"/>
              <a:gd name="connsiteX11" fmla="*/ 4207065 w 7237175"/>
              <a:gd name="connsiteY11" fmla="*/ 166958 h 3688350"/>
              <a:gd name="connsiteX12" fmla="*/ 7171608 w 7237175"/>
              <a:gd name="connsiteY12" fmla="*/ 635043 h 3688350"/>
              <a:gd name="connsiteX13" fmla="*/ 6162865 w 7237175"/>
              <a:gd name="connsiteY13" fmla="*/ 1790744 h 3688350"/>
              <a:gd name="connsiteX14" fmla="*/ 2454465 w 7237175"/>
              <a:gd name="connsiteY14" fmla="*/ 1462358 h 3688350"/>
              <a:gd name="connsiteX15" fmla="*/ 2198650 w 7237175"/>
              <a:gd name="connsiteY15" fmla="*/ 1544001 h 3688350"/>
              <a:gd name="connsiteX0" fmla="*/ 2198650 w 7237175"/>
              <a:gd name="connsiteY0" fmla="*/ 1544001 h 3688350"/>
              <a:gd name="connsiteX1" fmla="*/ 1863008 w 7237175"/>
              <a:gd name="connsiteY1" fmla="*/ 1859686 h 3688350"/>
              <a:gd name="connsiteX2" fmla="*/ 1857565 w 7237175"/>
              <a:gd name="connsiteY2" fmla="*/ 2770458 h 3688350"/>
              <a:gd name="connsiteX3" fmla="*/ 1667065 w 7237175"/>
              <a:gd name="connsiteY3" fmla="*/ 3507058 h 3688350"/>
              <a:gd name="connsiteX4" fmla="*/ 917765 w 7237175"/>
              <a:gd name="connsiteY4" fmla="*/ 3684858 h 3688350"/>
              <a:gd name="connsiteX5" fmla="*/ 219265 w 7237175"/>
              <a:gd name="connsiteY5" fmla="*/ 3405458 h 3688350"/>
              <a:gd name="connsiteX6" fmla="*/ 3365 w 7237175"/>
              <a:gd name="connsiteY6" fmla="*/ 2897458 h 3688350"/>
              <a:gd name="connsiteX7" fmla="*/ 104965 w 7237175"/>
              <a:gd name="connsiteY7" fmla="*/ 2237058 h 3688350"/>
              <a:gd name="connsiteX8" fmla="*/ 333565 w 7237175"/>
              <a:gd name="connsiteY8" fmla="*/ 1703658 h 3688350"/>
              <a:gd name="connsiteX9" fmla="*/ 1006665 w 7237175"/>
              <a:gd name="connsiteY9" fmla="*/ 1386158 h 3688350"/>
              <a:gd name="connsiteX10" fmla="*/ 1235265 w 7237175"/>
              <a:gd name="connsiteY10" fmla="*/ 90758 h 3688350"/>
              <a:gd name="connsiteX11" fmla="*/ 4207065 w 7237175"/>
              <a:gd name="connsiteY11" fmla="*/ 166958 h 3688350"/>
              <a:gd name="connsiteX12" fmla="*/ 7171608 w 7237175"/>
              <a:gd name="connsiteY12" fmla="*/ 635043 h 3688350"/>
              <a:gd name="connsiteX13" fmla="*/ 6162865 w 7237175"/>
              <a:gd name="connsiteY13" fmla="*/ 1790744 h 3688350"/>
              <a:gd name="connsiteX14" fmla="*/ 2454465 w 7237175"/>
              <a:gd name="connsiteY14" fmla="*/ 1462358 h 3688350"/>
              <a:gd name="connsiteX15" fmla="*/ 2198650 w 7237175"/>
              <a:gd name="connsiteY15" fmla="*/ 1544001 h 3688350"/>
              <a:gd name="connsiteX0" fmla="*/ 2198650 w 7237175"/>
              <a:gd name="connsiteY0" fmla="*/ 1418499 h 3562848"/>
              <a:gd name="connsiteX1" fmla="*/ 1863008 w 7237175"/>
              <a:gd name="connsiteY1" fmla="*/ 1734184 h 3562848"/>
              <a:gd name="connsiteX2" fmla="*/ 1857565 w 7237175"/>
              <a:gd name="connsiteY2" fmla="*/ 2644956 h 3562848"/>
              <a:gd name="connsiteX3" fmla="*/ 1667065 w 7237175"/>
              <a:gd name="connsiteY3" fmla="*/ 3381556 h 3562848"/>
              <a:gd name="connsiteX4" fmla="*/ 917765 w 7237175"/>
              <a:gd name="connsiteY4" fmla="*/ 3559356 h 3562848"/>
              <a:gd name="connsiteX5" fmla="*/ 219265 w 7237175"/>
              <a:gd name="connsiteY5" fmla="*/ 3279956 h 3562848"/>
              <a:gd name="connsiteX6" fmla="*/ 3365 w 7237175"/>
              <a:gd name="connsiteY6" fmla="*/ 2771956 h 3562848"/>
              <a:gd name="connsiteX7" fmla="*/ 104965 w 7237175"/>
              <a:gd name="connsiteY7" fmla="*/ 2111556 h 3562848"/>
              <a:gd name="connsiteX8" fmla="*/ 333565 w 7237175"/>
              <a:gd name="connsiteY8" fmla="*/ 1578156 h 3562848"/>
              <a:gd name="connsiteX9" fmla="*/ 1006665 w 7237175"/>
              <a:gd name="connsiteY9" fmla="*/ 1260656 h 3562848"/>
              <a:gd name="connsiteX10" fmla="*/ 2280294 w 7237175"/>
              <a:gd name="connsiteY10" fmla="*/ 161198 h 3562848"/>
              <a:gd name="connsiteX11" fmla="*/ 4207065 w 7237175"/>
              <a:gd name="connsiteY11" fmla="*/ 41456 h 3562848"/>
              <a:gd name="connsiteX12" fmla="*/ 7171608 w 7237175"/>
              <a:gd name="connsiteY12" fmla="*/ 509541 h 3562848"/>
              <a:gd name="connsiteX13" fmla="*/ 6162865 w 7237175"/>
              <a:gd name="connsiteY13" fmla="*/ 1665242 h 3562848"/>
              <a:gd name="connsiteX14" fmla="*/ 2454465 w 7237175"/>
              <a:gd name="connsiteY14" fmla="*/ 1336856 h 3562848"/>
              <a:gd name="connsiteX15" fmla="*/ 2198650 w 7237175"/>
              <a:gd name="connsiteY15" fmla="*/ 1418499 h 3562848"/>
              <a:gd name="connsiteX0" fmla="*/ 2068021 w 7237175"/>
              <a:gd name="connsiteY0" fmla="*/ 1385842 h 3562848"/>
              <a:gd name="connsiteX1" fmla="*/ 1863008 w 7237175"/>
              <a:gd name="connsiteY1" fmla="*/ 1734184 h 3562848"/>
              <a:gd name="connsiteX2" fmla="*/ 1857565 w 7237175"/>
              <a:gd name="connsiteY2" fmla="*/ 2644956 h 3562848"/>
              <a:gd name="connsiteX3" fmla="*/ 1667065 w 7237175"/>
              <a:gd name="connsiteY3" fmla="*/ 3381556 h 3562848"/>
              <a:gd name="connsiteX4" fmla="*/ 917765 w 7237175"/>
              <a:gd name="connsiteY4" fmla="*/ 3559356 h 3562848"/>
              <a:gd name="connsiteX5" fmla="*/ 219265 w 7237175"/>
              <a:gd name="connsiteY5" fmla="*/ 3279956 h 3562848"/>
              <a:gd name="connsiteX6" fmla="*/ 3365 w 7237175"/>
              <a:gd name="connsiteY6" fmla="*/ 2771956 h 3562848"/>
              <a:gd name="connsiteX7" fmla="*/ 104965 w 7237175"/>
              <a:gd name="connsiteY7" fmla="*/ 2111556 h 3562848"/>
              <a:gd name="connsiteX8" fmla="*/ 333565 w 7237175"/>
              <a:gd name="connsiteY8" fmla="*/ 1578156 h 3562848"/>
              <a:gd name="connsiteX9" fmla="*/ 1006665 w 7237175"/>
              <a:gd name="connsiteY9" fmla="*/ 1260656 h 3562848"/>
              <a:gd name="connsiteX10" fmla="*/ 2280294 w 7237175"/>
              <a:gd name="connsiteY10" fmla="*/ 161198 h 3562848"/>
              <a:gd name="connsiteX11" fmla="*/ 4207065 w 7237175"/>
              <a:gd name="connsiteY11" fmla="*/ 41456 h 3562848"/>
              <a:gd name="connsiteX12" fmla="*/ 7171608 w 7237175"/>
              <a:gd name="connsiteY12" fmla="*/ 509541 h 3562848"/>
              <a:gd name="connsiteX13" fmla="*/ 6162865 w 7237175"/>
              <a:gd name="connsiteY13" fmla="*/ 1665242 h 3562848"/>
              <a:gd name="connsiteX14" fmla="*/ 2454465 w 7237175"/>
              <a:gd name="connsiteY14" fmla="*/ 1336856 h 3562848"/>
              <a:gd name="connsiteX15" fmla="*/ 2068021 w 7237175"/>
              <a:gd name="connsiteY15" fmla="*/ 1385842 h 3562848"/>
              <a:gd name="connsiteX0" fmla="*/ 2068021 w 7237175"/>
              <a:gd name="connsiteY0" fmla="*/ 1385842 h 3562848"/>
              <a:gd name="connsiteX1" fmla="*/ 1863008 w 7237175"/>
              <a:gd name="connsiteY1" fmla="*/ 1734184 h 3562848"/>
              <a:gd name="connsiteX2" fmla="*/ 1857565 w 7237175"/>
              <a:gd name="connsiteY2" fmla="*/ 2644956 h 3562848"/>
              <a:gd name="connsiteX3" fmla="*/ 1667065 w 7237175"/>
              <a:gd name="connsiteY3" fmla="*/ 3381556 h 3562848"/>
              <a:gd name="connsiteX4" fmla="*/ 917765 w 7237175"/>
              <a:gd name="connsiteY4" fmla="*/ 3559356 h 3562848"/>
              <a:gd name="connsiteX5" fmla="*/ 219265 w 7237175"/>
              <a:gd name="connsiteY5" fmla="*/ 3279956 h 3562848"/>
              <a:gd name="connsiteX6" fmla="*/ 3365 w 7237175"/>
              <a:gd name="connsiteY6" fmla="*/ 2771956 h 3562848"/>
              <a:gd name="connsiteX7" fmla="*/ 104965 w 7237175"/>
              <a:gd name="connsiteY7" fmla="*/ 2111556 h 3562848"/>
              <a:gd name="connsiteX8" fmla="*/ 333565 w 7237175"/>
              <a:gd name="connsiteY8" fmla="*/ 1578156 h 3562848"/>
              <a:gd name="connsiteX9" fmla="*/ 1006665 w 7237175"/>
              <a:gd name="connsiteY9" fmla="*/ 1260656 h 3562848"/>
              <a:gd name="connsiteX10" fmla="*/ 2280294 w 7237175"/>
              <a:gd name="connsiteY10" fmla="*/ 161198 h 3562848"/>
              <a:gd name="connsiteX11" fmla="*/ 4207065 w 7237175"/>
              <a:gd name="connsiteY11" fmla="*/ 41456 h 3562848"/>
              <a:gd name="connsiteX12" fmla="*/ 7171608 w 7237175"/>
              <a:gd name="connsiteY12" fmla="*/ 509541 h 3562848"/>
              <a:gd name="connsiteX13" fmla="*/ 6162865 w 7237175"/>
              <a:gd name="connsiteY13" fmla="*/ 1665242 h 3562848"/>
              <a:gd name="connsiteX14" fmla="*/ 2454465 w 7237175"/>
              <a:gd name="connsiteY14" fmla="*/ 1336856 h 3562848"/>
              <a:gd name="connsiteX15" fmla="*/ 2068021 w 7237175"/>
              <a:gd name="connsiteY15" fmla="*/ 1385842 h 3562848"/>
              <a:gd name="connsiteX0" fmla="*/ 2454465 w 7237175"/>
              <a:gd name="connsiteY0" fmla="*/ 1336856 h 3562848"/>
              <a:gd name="connsiteX1" fmla="*/ 1863008 w 7237175"/>
              <a:gd name="connsiteY1" fmla="*/ 1734184 h 3562848"/>
              <a:gd name="connsiteX2" fmla="*/ 1857565 w 7237175"/>
              <a:gd name="connsiteY2" fmla="*/ 2644956 h 3562848"/>
              <a:gd name="connsiteX3" fmla="*/ 1667065 w 7237175"/>
              <a:gd name="connsiteY3" fmla="*/ 3381556 h 3562848"/>
              <a:gd name="connsiteX4" fmla="*/ 917765 w 7237175"/>
              <a:gd name="connsiteY4" fmla="*/ 3559356 h 3562848"/>
              <a:gd name="connsiteX5" fmla="*/ 219265 w 7237175"/>
              <a:gd name="connsiteY5" fmla="*/ 3279956 h 3562848"/>
              <a:gd name="connsiteX6" fmla="*/ 3365 w 7237175"/>
              <a:gd name="connsiteY6" fmla="*/ 2771956 h 3562848"/>
              <a:gd name="connsiteX7" fmla="*/ 104965 w 7237175"/>
              <a:gd name="connsiteY7" fmla="*/ 2111556 h 3562848"/>
              <a:gd name="connsiteX8" fmla="*/ 333565 w 7237175"/>
              <a:gd name="connsiteY8" fmla="*/ 1578156 h 3562848"/>
              <a:gd name="connsiteX9" fmla="*/ 1006665 w 7237175"/>
              <a:gd name="connsiteY9" fmla="*/ 1260656 h 3562848"/>
              <a:gd name="connsiteX10" fmla="*/ 2280294 w 7237175"/>
              <a:gd name="connsiteY10" fmla="*/ 161198 h 3562848"/>
              <a:gd name="connsiteX11" fmla="*/ 4207065 w 7237175"/>
              <a:gd name="connsiteY11" fmla="*/ 41456 h 3562848"/>
              <a:gd name="connsiteX12" fmla="*/ 7171608 w 7237175"/>
              <a:gd name="connsiteY12" fmla="*/ 509541 h 3562848"/>
              <a:gd name="connsiteX13" fmla="*/ 6162865 w 7237175"/>
              <a:gd name="connsiteY13" fmla="*/ 1665242 h 3562848"/>
              <a:gd name="connsiteX14" fmla="*/ 2454465 w 7237175"/>
              <a:gd name="connsiteY14" fmla="*/ 1336856 h 3562848"/>
              <a:gd name="connsiteX0" fmla="*/ 2497971 w 7280681"/>
              <a:gd name="connsiteY0" fmla="*/ 1336856 h 3562848"/>
              <a:gd name="connsiteX1" fmla="*/ 1906514 w 7280681"/>
              <a:gd name="connsiteY1" fmla="*/ 1734184 h 3562848"/>
              <a:gd name="connsiteX2" fmla="*/ 1901071 w 7280681"/>
              <a:gd name="connsiteY2" fmla="*/ 2644956 h 3562848"/>
              <a:gd name="connsiteX3" fmla="*/ 1710571 w 7280681"/>
              <a:gd name="connsiteY3" fmla="*/ 3381556 h 3562848"/>
              <a:gd name="connsiteX4" fmla="*/ 961271 w 7280681"/>
              <a:gd name="connsiteY4" fmla="*/ 3559356 h 3562848"/>
              <a:gd name="connsiteX5" fmla="*/ 262771 w 7280681"/>
              <a:gd name="connsiteY5" fmla="*/ 3279956 h 3562848"/>
              <a:gd name="connsiteX6" fmla="*/ 46871 w 7280681"/>
              <a:gd name="connsiteY6" fmla="*/ 2771956 h 3562848"/>
              <a:gd name="connsiteX7" fmla="*/ 28728 w 7280681"/>
              <a:gd name="connsiteY7" fmla="*/ 2307499 h 3562848"/>
              <a:gd name="connsiteX8" fmla="*/ 377071 w 7280681"/>
              <a:gd name="connsiteY8" fmla="*/ 1578156 h 3562848"/>
              <a:gd name="connsiteX9" fmla="*/ 1050171 w 7280681"/>
              <a:gd name="connsiteY9" fmla="*/ 1260656 h 3562848"/>
              <a:gd name="connsiteX10" fmla="*/ 2323800 w 7280681"/>
              <a:gd name="connsiteY10" fmla="*/ 161198 h 3562848"/>
              <a:gd name="connsiteX11" fmla="*/ 4250571 w 7280681"/>
              <a:gd name="connsiteY11" fmla="*/ 41456 h 3562848"/>
              <a:gd name="connsiteX12" fmla="*/ 7215114 w 7280681"/>
              <a:gd name="connsiteY12" fmla="*/ 509541 h 3562848"/>
              <a:gd name="connsiteX13" fmla="*/ 6206371 w 7280681"/>
              <a:gd name="connsiteY13" fmla="*/ 1665242 h 3562848"/>
              <a:gd name="connsiteX14" fmla="*/ 2497971 w 7280681"/>
              <a:gd name="connsiteY14" fmla="*/ 1336856 h 3562848"/>
              <a:gd name="connsiteX0" fmla="*/ 2453806 w 7236516"/>
              <a:gd name="connsiteY0" fmla="*/ 1336856 h 3562848"/>
              <a:gd name="connsiteX1" fmla="*/ 1862349 w 7236516"/>
              <a:gd name="connsiteY1" fmla="*/ 1734184 h 3562848"/>
              <a:gd name="connsiteX2" fmla="*/ 1856906 w 7236516"/>
              <a:gd name="connsiteY2" fmla="*/ 2644956 h 3562848"/>
              <a:gd name="connsiteX3" fmla="*/ 1666406 w 7236516"/>
              <a:gd name="connsiteY3" fmla="*/ 3381556 h 3562848"/>
              <a:gd name="connsiteX4" fmla="*/ 917106 w 7236516"/>
              <a:gd name="connsiteY4" fmla="*/ 3559356 h 3562848"/>
              <a:gd name="connsiteX5" fmla="*/ 218606 w 7236516"/>
              <a:gd name="connsiteY5" fmla="*/ 3279956 h 3562848"/>
              <a:gd name="connsiteX6" fmla="*/ 2706 w 7236516"/>
              <a:gd name="connsiteY6" fmla="*/ 2771956 h 3562848"/>
              <a:gd name="connsiteX7" fmla="*/ 332906 w 7236516"/>
              <a:gd name="connsiteY7" fmla="*/ 1578156 h 3562848"/>
              <a:gd name="connsiteX8" fmla="*/ 1006006 w 7236516"/>
              <a:gd name="connsiteY8" fmla="*/ 1260656 h 3562848"/>
              <a:gd name="connsiteX9" fmla="*/ 2279635 w 7236516"/>
              <a:gd name="connsiteY9" fmla="*/ 161198 h 3562848"/>
              <a:gd name="connsiteX10" fmla="*/ 4206406 w 7236516"/>
              <a:gd name="connsiteY10" fmla="*/ 41456 h 3562848"/>
              <a:gd name="connsiteX11" fmla="*/ 7170949 w 7236516"/>
              <a:gd name="connsiteY11" fmla="*/ 509541 h 3562848"/>
              <a:gd name="connsiteX12" fmla="*/ 6162206 w 7236516"/>
              <a:gd name="connsiteY12" fmla="*/ 1665242 h 3562848"/>
              <a:gd name="connsiteX13" fmla="*/ 2453806 w 7236516"/>
              <a:gd name="connsiteY13" fmla="*/ 1336856 h 3562848"/>
              <a:gd name="connsiteX0" fmla="*/ 2494402 w 7277112"/>
              <a:gd name="connsiteY0" fmla="*/ 1336856 h 3562848"/>
              <a:gd name="connsiteX1" fmla="*/ 1902945 w 7277112"/>
              <a:gd name="connsiteY1" fmla="*/ 1734184 h 3562848"/>
              <a:gd name="connsiteX2" fmla="*/ 1897502 w 7277112"/>
              <a:gd name="connsiteY2" fmla="*/ 2644956 h 3562848"/>
              <a:gd name="connsiteX3" fmla="*/ 1707002 w 7277112"/>
              <a:gd name="connsiteY3" fmla="*/ 3381556 h 3562848"/>
              <a:gd name="connsiteX4" fmla="*/ 957702 w 7277112"/>
              <a:gd name="connsiteY4" fmla="*/ 3559356 h 3562848"/>
              <a:gd name="connsiteX5" fmla="*/ 259202 w 7277112"/>
              <a:gd name="connsiteY5" fmla="*/ 3279956 h 3562848"/>
              <a:gd name="connsiteX6" fmla="*/ 43302 w 7277112"/>
              <a:gd name="connsiteY6" fmla="*/ 2771956 h 3562848"/>
              <a:gd name="connsiteX7" fmla="*/ 1046602 w 7277112"/>
              <a:gd name="connsiteY7" fmla="*/ 1260656 h 3562848"/>
              <a:gd name="connsiteX8" fmla="*/ 2320231 w 7277112"/>
              <a:gd name="connsiteY8" fmla="*/ 161198 h 3562848"/>
              <a:gd name="connsiteX9" fmla="*/ 4247002 w 7277112"/>
              <a:gd name="connsiteY9" fmla="*/ 41456 h 3562848"/>
              <a:gd name="connsiteX10" fmla="*/ 7211545 w 7277112"/>
              <a:gd name="connsiteY10" fmla="*/ 509541 h 3562848"/>
              <a:gd name="connsiteX11" fmla="*/ 6202802 w 7277112"/>
              <a:gd name="connsiteY11" fmla="*/ 1665242 h 3562848"/>
              <a:gd name="connsiteX12" fmla="*/ 2494402 w 7277112"/>
              <a:gd name="connsiteY12" fmla="*/ 1336856 h 3562848"/>
              <a:gd name="connsiteX0" fmla="*/ 2235541 w 7018251"/>
              <a:gd name="connsiteY0" fmla="*/ 1336856 h 3564645"/>
              <a:gd name="connsiteX1" fmla="*/ 1644084 w 7018251"/>
              <a:gd name="connsiteY1" fmla="*/ 1734184 h 3564645"/>
              <a:gd name="connsiteX2" fmla="*/ 1638641 w 7018251"/>
              <a:gd name="connsiteY2" fmla="*/ 2644956 h 3564645"/>
              <a:gd name="connsiteX3" fmla="*/ 1448141 w 7018251"/>
              <a:gd name="connsiteY3" fmla="*/ 3381556 h 3564645"/>
              <a:gd name="connsiteX4" fmla="*/ 698841 w 7018251"/>
              <a:gd name="connsiteY4" fmla="*/ 3559356 h 3564645"/>
              <a:gd name="connsiteX5" fmla="*/ 341 w 7018251"/>
              <a:gd name="connsiteY5" fmla="*/ 3279956 h 3564645"/>
              <a:gd name="connsiteX6" fmla="*/ 787741 w 7018251"/>
              <a:gd name="connsiteY6" fmla="*/ 1260656 h 3564645"/>
              <a:gd name="connsiteX7" fmla="*/ 2061370 w 7018251"/>
              <a:gd name="connsiteY7" fmla="*/ 161198 h 3564645"/>
              <a:gd name="connsiteX8" fmla="*/ 3988141 w 7018251"/>
              <a:gd name="connsiteY8" fmla="*/ 41456 h 3564645"/>
              <a:gd name="connsiteX9" fmla="*/ 6952684 w 7018251"/>
              <a:gd name="connsiteY9" fmla="*/ 509541 h 3564645"/>
              <a:gd name="connsiteX10" fmla="*/ 5943941 w 7018251"/>
              <a:gd name="connsiteY10" fmla="*/ 1665242 h 3564645"/>
              <a:gd name="connsiteX11" fmla="*/ 2235541 w 7018251"/>
              <a:gd name="connsiteY11" fmla="*/ 1336856 h 3564645"/>
              <a:gd name="connsiteX0" fmla="*/ 1758107 w 6540817"/>
              <a:gd name="connsiteY0" fmla="*/ 1336856 h 3647034"/>
              <a:gd name="connsiteX1" fmla="*/ 1166650 w 6540817"/>
              <a:gd name="connsiteY1" fmla="*/ 1734184 h 3647034"/>
              <a:gd name="connsiteX2" fmla="*/ 1161207 w 6540817"/>
              <a:gd name="connsiteY2" fmla="*/ 2644956 h 3647034"/>
              <a:gd name="connsiteX3" fmla="*/ 970707 w 6540817"/>
              <a:gd name="connsiteY3" fmla="*/ 3381556 h 3647034"/>
              <a:gd name="connsiteX4" fmla="*/ 221407 w 6540817"/>
              <a:gd name="connsiteY4" fmla="*/ 3559356 h 3647034"/>
              <a:gd name="connsiteX5" fmla="*/ 1878 w 6540817"/>
              <a:gd name="connsiteY5" fmla="*/ 2060756 h 3647034"/>
              <a:gd name="connsiteX6" fmla="*/ 310307 w 6540817"/>
              <a:gd name="connsiteY6" fmla="*/ 1260656 h 3647034"/>
              <a:gd name="connsiteX7" fmla="*/ 1583936 w 6540817"/>
              <a:gd name="connsiteY7" fmla="*/ 161198 h 3647034"/>
              <a:gd name="connsiteX8" fmla="*/ 3510707 w 6540817"/>
              <a:gd name="connsiteY8" fmla="*/ 41456 h 3647034"/>
              <a:gd name="connsiteX9" fmla="*/ 6475250 w 6540817"/>
              <a:gd name="connsiteY9" fmla="*/ 509541 h 3647034"/>
              <a:gd name="connsiteX10" fmla="*/ 5466507 w 6540817"/>
              <a:gd name="connsiteY10" fmla="*/ 1665242 h 3647034"/>
              <a:gd name="connsiteX11" fmla="*/ 1758107 w 6540817"/>
              <a:gd name="connsiteY11" fmla="*/ 1336856 h 3647034"/>
              <a:gd name="connsiteX0" fmla="*/ 1761522 w 6544232"/>
              <a:gd name="connsiteY0" fmla="*/ 1336856 h 3392557"/>
              <a:gd name="connsiteX1" fmla="*/ 1170065 w 6544232"/>
              <a:gd name="connsiteY1" fmla="*/ 1734184 h 3392557"/>
              <a:gd name="connsiteX2" fmla="*/ 1164622 w 6544232"/>
              <a:gd name="connsiteY2" fmla="*/ 2644956 h 3392557"/>
              <a:gd name="connsiteX3" fmla="*/ 974122 w 6544232"/>
              <a:gd name="connsiteY3" fmla="*/ 3381556 h 3392557"/>
              <a:gd name="connsiteX4" fmla="*/ 475193 w 6544232"/>
              <a:gd name="connsiteY4" fmla="*/ 3015070 h 3392557"/>
              <a:gd name="connsiteX5" fmla="*/ 5293 w 6544232"/>
              <a:gd name="connsiteY5" fmla="*/ 2060756 h 3392557"/>
              <a:gd name="connsiteX6" fmla="*/ 313722 w 6544232"/>
              <a:gd name="connsiteY6" fmla="*/ 1260656 h 3392557"/>
              <a:gd name="connsiteX7" fmla="*/ 1587351 w 6544232"/>
              <a:gd name="connsiteY7" fmla="*/ 161198 h 3392557"/>
              <a:gd name="connsiteX8" fmla="*/ 3514122 w 6544232"/>
              <a:gd name="connsiteY8" fmla="*/ 41456 h 3392557"/>
              <a:gd name="connsiteX9" fmla="*/ 6478665 w 6544232"/>
              <a:gd name="connsiteY9" fmla="*/ 509541 h 3392557"/>
              <a:gd name="connsiteX10" fmla="*/ 5469922 w 6544232"/>
              <a:gd name="connsiteY10" fmla="*/ 1665242 h 3392557"/>
              <a:gd name="connsiteX11" fmla="*/ 1761522 w 6544232"/>
              <a:gd name="connsiteY11" fmla="*/ 1336856 h 3392557"/>
              <a:gd name="connsiteX0" fmla="*/ 1761522 w 6544232"/>
              <a:gd name="connsiteY0" fmla="*/ 1336856 h 3405024"/>
              <a:gd name="connsiteX1" fmla="*/ 1170065 w 6544232"/>
              <a:gd name="connsiteY1" fmla="*/ 1734184 h 3405024"/>
              <a:gd name="connsiteX2" fmla="*/ 1981050 w 6544232"/>
              <a:gd name="connsiteY2" fmla="*/ 2405470 h 3405024"/>
              <a:gd name="connsiteX3" fmla="*/ 974122 w 6544232"/>
              <a:gd name="connsiteY3" fmla="*/ 3381556 h 3405024"/>
              <a:gd name="connsiteX4" fmla="*/ 475193 w 6544232"/>
              <a:gd name="connsiteY4" fmla="*/ 3015070 h 3405024"/>
              <a:gd name="connsiteX5" fmla="*/ 5293 w 6544232"/>
              <a:gd name="connsiteY5" fmla="*/ 2060756 h 3405024"/>
              <a:gd name="connsiteX6" fmla="*/ 313722 w 6544232"/>
              <a:gd name="connsiteY6" fmla="*/ 1260656 h 3405024"/>
              <a:gd name="connsiteX7" fmla="*/ 1587351 w 6544232"/>
              <a:gd name="connsiteY7" fmla="*/ 161198 h 3405024"/>
              <a:gd name="connsiteX8" fmla="*/ 3514122 w 6544232"/>
              <a:gd name="connsiteY8" fmla="*/ 41456 h 3405024"/>
              <a:gd name="connsiteX9" fmla="*/ 6478665 w 6544232"/>
              <a:gd name="connsiteY9" fmla="*/ 509541 h 3405024"/>
              <a:gd name="connsiteX10" fmla="*/ 5469922 w 6544232"/>
              <a:gd name="connsiteY10" fmla="*/ 1665242 h 3405024"/>
              <a:gd name="connsiteX11" fmla="*/ 1761522 w 6544232"/>
              <a:gd name="connsiteY11" fmla="*/ 1336856 h 3405024"/>
              <a:gd name="connsiteX0" fmla="*/ 1761522 w 6544232"/>
              <a:gd name="connsiteY0" fmla="*/ 1336856 h 3085403"/>
              <a:gd name="connsiteX1" fmla="*/ 1170065 w 6544232"/>
              <a:gd name="connsiteY1" fmla="*/ 1734184 h 3085403"/>
              <a:gd name="connsiteX2" fmla="*/ 1981050 w 6544232"/>
              <a:gd name="connsiteY2" fmla="*/ 2405470 h 3085403"/>
              <a:gd name="connsiteX3" fmla="*/ 1289808 w 6544232"/>
              <a:gd name="connsiteY3" fmla="*/ 2946128 h 3085403"/>
              <a:gd name="connsiteX4" fmla="*/ 475193 w 6544232"/>
              <a:gd name="connsiteY4" fmla="*/ 3015070 h 3085403"/>
              <a:gd name="connsiteX5" fmla="*/ 5293 w 6544232"/>
              <a:gd name="connsiteY5" fmla="*/ 2060756 h 3085403"/>
              <a:gd name="connsiteX6" fmla="*/ 313722 w 6544232"/>
              <a:gd name="connsiteY6" fmla="*/ 1260656 h 3085403"/>
              <a:gd name="connsiteX7" fmla="*/ 1587351 w 6544232"/>
              <a:gd name="connsiteY7" fmla="*/ 161198 h 3085403"/>
              <a:gd name="connsiteX8" fmla="*/ 3514122 w 6544232"/>
              <a:gd name="connsiteY8" fmla="*/ 41456 h 3085403"/>
              <a:gd name="connsiteX9" fmla="*/ 6478665 w 6544232"/>
              <a:gd name="connsiteY9" fmla="*/ 509541 h 3085403"/>
              <a:gd name="connsiteX10" fmla="*/ 5469922 w 6544232"/>
              <a:gd name="connsiteY10" fmla="*/ 1665242 h 3085403"/>
              <a:gd name="connsiteX11" fmla="*/ 1761522 w 6544232"/>
              <a:gd name="connsiteY11" fmla="*/ 1336856 h 3085403"/>
              <a:gd name="connsiteX0" fmla="*/ 1757801 w 6540511"/>
              <a:gd name="connsiteY0" fmla="*/ 1336856 h 2962601"/>
              <a:gd name="connsiteX1" fmla="*/ 1166344 w 6540511"/>
              <a:gd name="connsiteY1" fmla="*/ 1734184 h 2962601"/>
              <a:gd name="connsiteX2" fmla="*/ 1977329 w 6540511"/>
              <a:gd name="connsiteY2" fmla="*/ 2405470 h 2962601"/>
              <a:gd name="connsiteX3" fmla="*/ 1286087 w 6540511"/>
              <a:gd name="connsiteY3" fmla="*/ 2946128 h 2962601"/>
              <a:gd name="connsiteX4" fmla="*/ 384386 w 6540511"/>
              <a:gd name="connsiteY4" fmla="*/ 2753813 h 2962601"/>
              <a:gd name="connsiteX5" fmla="*/ 1572 w 6540511"/>
              <a:gd name="connsiteY5" fmla="*/ 2060756 h 2962601"/>
              <a:gd name="connsiteX6" fmla="*/ 310001 w 6540511"/>
              <a:gd name="connsiteY6" fmla="*/ 1260656 h 2962601"/>
              <a:gd name="connsiteX7" fmla="*/ 1583630 w 6540511"/>
              <a:gd name="connsiteY7" fmla="*/ 161198 h 2962601"/>
              <a:gd name="connsiteX8" fmla="*/ 3510401 w 6540511"/>
              <a:gd name="connsiteY8" fmla="*/ 41456 h 2962601"/>
              <a:gd name="connsiteX9" fmla="*/ 6474944 w 6540511"/>
              <a:gd name="connsiteY9" fmla="*/ 509541 h 2962601"/>
              <a:gd name="connsiteX10" fmla="*/ 5466201 w 6540511"/>
              <a:gd name="connsiteY10" fmla="*/ 1665242 h 2962601"/>
              <a:gd name="connsiteX11" fmla="*/ 1757801 w 6540511"/>
              <a:gd name="connsiteY11" fmla="*/ 1336856 h 2962601"/>
              <a:gd name="connsiteX0" fmla="*/ 1757801 w 6540511"/>
              <a:gd name="connsiteY0" fmla="*/ 1336856 h 2962601"/>
              <a:gd name="connsiteX1" fmla="*/ 1111916 w 6540511"/>
              <a:gd name="connsiteY1" fmla="*/ 1799499 h 2962601"/>
              <a:gd name="connsiteX2" fmla="*/ 1977329 w 6540511"/>
              <a:gd name="connsiteY2" fmla="*/ 2405470 h 2962601"/>
              <a:gd name="connsiteX3" fmla="*/ 1286087 w 6540511"/>
              <a:gd name="connsiteY3" fmla="*/ 2946128 h 2962601"/>
              <a:gd name="connsiteX4" fmla="*/ 384386 w 6540511"/>
              <a:gd name="connsiteY4" fmla="*/ 2753813 h 2962601"/>
              <a:gd name="connsiteX5" fmla="*/ 1572 w 6540511"/>
              <a:gd name="connsiteY5" fmla="*/ 2060756 h 2962601"/>
              <a:gd name="connsiteX6" fmla="*/ 310001 w 6540511"/>
              <a:gd name="connsiteY6" fmla="*/ 1260656 h 2962601"/>
              <a:gd name="connsiteX7" fmla="*/ 1583630 w 6540511"/>
              <a:gd name="connsiteY7" fmla="*/ 161198 h 2962601"/>
              <a:gd name="connsiteX8" fmla="*/ 3510401 w 6540511"/>
              <a:gd name="connsiteY8" fmla="*/ 41456 h 2962601"/>
              <a:gd name="connsiteX9" fmla="*/ 6474944 w 6540511"/>
              <a:gd name="connsiteY9" fmla="*/ 509541 h 2962601"/>
              <a:gd name="connsiteX10" fmla="*/ 5466201 w 6540511"/>
              <a:gd name="connsiteY10" fmla="*/ 1665242 h 2962601"/>
              <a:gd name="connsiteX11" fmla="*/ 1757801 w 6540511"/>
              <a:gd name="connsiteY11" fmla="*/ 1336856 h 2962601"/>
              <a:gd name="connsiteX0" fmla="*/ 1757801 w 6540511"/>
              <a:gd name="connsiteY0" fmla="*/ 1336856 h 2971074"/>
              <a:gd name="connsiteX1" fmla="*/ 1111916 w 6540511"/>
              <a:gd name="connsiteY1" fmla="*/ 1799499 h 2971074"/>
              <a:gd name="connsiteX2" fmla="*/ 1879358 w 6540511"/>
              <a:gd name="connsiteY2" fmla="*/ 2274841 h 2971074"/>
              <a:gd name="connsiteX3" fmla="*/ 1286087 w 6540511"/>
              <a:gd name="connsiteY3" fmla="*/ 2946128 h 2971074"/>
              <a:gd name="connsiteX4" fmla="*/ 384386 w 6540511"/>
              <a:gd name="connsiteY4" fmla="*/ 2753813 h 2971074"/>
              <a:gd name="connsiteX5" fmla="*/ 1572 w 6540511"/>
              <a:gd name="connsiteY5" fmla="*/ 2060756 h 2971074"/>
              <a:gd name="connsiteX6" fmla="*/ 310001 w 6540511"/>
              <a:gd name="connsiteY6" fmla="*/ 1260656 h 2971074"/>
              <a:gd name="connsiteX7" fmla="*/ 1583630 w 6540511"/>
              <a:gd name="connsiteY7" fmla="*/ 161198 h 2971074"/>
              <a:gd name="connsiteX8" fmla="*/ 3510401 w 6540511"/>
              <a:gd name="connsiteY8" fmla="*/ 41456 h 2971074"/>
              <a:gd name="connsiteX9" fmla="*/ 6474944 w 6540511"/>
              <a:gd name="connsiteY9" fmla="*/ 509541 h 2971074"/>
              <a:gd name="connsiteX10" fmla="*/ 5466201 w 6540511"/>
              <a:gd name="connsiteY10" fmla="*/ 1665242 h 2971074"/>
              <a:gd name="connsiteX11" fmla="*/ 1757801 w 6540511"/>
              <a:gd name="connsiteY11" fmla="*/ 1336856 h 2971074"/>
              <a:gd name="connsiteX0" fmla="*/ 1757801 w 6540511"/>
              <a:gd name="connsiteY0" fmla="*/ 1336856 h 2949742"/>
              <a:gd name="connsiteX1" fmla="*/ 1111916 w 6540511"/>
              <a:gd name="connsiteY1" fmla="*/ 1799499 h 2949742"/>
              <a:gd name="connsiteX2" fmla="*/ 1879358 w 6540511"/>
              <a:gd name="connsiteY2" fmla="*/ 2274841 h 2949742"/>
              <a:gd name="connsiteX3" fmla="*/ 1658015 w 6540511"/>
              <a:gd name="connsiteY3" fmla="*/ 2632255 h 2949742"/>
              <a:gd name="connsiteX4" fmla="*/ 1286087 w 6540511"/>
              <a:gd name="connsiteY4" fmla="*/ 2946128 h 2949742"/>
              <a:gd name="connsiteX5" fmla="*/ 384386 w 6540511"/>
              <a:gd name="connsiteY5" fmla="*/ 2753813 h 2949742"/>
              <a:gd name="connsiteX6" fmla="*/ 1572 w 6540511"/>
              <a:gd name="connsiteY6" fmla="*/ 2060756 h 2949742"/>
              <a:gd name="connsiteX7" fmla="*/ 310001 w 6540511"/>
              <a:gd name="connsiteY7" fmla="*/ 1260656 h 2949742"/>
              <a:gd name="connsiteX8" fmla="*/ 1583630 w 6540511"/>
              <a:gd name="connsiteY8" fmla="*/ 161198 h 2949742"/>
              <a:gd name="connsiteX9" fmla="*/ 3510401 w 6540511"/>
              <a:gd name="connsiteY9" fmla="*/ 41456 h 2949742"/>
              <a:gd name="connsiteX10" fmla="*/ 6474944 w 6540511"/>
              <a:gd name="connsiteY10" fmla="*/ 509541 h 2949742"/>
              <a:gd name="connsiteX11" fmla="*/ 5466201 w 6540511"/>
              <a:gd name="connsiteY11" fmla="*/ 1665242 h 2949742"/>
              <a:gd name="connsiteX12" fmla="*/ 1757801 w 6540511"/>
              <a:gd name="connsiteY12" fmla="*/ 1336856 h 2949742"/>
              <a:gd name="connsiteX0" fmla="*/ 1757801 w 6540511"/>
              <a:gd name="connsiteY0" fmla="*/ 1336856 h 2946151"/>
              <a:gd name="connsiteX1" fmla="*/ 1111916 w 6540511"/>
              <a:gd name="connsiteY1" fmla="*/ 1799499 h 2946151"/>
              <a:gd name="connsiteX2" fmla="*/ 1879358 w 6540511"/>
              <a:gd name="connsiteY2" fmla="*/ 2274841 h 2946151"/>
              <a:gd name="connsiteX3" fmla="*/ 1864843 w 6540511"/>
              <a:gd name="connsiteY3" fmla="*/ 2762884 h 2946151"/>
              <a:gd name="connsiteX4" fmla="*/ 1286087 w 6540511"/>
              <a:gd name="connsiteY4" fmla="*/ 2946128 h 2946151"/>
              <a:gd name="connsiteX5" fmla="*/ 384386 w 6540511"/>
              <a:gd name="connsiteY5" fmla="*/ 2753813 h 2946151"/>
              <a:gd name="connsiteX6" fmla="*/ 1572 w 6540511"/>
              <a:gd name="connsiteY6" fmla="*/ 2060756 h 2946151"/>
              <a:gd name="connsiteX7" fmla="*/ 310001 w 6540511"/>
              <a:gd name="connsiteY7" fmla="*/ 1260656 h 2946151"/>
              <a:gd name="connsiteX8" fmla="*/ 1583630 w 6540511"/>
              <a:gd name="connsiteY8" fmla="*/ 161198 h 2946151"/>
              <a:gd name="connsiteX9" fmla="*/ 3510401 w 6540511"/>
              <a:gd name="connsiteY9" fmla="*/ 41456 h 2946151"/>
              <a:gd name="connsiteX10" fmla="*/ 6474944 w 6540511"/>
              <a:gd name="connsiteY10" fmla="*/ 509541 h 2946151"/>
              <a:gd name="connsiteX11" fmla="*/ 5466201 w 6540511"/>
              <a:gd name="connsiteY11" fmla="*/ 1665242 h 2946151"/>
              <a:gd name="connsiteX12" fmla="*/ 1757801 w 6540511"/>
              <a:gd name="connsiteY12" fmla="*/ 1336856 h 2946151"/>
              <a:gd name="connsiteX0" fmla="*/ 1757801 w 6540511"/>
              <a:gd name="connsiteY0" fmla="*/ 1336856 h 2946151"/>
              <a:gd name="connsiteX1" fmla="*/ 1111916 w 6540511"/>
              <a:gd name="connsiteY1" fmla="*/ 1799499 h 2946151"/>
              <a:gd name="connsiteX2" fmla="*/ 1944672 w 6540511"/>
              <a:gd name="connsiteY2" fmla="*/ 2133326 h 2946151"/>
              <a:gd name="connsiteX3" fmla="*/ 1864843 w 6540511"/>
              <a:gd name="connsiteY3" fmla="*/ 2762884 h 2946151"/>
              <a:gd name="connsiteX4" fmla="*/ 1286087 w 6540511"/>
              <a:gd name="connsiteY4" fmla="*/ 2946128 h 2946151"/>
              <a:gd name="connsiteX5" fmla="*/ 384386 w 6540511"/>
              <a:gd name="connsiteY5" fmla="*/ 2753813 h 2946151"/>
              <a:gd name="connsiteX6" fmla="*/ 1572 w 6540511"/>
              <a:gd name="connsiteY6" fmla="*/ 2060756 h 2946151"/>
              <a:gd name="connsiteX7" fmla="*/ 310001 w 6540511"/>
              <a:gd name="connsiteY7" fmla="*/ 1260656 h 2946151"/>
              <a:gd name="connsiteX8" fmla="*/ 1583630 w 6540511"/>
              <a:gd name="connsiteY8" fmla="*/ 161198 h 2946151"/>
              <a:gd name="connsiteX9" fmla="*/ 3510401 w 6540511"/>
              <a:gd name="connsiteY9" fmla="*/ 41456 h 2946151"/>
              <a:gd name="connsiteX10" fmla="*/ 6474944 w 6540511"/>
              <a:gd name="connsiteY10" fmla="*/ 509541 h 2946151"/>
              <a:gd name="connsiteX11" fmla="*/ 5466201 w 6540511"/>
              <a:gd name="connsiteY11" fmla="*/ 1665242 h 2946151"/>
              <a:gd name="connsiteX12" fmla="*/ 1757801 w 6540511"/>
              <a:gd name="connsiteY12" fmla="*/ 1336856 h 2946151"/>
              <a:gd name="connsiteX0" fmla="*/ 2312972 w 6540511"/>
              <a:gd name="connsiteY0" fmla="*/ 1456599 h 2946151"/>
              <a:gd name="connsiteX1" fmla="*/ 1111916 w 6540511"/>
              <a:gd name="connsiteY1" fmla="*/ 1799499 h 2946151"/>
              <a:gd name="connsiteX2" fmla="*/ 1944672 w 6540511"/>
              <a:gd name="connsiteY2" fmla="*/ 2133326 h 2946151"/>
              <a:gd name="connsiteX3" fmla="*/ 1864843 w 6540511"/>
              <a:gd name="connsiteY3" fmla="*/ 2762884 h 2946151"/>
              <a:gd name="connsiteX4" fmla="*/ 1286087 w 6540511"/>
              <a:gd name="connsiteY4" fmla="*/ 2946128 h 2946151"/>
              <a:gd name="connsiteX5" fmla="*/ 384386 w 6540511"/>
              <a:gd name="connsiteY5" fmla="*/ 2753813 h 2946151"/>
              <a:gd name="connsiteX6" fmla="*/ 1572 w 6540511"/>
              <a:gd name="connsiteY6" fmla="*/ 2060756 h 2946151"/>
              <a:gd name="connsiteX7" fmla="*/ 310001 w 6540511"/>
              <a:gd name="connsiteY7" fmla="*/ 1260656 h 2946151"/>
              <a:gd name="connsiteX8" fmla="*/ 1583630 w 6540511"/>
              <a:gd name="connsiteY8" fmla="*/ 161198 h 2946151"/>
              <a:gd name="connsiteX9" fmla="*/ 3510401 w 6540511"/>
              <a:gd name="connsiteY9" fmla="*/ 41456 h 2946151"/>
              <a:gd name="connsiteX10" fmla="*/ 6474944 w 6540511"/>
              <a:gd name="connsiteY10" fmla="*/ 509541 h 2946151"/>
              <a:gd name="connsiteX11" fmla="*/ 5466201 w 6540511"/>
              <a:gd name="connsiteY11" fmla="*/ 1665242 h 2946151"/>
              <a:gd name="connsiteX12" fmla="*/ 2312972 w 6540511"/>
              <a:gd name="connsiteY12" fmla="*/ 1456599 h 2946151"/>
              <a:gd name="connsiteX0" fmla="*/ 2312972 w 6515090"/>
              <a:gd name="connsiteY0" fmla="*/ 1456599 h 2946151"/>
              <a:gd name="connsiteX1" fmla="*/ 1111916 w 6515090"/>
              <a:gd name="connsiteY1" fmla="*/ 1799499 h 2946151"/>
              <a:gd name="connsiteX2" fmla="*/ 1944672 w 6515090"/>
              <a:gd name="connsiteY2" fmla="*/ 2133326 h 2946151"/>
              <a:gd name="connsiteX3" fmla="*/ 1864843 w 6515090"/>
              <a:gd name="connsiteY3" fmla="*/ 2762884 h 2946151"/>
              <a:gd name="connsiteX4" fmla="*/ 1286087 w 6515090"/>
              <a:gd name="connsiteY4" fmla="*/ 2946128 h 2946151"/>
              <a:gd name="connsiteX5" fmla="*/ 384386 w 6515090"/>
              <a:gd name="connsiteY5" fmla="*/ 2753813 h 2946151"/>
              <a:gd name="connsiteX6" fmla="*/ 1572 w 6515090"/>
              <a:gd name="connsiteY6" fmla="*/ 2060756 h 2946151"/>
              <a:gd name="connsiteX7" fmla="*/ 310001 w 6515090"/>
              <a:gd name="connsiteY7" fmla="*/ 1260656 h 2946151"/>
              <a:gd name="connsiteX8" fmla="*/ 1583630 w 6515090"/>
              <a:gd name="connsiteY8" fmla="*/ 161198 h 2946151"/>
              <a:gd name="connsiteX9" fmla="*/ 3510401 w 6515090"/>
              <a:gd name="connsiteY9" fmla="*/ 41456 h 2946151"/>
              <a:gd name="connsiteX10" fmla="*/ 6474944 w 6515090"/>
              <a:gd name="connsiteY10" fmla="*/ 509541 h 2946151"/>
              <a:gd name="connsiteX11" fmla="*/ 4687725 w 6515090"/>
              <a:gd name="connsiteY11" fmla="*/ 1665242 h 2946151"/>
              <a:gd name="connsiteX12" fmla="*/ 2312972 w 6515090"/>
              <a:gd name="connsiteY12" fmla="*/ 1456599 h 2946151"/>
              <a:gd name="connsiteX0" fmla="*/ 2312972 w 5103015"/>
              <a:gd name="connsiteY0" fmla="*/ 1448650 h 2938202"/>
              <a:gd name="connsiteX1" fmla="*/ 1111916 w 5103015"/>
              <a:gd name="connsiteY1" fmla="*/ 1791550 h 2938202"/>
              <a:gd name="connsiteX2" fmla="*/ 1944672 w 5103015"/>
              <a:gd name="connsiteY2" fmla="*/ 2125377 h 2938202"/>
              <a:gd name="connsiteX3" fmla="*/ 1864843 w 5103015"/>
              <a:gd name="connsiteY3" fmla="*/ 2754935 h 2938202"/>
              <a:gd name="connsiteX4" fmla="*/ 1286087 w 5103015"/>
              <a:gd name="connsiteY4" fmla="*/ 2938179 h 2938202"/>
              <a:gd name="connsiteX5" fmla="*/ 384386 w 5103015"/>
              <a:gd name="connsiteY5" fmla="*/ 2745864 h 2938202"/>
              <a:gd name="connsiteX6" fmla="*/ 1572 w 5103015"/>
              <a:gd name="connsiteY6" fmla="*/ 2052807 h 2938202"/>
              <a:gd name="connsiteX7" fmla="*/ 310001 w 5103015"/>
              <a:gd name="connsiteY7" fmla="*/ 1252707 h 2938202"/>
              <a:gd name="connsiteX8" fmla="*/ 1583630 w 5103015"/>
              <a:gd name="connsiteY8" fmla="*/ 153249 h 2938202"/>
              <a:gd name="connsiteX9" fmla="*/ 3510401 w 5103015"/>
              <a:gd name="connsiteY9" fmla="*/ 33507 h 2938202"/>
              <a:gd name="connsiteX10" fmla="*/ 4917993 w 5103015"/>
              <a:gd name="connsiteY10" fmla="*/ 390381 h 2938202"/>
              <a:gd name="connsiteX11" fmla="*/ 4687725 w 5103015"/>
              <a:gd name="connsiteY11" fmla="*/ 1657293 h 2938202"/>
              <a:gd name="connsiteX12" fmla="*/ 2312972 w 5103015"/>
              <a:gd name="connsiteY12" fmla="*/ 1448650 h 2938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103015" h="2938202">
                <a:moveTo>
                  <a:pt x="2312972" y="1448650"/>
                </a:moveTo>
                <a:cubicBezTo>
                  <a:pt x="1717004" y="1471026"/>
                  <a:pt x="1173299" y="1678762"/>
                  <a:pt x="1111916" y="1791550"/>
                </a:cubicBezTo>
                <a:cubicBezTo>
                  <a:pt x="1050533" y="1904338"/>
                  <a:pt x="1819184" y="1964813"/>
                  <a:pt x="1944672" y="2125377"/>
                </a:cubicBezTo>
                <a:cubicBezTo>
                  <a:pt x="2070160" y="2285941"/>
                  <a:pt x="1963721" y="2643054"/>
                  <a:pt x="1864843" y="2754935"/>
                </a:cubicBezTo>
                <a:cubicBezTo>
                  <a:pt x="1765965" y="2866816"/>
                  <a:pt x="1532830" y="2939691"/>
                  <a:pt x="1286087" y="2938179"/>
                </a:cubicBezTo>
                <a:cubicBezTo>
                  <a:pt x="1039344" y="2936667"/>
                  <a:pt x="598472" y="2893426"/>
                  <a:pt x="384386" y="2745864"/>
                </a:cubicBezTo>
                <a:cubicBezTo>
                  <a:pt x="170300" y="2598302"/>
                  <a:pt x="13969" y="2301666"/>
                  <a:pt x="1572" y="2052807"/>
                </a:cubicBezTo>
                <a:cubicBezTo>
                  <a:pt x="-10825" y="1803948"/>
                  <a:pt x="46325" y="1569300"/>
                  <a:pt x="310001" y="1252707"/>
                </a:cubicBezTo>
                <a:cubicBezTo>
                  <a:pt x="573677" y="936114"/>
                  <a:pt x="1050230" y="356449"/>
                  <a:pt x="1583630" y="153249"/>
                </a:cubicBezTo>
                <a:cubicBezTo>
                  <a:pt x="2117030" y="-49951"/>
                  <a:pt x="2954674" y="-6015"/>
                  <a:pt x="3510401" y="33507"/>
                </a:cubicBezTo>
                <a:cubicBezTo>
                  <a:pt x="4066128" y="73029"/>
                  <a:pt x="4592026" y="119750"/>
                  <a:pt x="4917993" y="390381"/>
                </a:cubicBezTo>
                <a:cubicBezTo>
                  <a:pt x="5243960" y="661012"/>
                  <a:pt x="5121895" y="1480915"/>
                  <a:pt x="4687725" y="1657293"/>
                </a:cubicBezTo>
                <a:cubicBezTo>
                  <a:pt x="4253555" y="1833671"/>
                  <a:pt x="2908940" y="1426274"/>
                  <a:pt x="2312972" y="1448650"/>
                </a:cubicBezTo>
                <a:close/>
              </a:path>
            </a:pathLst>
          </a:custGeom>
          <a:solidFill>
            <a:srgbClr val="D4DAD6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311817" y="5329978"/>
                <a:ext cx="8833664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CVD</m:t>
                          </m:r>
                          <m:r>
                            <m:rPr>
                              <m:nor/>
                            </m:rPr>
                            <a:rPr lang="en-US" sz="2000" i="0" dirty="0">
                              <a:solidFill>
                                <a:schemeClr val="tx1"/>
                              </a:solidFill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m:t>Yellow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m:t>Teeth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m:t>, 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m:t>Smoking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m:t>and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m:t>Medicine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m:t>Y</m:t>
                          </m:r>
                          <m:r>
                            <m:rPr>
                              <m:nor/>
                            </m:rPr>
                            <a:rPr lang="en-US" sz="2000" b="0" i="0" dirty="0" smtClean="0">
                              <a:solidFill>
                                <a:schemeClr val="tx1"/>
                              </a:solidFill>
                            </a:rPr>
                            <m:t>, 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m:t>Levels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m:t>Protein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l-GR" sz="20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e>
                      </m:d>
                      <m:r>
                        <a:rPr lang="en-US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CVD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m:t>Levels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m:t>Protein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l-GR" sz="20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CVD</m:t>
                    </m:r>
                    <m:r>
                      <a:rPr lang="en-US" sz="2000" i="1" u="sng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m:rPr>
                        <m:nor/>
                      </m:rPr>
                      <a:rPr lang="en-US" sz="2000" dirty="0"/>
                      <m:t>Yellow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m:rPr>
                        <m:nor/>
                      </m:rPr>
                      <a:rPr lang="en-US" sz="2000" dirty="0"/>
                      <m:t>Teeth</m:t>
                    </m:r>
                    <m:r>
                      <m:rPr>
                        <m:nor/>
                      </m:rPr>
                      <a:rPr lang="en-US" sz="2000" dirty="0"/>
                      <m:t>, </m:t>
                    </m:r>
                    <m:r>
                      <m:rPr>
                        <m:nor/>
                      </m:rPr>
                      <a:rPr lang="en-US" sz="2000" dirty="0"/>
                      <m:t>Smoking</m:t>
                    </m:r>
                    <m:r>
                      <m:rPr>
                        <m:nor/>
                      </m:rPr>
                      <a:rPr lang="en-US" sz="2000" dirty="0"/>
                      <m:t> ,</m:t>
                    </m:r>
                    <m:r>
                      <m:rPr>
                        <m:nor/>
                      </m:rPr>
                      <a:rPr lang="en-US" sz="2000" dirty="0"/>
                      <m:t>Medicine</m:t>
                    </m:r>
                    <m:r>
                      <m:rPr>
                        <m:nor/>
                      </m:rPr>
                      <a:rPr lang="en-US" sz="2000" b="0" i="0" dirty="0" smtClean="0"/>
                      <m:t> </m:t>
                    </m:r>
                    <m:r>
                      <m:rPr>
                        <m:nor/>
                      </m:rPr>
                      <a:rPr lang="en-US" sz="2000" dirty="0"/>
                      <m:t>Y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0" i="0" dirty="0" smtClean="0"/>
                      <m:t>Levels</m:t>
                    </m:r>
                    <m:r>
                      <m:rPr>
                        <m:nor/>
                      </m:rPr>
                      <a:rPr lang="en-US" sz="2000" b="0" i="0" dirty="0" smtClean="0"/>
                      <m:t> </m:t>
                    </m:r>
                    <m:r>
                      <m:rPr>
                        <m:nor/>
                      </m:rPr>
                      <a:rPr lang="en-US" sz="2000" b="0" i="0" dirty="0" smtClean="0"/>
                      <m:t>of</m:t>
                    </m:r>
                    <m:r>
                      <m:rPr>
                        <m:nor/>
                      </m:rPr>
                      <a:rPr lang="en-US" sz="2000" b="0" i="0" dirty="0" smtClean="0"/>
                      <m:t> </m:t>
                    </m:r>
                    <m:r>
                      <m:rPr>
                        <m:nor/>
                      </m:rPr>
                      <a:rPr lang="en-US" sz="2000" b="0" i="0" dirty="0" smtClean="0"/>
                      <m:t>Protein</m:t>
                    </m:r>
                    <m:r>
                      <m:rPr>
                        <m:nor/>
                      </m:rPr>
                      <a:rPr lang="en-US" sz="2000" b="0" i="0" dirty="0" smtClean="0"/>
                      <m:t> </m:t>
                    </m:r>
                    <m:r>
                      <m:rPr>
                        <m:nor/>
                      </m:rPr>
                      <a:rPr lang="en-US" sz="2000" b="0" i="0" dirty="0" smtClean="0"/>
                      <m:t>X</m:t>
                    </m:r>
                  </m:oMath>
                </a14:m>
                <a:endParaRPr lang="en-US" sz="2000" dirty="0"/>
              </a:p>
              <a:p>
                <a:pPr algn="ctr"/>
                <a:endParaRPr lang="el-GR" sz="2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817" y="5329978"/>
                <a:ext cx="8833664" cy="132343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Oval 67"/>
          <p:cNvSpPr/>
          <p:nvPr/>
        </p:nvSpPr>
        <p:spPr>
          <a:xfrm>
            <a:off x="8535757" y="3870485"/>
            <a:ext cx="2124000" cy="1139597"/>
          </a:xfrm>
          <a:prstGeom prst="ellipse">
            <a:avLst/>
          </a:prstGeom>
          <a:solidFill>
            <a:schemeClr val="tx2">
              <a:lumMod val="60000"/>
              <a:lumOff val="40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61051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CMC</a:t>
            </a:r>
            <a:endParaRPr lang="el-G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CDCE5-4316-4054-8E01-72147F453FFE}" type="slidenum">
              <a:rPr lang="el-GR" smtClean="0"/>
              <a:pPr/>
              <a:t>25</a:t>
            </a:fld>
            <a:endParaRPr lang="el-GR"/>
          </a:p>
        </p:txBody>
      </p:sp>
      <p:sp>
        <p:nvSpPr>
          <p:cNvPr id="57" name="Rectangle 56"/>
          <p:cNvSpPr/>
          <p:nvPr/>
        </p:nvSpPr>
        <p:spPr>
          <a:xfrm>
            <a:off x="609600" y="1875716"/>
            <a:ext cx="322487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Is Fatigue independent from smoking given CVD? </a:t>
            </a:r>
            <a:endParaRPr lang="el-GR" sz="32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7031802" y="1123377"/>
            <a:ext cx="4037063" cy="5056020"/>
            <a:chOff x="6038684" y="1286168"/>
            <a:chExt cx="4037063" cy="5056020"/>
          </a:xfrm>
        </p:grpSpPr>
        <p:cxnSp>
          <p:nvCxnSpPr>
            <p:cNvPr id="31" name="AutoShape 7"/>
            <p:cNvCxnSpPr>
              <a:cxnSpLocks noChangeShapeType="1"/>
              <a:stCxn id="45" idx="2"/>
              <a:endCxn id="49" idx="0"/>
            </p:cNvCxnSpPr>
            <p:nvPr/>
          </p:nvCxnSpPr>
          <p:spPr bwMode="auto">
            <a:xfrm>
              <a:off x="7669709" y="2425315"/>
              <a:ext cx="934931" cy="563622"/>
            </a:xfrm>
            <a:prstGeom prst="straightConnector1">
              <a:avLst/>
            </a:prstGeom>
            <a:ln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AutoShape 14"/>
            <p:cNvCxnSpPr>
              <a:cxnSpLocks noChangeShapeType="1"/>
              <a:stCxn id="51" idx="2"/>
              <a:endCxn id="52" idx="0"/>
            </p:cNvCxnSpPr>
            <p:nvPr/>
          </p:nvCxnSpPr>
          <p:spPr bwMode="auto">
            <a:xfrm flipH="1">
              <a:off x="8663219" y="4819034"/>
              <a:ext cx="349" cy="307022"/>
            </a:xfrm>
            <a:prstGeom prst="straightConnector1">
              <a:avLst/>
            </a:prstGeom>
            <a:ln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" name="AutoShape 16"/>
            <p:cNvCxnSpPr>
              <a:cxnSpLocks noChangeShapeType="1"/>
              <a:stCxn id="49" idx="2"/>
              <a:endCxn id="50" idx="0"/>
            </p:cNvCxnSpPr>
            <p:nvPr/>
          </p:nvCxnSpPr>
          <p:spPr bwMode="auto">
            <a:xfrm>
              <a:off x="8604642" y="3746798"/>
              <a:ext cx="10" cy="271261"/>
            </a:xfrm>
            <a:prstGeom prst="straightConnector1">
              <a:avLst/>
            </a:prstGeom>
            <a:ln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4" name="AutoShape 20"/>
            <p:cNvCxnSpPr>
              <a:cxnSpLocks noChangeShapeType="1"/>
              <a:stCxn id="43" idx="2"/>
              <a:endCxn id="49" idx="0"/>
            </p:cNvCxnSpPr>
            <p:nvPr/>
          </p:nvCxnSpPr>
          <p:spPr bwMode="auto">
            <a:xfrm flipH="1">
              <a:off x="8604640" y="2459670"/>
              <a:ext cx="845955" cy="529267"/>
            </a:xfrm>
            <a:prstGeom prst="straightConnector1">
              <a:avLst/>
            </a:prstGeom>
            <a:ln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8214019" y="5126056"/>
              <a:ext cx="946592" cy="1216132"/>
              <a:chOff x="7586221" y="4311505"/>
              <a:chExt cx="946592" cy="1216132"/>
            </a:xfrm>
          </p:grpSpPr>
          <p:sp>
            <p:nvSpPr>
              <p:cNvPr id="52" name="Text Box 21"/>
              <p:cNvSpPr txBox="1">
                <a:spLocks noChangeArrowheads="1"/>
              </p:cNvSpPr>
              <p:nvPr/>
            </p:nvSpPr>
            <p:spPr bwMode="auto">
              <a:xfrm>
                <a:off x="7586221" y="4311505"/>
                <a:ext cx="898399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 defTabSz="4232275"/>
                <a:r>
                  <a:rPr lang="en-US" dirty="0"/>
                  <a:t>Fatigue</a:t>
                </a:r>
              </a:p>
            </p:txBody>
          </p:sp>
          <p:pic>
            <p:nvPicPr>
              <p:cNvPr id="53" name="Picture 52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371" r="12353" b="15257"/>
              <a:stretch/>
            </p:blipFill>
            <p:spPr>
              <a:xfrm>
                <a:off x="7645137" y="4663821"/>
                <a:ext cx="887676" cy="863816"/>
              </a:xfrm>
              <a:prstGeom prst="rect">
                <a:avLst/>
              </a:prstGeom>
            </p:spPr>
          </p:pic>
        </p:grpSp>
        <p:grpSp>
          <p:nvGrpSpPr>
            <p:cNvPr id="36" name="Group 35"/>
            <p:cNvGrpSpPr/>
            <p:nvPr/>
          </p:nvGrpSpPr>
          <p:grpSpPr>
            <a:xfrm>
              <a:off x="8168618" y="4018059"/>
              <a:ext cx="930983" cy="800975"/>
              <a:chOff x="6986306" y="3521720"/>
              <a:chExt cx="930983" cy="800975"/>
            </a:xfrm>
          </p:grpSpPr>
          <p:sp>
            <p:nvSpPr>
              <p:cNvPr id="50" name="Text Box 12"/>
              <p:cNvSpPr txBox="1">
                <a:spLocks noChangeArrowheads="1"/>
              </p:cNvSpPr>
              <p:nvPr/>
            </p:nvSpPr>
            <p:spPr bwMode="auto">
              <a:xfrm>
                <a:off x="6986306" y="3521720"/>
                <a:ext cx="872067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CVD</a:t>
                </a:r>
              </a:p>
            </p:txBody>
          </p:sp>
          <p:pic>
            <p:nvPicPr>
              <p:cNvPr id="51" name="Picture 50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09" t="9507" r="9167" b="6790"/>
              <a:stretch/>
            </p:blipFill>
            <p:spPr>
              <a:xfrm>
                <a:off x="7045222" y="3828742"/>
                <a:ext cx="872067" cy="493953"/>
              </a:xfrm>
              <a:prstGeom prst="rect">
                <a:avLst/>
              </a:prstGeom>
            </p:spPr>
          </p:pic>
        </p:grpSp>
        <p:grpSp>
          <p:nvGrpSpPr>
            <p:cNvPr id="37" name="Group 36"/>
            <p:cNvGrpSpPr/>
            <p:nvPr/>
          </p:nvGrpSpPr>
          <p:grpSpPr>
            <a:xfrm>
              <a:off x="8152363" y="2988937"/>
              <a:ext cx="1786432" cy="757861"/>
              <a:chOff x="6424873" y="2488835"/>
              <a:chExt cx="1962653" cy="757861"/>
            </a:xfrm>
          </p:grpSpPr>
          <p:sp>
            <p:nvSpPr>
              <p:cNvPr id="48" name="Text Box 17"/>
              <p:cNvSpPr txBox="1">
                <a:spLocks noChangeArrowheads="1"/>
              </p:cNvSpPr>
              <p:nvPr/>
            </p:nvSpPr>
            <p:spPr bwMode="auto">
              <a:xfrm>
                <a:off x="7308309" y="2600028"/>
                <a:ext cx="1079217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dirty="0"/>
                  <a:t>Levels of Protein X</a:t>
                </a:r>
              </a:p>
            </p:txBody>
          </p:sp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24873" y="2488835"/>
                <a:ext cx="993782" cy="757861"/>
              </a:xfrm>
              <a:prstGeom prst="rect">
                <a:avLst/>
              </a:prstGeom>
            </p:spPr>
          </p:pic>
        </p:grpSp>
        <p:grpSp>
          <p:nvGrpSpPr>
            <p:cNvPr id="38" name="Group 37"/>
            <p:cNvGrpSpPr/>
            <p:nvPr/>
          </p:nvGrpSpPr>
          <p:grpSpPr>
            <a:xfrm>
              <a:off x="6038684" y="2935787"/>
              <a:ext cx="1346326" cy="757843"/>
              <a:chOff x="5647016" y="3141659"/>
              <a:chExt cx="1346326" cy="757843"/>
            </a:xfrm>
          </p:grpSpPr>
          <p:sp>
            <p:nvSpPr>
              <p:cNvPr id="46" name="Text Box 11"/>
              <p:cNvSpPr txBox="1">
                <a:spLocks noChangeArrowheads="1"/>
              </p:cNvSpPr>
              <p:nvPr/>
            </p:nvSpPr>
            <p:spPr bwMode="auto">
              <a:xfrm>
                <a:off x="6147342" y="3235732"/>
                <a:ext cx="846000" cy="646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Yellow </a:t>
                </a:r>
              </a:p>
              <a:p>
                <a:pPr algn="ctr"/>
                <a:r>
                  <a:rPr lang="en-US" dirty="0"/>
                  <a:t>Teeth</a:t>
                </a:r>
              </a:p>
            </p:txBody>
          </p:sp>
          <p:pic>
            <p:nvPicPr>
              <p:cNvPr id="47" name="Picture 46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0494"/>
              <a:stretch/>
            </p:blipFill>
            <p:spPr>
              <a:xfrm rot="5400000">
                <a:off x="5571338" y="3217337"/>
                <a:ext cx="757843" cy="606488"/>
              </a:xfrm>
              <a:prstGeom prst="rect">
                <a:avLst/>
              </a:prstGeom>
            </p:spPr>
          </p:pic>
        </p:grpSp>
        <p:grpSp>
          <p:nvGrpSpPr>
            <p:cNvPr id="39" name="Group 38"/>
            <p:cNvGrpSpPr/>
            <p:nvPr/>
          </p:nvGrpSpPr>
          <p:grpSpPr>
            <a:xfrm>
              <a:off x="7149027" y="1286168"/>
              <a:ext cx="1171214" cy="1139147"/>
              <a:chOff x="5983966" y="1032939"/>
              <a:chExt cx="1171214" cy="1139147"/>
            </a:xfrm>
          </p:grpSpPr>
          <p:sp>
            <p:nvSpPr>
              <p:cNvPr id="44" name="Text Box 10"/>
              <p:cNvSpPr txBox="1">
                <a:spLocks noChangeArrowheads="1"/>
              </p:cNvSpPr>
              <p:nvPr/>
            </p:nvSpPr>
            <p:spPr bwMode="auto">
              <a:xfrm>
                <a:off x="6124530" y="1032939"/>
                <a:ext cx="103065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/>
                  <a:t>Smoking</a:t>
                </a:r>
              </a:p>
            </p:txBody>
          </p:sp>
          <p:pic>
            <p:nvPicPr>
              <p:cNvPr id="45" name="Picture 4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83966" y="1345938"/>
                <a:ext cx="1041363" cy="826148"/>
              </a:xfrm>
              <a:prstGeom prst="rect">
                <a:avLst/>
              </a:prstGeom>
            </p:spPr>
          </p:pic>
        </p:grpSp>
        <p:grpSp>
          <p:nvGrpSpPr>
            <p:cNvPr id="40" name="Group 39"/>
            <p:cNvGrpSpPr/>
            <p:nvPr/>
          </p:nvGrpSpPr>
          <p:grpSpPr>
            <a:xfrm>
              <a:off x="8825444" y="1291761"/>
              <a:ext cx="1250303" cy="1167909"/>
              <a:chOff x="7915661" y="1073632"/>
              <a:chExt cx="1250303" cy="1167909"/>
            </a:xfrm>
          </p:grpSpPr>
          <p:sp>
            <p:nvSpPr>
              <p:cNvPr id="42" name="Text Box 18"/>
              <p:cNvSpPr txBox="1">
                <a:spLocks noChangeArrowheads="1"/>
              </p:cNvSpPr>
              <p:nvPr/>
            </p:nvSpPr>
            <p:spPr bwMode="auto">
              <a:xfrm>
                <a:off x="7915661" y="1073632"/>
                <a:ext cx="1250303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dirty="0"/>
                  <a:t>Medicine Y</a:t>
                </a:r>
              </a:p>
            </p:txBody>
          </p:sp>
          <p:pic>
            <p:nvPicPr>
              <p:cNvPr id="43" name="Picture 42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506"/>
              <a:stretch/>
            </p:blipFill>
            <p:spPr>
              <a:xfrm>
                <a:off x="8045512" y="1416228"/>
                <a:ext cx="990600" cy="825313"/>
              </a:xfrm>
              <a:prstGeom prst="rect">
                <a:avLst/>
              </a:prstGeom>
            </p:spPr>
          </p:pic>
        </p:grpSp>
        <p:cxnSp>
          <p:nvCxnSpPr>
            <p:cNvPr id="41" name="AutoShape 14"/>
            <p:cNvCxnSpPr>
              <a:cxnSpLocks noChangeShapeType="1"/>
              <a:stCxn id="45" idx="2"/>
            </p:cNvCxnSpPr>
            <p:nvPr/>
          </p:nvCxnSpPr>
          <p:spPr bwMode="auto">
            <a:xfrm flipH="1">
              <a:off x="6672681" y="2425315"/>
              <a:ext cx="997028" cy="495881"/>
            </a:xfrm>
            <a:prstGeom prst="straightConnector1">
              <a:avLst/>
            </a:prstGeom>
            <a:ln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9" name="Oval 28"/>
          <p:cNvSpPr/>
          <p:nvPr/>
        </p:nvSpPr>
        <p:spPr>
          <a:xfrm>
            <a:off x="8881891" y="4963265"/>
            <a:ext cx="1656000" cy="1440596"/>
          </a:xfrm>
          <a:prstGeom prst="ellipse">
            <a:avLst/>
          </a:prstGeom>
          <a:solidFill>
            <a:schemeClr val="bg2">
              <a:lumMod val="50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064420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CMC</a:t>
            </a:r>
            <a:endParaRPr lang="el-G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CDCE5-4316-4054-8E01-72147F453FFE}" type="slidenum">
              <a:rPr lang="el-GR" smtClean="0"/>
              <a:pPr/>
              <a:t>26</a:t>
            </a:fld>
            <a:endParaRPr lang="el-GR"/>
          </a:p>
        </p:txBody>
      </p:sp>
      <p:sp>
        <p:nvSpPr>
          <p:cNvPr id="57" name="Rectangle 56"/>
          <p:cNvSpPr/>
          <p:nvPr/>
        </p:nvSpPr>
        <p:spPr>
          <a:xfrm>
            <a:off x="609600" y="1875716"/>
            <a:ext cx="322487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Fatigue</a:t>
            </a:r>
            <a:r>
              <a:rPr lang="en-US" sz="3200" dirty="0">
                <a:latin typeface="Helvetica" pitchFamily="2" charset="0"/>
              </a:rPr>
              <a:t> </a:t>
            </a:r>
            <a:r>
              <a:rPr lang="en-US" sz="3200" dirty="0"/>
              <a:t>is independent of its </a:t>
            </a:r>
            <a:r>
              <a:rPr lang="en-US" sz="3200" b="1" dirty="0"/>
              <a:t>non-effects</a:t>
            </a:r>
            <a:r>
              <a:rPr lang="en-US" sz="3200" dirty="0"/>
              <a:t>  given its </a:t>
            </a:r>
            <a:r>
              <a:rPr lang="en-US" sz="3200" b="1" dirty="0"/>
              <a:t>direct causes.</a:t>
            </a:r>
            <a:endParaRPr lang="el-GR" sz="3200" b="1" dirty="0"/>
          </a:p>
        </p:txBody>
      </p:sp>
      <p:grpSp>
        <p:nvGrpSpPr>
          <p:cNvPr id="30" name="Group 29"/>
          <p:cNvGrpSpPr/>
          <p:nvPr/>
        </p:nvGrpSpPr>
        <p:grpSpPr>
          <a:xfrm>
            <a:off x="7031802" y="1123377"/>
            <a:ext cx="4037063" cy="5056020"/>
            <a:chOff x="6038684" y="1286168"/>
            <a:chExt cx="4037063" cy="5056020"/>
          </a:xfrm>
        </p:grpSpPr>
        <p:cxnSp>
          <p:nvCxnSpPr>
            <p:cNvPr id="31" name="AutoShape 7"/>
            <p:cNvCxnSpPr>
              <a:cxnSpLocks noChangeShapeType="1"/>
              <a:stCxn id="45" idx="2"/>
              <a:endCxn id="49" idx="0"/>
            </p:cNvCxnSpPr>
            <p:nvPr/>
          </p:nvCxnSpPr>
          <p:spPr bwMode="auto">
            <a:xfrm>
              <a:off x="7669709" y="2425315"/>
              <a:ext cx="934931" cy="563622"/>
            </a:xfrm>
            <a:prstGeom prst="straightConnector1">
              <a:avLst/>
            </a:prstGeom>
            <a:ln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AutoShape 14"/>
            <p:cNvCxnSpPr>
              <a:cxnSpLocks noChangeShapeType="1"/>
              <a:stCxn id="51" idx="2"/>
              <a:endCxn id="52" idx="0"/>
            </p:cNvCxnSpPr>
            <p:nvPr/>
          </p:nvCxnSpPr>
          <p:spPr bwMode="auto">
            <a:xfrm flipH="1">
              <a:off x="8663219" y="4819034"/>
              <a:ext cx="349" cy="307022"/>
            </a:xfrm>
            <a:prstGeom prst="straightConnector1">
              <a:avLst/>
            </a:prstGeom>
            <a:ln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" name="AutoShape 16"/>
            <p:cNvCxnSpPr>
              <a:cxnSpLocks noChangeShapeType="1"/>
              <a:stCxn id="49" idx="2"/>
              <a:endCxn id="50" idx="0"/>
            </p:cNvCxnSpPr>
            <p:nvPr/>
          </p:nvCxnSpPr>
          <p:spPr bwMode="auto">
            <a:xfrm>
              <a:off x="8604642" y="3746798"/>
              <a:ext cx="10" cy="271261"/>
            </a:xfrm>
            <a:prstGeom prst="straightConnector1">
              <a:avLst/>
            </a:prstGeom>
            <a:ln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4" name="AutoShape 20"/>
            <p:cNvCxnSpPr>
              <a:cxnSpLocks noChangeShapeType="1"/>
              <a:stCxn id="43" idx="2"/>
              <a:endCxn id="49" idx="0"/>
            </p:cNvCxnSpPr>
            <p:nvPr/>
          </p:nvCxnSpPr>
          <p:spPr bwMode="auto">
            <a:xfrm flipH="1">
              <a:off x="8604640" y="2459670"/>
              <a:ext cx="845955" cy="529267"/>
            </a:xfrm>
            <a:prstGeom prst="straightConnector1">
              <a:avLst/>
            </a:prstGeom>
            <a:ln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8214019" y="5126056"/>
              <a:ext cx="946592" cy="1216132"/>
              <a:chOff x="7586221" y="4311505"/>
              <a:chExt cx="946592" cy="1216132"/>
            </a:xfrm>
          </p:grpSpPr>
          <p:sp>
            <p:nvSpPr>
              <p:cNvPr id="52" name="Text Box 21"/>
              <p:cNvSpPr txBox="1">
                <a:spLocks noChangeArrowheads="1"/>
              </p:cNvSpPr>
              <p:nvPr/>
            </p:nvSpPr>
            <p:spPr bwMode="auto">
              <a:xfrm>
                <a:off x="7586221" y="4311505"/>
                <a:ext cx="898399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 defTabSz="4232275"/>
                <a:r>
                  <a:rPr lang="en-US" dirty="0"/>
                  <a:t>Fatigue</a:t>
                </a:r>
              </a:p>
            </p:txBody>
          </p:sp>
          <p:pic>
            <p:nvPicPr>
              <p:cNvPr id="53" name="Picture 52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371" r="12353" b="15257"/>
              <a:stretch/>
            </p:blipFill>
            <p:spPr>
              <a:xfrm>
                <a:off x="7645137" y="4663821"/>
                <a:ext cx="887676" cy="863816"/>
              </a:xfrm>
              <a:prstGeom prst="rect">
                <a:avLst/>
              </a:prstGeom>
            </p:spPr>
          </p:pic>
        </p:grpSp>
        <p:grpSp>
          <p:nvGrpSpPr>
            <p:cNvPr id="36" name="Group 35"/>
            <p:cNvGrpSpPr/>
            <p:nvPr/>
          </p:nvGrpSpPr>
          <p:grpSpPr>
            <a:xfrm>
              <a:off x="8168618" y="4018059"/>
              <a:ext cx="930983" cy="800975"/>
              <a:chOff x="6986306" y="3521720"/>
              <a:chExt cx="930983" cy="800975"/>
            </a:xfrm>
          </p:grpSpPr>
          <p:sp>
            <p:nvSpPr>
              <p:cNvPr id="50" name="Text Box 12"/>
              <p:cNvSpPr txBox="1">
                <a:spLocks noChangeArrowheads="1"/>
              </p:cNvSpPr>
              <p:nvPr/>
            </p:nvSpPr>
            <p:spPr bwMode="auto">
              <a:xfrm>
                <a:off x="6986306" y="3521720"/>
                <a:ext cx="872067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CVD</a:t>
                </a:r>
              </a:p>
            </p:txBody>
          </p:sp>
          <p:pic>
            <p:nvPicPr>
              <p:cNvPr id="51" name="Picture 50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09" t="9507" r="9167" b="6790"/>
              <a:stretch/>
            </p:blipFill>
            <p:spPr>
              <a:xfrm>
                <a:off x="7045222" y="3828742"/>
                <a:ext cx="872067" cy="493953"/>
              </a:xfrm>
              <a:prstGeom prst="rect">
                <a:avLst/>
              </a:prstGeom>
            </p:spPr>
          </p:pic>
        </p:grpSp>
        <p:grpSp>
          <p:nvGrpSpPr>
            <p:cNvPr id="37" name="Group 36"/>
            <p:cNvGrpSpPr/>
            <p:nvPr/>
          </p:nvGrpSpPr>
          <p:grpSpPr>
            <a:xfrm>
              <a:off x="8152363" y="2988937"/>
              <a:ext cx="1786432" cy="757861"/>
              <a:chOff x="6424873" y="2488835"/>
              <a:chExt cx="1962653" cy="757861"/>
            </a:xfrm>
          </p:grpSpPr>
          <p:sp>
            <p:nvSpPr>
              <p:cNvPr id="48" name="Text Box 17"/>
              <p:cNvSpPr txBox="1">
                <a:spLocks noChangeArrowheads="1"/>
              </p:cNvSpPr>
              <p:nvPr/>
            </p:nvSpPr>
            <p:spPr bwMode="auto">
              <a:xfrm>
                <a:off x="7308309" y="2600028"/>
                <a:ext cx="1079217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dirty="0"/>
                  <a:t>Levels of Protein X</a:t>
                </a:r>
              </a:p>
            </p:txBody>
          </p:sp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24873" y="2488835"/>
                <a:ext cx="993782" cy="757861"/>
              </a:xfrm>
              <a:prstGeom prst="rect">
                <a:avLst/>
              </a:prstGeom>
            </p:spPr>
          </p:pic>
        </p:grpSp>
        <p:grpSp>
          <p:nvGrpSpPr>
            <p:cNvPr id="38" name="Group 37"/>
            <p:cNvGrpSpPr/>
            <p:nvPr/>
          </p:nvGrpSpPr>
          <p:grpSpPr>
            <a:xfrm>
              <a:off x="6038684" y="2935787"/>
              <a:ext cx="1346326" cy="757843"/>
              <a:chOff x="5647016" y="3141659"/>
              <a:chExt cx="1346326" cy="757843"/>
            </a:xfrm>
          </p:grpSpPr>
          <p:sp>
            <p:nvSpPr>
              <p:cNvPr id="46" name="Text Box 11"/>
              <p:cNvSpPr txBox="1">
                <a:spLocks noChangeArrowheads="1"/>
              </p:cNvSpPr>
              <p:nvPr/>
            </p:nvSpPr>
            <p:spPr bwMode="auto">
              <a:xfrm>
                <a:off x="6147342" y="3235732"/>
                <a:ext cx="846000" cy="646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Yellow </a:t>
                </a:r>
              </a:p>
              <a:p>
                <a:pPr algn="ctr"/>
                <a:r>
                  <a:rPr lang="en-US" dirty="0"/>
                  <a:t>Teeth</a:t>
                </a:r>
              </a:p>
            </p:txBody>
          </p:sp>
          <p:pic>
            <p:nvPicPr>
              <p:cNvPr id="47" name="Picture 46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0494"/>
              <a:stretch/>
            </p:blipFill>
            <p:spPr>
              <a:xfrm rot="5400000">
                <a:off x="5571338" y="3217337"/>
                <a:ext cx="757843" cy="606488"/>
              </a:xfrm>
              <a:prstGeom prst="rect">
                <a:avLst/>
              </a:prstGeom>
            </p:spPr>
          </p:pic>
        </p:grpSp>
        <p:grpSp>
          <p:nvGrpSpPr>
            <p:cNvPr id="39" name="Group 38"/>
            <p:cNvGrpSpPr/>
            <p:nvPr/>
          </p:nvGrpSpPr>
          <p:grpSpPr>
            <a:xfrm>
              <a:off x="7149027" y="1286168"/>
              <a:ext cx="1171214" cy="1139147"/>
              <a:chOff x="5983966" y="1032939"/>
              <a:chExt cx="1171214" cy="1139147"/>
            </a:xfrm>
          </p:grpSpPr>
          <p:sp>
            <p:nvSpPr>
              <p:cNvPr id="44" name="Text Box 10"/>
              <p:cNvSpPr txBox="1">
                <a:spLocks noChangeArrowheads="1"/>
              </p:cNvSpPr>
              <p:nvPr/>
            </p:nvSpPr>
            <p:spPr bwMode="auto">
              <a:xfrm>
                <a:off x="6124530" y="1032939"/>
                <a:ext cx="103065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/>
                  <a:t>Smoking</a:t>
                </a:r>
              </a:p>
            </p:txBody>
          </p:sp>
          <p:pic>
            <p:nvPicPr>
              <p:cNvPr id="45" name="Picture 4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83966" y="1345938"/>
                <a:ext cx="1041363" cy="826148"/>
              </a:xfrm>
              <a:prstGeom prst="rect">
                <a:avLst/>
              </a:prstGeom>
            </p:spPr>
          </p:pic>
        </p:grpSp>
        <p:grpSp>
          <p:nvGrpSpPr>
            <p:cNvPr id="40" name="Group 39"/>
            <p:cNvGrpSpPr/>
            <p:nvPr/>
          </p:nvGrpSpPr>
          <p:grpSpPr>
            <a:xfrm>
              <a:off x="8825444" y="1291761"/>
              <a:ext cx="1250303" cy="1167909"/>
              <a:chOff x="7915661" y="1073632"/>
              <a:chExt cx="1250303" cy="1167909"/>
            </a:xfrm>
          </p:grpSpPr>
          <p:sp>
            <p:nvSpPr>
              <p:cNvPr id="42" name="Text Box 18"/>
              <p:cNvSpPr txBox="1">
                <a:spLocks noChangeArrowheads="1"/>
              </p:cNvSpPr>
              <p:nvPr/>
            </p:nvSpPr>
            <p:spPr bwMode="auto">
              <a:xfrm>
                <a:off x="7915661" y="1073632"/>
                <a:ext cx="1250303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dirty="0"/>
                  <a:t>Medicine Y</a:t>
                </a:r>
              </a:p>
            </p:txBody>
          </p:sp>
          <p:pic>
            <p:nvPicPr>
              <p:cNvPr id="43" name="Picture 42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506"/>
              <a:stretch/>
            </p:blipFill>
            <p:spPr>
              <a:xfrm>
                <a:off x="8045512" y="1416228"/>
                <a:ext cx="990600" cy="825313"/>
              </a:xfrm>
              <a:prstGeom prst="rect">
                <a:avLst/>
              </a:prstGeom>
            </p:spPr>
          </p:pic>
        </p:grpSp>
        <p:cxnSp>
          <p:nvCxnSpPr>
            <p:cNvPr id="41" name="AutoShape 14"/>
            <p:cNvCxnSpPr>
              <a:cxnSpLocks noChangeShapeType="1"/>
              <a:stCxn id="45" idx="2"/>
            </p:cNvCxnSpPr>
            <p:nvPr/>
          </p:nvCxnSpPr>
          <p:spPr bwMode="auto">
            <a:xfrm flipH="1">
              <a:off x="6672681" y="2425315"/>
              <a:ext cx="997028" cy="495881"/>
            </a:xfrm>
            <a:prstGeom prst="straightConnector1">
              <a:avLst/>
            </a:prstGeom>
            <a:ln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9" name="Oval 28"/>
          <p:cNvSpPr/>
          <p:nvPr/>
        </p:nvSpPr>
        <p:spPr>
          <a:xfrm>
            <a:off x="8881891" y="4963265"/>
            <a:ext cx="1656000" cy="1440596"/>
          </a:xfrm>
          <a:prstGeom prst="ellipse">
            <a:avLst/>
          </a:prstGeom>
          <a:solidFill>
            <a:schemeClr val="bg2">
              <a:lumMod val="50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480902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CMC</a:t>
            </a:r>
            <a:endParaRPr lang="el-G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CDCE5-4316-4054-8E01-72147F453FFE}" type="slidenum">
              <a:rPr lang="el-GR" smtClean="0"/>
              <a:pPr/>
              <a:t>27</a:t>
            </a:fld>
            <a:endParaRPr lang="el-GR"/>
          </a:p>
        </p:txBody>
      </p:sp>
      <p:sp>
        <p:nvSpPr>
          <p:cNvPr id="57" name="Rectangle 56"/>
          <p:cNvSpPr/>
          <p:nvPr/>
        </p:nvSpPr>
        <p:spPr>
          <a:xfrm>
            <a:off x="609600" y="1875716"/>
            <a:ext cx="322487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Fatigue is independent of</a:t>
            </a:r>
            <a:r>
              <a:rPr lang="el-GR" sz="3200" dirty="0"/>
              <a:t> </a:t>
            </a:r>
            <a:r>
              <a:rPr lang="en-US" sz="3200" dirty="0"/>
              <a:t>Smoking given CVD 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22515" y="5202394"/>
                <a:ext cx="44958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2000" i="0" dirty="0">
                              <a:solidFill>
                                <a:schemeClr val="tx1"/>
                              </a:solidFill>
                            </a:rPr>
                            <m:t>Fatigue</m:t>
                          </m:r>
                          <m:r>
                            <m:rPr>
                              <m:nor/>
                            </m:rPr>
                            <a:rPr lang="en-US" sz="2000" i="0" dirty="0">
                              <a:solidFill>
                                <a:schemeClr val="tx1"/>
                              </a:solidFill>
                            </a:rPr>
                            <m:t>| </m:t>
                          </m:r>
                          <m:r>
                            <m:rPr>
                              <m:nor/>
                            </m:rPr>
                            <a:rPr lang="en-US" sz="2000" i="0" dirty="0" smtClean="0">
                              <a:solidFill>
                                <a:schemeClr val="tx1"/>
                              </a:solidFill>
                            </a:rPr>
                            <m:t>Smoking</m:t>
                          </m:r>
                          <m:r>
                            <m:rPr>
                              <m:nor/>
                            </m:rPr>
                            <a:rPr lang="en-US" sz="2000" i="0" dirty="0" smtClean="0">
                              <a:solidFill>
                                <a:schemeClr val="tx1"/>
                              </a:solidFill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CVD</m:t>
                          </m:r>
                        </m:e>
                      </m:d>
                      <m:r>
                        <a:rPr lang="en-US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		= </m:t>
                      </m:r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2000" i="0" dirty="0">
                          <a:solidFill>
                            <a:schemeClr val="tx1"/>
                          </a:solidFill>
                        </a:rPr>
                        <m:t>Fatigue</m:t>
                      </m:r>
                      <m:r>
                        <m:rPr>
                          <m:nor/>
                        </m:rPr>
                        <a:rPr lang="en-US" sz="2000" i="0" dirty="0">
                          <a:solidFill>
                            <a:schemeClr val="tx1"/>
                          </a:solidFill>
                        </a:rPr>
                        <m:t>| </m:t>
                      </m:r>
                      <m:r>
                        <m:rPr>
                          <m:sty m:val="p"/>
                        </m:rP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CVD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l-GR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15" y="5202394"/>
                <a:ext cx="4495800" cy="707886"/>
              </a:xfrm>
              <a:prstGeom prst="rect">
                <a:avLst/>
              </a:prstGeom>
              <a:blipFill rotWithShape="0">
                <a:blip r:embed="rId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/>
          <p:cNvGrpSpPr/>
          <p:nvPr/>
        </p:nvGrpSpPr>
        <p:grpSpPr>
          <a:xfrm>
            <a:off x="7031802" y="1123377"/>
            <a:ext cx="4037063" cy="5056020"/>
            <a:chOff x="6038684" y="1286168"/>
            <a:chExt cx="4037063" cy="5056020"/>
          </a:xfrm>
        </p:grpSpPr>
        <p:cxnSp>
          <p:nvCxnSpPr>
            <p:cNvPr id="35" name="AutoShape 7"/>
            <p:cNvCxnSpPr>
              <a:cxnSpLocks noChangeShapeType="1"/>
              <a:stCxn id="49" idx="2"/>
              <a:endCxn id="53" idx="0"/>
            </p:cNvCxnSpPr>
            <p:nvPr/>
          </p:nvCxnSpPr>
          <p:spPr bwMode="auto">
            <a:xfrm>
              <a:off x="7669709" y="2425315"/>
              <a:ext cx="934931" cy="563622"/>
            </a:xfrm>
            <a:prstGeom prst="straightConnector1">
              <a:avLst/>
            </a:prstGeom>
            <a:ln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6" name="AutoShape 14"/>
            <p:cNvCxnSpPr>
              <a:cxnSpLocks noChangeShapeType="1"/>
              <a:stCxn id="55" idx="2"/>
              <a:endCxn id="56" idx="0"/>
            </p:cNvCxnSpPr>
            <p:nvPr/>
          </p:nvCxnSpPr>
          <p:spPr bwMode="auto">
            <a:xfrm flipH="1">
              <a:off x="8663219" y="4819034"/>
              <a:ext cx="349" cy="307022"/>
            </a:xfrm>
            <a:prstGeom prst="straightConnector1">
              <a:avLst/>
            </a:prstGeom>
            <a:ln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7" name="AutoShape 16"/>
            <p:cNvCxnSpPr>
              <a:cxnSpLocks noChangeShapeType="1"/>
              <a:stCxn id="53" idx="2"/>
              <a:endCxn id="54" idx="0"/>
            </p:cNvCxnSpPr>
            <p:nvPr/>
          </p:nvCxnSpPr>
          <p:spPr bwMode="auto">
            <a:xfrm>
              <a:off x="8604642" y="3746798"/>
              <a:ext cx="10" cy="271261"/>
            </a:xfrm>
            <a:prstGeom prst="straightConnector1">
              <a:avLst/>
            </a:prstGeom>
            <a:ln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8" name="AutoShape 20"/>
            <p:cNvCxnSpPr>
              <a:cxnSpLocks noChangeShapeType="1"/>
              <a:stCxn id="47" idx="2"/>
              <a:endCxn id="53" idx="0"/>
            </p:cNvCxnSpPr>
            <p:nvPr/>
          </p:nvCxnSpPr>
          <p:spPr bwMode="auto">
            <a:xfrm flipH="1">
              <a:off x="8604640" y="2459670"/>
              <a:ext cx="845955" cy="529267"/>
            </a:xfrm>
            <a:prstGeom prst="straightConnector1">
              <a:avLst/>
            </a:prstGeom>
            <a:ln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8214019" y="5126056"/>
              <a:ext cx="946592" cy="1216132"/>
              <a:chOff x="7586221" y="4311505"/>
              <a:chExt cx="946592" cy="1216132"/>
            </a:xfrm>
          </p:grpSpPr>
          <p:sp>
            <p:nvSpPr>
              <p:cNvPr id="56" name="Text Box 21"/>
              <p:cNvSpPr txBox="1">
                <a:spLocks noChangeArrowheads="1"/>
              </p:cNvSpPr>
              <p:nvPr/>
            </p:nvSpPr>
            <p:spPr bwMode="auto">
              <a:xfrm>
                <a:off x="7586221" y="4311505"/>
                <a:ext cx="898399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 defTabSz="4232275"/>
                <a:r>
                  <a:rPr lang="en-US" dirty="0"/>
                  <a:t>Fatigue</a:t>
                </a:r>
              </a:p>
            </p:txBody>
          </p:sp>
          <p:pic>
            <p:nvPicPr>
              <p:cNvPr id="82" name="Picture 81"/>
              <p:cNvPicPr>
                <a:picLocks noChangeAspect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371" r="12353" b="15257"/>
              <a:stretch/>
            </p:blipFill>
            <p:spPr>
              <a:xfrm>
                <a:off x="7645137" y="4663821"/>
                <a:ext cx="887676" cy="863816"/>
              </a:xfrm>
              <a:prstGeom prst="rect">
                <a:avLst/>
              </a:prstGeom>
            </p:spPr>
          </p:pic>
        </p:grpSp>
        <p:grpSp>
          <p:nvGrpSpPr>
            <p:cNvPr id="40" name="Group 39"/>
            <p:cNvGrpSpPr/>
            <p:nvPr/>
          </p:nvGrpSpPr>
          <p:grpSpPr>
            <a:xfrm>
              <a:off x="8168618" y="4018059"/>
              <a:ext cx="930983" cy="800975"/>
              <a:chOff x="6986306" y="3521720"/>
              <a:chExt cx="930983" cy="800975"/>
            </a:xfrm>
          </p:grpSpPr>
          <p:sp>
            <p:nvSpPr>
              <p:cNvPr id="54" name="Text Box 12"/>
              <p:cNvSpPr txBox="1">
                <a:spLocks noChangeArrowheads="1"/>
              </p:cNvSpPr>
              <p:nvPr/>
            </p:nvSpPr>
            <p:spPr bwMode="auto">
              <a:xfrm>
                <a:off x="6986306" y="3521720"/>
                <a:ext cx="872067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CVD</a:t>
                </a:r>
              </a:p>
            </p:txBody>
          </p:sp>
          <p:pic>
            <p:nvPicPr>
              <p:cNvPr id="55" name="Picture 54"/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09" t="9507" r="9167" b="6790"/>
              <a:stretch/>
            </p:blipFill>
            <p:spPr>
              <a:xfrm>
                <a:off x="7045222" y="3828742"/>
                <a:ext cx="872067" cy="493953"/>
              </a:xfrm>
              <a:prstGeom prst="rect">
                <a:avLst/>
              </a:prstGeom>
            </p:spPr>
          </p:pic>
        </p:grpSp>
        <p:grpSp>
          <p:nvGrpSpPr>
            <p:cNvPr id="41" name="Group 40"/>
            <p:cNvGrpSpPr/>
            <p:nvPr/>
          </p:nvGrpSpPr>
          <p:grpSpPr>
            <a:xfrm>
              <a:off x="8152363" y="2988937"/>
              <a:ext cx="1786432" cy="757861"/>
              <a:chOff x="6424873" y="2488835"/>
              <a:chExt cx="1962653" cy="757861"/>
            </a:xfrm>
          </p:grpSpPr>
          <p:sp>
            <p:nvSpPr>
              <p:cNvPr id="52" name="Text Box 17"/>
              <p:cNvSpPr txBox="1">
                <a:spLocks noChangeArrowheads="1"/>
              </p:cNvSpPr>
              <p:nvPr/>
            </p:nvSpPr>
            <p:spPr bwMode="auto">
              <a:xfrm>
                <a:off x="7308309" y="2600028"/>
                <a:ext cx="1079217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dirty="0"/>
                  <a:t>Levels of Protein X</a:t>
                </a:r>
              </a:p>
            </p:txBody>
          </p:sp>
          <p:pic>
            <p:nvPicPr>
              <p:cNvPr id="53" name="Picture 52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24873" y="2488835"/>
                <a:ext cx="993782" cy="757861"/>
              </a:xfrm>
              <a:prstGeom prst="rect">
                <a:avLst/>
              </a:prstGeom>
            </p:spPr>
          </p:pic>
        </p:grpSp>
        <p:grpSp>
          <p:nvGrpSpPr>
            <p:cNvPr id="42" name="Group 41"/>
            <p:cNvGrpSpPr/>
            <p:nvPr/>
          </p:nvGrpSpPr>
          <p:grpSpPr>
            <a:xfrm>
              <a:off x="6038684" y="2935787"/>
              <a:ext cx="1346326" cy="757843"/>
              <a:chOff x="5647016" y="3141659"/>
              <a:chExt cx="1346326" cy="757843"/>
            </a:xfrm>
          </p:grpSpPr>
          <p:sp>
            <p:nvSpPr>
              <p:cNvPr id="50" name="Text Box 11"/>
              <p:cNvSpPr txBox="1">
                <a:spLocks noChangeArrowheads="1"/>
              </p:cNvSpPr>
              <p:nvPr/>
            </p:nvSpPr>
            <p:spPr bwMode="auto">
              <a:xfrm>
                <a:off x="6147342" y="3235732"/>
                <a:ext cx="846000" cy="646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Yellow </a:t>
                </a:r>
              </a:p>
              <a:p>
                <a:pPr algn="ctr"/>
                <a:r>
                  <a:rPr lang="en-US" dirty="0"/>
                  <a:t>Teeth</a:t>
                </a:r>
              </a:p>
            </p:txBody>
          </p:sp>
          <p:pic>
            <p:nvPicPr>
              <p:cNvPr id="51" name="Picture 50"/>
              <p:cNvPicPr>
                <a:picLocks noChangeAspect="1"/>
              </p:cNvPicPr>
              <p:nvPr/>
            </p:nvPicPr>
            <p:blipFill rotWithShape="1"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0494"/>
              <a:stretch/>
            </p:blipFill>
            <p:spPr>
              <a:xfrm rot="5400000">
                <a:off x="5571338" y="3217337"/>
                <a:ext cx="757843" cy="606488"/>
              </a:xfrm>
              <a:prstGeom prst="rect">
                <a:avLst/>
              </a:prstGeom>
            </p:spPr>
          </p:pic>
        </p:grpSp>
        <p:grpSp>
          <p:nvGrpSpPr>
            <p:cNvPr id="43" name="Group 42"/>
            <p:cNvGrpSpPr/>
            <p:nvPr/>
          </p:nvGrpSpPr>
          <p:grpSpPr>
            <a:xfrm>
              <a:off x="7149027" y="1286168"/>
              <a:ext cx="1171214" cy="1139147"/>
              <a:chOff x="5983966" y="1032939"/>
              <a:chExt cx="1171214" cy="1139147"/>
            </a:xfrm>
          </p:grpSpPr>
          <p:sp>
            <p:nvSpPr>
              <p:cNvPr id="48" name="Text Box 10"/>
              <p:cNvSpPr txBox="1">
                <a:spLocks noChangeArrowheads="1"/>
              </p:cNvSpPr>
              <p:nvPr/>
            </p:nvSpPr>
            <p:spPr bwMode="auto">
              <a:xfrm>
                <a:off x="6124530" y="1032939"/>
                <a:ext cx="103065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/>
                  <a:t>Smoking</a:t>
                </a:r>
              </a:p>
            </p:txBody>
          </p:sp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83966" y="1345938"/>
                <a:ext cx="1041363" cy="826148"/>
              </a:xfrm>
              <a:prstGeom prst="rect">
                <a:avLst/>
              </a:prstGeom>
            </p:spPr>
          </p:pic>
        </p:grpSp>
        <p:grpSp>
          <p:nvGrpSpPr>
            <p:cNvPr id="44" name="Group 43"/>
            <p:cNvGrpSpPr/>
            <p:nvPr/>
          </p:nvGrpSpPr>
          <p:grpSpPr>
            <a:xfrm>
              <a:off x="8825444" y="1291761"/>
              <a:ext cx="1250303" cy="1167909"/>
              <a:chOff x="7915661" y="1073632"/>
              <a:chExt cx="1250303" cy="1167909"/>
            </a:xfrm>
          </p:grpSpPr>
          <p:sp>
            <p:nvSpPr>
              <p:cNvPr id="46" name="Text Box 18"/>
              <p:cNvSpPr txBox="1">
                <a:spLocks noChangeArrowheads="1"/>
              </p:cNvSpPr>
              <p:nvPr/>
            </p:nvSpPr>
            <p:spPr bwMode="auto">
              <a:xfrm>
                <a:off x="7915661" y="1073632"/>
                <a:ext cx="1250303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dirty="0"/>
                  <a:t>Medicine Y</a:t>
                </a:r>
              </a:p>
            </p:txBody>
          </p:sp>
          <p:pic>
            <p:nvPicPr>
              <p:cNvPr id="47" name="Picture 46"/>
              <p:cNvPicPr>
                <a:picLocks noChangeAspect="1"/>
              </p:cNvPicPr>
              <p:nvPr/>
            </p:nvPicPr>
            <p:blipFill rotWithShape="1"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506"/>
              <a:stretch/>
            </p:blipFill>
            <p:spPr>
              <a:xfrm>
                <a:off x="8045512" y="1416228"/>
                <a:ext cx="990600" cy="825313"/>
              </a:xfrm>
              <a:prstGeom prst="rect">
                <a:avLst/>
              </a:prstGeom>
            </p:spPr>
          </p:pic>
        </p:grpSp>
        <p:cxnSp>
          <p:nvCxnSpPr>
            <p:cNvPr id="45" name="AutoShape 14"/>
            <p:cNvCxnSpPr>
              <a:cxnSpLocks noChangeShapeType="1"/>
              <a:stCxn id="49" idx="2"/>
            </p:cNvCxnSpPr>
            <p:nvPr/>
          </p:nvCxnSpPr>
          <p:spPr bwMode="auto">
            <a:xfrm flipH="1">
              <a:off x="6672681" y="2425315"/>
              <a:ext cx="997028" cy="495881"/>
            </a:xfrm>
            <a:prstGeom prst="straightConnector1">
              <a:avLst/>
            </a:prstGeom>
            <a:ln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83" name="Oval 82"/>
          <p:cNvSpPr/>
          <p:nvPr/>
        </p:nvSpPr>
        <p:spPr>
          <a:xfrm>
            <a:off x="8881891" y="4963265"/>
            <a:ext cx="1656000" cy="1440596"/>
          </a:xfrm>
          <a:prstGeom prst="ellipse">
            <a:avLst/>
          </a:prstGeom>
          <a:solidFill>
            <a:schemeClr val="bg2">
              <a:lumMod val="50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4" name="Oval 83"/>
          <p:cNvSpPr/>
          <p:nvPr/>
        </p:nvSpPr>
        <p:spPr>
          <a:xfrm>
            <a:off x="8535757" y="3870485"/>
            <a:ext cx="2124000" cy="1139597"/>
          </a:xfrm>
          <a:prstGeom prst="ellipse">
            <a:avLst/>
          </a:prstGeom>
          <a:solidFill>
            <a:schemeClr val="tx2">
              <a:lumMod val="60000"/>
              <a:lumOff val="40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3" name="Oval 32"/>
          <p:cNvSpPr/>
          <p:nvPr/>
        </p:nvSpPr>
        <p:spPr>
          <a:xfrm>
            <a:off x="7771505" y="1046910"/>
            <a:ext cx="1946572" cy="1276578"/>
          </a:xfrm>
          <a:prstGeom prst="ellipse">
            <a:avLst/>
          </a:prstGeom>
          <a:solidFill>
            <a:srgbClr val="BFBFBF">
              <a:alpha val="2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238833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CMC</a:t>
            </a:r>
            <a:endParaRPr lang="el-G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CDCE5-4316-4054-8E01-72147F453FFE}" type="slidenum">
              <a:rPr lang="el-GR" smtClean="0"/>
              <a:pPr/>
              <a:t>28</a:t>
            </a:fld>
            <a:endParaRPr lang="el-G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609599" y="1875716"/>
                <a:ext cx="4382019" cy="21236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sz="3200" dirty="0"/>
                  <a:t>Is Fatigue independent of Smoking given Levels of Protein X?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dirty="0"/>
                          <m:t>Fatigue</m:t>
                        </m:r>
                        <m:r>
                          <m:rPr>
                            <m:nor/>
                          </m:rPr>
                          <a:rPr lang="en-US" dirty="0"/>
                          <m:t> | </m:t>
                        </m:r>
                        <m:r>
                          <m:rPr>
                            <m:nor/>
                          </m:rPr>
                          <a:rPr lang="en-US" dirty="0"/>
                          <m:t>Smoking</m:t>
                        </m:r>
                        <m:r>
                          <m:rPr>
                            <m:nor/>
                          </m:rPr>
                          <a:rPr lang="en-US" dirty="0"/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m:rPr>
                            <m:nor/>
                          </m:rPr>
                          <a:rPr lang="en-US" dirty="0"/>
                          <m:t>Levels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of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Protein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X</m:t>
                        </m:r>
                      </m:e>
                    </m:d>
                  </m:oMath>
                </a14:m>
                <a:r>
                  <a:rPr lang="en-US" dirty="0"/>
                  <a:t> ?=?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dirty="0"/>
                          <m:t>Fatigue</m:t>
                        </m:r>
                        <m:r>
                          <m:rPr>
                            <m:nor/>
                          </m:rPr>
                          <a:rPr lang="en-US" dirty="0"/>
                          <m:t> | </m:t>
                        </m:r>
                        <m:r>
                          <m:rPr>
                            <m:nor/>
                          </m:rPr>
                          <a:rPr lang="en-US" dirty="0"/>
                          <m:t>Levels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of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Protein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X</m:t>
                        </m:r>
                      </m:e>
                    </m:d>
                  </m:oMath>
                </a14:m>
                <a:endParaRPr lang="el-G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" y="1875716"/>
                <a:ext cx="4382019" cy="2123658"/>
              </a:xfrm>
              <a:prstGeom prst="rect">
                <a:avLst/>
              </a:prstGeom>
              <a:blipFill rotWithShape="0">
                <a:blip r:embed="rId3"/>
                <a:stretch>
                  <a:fillRect l="-3477" t="-3736" r="-1808" b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Group 60"/>
          <p:cNvGrpSpPr/>
          <p:nvPr/>
        </p:nvGrpSpPr>
        <p:grpSpPr>
          <a:xfrm>
            <a:off x="7031802" y="1123377"/>
            <a:ext cx="4037063" cy="5056020"/>
            <a:chOff x="6038684" y="1286168"/>
            <a:chExt cx="4037063" cy="5056020"/>
          </a:xfrm>
        </p:grpSpPr>
        <p:cxnSp>
          <p:nvCxnSpPr>
            <p:cNvPr id="62" name="AutoShape 7"/>
            <p:cNvCxnSpPr>
              <a:cxnSpLocks noChangeShapeType="1"/>
              <a:stCxn id="76" idx="2"/>
              <a:endCxn id="80" idx="0"/>
            </p:cNvCxnSpPr>
            <p:nvPr/>
          </p:nvCxnSpPr>
          <p:spPr bwMode="auto">
            <a:xfrm>
              <a:off x="7669709" y="2425315"/>
              <a:ext cx="934931" cy="563622"/>
            </a:xfrm>
            <a:prstGeom prst="straightConnector1">
              <a:avLst/>
            </a:prstGeom>
            <a:ln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3" name="AutoShape 14"/>
            <p:cNvCxnSpPr>
              <a:cxnSpLocks noChangeShapeType="1"/>
              <a:stCxn id="84" idx="2"/>
              <a:endCxn id="86" idx="0"/>
            </p:cNvCxnSpPr>
            <p:nvPr/>
          </p:nvCxnSpPr>
          <p:spPr bwMode="auto">
            <a:xfrm flipH="1">
              <a:off x="8663219" y="4819034"/>
              <a:ext cx="349" cy="307022"/>
            </a:xfrm>
            <a:prstGeom prst="straightConnector1">
              <a:avLst/>
            </a:prstGeom>
            <a:ln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4" name="AutoShape 16"/>
            <p:cNvCxnSpPr>
              <a:cxnSpLocks noChangeShapeType="1"/>
              <a:stCxn id="80" idx="2"/>
              <a:endCxn id="81" idx="0"/>
            </p:cNvCxnSpPr>
            <p:nvPr/>
          </p:nvCxnSpPr>
          <p:spPr bwMode="auto">
            <a:xfrm>
              <a:off x="8604642" y="3746798"/>
              <a:ext cx="10" cy="271261"/>
            </a:xfrm>
            <a:prstGeom prst="straightConnector1">
              <a:avLst/>
            </a:prstGeom>
            <a:ln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5" name="AutoShape 20"/>
            <p:cNvCxnSpPr>
              <a:cxnSpLocks noChangeShapeType="1"/>
              <a:stCxn id="74" idx="2"/>
              <a:endCxn id="80" idx="0"/>
            </p:cNvCxnSpPr>
            <p:nvPr/>
          </p:nvCxnSpPr>
          <p:spPr bwMode="auto">
            <a:xfrm flipH="1">
              <a:off x="8604640" y="2459670"/>
              <a:ext cx="845955" cy="529267"/>
            </a:xfrm>
            <a:prstGeom prst="straightConnector1">
              <a:avLst/>
            </a:prstGeom>
            <a:ln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66" name="Group 65"/>
            <p:cNvGrpSpPr/>
            <p:nvPr/>
          </p:nvGrpSpPr>
          <p:grpSpPr>
            <a:xfrm>
              <a:off x="8214019" y="5126056"/>
              <a:ext cx="946592" cy="1216132"/>
              <a:chOff x="7586221" y="4311505"/>
              <a:chExt cx="946592" cy="1216132"/>
            </a:xfrm>
          </p:grpSpPr>
          <p:sp>
            <p:nvSpPr>
              <p:cNvPr id="86" name="Text Box 21"/>
              <p:cNvSpPr txBox="1">
                <a:spLocks noChangeArrowheads="1"/>
              </p:cNvSpPr>
              <p:nvPr/>
            </p:nvSpPr>
            <p:spPr bwMode="auto">
              <a:xfrm>
                <a:off x="7586221" y="4311505"/>
                <a:ext cx="898399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 defTabSz="4232275"/>
                <a:r>
                  <a:rPr lang="en-US" dirty="0"/>
                  <a:t>Fatigue</a:t>
                </a:r>
              </a:p>
            </p:txBody>
          </p:sp>
          <p:pic>
            <p:nvPicPr>
              <p:cNvPr id="87" name="Picture 86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371" r="12353" b="15257"/>
              <a:stretch/>
            </p:blipFill>
            <p:spPr>
              <a:xfrm>
                <a:off x="7645137" y="4663821"/>
                <a:ext cx="887676" cy="863816"/>
              </a:xfrm>
              <a:prstGeom prst="rect">
                <a:avLst/>
              </a:prstGeom>
            </p:spPr>
          </p:pic>
        </p:grpSp>
        <p:grpSp>
          <p:nvGrpSpPr>
            <p:cNvPr id="67" name="Group 66"/>
            <p:cNvGrpSpPr/>
            <p:nvPr/>
          </p:nvGrpSpPr>
          <p:grpSpPr>
            <a:xfrm>
              <a:off x="8168618" y="4018059"/>
              <a:ext cx="930983" cy="800975"/>
              <a:chOff x="6986306" y="3521720"/>
              <a:chExt cx="930983" cy="800975"/>
            </a:xfrm>
          </p:grpSpPr>
          <p:sp>
            <p:nvSpPr>
              <p:cNvPr id="81" name="Text Box 12"/>
              <p:cNvSpPr txBox="1">
                <a:spLocks noChangeArrowheads="1"/>
              </p:cNvSpPr>
              <p:nvPr/>
            </p:nvSpPr>
            <p:spPr bwMode="auto">
              <a:xfrm>
                <a:off x="6986306" y="3521720"/>
                <a:ext cx="872067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CVD</a:t>
                </a:r>
              </a:p>
            </p:txBody>
          </p:sp>
          <p:pic>
            <p:nvPicPr>
              <p:cNvPr id="84" name="Picture 83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09" t="9507" r="9167" b="6790"/>
              <a:stretch/>
            </p:blipFill>
            <p:spPr>
              <a:xfrm>
                <a:off x="7045222" y="3828742"/>
                <a:ext cx="872067" cy="493953"/>
              </a:xfrm>
              <a:prstGeom prst="rect">
                <a:avLst/>
              </a:prstGeom>
            </p:spPr>
          </p:pic>
        </p:grpSp>
        <p:grpSp>
          <p:nvGrpSpPr>
            <p:cNvPr id="68" name="Group 67"/>
            <p:cNvGrpSpPr/>
            <p:nvPr/>
          </p:nvGrpSpPr>
          <p:grpSpPr>
            <a:xfrm>
              <a:off x="8152363" y="2988937"/>
              <a:ext cx="1786432" cy="757861"/>
              <a:chOff x="6424873" y="2488835"/>
              <a:chExt cx="1962653" cy="757861"/>
            </a:xfrm>
          </p:grpSpPr>
          <p:sp>
            <p:nvSpPr>
              <p:cNvPr id="79" name="Text Box 17"/>
              <p:cNvSpPr txBox="1">
                <a:spLocks noChangeArrowheads="1"/>
              </p:cNvSpPr>
              <p:nvPr/>
            </p:nvSpPr>
            <p:spPr bwMode="auto">
              <a:xfrm>
                <a:off x="7308309" y="2600028"/>
                <a:ext cx="1079217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dirty="0"/>
                  <a:t>Levels of Protein X</a:t>
                </a:r>
              </a:p>
            </p:txBody>
          </p:sp>
          <p:pic>
            <p:nvPicPr>
              <p:cNvPr id="80" name="Picture 79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24873" y="2488835"/>
                <a:ext cx="993782" cy="757861"/>
              </a:xfrm>
              <a:prstGeom prst="rect">
                <a:avLst/>
              </a:prstGeom>
            </p:spPr>
          </p:pic>
        </p:grpSp>
        <p:grpSp>
          <p:nvGrpSpPr>
            <p:cNvPr id="69" name="Group 68"/>
            <p:cNvGrpSpPr/>
            <p:nvPr/>
          </p:nvGrpSpPr>
          <p:grpSpPr>
            <a:xfrm>
              <a:off x="6038684" y="2935787"/>
              <a:ext cx="1346326" cy="757843"/>
              <a:chOff x="5647016" y="3141659"/>
              <a:chExt cx="1346326" cy="757843"/>
            </a:xfrm>
          </p:grpSpPr>
          <p:sp>
            <p:nvSpPr>
              <p:cNvPr id="77" name="Text Box 11"/>
              <p:cNvSpPr txBox="1">
                <a:spLocks noChangeArrowheads="1"/>
              </p:cNvSpPr>
              <p:nvPr/>
            </p:nvSpPr>
            <p:spPr bwMode="auto">
              <a:xfrm>
                <a:off x="6147342" y="3235732"/>
                <a:ext cx="846000" cy="646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Yellow </a:t>
                </a:r>
              </a:p>
              <a:p>
                <a:pPr algn="ctr"/>
                <a:r>
                  <a:rPr lang="en-US" dirty="0"/>
                  <a:t>Teeth</a:t>
                </a:r>
              </a:p>
            </p:txBody>
          </p:sp>
          <p:pic>
            <p:nvPicPr>
              <p:cNvPr id="78" name="Picture 77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0494"/>
              <a:stretch/>
            </p:blipFill>
            <p:spPr>
              <a:xfrm rot="5400000">
                <a:off x="5571338" y="3217337"/>
                <a:ext cx="757843" cy="606488"/>
              </a:xfrm>
              <a:prstGeom prst="rect">
                <a:avLst/>
              </a:prstGeom>
            </p:spPr>
          </p:pic>
        </p:grpSp>
        <p:grpSp>
          <p:nvGrpSpPr>
            <p:cNvPr id="70" name="Group 69"/>
            <p:cNvGrpSpPr/>
            <p:nvPr/>
          </p:nvGrpSpPr>
          <p:grpSpPr>
            <a:xfrm>
              <a:off x="7149027" y="1286168"/>
              <a:ext cx="1171214" cy="1139147"/>
              <a:chOff x="5983966" y="1032939"/>
              <a:chExt cx="1171214" cy="1139147"/>
            </a:xfrm>
          </p:grpSpPr>
          <p:sp>
            <p:nvSpPr>
              <p:cNvPr id="75" name="Text Box 10"/>
              <p:cNvSpPr txBox="1">
                <a:spLocks noChangeArrowheads="1"/>
              </p:cNvSpPr>
              <p:nvPr/>
            </p:nvSpPr>
            <p:spPr bwMode="auto">
              <a:xfrm>
                <a:off x="6124530" y="1032939"/>
                <a:ext cx="103065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/>
                  <a:t>Smoking</a:t>
                </a:r>
              </a:p>
            </p:txBody>
          </p:sp>
          <p:pic>
            <p:nvPicPr>
              <p:cNvPr id="76" name="Picture 75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83966" y="1345938"/>
                <a:ext cx="1041363" cy="826148"/>
              </a:xfrm>
              <a:prstGeom prst="rect">
                <a:avLst/>
              </a:prstGeom>
            </p:spPr>
          </p:pic>
        </p:grpSp>
        <p:grpSp>
          <p:nvGrpSpPr>
            <p:cNvPr id="71" name="Group 70"/>
            <p:cNvGrpSpPr/>
            <p:nvPr/>
          </p:nvGrpSpPr>
          <p:grpSpPr>
            <a:xfrm>
              <a:off x="8825444" y="1291761"/>
              <a:ext cx="1250303" cy="1167909"/>
              <a:chOff x="7915661" y="1073632"/>
              <a:chExt cx="1250303" cy="1167909"/>
            </a:xfrm>
          </p:grpSpPr>
          <p:sp>
            <p:nvSpPr>
              <p:cNvPr id="73" name="Text Box 18"/>
              <p:cNvSpPr txBox="1">
                <a:spLocks noChangeArrowheads="1"/>
              </p:cNvSpPr>
              <p:nvPr/>
            </p:nvSpPr>
            <p:spPr bwMode="auto">
              <a:xfrm>
                <a:off x="7915661" y="1073632"/>
                <a:ext cx="1250303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dirty="0"/>
                  <a:t>Medicine Y</a:t>
                </a:r>
              </a:p>
            </p:txBody>
          </p:sp>
          <p:pic>
            <p:nvPicPr>
              <p:cNvPr id="74" name="Picture 73"/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506"/>
              <a:stretch/>
            </p:blipFill>
            <p:spPr>
              <a:xfrm>
                <a:off x="8045512" y="1416228"/>
                <a:ext cx="990600" cy="825313"/>
              </a:xfrm>
              <a:prstGeom prst="rect">
                <a:avLst/>
              </a:prstGeom>
            </p:spPr>
          </p:pic>
        </p:grpSp>
        <p:cxnSp>
          <p:nvCxnSpPr>
            <p:cNvPr id="72" name="AutoShape 14"/>
            <p:cNvCxnSpPr>
              <a:cxnSpLocks noChangeShapeType="1"/>
              <a:stCxn id="76" idx="2"/>
            </p:cNvCxnSpPr>
            <p:nvPr/>
          </p:nvCxnSpPr>
          <p:spPr bwMode="auto">
            <a:xfrm flipH="1">
              <a:off x="6672681" y="2425315"/>
              <a:ext cx="997028" cy="495881"/>
            </a:xfrm>
            <a:prstGeom prst="straightConnector1">
              <a:avLst/>
            </a:prstGeom>
            <a:ln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74946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CMC</a:t>
            </a:r>
            <a:endParaRPr lang="el-G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CDCE5-4316-4054-8E01-72147F453FFE}" type="slidenum">
              <a:rPr lang="el-GR" smtClean="0"/>
              <a:pPr/>
              <a:t>29</a:t>
            </a:fld>
            <a:endParaRPr lang="el-G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609599" y="1875716"/>
                <a:ext cx="4382019" cy="21236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sz="3200" dirty="0"/>
                  <a:t>Is Fatigue independent of Smoking given Levels of Protein X?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dirty="0"/>
                          <m:t>Fatigue</m:t>
                        </m:r>
                        <m:r>
                          <m:rPr>
                            <m:nor/>
                          </m:rPr>
                          <a:rPr lang="en-US" dirty="0"/>
                          <m:t> | </m:t>
                        </m:r>
                        <m:r>
                          <m:rPr>
                            <m:nor/>
                          </m:rPr>
                          <a:rPr lang="en-US" dirty="0"/>
                          <m:t>Smoking</m:t>
                        </m:r>
                        <m:r>
                          <m:rPr>
                            <m:nor/>
                          </m:rPr>
                          <a:rPr lang="en-US" dirty="0"/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m:rPr>
                            <m:nor/>
                          </m:rPr>
                          <a:rPr lang="en-US" dirty="0"/>
                          <m:t>Levels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of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Protein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X</m:t>
                        </m:r>
                      </m:e>
                    </m:d>
                  </m:oMath>
                </a14:m>
                <a:r>
                  <a:rPr lang="en-US" dirty="0"/>
                  <a:t> ?=?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dirty="0"/>
                          <m:t>Fatigue</m:t>
                        </m:r>
                        <m:r>
                          <m:rPr>
                            <m:nor/>
                          </m:rPr>
                          <a:rPr lang="en-US" dirty="0"/>
                          <m:t> | </m:t>
                        </m:r>
                        <m:r>
                          <m:rPr>
                            <m:nor/>
                          </m:rPr>
                          <a:rPr lang="en-US" dirty="0"/>
                          <m:t>Levels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of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Protein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X</m:t>
                        </m:r>
                      </m:e>
                    </m:d>
                  </m:oMath>
                </a14:m>
                <a:endParaRPr lang="el-G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" y="1875716"/>
                <a:ext cx="4382019" cy="2123658"/>
              </a:xfrm>
              <a:prstGeom prst="rect">
                <a:avLst/>
              </a:prstGeom>
              <a:blipFill rotWithShape="0">
                <a:blip r:embed="rId3"/>
                <a:stretch>
                  <a:fillRect l="-3477" t="-3736" r="-1808" b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Group 60"/>
          <p:cNvGrpSpPr/>
          <p:nvPr/>
        </p:nvGrpSpPr>
        <p:grpSpPr>
          <a:xfrm>
            <a:off x="7031802" y="1123377"/>
            <a:ext cx="4037063" cy="5056020"/>
            <a:chOff x="6038684" y="1286168"/>
            <a:chExt cx="4037063" cy="5056020"/>
          </a:xfrm>
        </p:grpSpPr>
        <p:cxnSp>
          <p:nvCxnSpPr>
            <p:cNvPr id="62" name="AutoShape 7"/>
            <p:cNvCxnSpPr>
              <a:cxnSpLocks noChangeShapeType="1"/>
              <a:stCxn id="76" idx="2"/>
              <a:endCxn id="80" idx="0"/>
            </p:cNvCxnSpPr>
            <p:nvPr/>
          </p:nvCxnSpPr>
          <p:spPr bwMode="auto">
            <a:xfrm>
              <a:off x="7669709" y="2425315"/>
              <a:ext cx="934931" cy="563622"/>
            </a:xfrm>
            <a:prstGeom prst="straightConnector1">
              <a:avLst/>
            </a:prstGeom>
            <a:ln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3" name="AutoShape 14"/>
            <p:cNvCxnSpPr>
              <a:cxnSpLocks noChangeShapeType="1"/>
              <a:stCxn id="84" idx="2"/>
              <a:endCxn id="86" idx="0"/>
            </p:cNvCxnSpPr>
            <p:nvPr/>
          </p:nvCxnSpPr>
          <p:spPr bwMode="auto">
            <a:xfrm flipH="1">
              <a:off x="8663219" y="4819034"/>
              <a:ext cx="349" cy="307022"/>
            </a:xfrm>
            <a:prstGeom prst="straightConnector1">
              <a:avLst/>
            </a:prstGeom>
            <a:ln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4" name="AutoShape 16"/>
            <p:cNvCxnSpPr>
              <a:cxnSpLocks noChangeShapeType="1"/>
              <a:stCxn id="80" idx="2"/>
              <a:endCxn id="81" idx="0"/>
            </p:cNvCxnSpPr>
            <p:nvPr/>
          </p:nvCxnSpPr>
          <p:spPr bwMode="auto">
            <a:xfrm>
              <a:off x="8604642" y="3746798"/>
              <a:ext cx="10" cy="271261"/>
            </a:xfrm>
            <a:prstGeom prst="straightConnector1">
              <a:avLst/>
            </a:prstGeom>
            <a:ln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5" name="AutoShape 20"/>
            <p:cNvCxnSpPr>
              <a:cxnSpLocks noChangeShapeType="1"/>
              <a:stCxn id="74" idx="2"/>
              <a:endCxn id="80" idx="0"/>
            </p:cNvCxnSpPr>
            <p:nvPr/>
          </p:nvCxnSpPr>
          <p:spPr bwMode="auto">
            <a:xfrm flipH="1">
              <a:off x="8604640" y="2459670"/>
              <a:ext cx="845955" cy="529267"/>
            </a:xfrm>
            <a:prstGeom prst="straightConnector1">
              <a:avLst/>
            </a:prstGeom>
            <a:ln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66" name="Group 65"/>
            <p:cNvGrpSpPr/>
            <p:nvPr/>
          </p:nvGrpSpPr>
          <p:grpSpPr>
            <a:xfrm>
              <a:off x="8214019" y="5126056"/>
              <a:ext cx="946592" cy="1216132"/>
              <a:chOff x="7586221" y="4311505"/>
              <a:chExt cx="946592" cy="1216132"/>
            </a:xfrm>
          </p:grpSpPr>
          <p:sp>
            <p:nvSpPr>
              <p:cNvPr id="86" name="Text Box 21"/>
              <p:cNvSpPr txBox="1">
                <a:spLocks noChangeArrowheads="1"/>
              </p:cNvSpPr>
              <p:nvPr/>
            </p:nvSpPr>
            <p:spPr bwMode="auto">
              <a:xfrm>
                <a:off x="7586221" y="4311505"/>
                <a:ext cx="898399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 defTabSz="4232275"/>
                <a:r>
                  <a:rPr lang="en-US" dirty="0"/>
                  <a:t>Fatigue</a:t>
                </a:r>
              </a:p>
            </p:txBody>
          </p:sp>
          <p:pic>
            <p:nvPicPr>
              <p:cNvPr id="87" name="Picture 86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371" r="12353" b="15257"/>
              <a:stretch/>
            </p:blipFill>
            <p:spPr>
              <a:xfrm>
                <a:off x="7645137" y="4663821"/>
                <a:ext cx="887676" cy="863816"/>
              </a:xfrm>
              <a:prstGeom prst="rect">
                <a:avLst/>
              </a:prstGeom>
            </p:spPr>
          </p:pic>
        </p:grpSp>
        <p:grpSp>
          <p:nvGrpSpPr>
            <p:cNvPr id="67" name="Group 66"/>
            <p:cNvGrpSpPr/>
            <p:nvPr/>
          </p:nvGrpSpPr>
          <p:grpSpPr>
            <a:xfrm>
              <a:off x="8168618" y="4018059"/>
              <a:ext cx="930983" cy="800975"/>
              <a:chOff x="6986306" y="3521720"/>
              <a:chExt cx="930983" cy="800975"/>
            </a:xfrm>
          </p:grpSpPr>
          <p:sp>
            <p:nvSpPr>
              <p:cNvPr id="81" name="Text Box 12"/>
              <p:cNvSpPr txBox="1">
                <a:spLocks noChangeArrowheads="1"/>
              </p:cNvSpPr>
              <p:nvPr/>
            </p:nvSpPr>
            <p:spPr bwMode="auto">
              <a:xfrm>
                <a:off x="6986306" y="3521720"/>
                <a:ext cx="872067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CVD</a:t>
                </a:r>
              </a:p>
            </p:txBody>
          </p:sp>
          <p:pic>
            <p:nvPicPr>
              <p:cNvPr id="84" name="Picture 83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09" t="9507" r="9167" b="6790"/>
              <a:stretch/>
            </p:blipFill>
            <p:spPr>
              <a:xfrm>
                <a:off x="7045222" y="3828742"/>
                <a:ext cx="872067" cy="493953"/>
              </a:xfrm>
              <a:prstGeom prst="rect">
                <a:avLst/>
              </a:prstGeom>
            </p:spPr>
          </p:pic>
        </p:grpSp>
        <p:grpSp>
          <p:nvGrpSpPr>
            <p:cNvPr id="68" name="Group 67"/>
            <p:cNvGrpSpPr/>
            <p:nvPr/>
          </p:nvGrpSpPr>
          <p:grpSpPr>
            <a:xfrm>
              <a:off x="8152363" y="2988937"/>
              <a:ext cx="1786432" cy="757861"/>
              <a:chOff x="6424873" y="2488835"/>
              <a:chExt cx="1962653" cy="757861"/>
            </a:xfrm>
          </p:grpSpPr>
          <p:sp>
            <p:nvSpPr>
              <p:cNvPr id="79" name="Text Box 17"/>
              <p:cNvSpPr txBox="1">
                <a:spLocks noChangeArrowheads="1"/>
              </p:cNvSpPr>
              <p:nvPr/>
            </p:nvSpPr>
            <p:spPr bwMode="auto">
              <a:xfrm>
                <a:off x="7308309" y="2600028"/>
                <a:ext cx="1079217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dirty="0"/>
                  <a:t>Levels of Protein X</a:t>
                </a:r>
              </a:p>
            </p:txBody>
          </p:sp>
          <p:pic>
            <p:nvPicPr>
              <p:cNvPr id="80" name="Picture 79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24873" y="2488835"/>
                <a:ext cx="993782" cy="757861"/>
              </a:xfrm>
              <a:prstGeom prst="rect">
                <a:avLst/>
              </a:prstGeom>
            </p:spPr>
          </p:pic>
        </p:grpSp>
        <p:grpSp>
          <p:nvGrpSpPr>
            <p:cNvPr id="69" name="Group 68"/>
            <p:cNvGrpSpPr/>
            <p:nvPr/>
          </p:nvGrpSpPr>
          <p:grpSpPr>
            <a:xfrm>
              <a:off x="6038684" y="2935787"/>
              <a:ext cx="1346326" cy="757843"/>
              <a:chOff x="5647016" y="3141659"/>
              <a:chExt cx="1346326" cy="757843"/>
            </a:xfrm>
          </p:grpSpPr>
          <p:sp>
            <p:nvSpPr>
              <p:cNvPr id="77" name="Text Box 11"/>
              <p:cNvSpPr txBox="1">
                <a:spLocks noChangeArrowheads="1"/>
              </p:cNvSpPr>
              <p:nvPr/>
            </p:nvSpPr>
            <p:spPr bwMode="auto">
              <a:xfrm>
                <a:off x="6147342" y="3235732"/>
                <a:ext cx="846000" cy="646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Yellow </a:t>
                </a:r>
              </a:p>
              <a:p>
                <a:pPr algn="ctr"/>
                <a:r>
                  <a:rPr lang="en-US" dirty="0"/>
                  <a:t>Teeth</a:t>
                </a:r>
              </a:p>
            </p:txBody>
          </p:sp>
          <p:pic>
            <p:nvPicPr>
              <p:cNvPr id="78" name="Picture 77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0494"/>
              <a:stretch/>
            </p:blipFill>
            <p:spPr>
              <a:xfrm rot="5400000">
                <a:off x="5571338" y="3217337"/>
                <a:ext cx="757843" cy="606488"/>
              </a:xfrm>
              <a:prstGeom prst="rect">
                <a:avLst/>
              </a:prstGeom>
            </p:spPr>
          </p:pic>
        </p:grpSp>
        <p:grpSp>
          <p:nvGrpSpPr>
            <p:cNvPr id="70" name="Group 69"/>
            <p:cNvGrpSpPr/>
            <p:nvPr/>
          </p:nvGrpSpPr>
          <p:grpSpPr>
            <a:xfrm>
              <a:off x="7149027" y="1286168"/>
              <a:ext cx="1171214" cy="1139147"/>
              <a:chOff x="5983966" y="1032939"/>
              <a:chExt cx="1171214" cy="1139147"/>
            </a:xfrm>
          </p:grpSpPr>
          <p:sp>
            <p:nvSpPr>
              <p:cNvPr id="75" name="Text Box 10"/>
              <p:cNvSpPr txBox="1">
                <a:spLocks noChangeArrowheads="1"/>
              </p:cNvSpPr>
              <p:nvPr/>
            </p:nvSpPr>
            <p:spPr bwMode="auto">
              <a:xfrm>
                <a:off x="6124530" y="1032939"/>
                <a:ext cx="103065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/>
                  <a:t>Smoking</a:t>
                </a:r>
              </a:p>
            </p:txBody>
          </p:sp>
          <p:pic>
            <p:nvPicPr>
              <p:cNvPr id="76" name="Picture 75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83966" y="1345938"/>
                <a:ext cx="1041363" cy="826148"/>
              </a:xfrm>
              <a:prstGeom prst="rect">
                <a:avLst/>
              </a:prstGeom>
            </p:spPr>
          </p:pic>
        </p:grpSp>
        <p:grpSp>
          <p:nvGrpSpPr>
            <p:cNvPr id="71" name="Group 70"/>
            <p:cNvGrpSpPr/>
            <p:nvPr/>
          </p:nvGrpSpPr>
          <p:grpSpPr>
            <a:xfrm>
              <a:off x="8825444" y="1291761"/>
              <a:ext cx="1250303" cy="1167909"/>
              <a:chOff x="7915661" y="1073632"/>
              <a:chExt cx="1250303" cy="1167909"/>
            </a:xfrm>
          </p:grpSpPr>
          <p:sp>
            <p:nvSpPr>
              <p:cNvPr id="73" name="Text Box 18"/>
              <p:cNvSpPr txBox="1">
                <a:spLocks noChangeArrowheads="1"/>
              </p:cNvSpPr>
              <p:nvPr/>
            </p:nvSpPr>
            <p:spPr bwMode="auto">
              <a:xfrm>
                <a:off x="7915661" y="1073632"/>
                <a:ext cx="1250303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dirty="0"/>
                  <a:t>Medicine Y</a:t>
                </a:r>
              </a:p>
            </p:txBody>
          </p:sp>
          <p:pic>
            <p:nvPicPr>
              <p:cNvPr id="74" name="Picture 73"/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506"/>
              <a:stretch/>
            </p:blipFill>
            <p:spPr>
              <a:xfrm>
                <a:off x="8045512" y="1416228"/>
                <a:ext cx="990600" cy="825313"/>
              </a:xfrm>
              <a:prstGeom prst="rect">
                <a:avLst/>
              </a:prstGeom>
            </p:spPr>
          </p:pic>
        </p:grpSp>
        <p:cxnSp>
          <p:nvCxnSpPr>
            <p:cNvPr id="72" name="AutoShape 14"/>
            <p:cNvCxnSpPr>
              <a:cxnSpLocks noChangeShapeType="1"/>
              <a:stCxn id="76" idx="2"/>
            </p:cNvCxnSpPr>
            <p:nvPr/>
          </p:nvCxnSpPr>
          <p:spPr bwMode="auto">
            <a:xfrm flipH="1">
              <a:off x="6672681" y="2425315"/>
              <a:ext cx="997028" cy="495881"/>
            </a:xfrm>
            <a:prstGeom prst="straightConnector1">
              <a:avLst/>
            </a:prstGeom>
            <a:ln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DC94789-D099-4796-AC1D-4EDF2D9908A3}"/>
              </a:ext>
            </a:extLst>
          </p:cNvPr>
          <p:cNvSpPr txBox="1"/>
          <p:nvPr/>
        </p:nvSpPr>
        <p:spPr>
          <a:xfrm>
            <a:off x="838200" y="4963265"/>
            <a:ext cx="72109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06357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C802E-509C-474B-8121-A6941AC48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lecture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68AE1F-36AD-4488-A3EA-342BD5E3D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causality using graphs</a:t>
            </a:r>
          </a:p>
          <a:p>
            <a:r>
              <a:rPr lang="en-US" dirty="0"/>
              <a:t>What can we do with a causal graph</a:t>
            </a:r>
          </a:p>
          <a:p>
            <a:pPr lvl="1"/>
            <a:r>
              <a:rPr lang="en-US" dirty="0"/>
              <a:t>D-separation for identifying dependencies and independencies.</a:t>
            </a:r>
          </a:p>
          <a:p>
            <a:pPr lvl="1"/>
            <a:r>
              <a:rPr lang="en-US" dirty="0"/>
              <a:t>Probabilistic Inference:</a:t>
            </a:r>
          </a:p>
          <a:p>
            <a:pPr lvl="2"/>
            <a:r>
              <a:rPr lang="en-US" dirty="0"/>
              <a:t>Variable elimination.</a:t>
            </a:r>
          </a:p>
          <a:p>
            <a:pPr lvl="1"/>
            <a:r>
              <a:rPr lang="en-US" dirty="0"/>
              <a:t>Causal Inference.</a:t>
            </a:r>
          </a:p>
          <a:p>
            <a:pPr lvl="2"/>
            <a:r>
              <a:rPr lang="en-US" dirty="0"/>
              <a:t>Do-calculus.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8EE093-057E-4F64-8002-0A15D85C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5714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the math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CCDCE5-4316-4054-8E01-72147F453FFE}" type="slidenum">
              <a:rPr lang="el-GR" smtClean="0"/>
              <a:pPr>
                <a:defRPr/>
              </a:pPr>
              <a:t>30</a:t>
            </a:fld>
            <a:endParaRPr lang="el-G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1488000" y="1340769"/>
                <a:ext cx="9216000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m:t>Fatigue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m:t> | 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m:t>Smoking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m:t>,</m:t>
                          </m:r>
                          <m: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m:t>Levels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m:t>Protein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m:t>X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sz="2800" dirty="0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endParaRPr lang="el-G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000" y="1340769"/>
                <a:ext cx="9216000" cy="193899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9110133" y="4190999"/>
            <a:ext cx="1958732" cy="1988397"/>
            <a:chOff x="6038684" y="1286168"/>
            <a:chExt cx="4037063" cy="5056020"/>
          </a:xfrm>
        </p:grpSpPr>
        <p:cxnSp>
          <p:nvCxnSpPr>
            <p:cNvPr id="6" name="AutoShape 7"/>
            <p:cNvCxnSpPr>
              <a:cxnSpLocks noChangeShapeType="1"/>
              <a:stCxn id="20" idx="2"/>
              <a:endCxn id="24" idx="0"/>
            </p:cNvCxnSpPr>
            <p:nvPr/>
          </p:nvCxnSpPr>
          <p:spPr bwMode="auto">
            <a:xfrm>
              <a:off x="7669709" y="2425315"/>
              <a:ext cx="934931" cy="563622"/>
            </a:xfrm>
            <a:prstGeom prst="straightConnector1">
              <a:avLst/>
            </a:prstGeom>
            <a:ln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" name="AutoShape 14"/>
            <p:cNvCxnSpPr>
              <a:cxnSpLocks noChangeShapeType="1"/>
              <a:stCxn id="26" idx="2"/>
              <a:endCxn id="27" idx="0"/>
            </p:cNvCxnSpPr>
            <p:nvPr/>
          </p:nvCxnSpPr>
          <p:spPr bwMode="auto">
            <a:xfrm flipH="1">
              <a:off x="8663218" y="4819033"/>
              <a:ext cx="348" cy="307023"/>
            </a:xfrm>
            <a:prstGeom prst="straightConnector1">
              <a:avLst/>
            </a:prstGeom>
            <a:ln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" name="AutoShape 16"/>
            <p:cNvCxnSpPr>
              <a:cxnSpLocks noChangeShapeType="1"/>
              <a:stCxn id="24" idx="2"/>
              <a:endCxn id="25" idx="0"/>
            </p:cNvCxnSpPr>
            <p:nvPr/>
          </p:nvCxnSpPr>
          <p:spPr bwMode="auto">
            <a:xfrm>
              <a:off x="8604639" y="3746796"/>
              <a:ext cx="12" cy="271262"/>
            </a:xfrm>
            <a:prstGeom prst="straightConnector1">
              <a:avLst/>
            </a:prstGeom>
            <a:ln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" name="AutoShape 20"/>
            <p:cNvCxnSpPr>
              <a:cxnSpLocks noChangeShapeType="1"/>
              <a:stCxn id="18" idx="2"/>
              <a:endCxn id="24" idx="0"/>
            </p:cNvCxnSpPr>
            <p:nvPr/>
          </p:nvCxnSpPr>
          <p:spPr bwMode="auto">
            <a:xfrm flipH="1">
              <a:off x="8604640" y="2459670"/>
              <a:ext cx="845955" cy="529267"/>
            </a:xfrm>
            <a:prstGeom prst="straightConnector1">
              <a:avLst/>
            </a:prstGeom>
            <a:ln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8214019" y="5126056"/>
              <a:ext cx="946592" cy="1216132"/>
              <a:chOff x="7586221" y="4311505"/>
              <a:chExt cx="946592" cy="1216132"/>
            </a:xfrm>
          </p:grpSpPr>
          <p:sp>
            <p:nvSpPr>
              <p:cNvPr id="27" name="Text Box 21"/>
              <p:cNvSpPr txBox="1">
                <a:spLocks noChangeArrowheads="1"/>
              </p:cNvSpPr>
              <p:nvPr/>
            </p:nvSpPr>
            <p:spPr bwMode="auto">
              <a:xfrm>
                <a:off x="7586221" y="4311505"/>
                <a:ext cx="898398" cy="4304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 defTabSz="4232275"/>
                <a:r>
                  <a:rPr lang="en-US" sz="500" dirty="0"/>
                  <a:t>Fatigue</a:t>
                </a:r>
              </a:p>
            </p:txBody>
          </p:sp>
          <p:pic>
            <p:nvPicPr>
              <p:cNvPr id="28" name="Picture 27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371" r="12353" b="15257"/>
              <a:stretch/>
            </p:blipFill>
            <p:spPr>
              <a:xfrm>
                <a:off x="7645137" y="4663821"/>
                <a:ext cx="887676" cy="863816"/>
              </a:xfrm>
              <a:prstGeom prst="rect">
                <a:avLst/>
              </a:prstGeom>
            </p:spPr>
          </p:pic>
        </p:grpSp>
        <p:grpSp>
          <p:nvGrpSpPr>
            <p:cNvPr id="11" name="Group 10"/>
            <p:cNvGrpSpPr/>
            <p:nvPr/>
          </p:nvGrpSpPr>
          <p:grpSpPr>
            <a:xfrm>
              <a:off x="8168618" y="4018059"/>
              <a:ext cx="930983" cy="800975"/>
              <a:chOff x="6986306" y="3521720"/>
              <a:chExt cx="930983" cy="800975"/>
            </a:xfrm>
          </p:grpSpPr>
          <p:sp>
            <p:nvSpPr>
              <p:cNvPr id="25" name="Text Box 12"/>
              <p:cNvSpPr txBox="1">
                <a:spLocks noChangeArrowheads="1"/>
              </p:cNvSpPr>
              <p:nvPr/>
            </p:nvSpPr>
            <p:spPr bwMode="auto">
              <a:xfrm>
                <a:off x="6986306" y="3521720"/>
                <a:ext cx="872068" cy="4304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500" dirty="0"/>
                  <a:t>CVD</a:t>
                </a:r>
              </a:p>
            </p:txBody>
          </p:sp>
          <p:pic>
            <p:nvPicPr>
              <p:cNvPr id="26" name="Picture 25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09" t="9507" r="9167" b="6790"/>
              <a:stretch/>
            </p:blipFill>
            <p:spPr>
              <a:xfrm>
                <a:off x="7045222" y="3828742"/>
                <a:ext cx="872067" cy="493953"/>
              </a:xfrm>
              <a:prstGeom prst="rect">
                <a:avLst/>
              </a:prstGeom>
            </p:spPr>
          </p:pic>
        </p:grpSp>
        <p:grpSp>
          <p:nvGrpSpPr>
            <p:cNvPr id="12" name="Group 11"/>
            <p:cNvGrpSpPr/>
            <p:nvPr/>
          </p:nvGrpSpPr>
          <p:grpSpPr>
            <a:xfrm>
              <a:off x="8152361" y="2988937"/>
              <a:ext cx="1662535" cy="757861"/>
              <a:chOff x="6424873" y="2488835"/>
              <a:chExt cx="1826535" cy="757861"/>
            </a:xfrm>
          </p:grpSpPr>
          <p:sp>
            <p:nvSpPr>
              <p:cNvPr id="23" name="Text Box 17"/>
              <p:cNvSpPr txBox="1">
                <a:spLocks noChangeArrowheads="1"/>
              </p:cNvSpPr>
              <p:nvPr/>
            </p:nvSpPr>
            <p:spPr bwMode="auto">
              <a:xfrm>
                <a:off x="7172190" y="2601474"/>
                <a:ext cx="1079218" cy="5478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400" dirty="0"/>
                  <a:t>Levels of Protein X</a:t>
                </a:r>
              </a:p>
            </p:txBody>
          </p:sp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24873" y="2488835"/>
                <a:ext cx="993782" cy="757861"/>
              </a:xfrm>
              <a:prstGeom prst="rect">
                <a:avLst/>
              </a:prstGeom>
            </p:spPr>
          </p:pic>
        </p:grpSp>
        <p:grpSp>
          <p:nvGrpSpPr>
            <p:cNvPr id="13" name="Group 12"/>
            <p:cNvGrpSpPr/>
            <p:nvPr/>
          </p:nvGrpSpPr>
          <p:grpSpPr>
            <a:xfrm>
              <a:off x="6038684" y="2935787"/>
              <a:ext cx="1346326" cy="757843"/>
              <a:chOff x="5647016" y="3141659"/>
              <a:chExt cx="1346326" cy="757843"/>
            </a:xfrm>
          </p:grpSpPr>
          <p:sp>
            <p:nvSpPr>
              <p:cNvPr id="21" name="Text Box 11"/>
              <p:cNvSpPr txBox="1">
                <a:spLocks noChangeArrowheads="1"/>
              </p:cNvSpPr>
              <p:nvPr/>
            </p:nvSpPr>
            <p:spPr bwMode="auto">
              <a:xfrm>
                <a:off x="6147343" y="3235731"/>
                <a:ext cx="845999" cy="6260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500" dirty="0"/>
                  <a:t>Yellow </a:t>
                </a:r>
              </a:p>
              <a:p>
                <a:pPr algn="ctr"/>
                <a:r>
                  <a:rPr lang="en-US" sz="500" dirty="0"/>
                  <a:t>Teeth</a:t>
                </a:r>
              </a:p>
            </p:txBody>
          </p:sp>
          <p:pic>
            <p:nvPicPr>
              <p:cNvPr id="22" name="Picture 21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0494"/>
              <a:stretch/>
            </p:blipFill>
            <p:spPr>
              <a:xfrm rot="5400000">
                <a:off x="5571338" y="3217337"/>
                <a:ext cx="757843" cy="606488"/>
              </a:xfrm>
              <a:prstGeom prst="rect">
                <a:avLst/>
              </a:prstGeom>
            </p:spPr>
          </p:pic>
        </p:grpSp>
        <p:grpSp>
          <p:nvGrpSpPr>
            <p:cNvPr id="14" name="Group 13"/>
            <p:cNvGrpSpPr/>
            <p:nvPr/>
          </p:nvGrpSpPr>
          <p:grpSpPr>
            <a:xfrm>
              <a:off x="7149027" y="1286168"/>
              <a:ext cx="1171214" cy="1139147"/>
              <a:chOff x="5983966" y="1032939"/>
              <a:chExt cx="1171214" cy="1139147"/>
            </a:xfrm>
          </p:grpSpPr>
          <p:sp>
            <p:nvSpPr>
              <p:cNvPr id="19" name="Text Box 10"/>
              <p:cNvSpPr txBox="1">
                <a:spLocks noChangeArrowheads="1"/>
              </p:cNvSpPr>
              <p:nvPr/>
            </p:nvSpPr>
            <p:spPr bwMode="auto">
              <a:xfrm>
                <a:off x="6124530" y="1032939"/>
                <a:ext cx="1030650" cy="4304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500" dirty="0"/>
                  <a:t>Smoking</a:t>
                </a:r>
              </a:p>
            </p:txBody>
          </p:sp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83966" y="1345938"/>
                <a:ext cx="1041363" cy="826148"/>
              </a:xfrm>
              <a:prstGeom prst="rect">
                <a:avLst/>
              </a:prstGeom>
            </p:spPr>
          </p:pic>
        </p:grpSp>
        <p:grpSp>
          <p:nvGrpSpPr>
            <p:cNvPr id="15" name="Group 14"/>
            <p:cNvGrpSpPr/>
            <p:nvPr/>
          </p:nvGrpSpPr>
          <p:grpSpPr>
            <a:xfrm>
              <a:off x="8825444" y="1291761"/>
              <a:ext cx="1250303" cy="1167909"/>
              <a:chOff x="7915661" y="1073632"/>
              <a:chExt cx="1250303" cy="1167909"/>
            </a:xfrm>
          </p:grpSpPr>
          <p:sp>
            <p:nvSpPr>
              <p:cNvPr id="17" name="Text Box 18"/>
              <p:cNvSpPr txBox="1">
                <a:spLocks noChangeArrowheads="1"/>
              </p:cNvSpPr>
              <p:nvPr/>
            </p:nvSpPr>
            <p:spPr bwMode="auto">
              <a:xfrm>
                <a:off x="7915661" y="1073632"/>
                <a:ext cx="1250303" cy="4304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500" dirty="0"/>
                  <a:t>Medicine Y</a:t>
                </a:r>
              </a:p>
            </p:txBody>
          </p:sp>
          <p:pic>
            <p:nvPicPr>
              <p:cNvPr id="18" name="Picture 17"/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506"/>
              <a:stretch/>
            </p:blipFill>
            <p:spPr>
              <a:xfrm>
                <a:off x="8045512" y="1416228"/>
                <a:ext cx="990600" cy="825313"/>
              </a:xfrm>
              <a:prstGeom prst="rect">
                <a:avLst/>
              </a:prstGeom>
            </p:spPr>
          </p:pic>
        </p:grpSp>
        <p:cxnSp>
          <p:nvCxnSpPr>
            <p:cNvPr id="16" name="AutoShape 14"/>
            <p:cNvCxnSpPr>
              <a:cxnSpLocks noChangeShapeType="1"/>
              <a:stCxn id="20" idx="2"/>
            </p:cNvCxnSpPr>
            <p:nvPr/>
          </p:nvCxnSpPr>
          <p:spPr bwMode="auto">
            <a:xfrm flipH="1">
              <a:off x="6672681" y="2425315"/>
              <a:ext cx="997028" cy="495881"/>
            </a:xfrm>
            <a:prstGeom prst="straightConnector1">
              <a:avLst/>
            </a:prstGeom>
            <a:ln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34313" y="6021859"/>
                <a:ext cx="92671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You want to prove: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dirty="0"/>
                          <m:t>Fatigue</m:t>
                        </m:r>
                        <m:r>
                          <m:rPr>
                            <m:nor/>
                          </m:rPr>
                          <a:rPr lang="en-US" dirty="0"/>
                          <m:t> | </m:t>
                        </m:r>
                        <m:r>
                          <m:rPr>
                            <m:nor/>
                          </m:rPr>
                          <a:rPr lang="en-US" dirty="0"/>
                          <m:t>Smoking</m:t>
                        </m:r>
                        <m:r>
                          <m:rPr>
                            <m:nor/>
                          </m:rPr>
                          <a:rPr lang="en-US" dirty="0"/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m:rPr>
                            <m:nor/>
                          </m:rPr>
                          <a:rPr lang="en-US" dirty="0"/>
                          <m:t>Levels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of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Protein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X</m:t>
                        </m:r>
                      </m:e>
                    </m:d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dirty="0"/>
                          <m:t>Fatigue</m:t>
                        </m:r>
                        <m:r>
                          <m:rPr>
                            <m:nor/>
                          </m:rPr>
                          <a:rPr lang="en-US" dirty="0"/>
                          <m:t> | </m:t>
                        </m:r>
                        <m:r>
                          <m:rPr>
                            <m:nor/>
                          </m:rPr>
                          <a:rPr lang="en-US" dirty="0"/>
                          <m:t>Levels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of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Protein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X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13" y="6021859"/>
                <a:ext cx="9267171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526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82243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the math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CCDCE5-4316-4054-8E01-72147F453FFE}" type="slidenum">
              <a:rPr lang="el-GR" smtClean="0"/>
              <a:pPr>
                <a:defRPr/>
              </a:pPr>
              <a:t>31</a:t>
            </a:fld>
            <a:endParaRPr lang="el-G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1488000" y="1340769"/>
                <a:ext cx="9216000" cy="28991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m:t>Fatigue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m:t> | 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m:t>Smoking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m:t>,</m:t>
                          </m:r>
                          <m: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m:t>Levels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m:t>Protein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m:t>X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𝑣𝑑</m:t>
                          </m:r>
                        </m:sub>
                        <m:sup/>
                        <m:e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𝐹𝑎𝑡𝑖𝑔𝑢𝑒</m:t>
                              </m:r>
                            </m:e>
                            <m:e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𝑆𝑚𝑜𝑘𝑖𝑛𝑔</m:t>
                              </m:r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𝐿𝑒𝑣𝑒𝑙𝑠</m:t>
                              </m:r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𝐶𝑉𝐷</m:t>
                              </m:r>
                            </m:e>
                          </m:d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𝐶𝑉𝐷</m:t>
                          </m:r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𝑆𝑚𝑜𝑘𝑖𝑛𝑔</m:t>
                          </m:r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𝐿𝑒𝑣𝑒𝑙𝑠</m:t>
                          </m:r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endParaRPr lang="el-G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000" y="1340769"/>
                <a:ext cx="9216000" cy="289919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9352886" y="4190999"/>
            <a:ext cx="1715980" cy="1988397"/>
            <a:chOff x="6539011" y="1286168"/>
            <a:chExt cx="3536736" cy="5056020"/>
          </a:xfrm>
        </p:grpSpPr>
        <p:cxnSp>
          <p:nvCxnSpPr>
            <p:cNvPr id="9" name="AutoShape 7"/>
            <p:cNvCxnSpPr>
              <a:cxnSpLocks noChangeShapeType="1"/>
              <a:stCxn id="23" idx="2"/>
              <a:endCxn id="27" idx="0"/>
            </p:cNvCxnSpPr>
            <p:nvPr/>
          </p:nvCxnSpPr>
          <p:spPr bwMode="auto">
            <a:xfrm>
              <a:off x="7669709" y="2425315"/>
              <a:ext cx="934931" cy="563622"/>
            </a:xfrm>
            <a:prstGeom prst="straightConnector1">
              <a:avLst/>
            </a:prstGeom>
            <a:ln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" name="AutoShape 14"/>
            <p:cNvCxnSpPr>
              <a:cxnSpLocks noChangeShapeType="1"/>
              <a:stCxn id="30" idx="2"/>
              <a:endCxn id="31" idx="0"/>
            </p:cNvCxnSpPr>
            <p:nvPr/>
          </p:nvCxnSpPr>
          <p:spPr bwMode="auto">
            <a:xfrm flipH="1">
              <a:off x="8663218" y="4819033"/>
              <a:ext cx="348" cy="307023"/>
            </a:xfrm>
            <a:prstGeom prst="straightConnector1">
              <a:avLst/>
            </a:prstGeom>
            <a:ln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" name="AutoShape 16"/>
            <p:cNvCxnSpPr>
              <a:cxnSpLocks noChangeShapeType="1"/>
              <a:stCxn id="27" idx="2"/>
              <a:endCxn id="28" idx="0"/>
            </p:cNvCxnSpPr>
            <p:nvPr/>
          </p:nvCxnSpPr>
          <p:spPr bwMode="auto">
            <a:xfrm>
              <a:off x="8604639" y="3746796"/>
              <a:ext cx="12" cy="271262"/>
            </a:xfrm>
            <a:prstGeom prst="straightConnector1">
              <a:avLst/>
            </a:prstGeom>
            <a:ln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" name="AutoShape 20"/>
            <p:cNvCxnSpPr>
              <a:cxnSpLocks noChangeShapeType="1"/>
              <a:stCxn id="21" idx="2"/>
              <a:endCxn id="27" idx="0"/>
            </p:cNvCxnSpPr>
            <p:nvPr/>
          </p:nvCxnSpPr>
          <p:spPr bwMode="auto">
            <a:xfrm flipH="1">
              <a:off x="8604640" y="2459670"/>
              <a:ext cx="845955" cy="529267"/>
            </a:xfrm>
            <a:prstGeom prst="straightConnector1">
              <a:avLst/>
            </a:prstGeom>
            <a:ln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8214019" y="5126056"/>
              <a:ext cx="946592" cy="1216132"/>
              <a:chOff x="7586221" y="4311505"/>
              <a:chExt cx="946592" cy="1216132"/>
            </a:xfrm>
          </p:grpSpPr>
          <p:sp>
            <p:nvSpPr>
              <p:cNvPr id="31" name="Text Box 21"/>
              <p:cNvSpPr txBox="1">
                <a:spLocks noChangeArrowheads="1"/>
              </p:cNvSpPr>
              <p:nvPr/>
            </p:nvSpPr>
            <p:spPr bwMode="auto">
              <a:xfrm>
                <a:off x="7586221" y="4311505"/>
                <a:ext cx="898398" cy="4304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 defTabSz="4232275"/>
                <a:r>
                  <a:rPr lang="en-US" sz="500" dirty="0"/>
                  <a:t>Fatigue</a:t>
                </a:r>
              </a:p>
            </p:txBody>
          </p:sp>
          <p:pic>
            <p:nvPicPr>
              <p:cNvPr id="32" name="Picture 31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371" r="12353" b="15257"/>
              <a:stretch/>
            </p:blipFill>
            <p:spPr>
              <a:xfrm>
                <a:off x="7645137" y="4663821"/>
                <a:ext cx="887676" cy="863816"/>
              </a:xfrm>
              <a:prstGeom prst="rect">
                <a:avLst/>
              </a:prstGeom>
            </p:spPr>
          </p:pic>
        </p:grpSp>
        <p:grpSp>
          <p:nvGrpSpPr>
            <p:cNvPr id="14" name="Group 13"/>
            <p:cNvGrpSpPr/>
            <p:nvPr/>
          </p:nvGrpSpPr>
          <p:grpSpPr>
            <a:xfrm>
              <a:off x="8168618" y="4018059"/>
              <a:ext cx="930983" cy="800975"/>
              <a:chOff x="6986306" y="3521720"/>
              <a:chExt cx="930983" cy="800975"/>
            </a:xfrm>
          </p:grpSpPr>
          <p:sp>
            <p:nvSpPr>
              <p:cNvPr id="28" name="Text Box 12"/>
              <p:cNvSpPr txBox="1">
                <a:spLocks noChangeArrowheads="1"/>
              </p:cNvSpPr>
              <p:nvPr/>
            </p:nvSpPr>
            <p:spPr bwMode="auto">
              <a:xfrm>
                <a:off x="6986306" y="3521720"/>
                <a:ext cx="872068" cy="4304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500" dirty="0"/>
                  <a:t>CVD</a:t>
                </a:r>
              </a:p>
            </p:txBody>
          </p:sp>
          <p:pic>
            <p:nvPicPr>
              <p:cNvPr id="30" name="Picture 29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09" t="9507" r="9167" b="6790"/>
              <a:stretch/>
            </p:blipFill>
            <p:spPr>
              <a:xfrm>
                <a:off x="7045222" y="3828742"/>
                <a:ext cx="872067" cy="493953"/>
              </a:xfrm>
              <a:prstGeom prst="rect">
                <a:avLst/>
              </a:prstGeom>
            </p:spPr>
          </p:pic>
        </p:grpSp>
        <p:grpSp>
          <p:nvGrpSpPr>
            <p:cNvPr id="15" name="Group 14"/>
            <p:cNvGrpSpPr/>
            <p:nvPr/>
          </p:nvGrpSpPr>
          <p:grpSpPr>
            <a:xfrm>
              <a:off x="8152361" y="2988937"/>
              <a:ext cx="1662535" cy="757861"/>
              <a:chOff x="6424873" y="2488835"/>
              <a:chExt cx="1826535" cy="757861"/>
            </a:xfrm>
          </p:grpSpPr>
          <p:sp>
            <p:nvSpPr>
              <p:cNvPr id="26" name="Text Box 17"/>
              <p:cNvSpPr txBox="1">
                <a:spLocks noChangeArrowheads="1"/>
              </p:cNvSpPr>
              <p:nvPr/>
            </p:nvSpPr>
            <p:spPr bwMode="auto">
              <a:xfrm>
                <a:off x="7172190" y="2601474"/>
                <a:ext cx="1079218" cy="5478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400" dirty="0"/>
                  <a:t>Levels of Protein X</a:t>
                </a:r>
              </a:p>
            </p:txBody>
          </p:sp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24873" y="2488835"/>
                <a:ext cx="993782" cy="757861"/>
              </a:xfrm>
              <a:prstGeom prst="rect">
                <a:avLst/>
              </a:prstGeom>
            </p:spPr>
          </p:pic>
        </p:grpSp>
        <p:sp>
          <p:nvSpPr>
            <p:cNvPr id="24" name="Text Box 11"/>
            <p:cNvSpPr txBox="1">
              <a:spLocks noChangeArrowheads="1"/>
            </p:cNvSpPr>
            <p:nvPr/>
          </p:nvSpPr>
          <p:spPr bwMode="auto">
            <a:xfrm>
              <a:off x="6539011" y="3029859"/>
              <a:ext cx="845999" cy="6260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500" dirty="0"/>
                <a:t>Yellow </a:t>
              </a:r>
            </a:p>
            <a:p>
              <a:pPr algn="ctr"/>
              <a:r>
                <a:rPr lang="en-US" sz="500" dirty="0"/>
                <a:t>Teeth</a:t>
              </a: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7149027" y="1286168"/>
              <a:ext cx="1171214" cy="1139147"/>
              <a:chOff x="5983966" y="1032939"/>
              <a:chExt cx="1171214" cy="1139147"/>
            </a:xfrm>
          </p:grpSpPr>
          <p:sp>
            <p:nvSpPr>
              <p:cNvPr id="22" name="Text Box 10"/>
              <p:cNvSpPr txBox="1">
                <a:spLocks noChangeArrowheads="1"/>
              </p:cNvSpPr>
              <p:nvPr/>
            </p:nvSpPr>
            <p:spPr bwMode="auto">
              <a:xfrm>
                <a:off x="6124530" y="1032939"/>
                <a:ext cx="1030650" cy="4304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500" dirty="0"/>
                  <a:t>Smoking</a:t>
                </a:r>
              </a:p>
            </p:txBody>
          </p:sp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83966" y="1345938"/>
                <a:ext cx="1041363" cy="826148"/>
              </a:xfrm>
              <a:prstGeom prst="rect">
                <a:avLst/>
              </a:prstGeom>
            </p:spPr>
          </p:pic>
        </p:grpSp>
        <p:grpSp>
          <p:nvGrpSpPr>
            <p:cNvPr id="18" name="Group 17"/>
            <p:cNvGrpSpPr/>
            <p:nvPr/>
          </p:nvGrpSpPr>
          <p:grpSpPr>
            <a:xfrm>
              <a:off x="8825444" y="1291761"/>
              <a:ext cx="1250303" cy="1167909"/>
              <a:chOff x="7915661" y="1073632"/>
              <a:chExt cx="1250303" cy="1167909"/>
            </a:xfrm>
          </p:grpSpPr>
          <p:sp>
            <p:nvSpPr>
              <p:cNvPr id="20" name="Text Box 18"/>
              <p:cNvSpPr txBox="1">
                <a:spLocks noChangeArrowheads="1"/>
              </p:cNvSpPr>
              <p:nvPr/>
            </p:nvSpPr>
            <p:spPr bwMode="auto">
              <a:xfrm>
                <a:off x="7915661" y="1073632"/>
                <a:ext cx="1250303" cy="4304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500" dirty="0"/>
                  <a:t>Medicine Y</a:t>
                </a:r>
              </a:p>
            </p:txBody>
          </p:sp>
          <p:pic>
            <p:nvPicPr>
              <p:cNvPr id="21" name="Picture 20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506"/>
              <a:stretch/>
            </p:blipFill>
            <p:spPr>
              <a:xfrm>
                <a:off x="8045512" y="1416228"/>
                <a:ext cx="990600" cy="825313"/>
              </a:xfrm>
              <a:prstGeom prst="rect">
                <a:avLst/>
              </a:prstGeom>
            </p:spPr>
          </p:pic>
        </p:grpSp>
        <p:cxnSp>
          <p:nvCxnSpPr>
            <p:cNvPr id="19" name="AutoShape 14"/>
            <p:cNvCxnSpPr>
              <a:cxnSpLocks noChangeShapeType="1"/>
              <a:stCxn id="23" idx="2"/>
            </p:cNvCxnSpPr>
            <p:nvPr/>
          </p:nvCxnSpPr>
          <p:spPr bwMode="auto">
            <a:xfrm flipH="1">
              <a:off x="6672681" y="2425315"/>
              <a:ext cx="997028" cy="495881"/>
            </a:xfrm>
            <a:prstGeom prst="straightConnector1">
              <a:avLst/>
            </a:prstGeom>
            <a:ln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494"/>
          <a:stretch/>
        </p:blipFill>
        <p:spPr>
          <a:xfrm rot="5400000">
            <a:off x="9110683" y="4852726"/>
            <a:ext cx="298039" cy="29426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93BB13D9-A511-4850-8040-4ECAFA84ACF2}"/>
              </a:ext>
            </a:extLst>
          </p:cNvPr>
          <p:cNvSpPr txBox="1"/>
          <p:nvPr/>
        </p:nvSpPr>
        <p:spPr>
          <a:xfrm>
            <a:off x="838200" y="5870401"/>
            <a:ext cx="4682067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sz="3200" dirty="0">
                <a:solidFill>
                  <a:schemeClr val="tx1"/>
                </a:solidFill>
              </a:rPr>
              <a:t>Law of total probability.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2977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the math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CCDCE5-4316-4054-8E01-72147F453FFE}" type="slidenum">
              <a:rPr lang="el-GR" smtClean="0"/>
              <a:pPr>
                <a:defRPr/>
              </a:pPr>
              <a:t>32</a:t>
            </a:fld>
            <a:endParaRPr lang="el-G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1488000" y="1340769"/>
                <a:ext cx="9216000" cy="23451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m:t>Fatigue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m:t> | 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m:t>Smoking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m:t>,</m:t>
                          </m:r>
                          <m: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m:t>Levels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m:t>Protein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m:t>X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𝑣𝑑</m:t>
                          </m:r>
                        </m:sub>
                        <m:sup/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𝐹𝑎𝑡𝑖𝑔𝑢𝑒</m:t>
                              </m:r>
                            </m:e>
                            <m:e>
                              <m:r>
                                <a:rPr lang="en-US" sz="2400" i="1" strike="sngStrike" dirty="0">
                                  <a:latin typeface="Cambria Math" panose="02040503050406030204" pitchFamily="18" charset="0"/>
                                </a:rPr>
                                <m:t>𝑆𝑚𝑜𝑘𝑖𝑛𝑔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𝐿𝑒𝑣𝑒𝑙𝑠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𝐶𝑉𝐷</m:t>
                              </m:r>
                            </m:e>
                          </m:d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𝐶𝑉𝐷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𝑆𝑚𝑜𝑘𝑖𝑛𝑔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𝐿𝑒𝑣𝑒𝑙𝑠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l-G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000" y="1340769"/>
                <a:ext cx="9216000" cy="234519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9110133" y="4190999"/>
            <a:ext cx="1958732" cy="1988397"/>
            <a:chOff x="6038684" y="1286168"/>
            <a:chExt cx="4037063" cy="5056020"/>
          </a:xfrm>
        </p:grpSpPr>
        <p:cxnSp>
          <p:nvCxnSpPr>
            <p:cNvPr id="9" name="AutoShape 7"/>
            <p:cNvCxnSpPr>
              <a:cxnSpLocks noChangeShapeType="1"/>
              <a:stCxn id="23" idx="2"/>
              <a:endCxn id="27" idx="0"/>
            </p:cNvCxnSpPr>
            <p:nvPr/>
          </p:nvCxnSpPr>
          <p:spPr bwMode="auto">
            <a:xfrm>
              <a:off x="7669709" y="2425315"/>
              <a:ext cx="934931" cy="563622"/>
            </a:xfrm>
            <a:prstGeom prst="straightConnector1">
              <a:avLst/>
            </a:prstGeom>
            <a:ln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" name="AutoShape 14"/>
            <p:cNvCxnSpPr>
              <a:cxnSpLocks noChangeShapeType="1"/>
              <a:stCxn id="30" idx="2"/>
              <a:endCxn id="31" idx="0"/>
            </p:cNvCxnSpPr>
            <p:nvPr/>
          </p:nvCxnSpPr>
          <p:spPr bwMode="auto">
            <a:xfrm flipH="1">
              <a:off x="8663218" y="4819033"/>
              <a:ext cx="348" cy="307023"/>
            </a:xfrm>
            <a:prstGeom prst="straightConnector1">
              <a:avLst/>
            </a:prstGeom>
            <a:ln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" name="AutoShape 16"/>
            <p:cNvCxnSpPr>
              <a:cxnSpLocks noChangeShapeType="1"/>
              <a:stCxn id="27" idx="2"/>
              <a:endCxn id="28" idx="0"/>
            </p:cNvCxnSpPr>
            <p:nvPr/>
          </p:nvCxnSpPr>
          <p:spPr bwMode="auto">
            <a:xfrm>
              <a:off x="8604639" y="3746796"/>
              <a:ext cx="12" cy="271262"/>
            </a:xfrm>
            <a:prstGeom prst="straightConnector1">
              <a:avLst/>
            </a:prstGeom>
            <a:ln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" name="AutoShape 20"/>
            <p:cNvCxnSpPr>
              <a:cxnSpLocks noChangeShapeType="1"/>
              <a:stCxn id="21" idx="2"/>
              <a:endCxn id="27" idx="0"/>
            </p:cNvCxnSpPr>
            <p:nvPr/>
          </p:nvCxnSpPr>
          <p:spPr bwMode="auto">
            <a:xfrm flipH="1">
              <a:off x="8604640" y="2459670"/>
              <a:ext cx="845955" cy="529267"/>
            </a:xfrm>
            <a:prstGeom prst="straightConnector1">
              <a:avLst/>
            </a:prstGeom>
            <a:ln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8214019" y="5126056"/>
              <a:ext cx="946592" cy="1216132"/>
              <a:chOff x="7586221" y="4311505"/>
              <a:chExt cx="946592" cy="1216132"/>
            </a:xfrm>
          </p:grpSpPr>
          <p:sp>
            <p:nvSpPr>
              <p:cNvPr id="31" name="Text Box 21"/>
              <p:cNvSpPr txBox="1">
                <a:spLocks noChangeArrowheads="1"/>
              </p:cNvSpPr>
              <p:nvPr/>
            </p:nvSpPr>
            <p:spPr bwMode="auto">
              <a:xfrm>
                <a:off x="7586221" y="4311505"/>
                <a:ext cx="898398" cy="4304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 defTabSz="4232275"/>
                <a:r>
                  <a:rPr lang="en-US" sz="500" dirty="0"/>
                  <a:t>Fatigue</a:t>
                </a:r>
              </a:p>
            </p:txBody>
          </p:sp>
          <p:pic>
            <p:nvPicPr>
              <p:cNvPr id="32" name="Picture 31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371" r="12353" b="15257"/>
              <a:stretch/>
            </p:blipFill>
            <p:spPr>
              <a:xfrm>
                <a:off x="7645137" y="4663821"/>
                <a:ext cx="887676" cy="863816"/>
              </a:xfrm>
              <a:prstGeom prst="rect">
                <a:avLst/>
              </a:prstGeom>
            </p:spPr>
          </p:pic>
        </p:grpSp>
        <p:grpSp>
          <p:nvGrpSpPr>
            <p:cNvPr id="14" name="Group 13"/>
            <p:cNvGrpSpPr/>
            <p:nvPr/>
          </p:nvGrpSpPr>
          <p:grpSpPr>
            <a:xfrm>
              <a:off x="8168618" y="4018059"/>
              <a:ext cx="930983" cy="800975"/>
              <a:chOff x="6986306" y="3521720"/>
              <a:chExt cx="930983" cy="800975"/>
            </a:xfrm>
          </p:grpSpPr>
          <p:sp>
            <p:nvSpPr>
              <p:cNvPr id="28" name="Text Box 12"/>
              <p:cNvSpPr txBox="1">
                <a:spLocks noChangeArrowheads="1"/>
              </p:cNvSpPr>
              <p:nvPr/>
            </p:nvSpPr>
            <p:spPr bwMode="auto">
              <a:xfrm>
                <a:off x="6986306" y="3521720"/>
                <a:ext cx="872068" cy="4304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500" dirty="0"/>
                  <a:t>CVD</a:t>
                </a:r>
              </a:p>
            </p:txBody>
          </p:sp>
          <p:pic>
            <p:nvPicPr>
              <p:cNvPr id="30" name="Picture 29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09" t="9507" r="9167" b="6790"/>
              <a:stretch/>
            </p:blipFill>
            <p:spPr>
              <a:xfrm>
                <a:off x="7045222" y="3828742"/>
                <a:ext cx="872067" cy="493953"/>
              </a:xfrm>
              <a:prstGeom prst="rect">
                <a:avLst/>
              </a:prstGeom>
            </p:spPr>
          </p:pic>
        </p:grpSp>
        <p:grpSp>
          <p:nvGrpSpPr>
            <p:cNvPr id="15" name="Group 14"/>
            <p:cNvGrpSpPr/>
            <p:nvPr/>
          </p:nvGrpSpPr>
          <p:grpSpPr>
            <a:xfrm>
              <a:off x="8152361" y="2988937"/>
              <a:ext cx="1662535" cy="757861"/>
              <a:chOff x="6424873" y="2488835"/>
              <a:chExt cx="1826535" cy="757861"/>
            </a:xfrm>
          </p:grpSpPr>
          <p:sp>
            <p:nvSpPr>
              <p:cNvPr id="26" name="Text Box 17"/>
              <p:cNvSpPr txBox="1">
                <a:spLocks noChangeArrowheads="1"/>
              </p:cNvSpPr>
              <p:nvPr/>
            </p:nvSpPr>
            <p:spPr bwMode="auto">
              <a:xfrm>
                <a:off x="7172190" y="2601474"/>
                <a:ext cx="1079218" cy="5478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400" dirty="0"/>
                  <a:t>Levels of Protein X</a:t>
                </a:r>
              </a:p>
            </p:txBody>
          </p:sp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24873" y="2488835"/>
                <a:ext cx="993782" cy="757861"/>
              </a:xfrm>
              <a:prstGeom prst="rect">
                <a:avLst/>
              </a:prstGeom>
            </p:spPr>
          </p:pic>
        </p:grpSp>
        <p:grpSp>
          <p:nvGrpSpPr>
            <p:cNvPr id="16" name="Group 15"/>
            <p:cNvGrpSpPr/>
            <p:nvPr/>
          </p:nvGrpSpPr>
          <p:grpSpPr>
            <a:xfrm>
              <a:off x="6038684" y="2935787"/>
              <a:ext cx="1346326" cy="757843"/>
              <a:chOff x="5647016" y="3141659"/>
              <a:chExt cx="1346326" cy="757843"/>
            </a:xfrm>
          </p:grpSpPr>
          <p:sp>
            <p:nvSpPr>
              <p:cNvPr id="24" name="Text Box 11"/>
              <p:cNvSpPr txBox="1">
                <a:spLocks noChangeArrowheads="1"/>
              </p:cNvSpPr>
              <p:nvPr/>
            </p:nvSpPr>
            <p:spPr bwMode="auto">
              <a:xfrm>
                <a:off x="6147343" y="3235731"/>
                <a:ext cx="845999" cy="6260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500" dirty="0"/>
                  <a:t>Yellow </a:t>
                </a:r>
              </a:p>
              <a:p>
                <a:pPr algn="ctr"/>
                <a:r>
                  <a:rPr lang="en-US" sz="500" dirty="0"/>
                  <a:t>Teeth</a:t>
                </a:r>
              </a:p>
            </p:txBody>
          </p:sp>
          <p:pic>
            <p:nvPicPr>
              <p:cNvPr id="25" name="Picture 24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0494"/>
              <a:stretch/>
            </p:blipFill>
            <p:spPr>
              <a:xfrm rot="5400000">
                <a:off x="5571338" y="3217337"/>
                <a:ext cx="757843" cy="606488"/>
              </a:xfrm>
              <a:prstGeom prst="rect">
                <a:avLst/>
              </a:prstGeom>
            </p:spPr>
          </p:pic>
        </p:grpSp>
        <p:grpSp>
          <p:nvGrpSpPr>
            <p:cNvPr id="17" name="Group 16"/>
            <p:cNvGrpSpPr/>
            <p:nvPr/>
          </p:nvGrpSpPr>
          <p:grpSpPr>
            <a:xfrm>
              <a:off x="7149027" y="1286168"/>
              <a:ext cx="1171214" cy="1139147"/>
              <a:chOff x="5983966" y="1032939"/>
              <a:chExt cx="1171214" cy="1139147"/>
            </a:xfrm>
          </p:grpSpPr>
          <p:sp>
            <p:nvSpPr>
              <p:cNvPr id="22" name="Text Box 10"/>
              <p:cNvSpPr txBox="1">
                <a:spLocks noChangeArrowheads="1"/>
              </p:cNvSpPr>
              <p:nvPr/>
            </p:nvSpPr>
            <p:spPr bwMode="auto">
              <a:xfrm>
                <a:off x="6124530" y="1032939"/>
                <a:ext cx="1030650" cy="4304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500" dirty="0"/>
                  <a:t>Smoking</a:t>
                </a:r>
              </a:p>
            </p:txBody>
          </p:sp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83966" y="1345938"/>
                <a:ext cx="1041363" cy="826148"/>
              </a:xfrm>
              <a:prstGeom prst="rect">
                <a:avLst/>
              </a:prstGeom>
            </p:spPr>
          </p:pic>
        </p:grpSp>
        <p:grpSp>
          <p:nvGrpSpPr>
            <p:cNvPr id="18" name="Group 17"/>
            <p:cNvGrpSpPr/>
            <p:nvPr/>
          </p:nvGrpSpPr>
          <p:grpSpPr>
            <a:xfrm>
              <a:off x="8825444" y="1291761"/>
              <a:ext cx="1250303" cy="1167909"/>
              <a:chOff x="7915661" y="1073632"/>
              <a:chExt cx="1250303" cy="1167909"/>
            </a:xfrm>
          </p:grpSpPr>
          <p:sp>
            <p:nvSpPr>
              <p:cNvPr id="20" name="Text Box 18"/>
              <p:cNvSpPr txBox="1">
                <a:spLocks noChangeArrowheads="1"/>
              </p:cNvSpPr>
              <p:nvPr/>
            </p:nvSpPr>
            <p:spPr bwMode="auto">
              <a:xfrm>
                <a:off x="7915661" y="1073632"/>
                <a:ext cx="1250303" cy="4304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500" dirty="0"/>
                  <a:t>Medicine Y</a:t>
                </a:r>
              </a:p>
            </p:txBody>
          </p:sp>
          <p:pic>
            <p:nvPicPr>
              <p:cNvPr id="21" name="Picture 20"/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506"/>
              <a:stretch/>
            </p:blipFill>
            <p:spPr>
              <a:xfrm>
                <a:off x="8045512" y="1416228"/>
                <a:ext cx="990600" cy="825313"/>
              </a:xfrm>
              <a:prstGeom prst="rect">
                <a:avLst/>
              </a:prstGeom>
            </p:spPr>
          </p:pic>
        </p:grpSp>
        <p:cxnSp>
          <p:nvCxnSpPr>
            <p:cNvPr id="19" name="AutoShape 14"/>
            <p:cNvCxnSpPr>
              <a:cxnSpLocks noChangeShapeType="1"/>
              <a:stCxn id="23" idx="2"/>
            </p:cNvCxnSpPr>
            <p:nvPr/>
          </p:nvCxnSpPr>
          <p:spPr bwMode="auto">
            <a:xfrm flipH="1">
              <a:off x="6672681" y="2425315"/>
              <a:ext cx="997028" cy="495881"/>
            </a:xfrm>
            <a:prstGeom prst="straightConnector1">
              <a:avLst/>
            </a:prstGeom>
            <a:ln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FA20FA32-43BF-427C-9486-58B3F8B2085B}"/>
              </a:ext>
            </a:extLst>
          </p:cNvPr>
          <p:cNvSpPr txBox="1"/>
          <p:nvPr/>
        </p:nvSpPr>
        <p:spPr>
          <a:xfrm>
            <a:off x="355599" y="5887008"/>
            <a:ext cx="5867401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dk1"/>
                </a:solidFill>
              </a:defRPr>
            </a:lvl1pPr>
            <a:lvl2pPr lvl="1">
              <a:defRPr sz="3200"/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lvl="1"/>
            <a:r>
              <a:rPr lang="en-US" sz="2400" dirty="0"/>
              <a:t>The CMC: P(F|S, X, CVD) = P(F|X, CVD).</a:t>
            </a:r>
          </a:p>
        </p:txBody>
      </p:sp>
    </p:spTree>
    <p:extLst>
      <p:ext uri="{BB962C8B-B14F-4D97-AF65-F5344CB8AC3E}">
        <p14:creationId xmlns:p14="http://schemas.microsoft.com/office/powerpoint/2010/main" val="39094342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the math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CCDCE5-4316-4054-8E01-72147F453FFE}" type="slidenum">
              <a:rPr lang="el-GR" smtClean="0"/>
              <a:pPr>
                <a:defRPr/>
              </a:pPr>
              <a:t>33</a:t>
            </a:fld>
            <a:endParaRPr lang="el-G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1488000" y="1340769"/>
                <a:ext cx="9216000" cy="23451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m:t>Fatigue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m:t> | 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m:t>Smoking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m:t>,</m:t>
                          </m:r>
                          <m: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m:t>Levels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m:t>Protein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m:t>X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𝑣𝑑</m:t>
                          </m:r>
                        </m:sub>
                        <m:sup/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𝐹𝑎𝑡𝑖𝑔𝑢𝑒</m:t>
                              </m:r>
                            </m:e>
                            <m:e>
                              <m:r>
                                <a:rPr lang="en-US" sz="2400" i="1" strike="sngStrike" dirty="0">
                                  <a:latin typeface="Cambria Math" panose="02040503050406030204" pitchFamily="18" charset="0"/>
                                </a:rPr>
                                <m:t>𝑆𝑚𝑜𝑘𝑖𝑛𝑔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𝐿𝑒𝑣𝑒𝑙𝑠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𝐶𝑉𝐷</m:t>
                              </m:r>
                            </m:e>
                          </m:d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𝐶𝑉𝐷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 strike="sngStrike" dirty="0">
                              <a:latin typeface="Cambria Math" panose="02040503050406030204" pitchFamily="18" charset="0"/>
                            </a:rPr>
                            <m:t>𝑆𝑚𝑜𝑘𝑖𝑛𝑔</m:t>
                          </m:r>
                          <m:r>
                            <a:rPr lang="en-US" sz="2400" i="1" strike="sngStrike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𝐿𝑒𝑣𝑒𝑙𝑠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l-G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000" y="1340769"/>
                <a:ext cx="9216000" cy="234519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9110133" y="4190999"/>
            <a:ext cx="1958732" cy="1988397"/>
            <a:chOff x="6038684" y="1286168"/>
            <a:chExt cx="4037063" cy="5056020"/>
          </a:xfrm>
        </p:grpSpPr>
        <p:cxnSp>
          <p:nvCxnSpPr>
            <p:cNvPr id="9" name="AutoShape 7"/>
            <p:cNvCxnSpPr>
              <a:cxnSpLocks noChangeShapeType="1"/>
              <a:stCxn id="23" idx="2"/>
              <a:endCxn id="27" idx="0"/>
            </p:cNvCxnSpPr>
            <p:nvPr/>
          </p:nvCxnSpPr>
          <p:spPr bwMode="auto">
            <a:xfrm>
              <a:off x="7669709" y="2425315"/>
              <a:ext cx="934931" cy="563622"/>
            </a:xfrm>
            <a:prstGeom prst="straightConnector1">
              <a:avLst/>
            </a:prstGeom>
            <a:ln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" name="AutoShape 14"/>
            <p:cNvCxnSpPr>
              <a:cxnSpLocks noChangeShapeType="1"/>
              <a:stCxn id="30" idx="2"/>
              <a:endCxn id="31" idx="0"/>
            </p:cNvCxnSpPr>
            <p:nvPr/>
          </p:nvCxnSpPr>
          <p:spPr bwMode="auto">
            <a:xfrm flipH="1">
              <a:off x="8663218" y="4819033"/>
              <a:ext cx="348" cy="307023"/>
            </a:xfrm>
            <a:prstGeom prst="straightConnector1">
              <a:avLst/>
            </a:prstGeom>
            <a:ln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" name="AutoShape 16"/>
            <p:cNvCxnSpPr>
              <a:cxnSpLocks noChangeShapeType="1"/>
              <a:stCxn id="27" idx="2"/>
              <a:endCxn id="28" idx="0"/>
            </p:cNvCxnSpPr>
            <p:nvPr/>
          </p:nvCxnSpPr>
          <p:spPr bwMode="auto">
            <a:xfrm>
              <a:off x="8604639" y="3746796"/>
              <a:ext cx="12" cy="271262"/>
            </a:xfrm>
            <a:prstGeom prst="straightConnector1">
              <a:avLst/>
            </a:prstGeom>
            <a:ln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" name="AutoShape 20"/>
            <p:cNvCxnSpPr>
              <a:cxnSpLocks noChangeShapeType="1"/>
              <a:stCxn id="21" idx="2"/>
              <a:endCxn id="27" idx="0"/>
            </p:cNvCxnSpPr>
            <p:nvPr/>
          </p:nvCxnSpPr>
          <p:spPr bwMode="auto">
            <a:xfrm flipH="1">
              <a:off x="8604640" y="2459670"/>
              <a:ext cx="845955" cy="529267"/>
            </a:xfrm>
            <a:prstGeom prst="straightConnector1">
              <a:avLst/>
            </a:prstGeom>
            <a:ln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8214019" y="5126056"/>
              <a:ext cx="946592" cy="1216132"/>
              <a:chOff x="7586221" y="4311505"/>
              <a:chExt cx="946592" cy="1216132"/>
            </a:xfrm>
          </p:grpSpPr>
          <p:sp>
            <p:nvSpPr>
              <p:cNvPr id="31" name="Text Box 21"/>
              <p:cNvSpPr txBox="1">
                <a:spLocks noChangeArrowheads="1"/>
              </p:cNvSpPr>
              <p:nvPr/>
            </p:nvSpPr>
            <p:spPr bwMode="auto">
              <a:xfrm>
                <a:off x="7586221" y="4311505"/>
                <a:ext cx="898398" cy="4304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 defTabSz="4232275"/>
                <a:r>
                  <a:rPr lang="en-US" sz="500" dirty="0"/>
                  <a:t>Fatigue</a:t>
                </a:r>
              </a:p>
            </p:txBody>
          </p:sp>
          <p:pic>
            <p:nvPicPr>
              <p:cNvPr id="32" name="Picture 31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371" r="12353" b="15257"/>
              <a:stretch/>
            </p:blipFill>
            <p:spPr>
              <a:xfrm>
                <a:off x="7645137" y="4663821"/>
                <a:ext cx="887676" cy="863816"/>
              </a:xfrm>
              <a:prstGeom prst="rect">
                <a:avLst/>
              </a:prstGeom>
            </p:spPr>
          </p:pic>
        </p:grpSp>
        <p:grpSp>
          <p:nvGrpSpPr>
            <p:cNvPr id="14" name="Group 13"/>
            <p:cNvGrpSpPr/>
            <p:nvPr/>
          </p:nvGrpSpPr>
          <p:grpSpPr>
            <a:xfrm>
              <a:off x="8168618" y="4018059"/>
              <a:ext cx="930983" cy="800975"/>
              <a:chOff x="6986306" y="3521720"/>
              <a:chExt cx="930983" cy="800975"/>
            </a:xfrm>
          </p:grpSpPr>
          <p:sp>
            <p:nvSpPr>
              <p:cNvPr id="28" name="Text Box 12"/>
              <p:cNvSpPr txBox="1">
                <a:spLocks noChangeArrowheads="1"/>
              </p:cNvSpPr>
              <p:nvPr/>
            </p:nvSpPr>
            <p:spPr bwMode="auto">
              <a:xfrm>
                <a:off x="6986306" y="3521720"/>
                <a:ext cx="872068" cy="4304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500" dirty="0"/>
                  <a:t>CVD</a:t>
                </a:r>
              </a:p>
            </p:txBody>
          </p:sp>
          <p:pic>
            <p:nvPicPr>
              <p:cNvPr id="30" name="Picture 29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09" t="9507" r="9167" b="6790"/>
              <a:stretch/>
            </p:blipFill>
            <p:spPr>
              <a:xfrm>
                <a:off x="7045222" y="3828742"/>
                <a:ext cx="872067" cy="493953"/>
              </a:xfrm>
              <a:prstGeom prst="rect">
                <a:avLst/>
              </a:prstGeom>
            </p:spPr>
          </p:pic>
        </p:grpSp>
        <p:grpSp>
          <p:nvGrpSpPr>
            <p:cNvPr id="15" name="Group 14"/>
            <p:cNvGrpSpPr/>
            <p:nvPr/>
          </p:nvGrpSpPr>
          <p:grpSpPr>
            <a:xfrm>
              <a:off x="8152361" y="2988937"/>
              <a:ext cx="1662535" cy="757861"/>
              <a:chOff x="6424873" y="2488835"/>
              <a:chExt cx="1826535" cy="757861"/>
            </a:xfrm>
          </p:grpSpPr>
          <p:sp>
            <p:nvSpPr>
              <p:cNvPr id="26" name="Text Box 17"/>
              <p:cNvSpPr txBox="1">
                <a:spLocks noChangeArrowheads="1"/>
              </p:cNvSpPr>
              <p:nvPr/>
            </p:nvSpPr>
            <p:spPr bwMode="auto">
              <a:xfrm>
                <a:off x="7172190" y="2601474"/>
                <a:ext cx="1079218" cy="5478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400" dirty="0"/>
                  <a:t>Levels of Protein X</a:t>
                </a:r>
              </a:p>
            </p:txBody>
          </p:sp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24873" y="2488835"/>
                <a:ext cx="993782" cy="757861"/>
              </a:xfrm>
              <a:prstGeom prst="rect">
                <a:avLst/>
              </a:prstGeom>
            </p:spPr>
          </p:pic>
        </p:grpSp>
        <p:grpSp>
          <p:nvGrpSpPr>
            <p:cNvPr id="16" name="Group 15"/>
            <p:cNvGrpSpPr/>
            <p:nvPr/>
          </p:nvGrpSpPr>
          <p:grpSpPr>
            <a:xfrm>
              <a:off x="6038684" y="2935787"/>
              <a:ext cx="1346326" cy="757843"/>
              <a:chOff x="5647016" y="3141659"/>
              <a:chExt cx="1346326" cy="757843"/>
            </a:xfrm>
          </p:grpSpPr>
          <p:sp>
            <p:nvSpPr>
              <p:cNvPr id="24" name="Text Box 11"/>
              <p:cNvSpPr txBox="1">
                <a:spLocks noChangeArrowheads="1"/>
              </p:cNvSpPr>
              <p:nvPr/>
            </p:nvSpPr>
            <p:spPr bwMode="auto">
              <a:xfrm>
                <a:off x="6147343" y="3235731"/>
                <a:ext cx="845999" cy="6260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500" dirty="0"/>
                  <a:t>Yellow </a:t>
                </a:r>
              </a:p>
              <a:p>
                <a:pPr algn="ctr"/>
                <a:r>
                  <a:rPr lang="en-US" sz="500" dirty="0"/>
                  <a:t>Teeth</a:t>
                </a:r>
              </a:p>
            </p:txBody>
          </p:sp>
          <p:pic>
            <p:nvPicPr>
              <p:cNvPr id="25" name="Picture 24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0494"/>
              <a:stretch/>
            </p:blipFill>
            <p:spPr>
              <a:xfrm rot="5400000">
                <a:off x="5571338" y="3217337"/>
                <a:ext cx="757843" cy="606488"/>
              </a:xfrm>
              <a:prstGeom prst="rect">
                <a:avLst/>
              </a:prstGeom>
            </p:spPr>
          </p:pic>
        </p:grpSp>
        <p:grpSp>
          <p:nvGrpSpPr>
            <p:cNvPr id="17" name="Group 16"/>
            <p:cNvGrpSpPr/>
            <p:nvPr/>
          </p:nvGrpSpPr>
          <p:grpSpPr>
            <a:xfrm>
              <a:off x="7149027" y="1286168"/>
              <a:ext cx="1171214" cy="1139147"/>
              <a:chOff x="5983966" y="1032939"/>
              <a:chExt cx="1171214" cy="1139147"/>
            </a:xfrm>
          </p:grpSpPr>
          <p:sp>
            <p:nvSpPr>
              <p:cNvPr id="22" name="Text Box 10"/>
              <p:cNvSpPr txBox="1">
                <a:spLocks noChangeArrowheads="1"/>
              </p:cNvSpPr>
              <p:nvPr/>
            </p:nvSpPr>
            <p:spPr bwMode="auto">
              <a:xfrm>
                <a:off x="6124530" y="1032939"/>
                <a:ext cx="1030650" cy="4304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500" dirty="0"/>
                  <a:t>Smoking</a:t>
                </a:r>
              </a:p>
            </p:txBody>
          </p:sp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83966" y="1345938"/>
                <a:ext cx="1041363" cy="826148"/>
              </a:xfrm>
              <a:prstGeom prst="rect">
                <a:avLst/>
              </a:prstGeom>
            </p:spPr>
          </p:pic>
        </p:grpSp>
        <p:grpSp>
          <p:nvGrpSpPr>
            <p:cNvPr id="18" name="Group 17"/>
            <p:cNvGrpSpPr/>
            <p:nvPr/>
          </p:nvGrpSpPr>
          <p:grpSpPr>
            <a:xfrm>
              <a:off x="8825444" y="1291761"/>
              <a:ext cx="1250303" cy="1167909"/>
              <a:chOff x="7915661" y="1073632"/>
              <a:chExt cx="1250303" cy="1167909"/>
            </a:xfrm>
          </p:grpSpPr>
          <p:sp>
            <p:nvSpPr>
              <p:cNvPr id="20" name="Text Box 18"/>
              <p:cNvSpPr txBox="1">
                <a:spLocks noChangeArrowheads="1"/>
              </p:cNvSpPr>
              <p:nvPr/>
            </p:nvSpPr>
            <p:spPr bwMode="auto">
              <a:xfrm>
                <a:off x="7915661" y="1073632"/>
                <a:ext cx="1250303" cy="4304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500" dirty="0"/>
                  <a:t>Medicine Y</a:t>
                </a:r>
              </a:p>
            </p:txBody>
          </p:sp>
          <p:pic>
            <p:nvPicPr>
              <p:cNvPr id="21" name="Picture 20"/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506"/>
              <a:stretch/>
            </p:blipFill>
            <p:spPr>
              <a:xfrm>
                <a:off x="8045512" y="1416228"/>
                <a:ext cx="990600" cy="825313"/>
              </a:xfrm>
              <a:prstGeom prst="rect">
                <a:avLst/>
              </a:prstGeom>
            </p:spPr>
          </p:pic>
        </p:grpSp>
        <p:cxnSp>
          <p:nvCxnSpPr>
            <p:cNvPr id="19" name="AutoShape 14"/>
            <p:cNvCxnSpPr>
              <a:cxnSpLocks noChangeShapeType="1"/>
              <a:stCxn id="23" idx="2"/>
            </p:cNvCxnSpPr>
            <p:nvPr/>
          </p:nvCxnSpPr>
          <p:spPr bwMode="auto">
            <a:xfrm flipH="1">
              <a:off x="6672681" y="2425315"/>
              <a:ext cx="997028" cy="495881"/>
            </a:xfrm>
            <a:prstGeom prst="straightConnector1">
              <a:avLst/>
            </a:prstGeom>
            <a:ln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00F59C60-3321-4823-AA7B-7AC53345C340}"/>
              </a:ext>
            </a:extLst>
          </p:cNvPr>
          <p:cNvSpPr txBox="1"/>
          <p:nvPr/>
        </p:nvSpPr>
        <p:spPr>
          <a:xfrm>
            <a:off x="414867" y="5889247"/>
            <a:ext cx="4919134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dk1"/>
                </a:solidFill>
              </a:defRPr>
            </a:lvl1pPr>
            <a:lvl2pPr lvl="1">
              <a:defRPr sz="2400"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lvl="1"/>
            <a:r>
              <a:rPr lang="en-US" dirty="0"/>
              <a:t>The CMC: P(CVD|S, X) = P(CVD|X).</a:t>
            </a:r>
          </a:p>
        </p:txBody>
      </p:sp>
    </p:spTree>
    <p:extLst>
      <p:ext uri="{BB962C8B-B14F-4D97-AF65-F5344CB8AC3E}">
        <p14:creationId xmlns:p14="http://schemas.microsoft.com/office/powerpoint/2010/main" val="26508000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the math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CCDCE5-4316-4054-8E01-72147F453FFE}" type="slidenum">
              <a:rPr lang="el-GR" smtClean="0"/>
              <a:pPr>
                <a:defRPr/>
              </a:pPr>
              <a:t>34</a:t>
            </a:fld>
            <a:endParaRPr lang="el-G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1488000" y="1340769"/>
                <a:ext cx="9216000" cy="35455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m:t>Fatigue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m:t> | 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m:t>Smoking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m:t>,</m:t>
                          </m:r>
                          <m: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m:t>Levels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m:t>Protein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m:t>X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𝑣𝑑</m:t>
                          </m:r>
                        </m:sub>
                        <m:sup/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𝐹𝑎𝑡𝑖𝑔𝑢𝑒</m:t>
                              </m:r>
                            </m:e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𝐿𝑒𝑣𝑒𝑙𝑠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𝐶𝑉𝐷</m:t>
                              </m:r>
                            </m:e>
                          </m:d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𝐶𝑉𝐷</m:t>
                              </m:r>
                            </m:e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𝐿𝑒𝑣𝑒𝑙𝑠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</m:oMath>
                  </m:oMathPara>
                </a14:m>
                <a:endParaRPr lang="el-GR" sz="24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2800" dirty="0"/>
                            <m:t>Fatigue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 | 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Levels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of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Protein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X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endParaRPr lang="el-G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000" y="1340769"/>
                <a:ext cx="9216000" cy="354552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9110133" y="4190999"/>
            <a:ext cx="1958732" cy="1988397"/>
            <a:chOff x="6038684" y="1286168"/>
            <a:chExt cx="4037063" cy="5056020"/>
          </a:xfrm>
        </p:grpSpPr>
        <p:cxnSp>
          <p:nvCxnSpPr>
            <p:cNvPr id="9" name="AutoShape 7"/>
            <p:cNvCxnSpPr>
              <a:cxnSpLocks noChangeShapeType="1"/>
              <a:stCxn id="23" idx="2"/>
              <a:endCxn id="27" idx="0"/>
            </p:cNvCxnSpPr>
            <p:nvPr/>
          </p:nvCxnSpPr>
          <p:spPr bwMode="auto">
            <a:xfrm>
              <a:off x="7669709" y="2425315"/>
              <a:ext cx="934931" cy="563622"/>
            </a:xfrm>
            <a:prstGeom prst="straightConnector1">
              <a:avLst/>
            </a:prstGeom>
            <a:ln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" name="AutoShape 14"/>
            <p:cNvCxnSpPr>
              <a:cxnSpLocks noChangeShapeType="1"/>
              <a:stCxn id="30" idx="2"/>
              <a:endCxn id="31" idx="0"/>
            </p:cNvCxnSpPr>
            <p:nvPr/>
          </p:nvCxnSpPr>
          <p:spPr bwMode="auto">
            <a:xfrm flipH="1">
              <a:off x="8663218" y="4819033"/>
              <a:ext cx="348" cy="307023"/>
            </a:xfrm>
            <a:prstGeom prst="straightConnector1">
              <a:avLst/>
            </a:prstGeom>
            <a:ln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" name="AutoShape 16"/>
            <p:cNvCxnSpPr>
              <a:cxnSpLocks noChangeShapeType="1"/>
              <a:stCxn id="27" idx="2"/>
              <a:endCxn id="28" idx="0"/>
            </p:cNvCxnSpPr>
            <p:nvPr/>
          </p:nvCxnSpPr>
          <p:spPr bwMode="auto">
            <a:xfrm>
              <a:off x="8604639" y="3746796"/>
              <a:ext cx="12" cy="271262"/>
            </a:xfrm>
            <a:prstGeom prst="straightConnector1">
              <a:avLst/>
            </a:prstGeom>
            <a:ln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" name="AutoShape 20"/>
            <p:cNvCxnSpPr>
              <a:cxnSpLocks noChangeShapeType="1"/>
              <a:stCxn id="21" idx="2"/>
              <a:endCxn id="27" idx="0"/>
            </p:cNvCxnSpPr>
            <p:nvPr/>
          </p:nvCxnSpPr>
          <p:spPr bwMode="auto">
            <a:xfrm flipH="1">
              <a:off x="8604640" y="2459670"/>
              <a:ext cx="845955" cy="529267"/>
            </a:xfrm>
            <a:prstGeom prst="straightConnector1">
              <a:avLst/>
            </a:prstGeom>
            <a:ln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8214019" y="5126056"/>
              <a:ext cx="946592" cy="1216132"/>
              <a:chOff x="7586221" y="4311505"/>
              <a:chExt cx="946592" cy="1216132"/>
            </a:xfrm>
          </p:grpSpPr>
          <p:sp>
            <p:nvSpPr>
              <p:cNvPr id="31" name="Text Box 21"/>
              <p:cNvSpPr txBox="1">
                <a:spLocks noChangeArrowheads="1"/>
              </p:cNvSpPr>
              <p:nvPr/>
            </p:nvSpPr>
            <p:spPr bwMode="auto">
              <a:xfrm>
                <a:off x="7586221" y="4311505"/>
                <a:ext cx="898398" cy="4304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 defTabSz="4232275"/>
                <a:r>
                  <a:rPr lang="en-US" sz="500" dirty="0"/>
                  <a:t>Fatigue</a:t>
                </a:r>
              </a:p>
            </p:txBody>
          </p:sp>
          <p:pic>
            <p:nvPicPr>
              <p:cNvPr id="32" name="Picture 31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371" r="12353" b="15257"/>
              <a:stretch/>
            </p:blipFill>
            <p:spPr>
              <a:xfrm>
                <a:off x="7645137" y="4663821"/>
                <a:ext cx="887676" cy="863816"/>
              </a:xfrm>
              <a:prstGeom prst="rect">
                <a:avLst/>
              </a:prstGeom>
            </p:spPr>
          </p:pic>
        </p:grpSp>
        <p:grpSp>
          <p:nvGrpSpPr>
            <p:cNvPr id="14" name="Group 13"/>
            <p:cNvGrpSpPr/>
            <p:nvPr/>
          </p:nvGrpSpPr>
          <p:grpSpPr>
            <a:xfrm>
              <a:off x="8168618" y="4018059"/>
              <a:ext cx="930983" cy="800975"/>
              <a:chOff x="6986306" y="3521720"/>
              <a:chExt cx="930983" cy="800975"/>
            </a:xfrm>
          </p:grpSpPr>
          <p:sp>
            <p:nvSpPr>
              <p:cNvPr id="28" name="Text Box 12"/>
              <p:cNvSpPr txBox="1">
                <a:spLocks noChangeArrowheads="1"/>
              </p:cNvSpPr>
              <p:nvPr/>
            </p:nvSpPr>
            <p:spPr bwMode="auto">
              <a:xfrm>
                <a:off x="6986306" y="3521720"/>
                <a:ext cx="872068" cy="4304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500" dirty="0"/>
                  <a:t>CVD</a:t>
                </a:r>
              </a:p>
            </p:txBody>
          </p:sp>
          <p:pic>
            <p:nvPicPr>
              <p:cNvPr id="30" name="Picture 29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09" t="9507" r="9167" b="6790"/>
              <a:stretch/>
            </p:blipFill>
            <p:spPr>
              <a:xfrm>
                <a:off x="7045222" y="3828742"/>
                <a:ext cx="872067" cy="493953"/>
              </a:xfrm>
              <a:prstGeom prst="rect">
                <a:avLst/>
              </a:prstGeom>
            </p:spPr>
          </p:pic>
        </p:grpSp>
        <p:grpSp>
          <p:nvGrpSpPr>
            <p:cNvPr id="15" name="Group 14"/>
            <p:cNvGrpSpPr/>
            <p:nvPr/>
          </p:nvGrpSpPr>
          <p:grpSpPr>
            <a:xfrm>
              <a:off x="8152361" y="2988937"/>
              <a:ext cx="1662535" cy="757861"/>
              <a:chOff x="6424873" y="2488835"/>
              <a:chExt cx="1826535" cy="757861"/>
            </a:xfrm>
          </p:grpSpPr>
          <p:sp>
            <p:nvSpPr>
              <p:cNvPr id="26" name="Text Box 17"/>
              <p:cNvSpPr txBox="1">
                <a:spLocks noChangeArrowheads="1"/>
              </p:cNvSpPr>
              <p:nvPr/>
            </p:nvSpPr>
            <p:spPr bwMode="auto">
              <a:xfrm>
                <a:off x="7172190" y="2601474"/>
                <a:ext cx="1079218" cy="5478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400" dirty="0"/>
                  <a:t>Levels of Protein X</a:t>
                </a:r>
              </a:p>
            </p:txBody>
          </p:sp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24873" y="2488835"/>
                <a:ext cx="993782" cy="757861"/>
              </a:xfrm>
              <a:prstGeom prst="rect">
                <a:avLst/>
              </a:prstGeom>
            </p:spPr>
          </p:pic>
        </p:grpSp>
        <p:grpSp>
          <p:nvGrpSpPr>
            <p:cNvPr id="16" name="Group 15"/>
            <p:cNvGrpSpPr/>
            <p:nvPr/>
          </p:nvGrpSpPr>
          <p:grpSpPr>
            <a:xfrm>
              <a:off x="6038684" y="2935787"/>
              <a:ext cx="1346326" cy="757843"/>
              <a:chOff x="5647016" y="3141659"/>
              <a:chExt cx="1346326" cy="757843"/>
            </a:xfrm>
          </p:grpSpPr>
          <p:sp>
            <p:nvSpPr>
              <p:cNvPr id="24" name="Text Box 11"/>
              <p:cNvSpPr txBox="1">
                <a:spLocks noChangeArrowheads="1"/>
              </p:cNvSpPr>
              <p:nvPr/>
            </p:nvSpPr>
            <p:spPr bwMode="auto">
              <a:xfrm>
                <a:off x="6147343" y="3235731"/>
                <a:ext cx="845999" cy="6260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500" dirty="0"/>
                  <a:t>Yellow </a:t>
                </a:r>
              </a:p>
              <a:p>
                <a:pPr algn="ctr"/>
                <a:r>
                  <a:rPr lang="en-US" sz="500" dirty="0"/>
                  <a:t>Teeth</a:t>
                </a:r>
              </a:p>
            </p:txBody>
          </p:sp>
          <p:pic>
            <p:nvPicPr>
              <p:cNvPr id="25" name="Picture 24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0494"/>
              <a:stretch/>
            </p:blipFill>
            <p:spPr>
              <a:xfrm rot="5400000">
                <a:off x="5571338" y="3217337"/>
                <a:ext cx="757843" cy="606488"/>
              </a:xfrm>
              <a:prstGeom prst="rect">
                <a:avLst/>
              </a:prstGeom>
            </p:spPr>
          </p:pic>
        </p:grpSp>
        <p:grpSp>
          <p:nvGrpSpPr>
            <p:cNvPr id="17" name="Group 16"/>
            <p:cNvGrpSpPr/>
            <p:nvPr/>
          </p:nvGrpSpPr>
          <p:grpSpPr>
            <a:xfrm>
              <a:off x="7149027" y="1286168"/>
              <a:ext cx="1171214" cy="1139147"/>
              <a:chOff x="5983966" y="1032939"/>
              <a:chExt cx="1171214" cy="1139147"/>
            </a:xfrm>
          </p:grpSpPr>
          <p:sp>
            <p:nvSpPr>
              <p:cNvPr id="22" name="Text Box 10"/>
              <p:cNvSpPr txBox="1">
                <a:spLocks noChangeArrowheads="1"/>
              </p:cNvSpPr>
              <p:nvPr/>
            </p:nvSpPr>
            <p:spPr bwMode="auto">
              <a:xfrm>
                <a:off x="6124530" y="1032939"/>
                <a:ext cx="1030650" cy="4304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500" dirty="0"/>
                  <a:t>Smoking</a:t>
                </a:r>
              </a:p>
            </p:txBody>
          </p:sp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83966" y="1345938"/>
                <a:ext cx="1041363" cy="826148"/>
              </a:xfrm>
              <a:prstGeom prst="rect">
                <a:avLst/>
              </a:prstGeom>
            </p:spPr>
          </p:pic>
        </p:grpSp>
        <p:grpSp>
          <p:nvGrpSpPr>
            <p:cNvPr id="18" name="Group 17"/>
            <p:cNvGrpSpPr/>
            <p:nvPr/>
          </p:nvGrpSpPr>
          <p:grpSpPr>
            <a:xfrm>
              <a:off x="8825444" y="1291761"/>
              <a:ext cx="1250303" cy="1167909"/>
              <a:chOff x="7915661" y="1073632"/>
              <a:chExt cx="1250303" cy="1167909"/>
            </a:xfrm>
          </p:grpSpPr>
          <p:sp>
            <p:nvSpPr>
              <p:cNvPr id="20" name="Text Box 18"/>
              <p:cNvSpPr txBox="1">
                <a:spLocks noChangeArrowheads="1"/>
              </p:cNvSpPr>
              <p:nvPr/>
            </p:nvSpPr>
            <p:spPr bwMode="auto">
              <a:xfrm>
                <a:off x="7915661" y="1073632"/>
                <a:ext cx="1250303" cy="4304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500" dirty="0"/>
                  <a:t>Medicine Y</a:t>
                </a:r>
              </a:p>
            </p:txBody>
          </p:sp>
          <p:pic>
            <p:nvPicPr>
              <p:cNvPr id="21" name="Picture 20"/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506"/>
              <a:stretch/>
            </p:blipFill>
            <p:spPr>
              <a:xfrm>
                <a:off x="8045512" y="1416228"/>
                <a:ext cx="990600" cy="825313"/>
              </a:xfrm>
              <a:prstGeom prst="rect">
                <a:avLst/>
              </a:prstGeom>
            </p:spPr>
          </p:pic>
        </p:grpSp>
        <p:cxnSp>
          <p:nvCxnSpPr>
            <p:cNvPr id="19" name="AutoShape 14"/>
            <p:cNvCxnSpPr>
              <a:cxnSpLocks noChangeShapeType="1"/>
              <a:stCxn id="23" idx="2"/>
            </p:cNvCxnSpPr>
            <p:nvPr/>
          </p:nvCxnSpPr>
          <p:spPr bwMode="auto">
            <a:xfrm flipH="1">
              <a:off x="6672681" y="2425315"/>
              <a:ext cx="997028" cy="495881"/>
            </a:xfrm>
            <a:prstGeom prst="straightConnector1">
              <a:avLst/>
            </a:prstGeom>
            <a:ln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8499EF9C-5FB6-4B89-ADB9-5B0B900BDD0F}"/>
              </a:ext>
            </a:extLst>
          </p:cNvPr>
          <p:cNvSpPr txBox="1"/>
          <p:nvPr/>
        </p:nvSpPr>
        <p:spPr>
          <a:xfrm>
            <a:off x="448733" y="5987018"/>
            <a:ext cx="4216400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dk1"/>
                </a:solidFill>
              </a:defRPr>
            </a:lvl1pPr>
            <a:lvl2pPr lvl="1">
              <a:defRPr sz="2400"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sz="2800" dirty="0"/>
              <a:t>Law of total Probability</a:t>
            </a:r>
          </a:p>
        </p:txBody>
      </p:sp>
    </p:spTree>
    <p:extLst>
      <p:ext uri="{BB962C8B-B14F-4D97-AF65-F5344CB8AC3E}">
        <p14:creationId xmlns:p14="http://schemas.microsoft.com/office/powerpoint/2010/main" val="1001934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the math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CCDCE5-4316-4054-8E01-72147F453FFE}" type="slidenum">
              <a:rPr lang="el-GR" smtClean="0"/>
              <a:pPr>
                <a:defRPr/>
              </a:pPr>
              <a:t>35</a:t>
            </a:fld>
            <a:endParaRPr lang="el-G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1488000" y="1340769"/>
                <a:ext cx="9216000" cy="37283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m:t>Fatigue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m:t> | 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m:t>Smoking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m:t>,</m:t>
                          </m:r>
                          <m: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m:t>Levels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m:t>Protein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m:t>X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lvl="0">
                  <a:lnSpc>
                    <a:spcPct val="150000"/>
                  </a:lnSpc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2800" dirty="0"/>
                            <m:t>Fatigue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 | 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Levels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of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Protein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X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  <a:p>
                <a:pPr algn="ctr">
                  <a:lnSpc>
                    <a:spcPct val="150000"/>
                  </a:lnSpc>
                </a:pPr>
                <a:endParaRPr lang="el-GR" sz="2800" dirty="0"/>
              </a:p>
              <a:p>
                <a:pPr lvl="0">
                  <a:lnSpc>
                    <a:spcPct val="150000"/>
                  </a:lnSpc>
                </a:pPr>
                <a:endParaRPr lang="en-US" sz="2800" dirty="0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endParaRPr lang="el-G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000" y="1340769"/>
                <a:ext cx="9216000" cy="37283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9110133" y="4190999"/>
            <a:ext cx="1958732" cy="1988397"/>
            <a:chOff x="6038684" y="1286168"/>
            <a:chExt cx="4037063" cy="5056020"/>
          </a:xfrm>
        </p:grpSpPr>
        <p:cxnSp>
          <p:nvCxnSpPr>
            <p:cNvPr id="9" name="AutoShape 7"/>
            <p:cNvCxnSpPr>
              <a:cxnSpLocks noChangeShapeType="1"/>
              <a:stCxn id="23" idx="2"/>
              <a:endCxn id="27" idx="0"/>
            </p:cNvCxnSpPr>
            <p:nvPr/>
          </p:nvCxnSpPr>
          <p:spPr bwMode="auto">
            <a:xfrm>
              <a:off x="7669709" y="2425315"/>
              <a:ext cx="934931" cy="563622"/>
            </a:xfrm>
            <a:prstGeom prst="straightConnector1">
              <a:avLst/>
            </a:prstGeom>
            <a:ln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" name="AutoShape 14"/>
            <p:cNvCxnSpPr>
              <a:cxnSpLocks noChangeShapeType="1"/>
              <a:stCxn id="30" idx="2"/>
              <a:endCxn id="31" idx="0"/>
            </p:cNvCxnSpPr>
            <p:nvPr/>
          </p:nvCxnSpPr>
          <p:spPr bwMode="auto">
            <a:xfrm flipH="1">
              <a:off x="8663218" y="4819033"/>
              <a:ext cx="348" cy="307023"/>
            </a:xfrm>
            <a:prstGeom prst="straightConnector1">
              <a:avLst/>
            </a:prstGeom>
            <a:ln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" name="AutoShape 16"/>
            <p:cNvCxnSpPr>
              <a:cxnSpLocks noChangeShapeType="1"/>
              <a:stCxn id="27" idx="2"/>
              <a:endCxn id="28" idx="0"/>
            </p:cNvCxnSpPr>
            <p:nvPr/>
          </p:nvCxnSpPr>
          <p:spPr bwMode="auto">
            <a:xfrm>
              <a:off x="8604639" y="3746796"/>
              <a:ext cx="12" cy="271262"/>
            </a:xfrm>
            <a:prstGeom prst="straightConnector1">
              <a:avLst/>
            </a:prstGeom>
            <a:ln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" name="AutoShape 20"/>
            <p:cNvCxnSpPr>
              <a:cxnSpLocks noChangeShapeType="1"/>
              <a:stCxn id="21" idx="2"/>
              <a:endCxn id="27" idx="0"/>
            </p:cNvCxnSpPr>
            <p:nvPr/>
          </p:nvCxnSpPr>
          <p:spPr bwMode="auto">
            <a:xfrm flipH="1">
              <a:off x="8604640" y="2459670"/>
              <a:ext cx="845955" cy="529267"/>
            </a:xfrm>
            <a:prstGeom prst="straightConnector1">
              <a:avLst/>
            </a:prstGeom>
            <a:ln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8214019" y="5126056"/>
              <a:ext cx="946592" cy="1216132"/>
              <a:chOff x="7586221" y="4311505"/>
              <a:chExt cx="946592" cy="1216132"/>
            </a:xfrm>
          </p:grpSpPr>
          <p:sp>
            <p:nvSpPr>
              <p:cNvPr id="31" name="Text Box 21"/>
              <p:cNvSpPr txBox="1">
                <a:spLocks noChangeArrowheads="1"/>
              </p:cNvSpPr>
              <p:nvPr/>
            </p:nvSpPr>
            <p:spPr bwMode="auto">
              <a:xfrm>
                <a:off x="7586221" y="4311505"/>
                <a:ext cx="898398" cy="4304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 defTabSz="4232275"/>
                <a:r>
                  <a:rPr lang="en-US" sz="500" dirty="0"/>
                  <a:t>Fatigue</a:t>
                </a:r>
              </a:p>
            </p:txBody>
          </p:sp>
          <p:pic>
            <p:nvPicPr>
              <p:cNvPr id="32" name="Picture 31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371" r="12353" b="15257"/>
              <a:stretch/>
            </p:blipFill>
            <p:spPr>
              <a:xfrm>
                <a:off x="7645137" y="4663821"/>
                <a:ext cx="887676" cy="863816"/>
              </a:xfrm>
              <a:prstGeom prst="rect">
                <a:avLst/>
              </a:prstGeom>
            </p:spPr>
          </p:pic>
        </p:grpSp>
        <p:grpSp>
          <p:nvGrpSpPr>
            <p:cNvPr id="14" name="Group 13"/>
            <p:cNvGrpSpPr/>
            <p:nvPr/>
          </p:nvGrpSpPr>
          <p:grpSpPr>
            <a:xfrm>
              <a:off x="8168618" y="4018059"/>
              <a:ext cx="930983" cy="800975"/>
              <a:chOff x="6986306" y="3521720"/>
              <a:chExt cx="930983" cy="800975"/>
            </a:xfrm>
          </p:grpSpPr>
          <p:sp>
            <p:nvSpPr>
              <p:cNvPr id="28" name="Text Box 12"/>
              <p:cNvSpPr txBox="1">
                <a:spLocks noChangeArrowheads="1"/>
              </p:cNvSpPr>
              <p:nvPr/>
            </p:nvSpPr>
            <p:spPr bwMode="auto">
              <a:xfrm>
                <a:off x="6986306" y="3521720"/>
                <a:ext cx="872068" cy="4304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500" dirty="0"/>
                  <a:t>CVD</a:t>
                </a:r>
              </a:p>
            </p:txBody>
          </p:sp>
          <p:pic>
            <p:nvPicPr>
              <p:cNvPr id="30" name="Picture 29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09" t="9507" r="9167" b="6790"/>
              <a:stretch/>
            </p:blipFill>
            <p:spPr>
              <a:xfrm>
                <a:off x="7045222" y="3828742"/>
                <a:ext cx="872067" cy="493953"/>
              </a:xfrm>
              <a:prstGeom prst="rect">
                <a:avLst/>
              </a:prstGeom>
            </p:spPr>
          </p:pic>
        </p:grpSp>
        <p:grpSp>
          <p:nvGrpSpPr>
            <p:cNvPr id="15" name="Group 14"/>
            <p:cNvGrpSpPr/>
            <p:nvPr/>
          </p:nvGrpSpPr>
          <p:grpSpPr>
            <a:xfrm>
              <a:off x="8152361" y="2988937"/>
              <a:ext cx="1662535" cy="757861"/>
              <a:chOff x="6424873" y="2488835"/>
              <a:chExt cx="1826535" cy="757861"/>
            </a:xfrm>
          </p:grpSpPr>
          <p:sp>
            <p:nvSpPr>
              <p:cNvPr id="26" name="Text Box 17"/>
              <p:cNvSpPr txBox="1">
                <a:spLocks noChangeArrowheads="1"/>
              </p:cNvSpPr>
              <p:nvPr/>
            </p:nvSpPr>
            <p:spPr bwMode="auto">
              <a:xfrm>
                <a:off x="7172190" y="2601474"/>
                <a:ext cx="1079218" cy="5478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400" dirty="0"/>
                  <a:t>Levels of Protein X</a:t>
                </a:r>
              </a:p>
            </p:txBody>
          </p:sp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24873" y="2488835"/>
                <a:ext cx="993782" cy="757861"/>
              </a:xfrm>
              <a:prstGeom prst="rect">
                <a:avLst/>
              </a:prstGeom>
            </p:spPr>
          </p:pic>
        </p:grpSp>
        <p:grpSp>
          <p:nvGrpSpPr>
            <p:cNvPr id="16" name="Group 15"/>
            <p:cNvGrpSpPr/>
            <p:nvPr/>
          </p:nvGrpSpPr>
          <p:grpSpPr>
            <a:xfrm>
              <a:off x="6038684" y="2935787"/>
              <a:ext cx="1346326" cy="757843"/>
              <a:chOff x="5647016" y="3141659"/>
              <a:chExt cx="1346326" cy="757843"/>
            </a:xfrm>
          </p:grpSpPr>
          <p:sp>
            <p:nvSpPr>
              <p:cNvPr id="24" name="Text Box 11"/>
              <p:cNvSpPr txBox="1">
                <a:spLocks noChangeArrowheads="1"/>
              </p:cNvSpPr>
              <p:nvPr/>
            </p:nvSpPr>
            <p:spPr bwMode="auto">
              <a:xfrm>
                <a:off x="6147343" y="3235731"/>
                <a:ext cx="845999" cy="6260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500" dirty="0"/>
                  <a:t>Yellow </a:t>
                </a:r>
              </a:p>
              <a:p>
                <a:pPr algn="ctr"/>
                <a:r>
                  <a:rPr lang="en-US" sz="500" dirty="0"/>
                  <a:t>Teeth</a:t>
                </a:r>
              </a:p>
            </p:txBody>
          </p:sp>
          <p:pic>
            <p:nvPicPr>
              <p:cNvPr id="25" name="Picture 24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0494"/>
              <a:stretch/>
            </p:blipFill>
            <p:spPr>
              <a:xfrm rot="5400000">
                <a:off x="5571338" y="3217337"/>
                <a:ext cx="757843" cy="606488"/>
              </a:xfrm>
              <a:prstGeom prst="rect">
                <a:avLst/>
              </a:prstGeom>
            </p:spPr>
          </p:pic>
        </p:grpSp>
        <p:grpSp>
          <p:nvGrpSpPr>
            <p:cNvPr id="17" name="Group 16"/>
            <p:cNvGrpSpPr/>
            <p:nvPr/>
          </p:nvGrpSpPr>
          <p:grpSpPr>
            <a:xfrm>
              <a:off x="7149027" y="1286168"/>
              <a:ext cx="1171214" cy="1139147"/>
              <a:chOff x="5983966" y="1032939"/>
              <a:chExt cx="1171214" cy="1139147"/>
            </a:xfrm>
          </p:grpSpPr>
          <p:sp>
            <p:nvSpPr>
              <p:cNvPr id="22" name="Text Box 10"/>
              <p:cNvSpPr txBox="1">
                <a:spLocks noChangeArrowheads="1"/>
              </p:cNvSpPr>
              <p:nvPr/>
            </p:nvSpPr>
            <p:spPr bwMode="auto">
              <a:xfrm>
                <a:off x="6124530" y="1032939"/>
                <a:ext cx="1030650" cy="4304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500" dirty="0"/>
                  <a:t>Smoking</a:t>
                </a:r>
              </a:p>
            </p:txBody>
          </p:sp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83966" y="1345938"/>
                <a:ext cx="1041363" cy="826148"/>
              </a:xfrm>
              <a:prstGeom prst="rect">
                <a:avLst/>
              </a:prstGeom>
            </p:spPr>
          </p:pic>
        </p:grpSp>
        <p:grpSp>
          <p:nvGrpSpPr>
            <p:cNvPr id="18" name="Group 17"/>
            <p:cNvGrpSpPr/>
            <p:nvPr/>
          </p:nvGrpSpPr>
          <p:grpSpPr>
            <a:xfrm>
              <a:off x="8825444" y="1291761"/>
              <a:ext cx="1250303" cy="1167909"/>
              <a:chOff x="7915661" y="1073632"/>
              <a:chExt cx="1250303" cy="1167909"/>
            </a:xfrm>
          </p:grpSpPr>
          <p:sp>
            <p:nvSpPr>
              <p:cNvPr id="20" name="Text Box 18"/>
              <p:cNvSpPr txBox="1">
                <a:spLocks noChangeArrowheads="1"/>
              </p:cNvSpPr>
              <p:nvPr/>
            </p:nvSpPr>
            <p:spPr bwMode="auto">
              <a:xfrm>
                <a:off x="7915661" y="1073632"/>
                <a:ext cx="1250303" cy="4304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500" dirty="0"/>
                  <a:t>Medicine Y</a:t>
                </a:r>
              </a:p>
            </p:txBody>
          </p:sp>
          <p:pic>
            <p:nvPicPr>
              <p:cNvPr id="21" name="Picture 20"/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506"/>
              <a:stretch/>
            </p:blipFill>
            <p:spPr>
              <a:xfrm>
                <a:off x="8045512" y="1416228"/>
                <a:ext cx="990600" cy="825313"/>
              </a:xfrm>
              <a:prstGeom prst="rect">
                <a:avLst/>
              </a:prstGeom>
            </p:spPr>
          </p:pic>
        </p:grpSp>
        <p:cxnSp>
          <p:nvCxnSpPr>
            <p:cNvPr id="19" name="AutoShape 14"/>
            <p:cNvCxnSpPr>
              <a:cxnSpLocks noChangeShapeType="1"/>
              <a:stCxn id="23" idx="2"/>
            </p:cNvCxnSpPr>
            <p:nvPr/>
          </p:nvCxnSpPr>
          <p:spPr bwMode="auto">
            <a:xfrm flipH="1">
              <a:off x="6672681" y="2425315"/>
              <a:ext cx="997028" cy="495881"/>
            </a:xfrm>
            <a:prstGeom prst="straightConnector1">
              <a:avLst/>
            </a:prstGeom>
            <a:ln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3451155A-870B-4C09-90CB-F08814CEBFEB}"/>
              </a:ext>
            </a:extLst>
          </p:cNvPr>
          <p:cNvSpPr txBox="1"/>
          <p:nvPr/>
        </p:nvSpPr>
        <p:spPr>
          <a:xfrm>
            <a:off x="468893" y="5584805"/>
            <a:ext cx="7264399" cy="9541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dk1"/>
                </a:solidFill>
              </a:defRPr>
            </a:lvl1pPr>
            <a:lvl2pPr lvl="1">
              <a:defRPr sz="2400"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The Causal Markov condition dictates some independencies, entails some more.</a:t>
            </a:r>
          </a:p>
        </p:txBody>
      </p:sp>
    </p:spTree>
    <p:extLst>
      <p:ext uri="{BB962C8B-B14F-4D97-AF65-F5344CB8AC3E}">
        <p14:creationId xmlns:p14="http://schemas.microsoft.com/office/powerpoint/2010/main" val="20783873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d-separation criterion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latin typeface="+mn-lt"/>
              </a:rPr>
              <a:t>Algorithm to determine </a:t>
            </a:r>
            <a:r>
              <a:rPr lang="en-US" sz="4000" dirty="0">
                <a:solidFill>
                  <a:srgbClr val="FF0000"/>
                </a:solidFill>
                <a:latin typeface="+mn-lt"/>
              </a:rPr>
              <a:t>all</a:t>
            </a:r>
            <a:r>
              <a:rPr lang="en-US" sz="4000" dirty="0">
                <a:latin typeface="+mn-lt"/>
              </a:rPr>
              <a:t> independencies entailed by the Causal Markov Condition.</a:t>
            </a:r>
          </a:p>
          <a:p>
            <a:pPr marL="0" indent="0">
              <a:buNone/>
            </a:pPr>
            <a:endParaRPr lang="en-US" sz="4000" dirty="0">
              <a:latin typeface="+mn-lt"/>
            </a:endParaRPr>
          </a:p>
          <a:p>
            <a:pPr marL="0" indent="0" algn="ctr">
              <a:buNone/>
            </a:pPr>
            <a:endParaRPr lang="en-US" sz="4000" dirty="0">
              <a:latin typeface="+mn-lt"/>
            </a:endParaRPr>
          </a:p>
          <a:p>
            <a:pPr marL="0" indent="0">
              <a:buNone/>
            </a:pPr>
            <a:endParaRPr lang="en-US" sz="400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CCDCE5-4316-4054-8E01-72147F453FFE}" type="slidenum">
              <a:rPr lang="el-GR" smtClean="0"/>
              <a:pPr>
                <a:defRPr/>
              </a:pPr>
              <a:t>36</a:t>
            </a:fld>
            <a:endParaRPr lang="el-G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DC5DE1-78DA-4784-8DA9-DE3F515E7EB1}"/>
              </a:ext>
            </a:extLst>
          </p:cNvPr>
          <p:cNvSpPr txBox="1"/>
          <p:nvPr/>
        </p:nvSpPr>
        <p:spPr>
          <a:xfrm>
            <a:off x="151597" y="6033184"/>
            <a:ext cx="93774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>
                <a:solidFill>
                  <a:schemeClr val="tx1"/>
                </a:solidFill>
              </a:rPr>
              <a:t>Paths in the graph represent information flow (or lack thereof)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776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164758"/>
              </p:ext>
            </p:extLst>
          </p:nvPr>
        </p:nvGraphicFramePr>
        <p:xfrm>
          <a:off x="2187796" y="4230155"/>
          <a:ext cx="808672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65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P(MC</a:t>
                      </a:r>
                      <a:r>
                        <a:rPr lang="en-US" sz="12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5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5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7721" y="1992913"/>
            <a:ext cx="6029317" cy="301505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You have an installed alarm.</a:t>
            </a:r>
          </a:p>
          <a:p>
            <a:pPr algn="l"/>
            <a:r>
              <a:rPr lang="en-US" dirty="0"/>
              <a:t>Burglars set off the alarm.</a:t>
            </a:r>
          </a:p>
          <a:p>
            <a:pPr algn="l"/>
            <a:r>
              <a:rPr lang="en-US" dirty="0"/>
              <a:t>Earthquakes set of the alarm.</a:t>
            </a:r>
          </a:p>
          <a:p>
            <a:pPr algn="l"/>
            <a:r>
              <a:rPr lang="en-US" dirty="0"/>
              <a:t>When the alarm goes off, one of your neighbors (John or Mary) may call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CCDCE5-4316-4054-8E01-72147F453FFE}" type="slidenum">
              <a:rPr lang="el-GR" smtClean="0"/>
              <a:pPr>
                <a:defRPr/>
              </a:pPr>
              <a:t>37</a:t>
            </a:fld>
            <a:endParaRPr lang="el-GR"/>
          </a:p>
        </p:txBody>
      </p:sp>
      <p:sp>
        <p:nvSpPr>
          <p:cNvPr id="5" name="Rounded Rectangle 4"/>
          <p:cNvSpPr/>
          <p:nvPr/>
        </p:nvSpPr>
        <p:spPr>
          <a:xfrm>
            <a:off x="499263" y="1728801"/>
            <a:ext cx="1548000" cy="36004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Burglar</a:t>
            </a:r>
            <a:endParaRPr lang="el-GR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2470119" y="1728801"/>
            <a:ext cx="1548000" cy="360040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Earthquake</a:t>
            </a:r>
            <a:endParaRPr lang="el-GR" sz="2000" dirty="0"/>
          </a:p>
        </p:txBody>
      </p:sp>
      <p:sp>
        <p:nvSpPr>
          <p:cNvPr id="7" name="Rounded Rectangle 6"/>
          <p:cNvSpPr/>
          <p:nvPr/>
        </p:nvSpPr>
        <p:spPr>
          <a:xfrm>
            <a:off x="1484691" y="3361728"/>
            <a:ext cx="1548000" cy="360040"/>
          </a:xfrm>
          <a:prstGeom prst="roundRect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/>
              <a:t>Alarm</a:t>
            </a:r>
            <a:endParaRPr lang="el-GR" sz="2000" dirty="0"/>
          </a:p>
        </p:txBody>
      </p:sp>
      <p:sp>
        <p:nvSpPr>
          <p:cNvPr id="8" name="Rounded Rectangle 7"/>
          <p:cNvSpPr/>
          <p:nvPr/>
        </p:nvSpPr>
        <p:spPr>
          <a:xfrm>
            <a:off x="472687" y="4814635"/>
            <a:ext cx="1548000" cy="36004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John Calls</a:t>
            </a:r>
            <a:endParaRPr lang="el-GR" sz="2000" dirty="0"/>
          </a:p>
        </p:txBody>
      </p:sp>
      <p:cxnSp>
        <p:nvCxnSpPr>
          <p:cNvPr id="11" name="Straight Arrow Connector 10"/>
          <p:cNvCxnSpPr>
            <a:stCxn id="5" idx="2"/>
            <a:endCxn id="7" idx="0"/>
          </p:cNvCxnSpPr>
          <p:nvPr/>
        </p:nvCxnSpPr>
        <p:spPr>
          <a:xfrm>
            <a:off x="1273263" y="2088841"/>
            <a:ext cx="985428" cy="1272887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7" idx="0"/>
          </p:cNvCxnSpPr>
          <p:nvPr/>
        </p:nvCxnSpPr>
        <p:spPr>
          <a:xfrm flipH="1">
            <a:off x="2258691" y="2088841"/>
            <a:ext cx="985428" cy="1272887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  <a:endCxn id="8" idx="0"/>
          </p:cNvCxnSpPr>
          <p:nvPr/>
        </p:nvCxnSpPr>
        <p:spPr>
          <a:xfrm flipH="1">
            <a:off x="1246687" y="3721768"/>
            <a:ext cx="1012004" cy="1092867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872123" y="5653902"/>
            <a:ext cx="2424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/>
              <a:t>Example by J. Pearl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99263" y="1071191"/>
          <a:ext cx="600488" cy="5758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0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941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P(B</a:t>
                      </a:r>
                      <a:r>
                        <a:rPr lang="en-US" sz="12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94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551651" y="1059315"/>
          <a:ext cx="612747" cy="557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889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P(E)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89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3164398" y="2755102"/>
          <a:ext cx="983615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65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P(A</a:t>
                      </a:r>
                      <a:r>
                        <a:rPr lang="en-US" sz="12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5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5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5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49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564761"/>
              </p:ext>
            </p:extLst>
          </p:nvPr>
        </p:nvGraphicFramePr>
        <p:xfrm>
          <a:off x="550367" y="3939247"/>
          <a:ext cx="72771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65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P(JC</a:t>
                      </a:r>
                      <a:r>
                        <a:rPr lang="en-US" sz="12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5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5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Rounded Rectangle 18"/>
          <p:cNvSpPr/>
          <p:nvPr/>
        </p:nvSpPr>
        <p:spPr>
          <a:xfrm>
            <a:off x="2858024" y="4881248"/>
            <a:ext cx="1548000" cy="36004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Mary Calls</a:t>
            </a:r>
            <a:endParaRPr lang="el-GR" sz="2000" dirty="0"/>
          </a:p>
        </p:txBody>
      </p:sp>
      <p:cxnSp>
        <p:nvCxnSpPr>
          <p:cNvPr id="21" name="Straight Arrow Connector 20"/>
          <p:cNvCxnSpPr>
            <a:stCxn id="7" idx="2"/>
            <a:endCxn id="19" idx="0"/>
          </p:cNvCxnSpPr>
          <p:nvPr/>
        </p:nvCxnSpPr>
        <p:spPr>
          <a:xfrm>
            <a:off x="2258691" y="3721768"/>
            <a:ext cx="1373333" cy="115948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9398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Chains</a:t>
            </a:r>
            <a:endParaRPr lang="el-GR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5632174" y="2148931"/>
            <a:ext cx="6356626" cy="158487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200" dirty="0">
                <a:latin typeface="+mn-lt"/>
              </a:rPr>
              <a:t>A </a:t>
            </a:r>
            <a:r>
              <a:rPr lang="en-US" sz="3200" b="1" dirty="0">
                <a:latin typeface="+mn-lt"/>
              </a:rPr>
              <a:t>causal path </a:t>
            </a:r>
            <a:r>
              <a:rPr lang="en-US" sz="3200" dirty="0">
                <a:latin typeface="+mn-lt"/>
              </a:rPr>
              <a:t>is an </a:t>
            </a:r>
            <a:r>
              <a:rPr lang="en-US" sz="3200" b="1" dirty="0">
                <a:solidFill>
                  <a:srgbClr val="00B0F0"/>
                </a:solidFill>
                <a:latin typeface="+mn-lt"/>
              </a:rPr>
              <a:t>open</a:t>
            </a:r>
            <a:r>
              <a:rPr lang="en-US" sz="3200" dirty="0">
                <a:solidFill>
                  <a:srgbClr val="00B0F0"/>
                </a:solidFill>
                <a:latin typeface="+mn-lt"/>
              </a:rPr>
              <a:t> </a:t>
            </a:r>
            <a:r>
              <a:rPr lang="en-US" sz="3200" b="1" dirty="0">
                <a:solidFill>
                  <a:srgbClr val="00B0F0"/>
                </a:solidFill>
                <a:latin typeface="+mn-lt"/>
              </a:rPr>
              <a:t>path</a:t>
            </a:r>
            <a:r>
              <a:rPr lang="en-US" sz="3200" dirty="0">
                <a:solidFill>
                  <a:srgbClr val="00B0F0"/>
                </a:solidFill>
                <a:latin typeface="+mn-lt"/>
              </a:rPr>
              <a:t> </a:t>
            </a:r>
            <a:r>
              <a:rPr lang="en-US" sz="3200" dirty="0">
                <a:latin typeface="+mn-lt"/>
              </a:rPr>
              <a:t>(it allows information to flow).</a:t>
            </a:r>
            <a:endParaRPr lang="el-GR" sz="3200" dirty="0">
              <a:latin typeface="+mn-lt"/>
            </a:endParaRPr>
          </a:p>
          <a:p>
            <a:pPr algn="l"/>
            <a:endParaRPr lang="el-GR" sz="320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CCDCE5-4316-4054-8E01-72147F453FFE}" type="slidenum">
              <a:rPr lang="el-GR" smtClean="0"/>
              <a:pPr>
                <a:defRPr/>
              </a:pPr>
              <a:t>38</a:t>
            </a:fld>
            <a:endParaRPr lang="el-GR"/>
          </a:p>
        </p:txBody>
      </p:sp>
      <p:sp>
        <p:nvSpPr>
          <p:cNvPr id="5" name="Rounded Rectangle 4"/>
          <p:cNvSpPr/>
          <p:nvPr/>
        </p:nvSpPr>
        <p:spPr>
          <a:xfrm>
            <a:off x="499263" y="2148931"/>
            <a:ext cx="1548000" cy="36004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Burglar</a:t>
            </a:r>
            <a:endParaRPr lang="el-GR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2470119" y="2148931"/>
            <a:ext cx="1548000" cy="360040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Earthquake</a:t>
            </a:r>
            <a:endParaRPr lang="el-GR" sz="2000" dirty="0"/>
          </a:p>
        </p:txBody>
      </p:sp>
      <p:sp>
        <p:nvSpPr>
          <p:cNvPr id="7" name="Rounded Rectangle 6"/>
          <p:cNvSpPr/>
          <p:nvPr/>
        </p:nvSpPr>
        <p:spPr>
          <a:xfrm>
            <a:off x="1484691" y="3077519"/>
            <a:ext cx="1548000" cy="360040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Alarm</a:t>
            </a:r>
            <a:endParaRPr lang="el-GR" sz="2000" dirty="0"/>
          </a:p>
        </p:txBody>
      </p:sp>
      <p:cxnSp>
        <p:nvCxnSpPr>
          <p:cNvPr id="14" name="Straight Arrow Connector 13"/>
          <p:cNvCxnSpPr>
            <a:stCxn id="5" idx="2"/>
            <a:endCxn id="7" idx="0"/>
          </p:cNvCxnSpPr>
          <p:nvPr/>
        </p:nvCxnSpPr>
        <p:spPr>
          <a:xfrm>
            <a:off x="1273263" y="2508971"/>
            <a:ext cx="985428" cy="568548"/>
          </a:xfrm>
          <a:prstGeom prst="straightConnector1">
            <a:avLst/>
          </a:prstGeom>
          <a:ln>
            <a:solidFill>
              <a:srgbClr val="0099FF"/>
            </a:solidFill>
            <a:tailEnd type="triangle" w="lg" len="lg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7" idx="0"/>
          </p:cNvCxnSpPr>
          <p:nvPr/>
        </p:nvCxnSpPr>
        <p:spPr>
          <a:xfrm flipH="1">
            <a:off x="2258691" y="2508971"/>
            <a:ext cx="985428" cy="568548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954157" y="5069478"/>
                <a:ext cx="46780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200" dirty="0" smtClean="0"/>
                        <m:t>Burglar</m:t>
                      </m:r>
                      <m:r>
                        <a:rPr lang="en-US" sz="2800" i="1" u="sng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∦</m:t>
                      </m:r>
                      <m:r>
                        <m:rPr>
                          <m:nor/>
                        </m:rPr>
                        <a:rPr lang="en-US" sz="3200" b="0" i="0" dirty="0" smtClean="0"/>
                        <m:t>John</m:t>
                      </m:r>
                      <m:r>
                        <m:rPr>
                          <m:nor/>
                        </m:rPr>
                        <a:rPr lang="en-US" sz="3200" b="0" i="0" dirty="0" smtClean="0"/>
                        <m:t> </m:t>
                      </m:r>
                      <m:r>
                        <m:rPr>
                          <m:nor/>
                        </m:rPr>
                        <a:rPr lang="en-US" sz="3200" b="0" i="0" dirty="0" smtClean="0"/>
                        <m:t>Calls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  <a:sym typeface="Symbol"/>
                        </a:rPr>
                        <m:t>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157" y="5069478"/>
                <a:ext cx="4678017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8342184" y="4915589"/>
            <a:ext cx="3240216" cy="1631216"/>
          </a:xfrm>
          <a:prstGeom prst="rect">
            <a:avLst/>
          </a:prstGeom>
          <a:solidFill>
            <a:srgbClr val="BFBFBF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When your house is being robbed, the probability of getting a phone call from John is higher than usual (due to the alarm going off).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60346" y="4233176"/>
            <a:ext cx="1548000" cy="36004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John Calls</a:t>
            </a:r>
            <a:endParaRPr lang="el-GR" sz="2000" dirty="0"/>
          </a:p>
        </p:txBody>
      </p:sp>
      <p:cxnSp>
        <p:nvCxnSpPr>
          <p:cNvPr id="17" name="Straight Arrow Connector 16"/>
          <p:cNvCxnSpPr>
            <a:stCxn id="7" idx="2"/>
            <a:endCxn id="15" idx="0"/>
          </p:cNvCxnSpPr>
          <p:nvPr/>
        </p:nvCxnSpPr>
        <p:spPr>
          <a:xfrm flipH="1">
            <a:off x="1434346" y="3437559"/>
            <a:ext cx="824345" cy="795617"/>
          </a:xfrm>
          <a:prstGeom prst="straightConnector1">
            <a:avLst/>
          </a:prstGeom>
          <a:ln>
            <a:solidFill>
              <a:srgbClr val="0099FF"/>
            </a:solidFill>
            <a:tailEnd type="triangle" w="lg" len="lg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2470119" y="4225715"/>
            <a:ext cx="1548000" cy="36004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Mary Calls</a:t>
            </a:r>
            <a:endParaRPr lang="el-GR" sz="2000" dirty="0"/>
          </a:p>
        </p:txBody>
      </p:sp>
      <p:cxnSp>
        <p:nvCxnSpPr>
          <p:cNvPr id="20" name="Straight Arrow Connector 19"/>
          <p:cNvCxnSpPr>
            <a:stCxn id="7" idx="2"/>
            <a:endCxn id="19" idx="0"/>
          </p:cNvCxnSpPr>
          <p:nvPr/>
        </p:nvCxnSpPr>
        <p:spPr>
          <a:xfrm>
            <a:off x="2258691" y="3437559"/>
            <a:ext cx="985428" cy="788156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5897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Chains</a:t>
            </a:r>
            <a:endParaRPr lang="el-G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963478" y="2148930"/>
            <a:ext cx="5618921" cy="413756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200" dirty="0"/>
              <a:t>Conditioning on </a:t>
            </a:r>
            <a:r>
              <a:rPr lang="en-US" sz="3200" b="1" dirty="0"/>
              <a:t>intermediate</a:t>
            </a:r>
            <a:r>
              <a:rPr lang="en-US" sz="3200" dirty="0"/>
              <a:t> causes </a:t>
            </a:r>
            <a:r>
              <a:rPr lang="en-US" sz="3200" b="1" dirty="0">
                <a:solidFill>
                  <a:srgbClr val="FF0000"/>
                </a:solidFill>
              </a:rPr>
              <a:t>blocks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/>
              <a:t>the path.</a:t>
            </a:r>
            <a:endParaRPr lang="el-GR" sz="3200" dirty="0">
              <a:solidFill>
                <a:schemeClr val="accent2"/>
              </a:solidFill>
            </a:endParaRPr>
          </a:p>
          <a:p>
            <a:pPr algn="l"/>
            <a:endParaRPr lang="el-GR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CCDCE5-4316-4054-8E01-72147F453FFE}" type="slidenum">
              <a:rPr lang="el-GR" smtClean="0"/>
              <a:pPr>
                <a:defRPr/>
              </a:pPr>
              <a:t>39</a:t>
            </a:fld>
            <a:endParaRPr lang="el-GR"/>
          </a:p>
        </p:txBody>
      </p:sp>
      <p:sp>
        <p:nvSpPr>
          <p:cNvPr id="27" name="TextBox 26"/>
          <p:cNvSpPr txBox="1"/>
          <p:nvPr/>
        </p:nvSpPr>
        <p:spPr>
          <a:xfrm>
            <a:off x="874643" y="5069478"/>
            <a:ext cx="52876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17" name="Rounded Rectangle 16"/>
          <p:cNvSpPr/>
          <p:nvPr/>
        </p:nvSpPr>
        <p:spPr>
          <a:xfrm>
            <a:off x="519542" y="2148930"/>
            <a:ext cx="1548000" cy="36004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Burglar</a:t>
            </a:r>
            <a:endParaRPr lang="el-GR" sz="2000" dirty="0"/>
          </a:p>
        </p:txBody>
      </p:sp>
      <p:sp>
        <p:nvSpPr>
          <p:cNvPr id="19" name="Rounded Rectangle 18"/>
          <p:cNvSpPr/>
          <p:nvPr/>
        </p:nvSpPr>
        <p:spPr>
          <a:xfrm>
            <a:off x="2490398" y="2148930"/>
            <a:ext cx="1548000" cy="360040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Earthquake</a:t>
            </a:r>
            <a:endParaRPr lang="el-GR" sz="2000" dirty="0"/>
          </a:p>
        </p:txBody>
      </p:sp>
      <p:sp>
        <p:nvSpPr>
          <p:cNvPr id="20" name="Rounded Rectangle 19"/>
          <p:cNvSpPr/>
          <p:nvPr/>
        </p:nvSpPr>
        <p:spPr>
          <a:xfrm>
            <a:off x="1504970" y="3077518"/>
            <a:ext cx="1548000" cy="360040"/>
          </a:xfrm>
          <a:prstGeom prst="round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Alarm</a:t>
            </a:r>
            <a:endParaRPr lang="el-GR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25" name="Straight Arrow Connector 24"/>
          <p:cNvCxnSpPr>
            <a:stCxn id="19" idx="2"/>
            <a:endCxn id="20" idx="0"/>
          </p:cNvCxnSpPr>
          <p:nvPr/>
        </p:nvCxnSpPr>
        <p:spPr>
          <a:xfrm flipH="1">
            <a:off x="2278970" y="2508970"/>
            <a:ext cx="985428" cy="568548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293542" y="2508970"/>
            <a:ext cx="985428" cy="568548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954157" y="5069478"/>
                <a:ext cx="520810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200" dirty="0" smtClean="0"/>
                      <m:t>Burglar</m:t>
                    </m:r>
                    <m:r>
                      <a:rPr lang="en-US" sz="280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m:rPr>
                        <m:nor/>
                      </m:rPr>
                      <a:rPr lang="en-US" sz="3200" b="0" i="0" dirty="0" smtClean="0"/>
                      <m:t>John</m:t>
                    </m:r>
                    <m:r>
                      <m:rPr>
                        <m:nor/>
                      </m:rPr>
                      <a:rPr lang="en-US" sz="3200" b="0" i="0" dirty="0" smtClean="0"/>
                      <m:t> </m:t>
                    </m:r>
                    <m:r>
                      <m:rPr>
                        <m:nor/>
                      </m:rPr>
                      <a:rPr lang="en-US" sz="3200" b="0" i="0" dirty="0" smtClean="0"/>
                      <m:t>Calls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3200" dirty="0"/>
                  <a:t>Alarm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157" y="5069478"/>
                <a:ext cx="5208103" cy="584775"/>
              </a:xfrm>
              <a:prstGeom prst="rect">
                <a:avLst/>
              </a:prstGeom>
              <a:blipFill rotWithShape="0">
                <a:blip r:embed="rId2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8201525" y="4606468"/>
            <a:ext cx="3357547" cy="1938992"/>
          </a:xfrm>
          <a:prstGeom prst="rect">
            <a:avLst/>
          </a:prstGeom>
          <a:solidFill>
            <a:srgbClr val="BFBFBF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If you  know the alarm has gone off, whether this was due or not to a burglary does not change your belief about the probability of getting a phone call from John.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60346" y="4233176"/>
            <a:ext cx="1548000" cy="36004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John Calls</a:t>
            </a:r>
            <a:endParaRPr lang="el-GR" sz="2000" dirty="0"/>
          </a:p>
        </p:txBody>
      </p:sp>
      <p:cxnSp>
        <p:nvCxnSpPr>
          <p:cNvPr id="23" name="Straight Arrow Connector 22"/>
          <p:cNvCxnSpPr>
            <a:endCxn id="22" idx="0"/>
          </p:cNvCxnSpPr>
          <p:nvPr/>
        </p:nvCxnSpPr>
        <p:spPr>
          <a:xfrm flipH="1">
            <a:off x="1434346" y="3437559"/>
            <a:ext cx="824345" cy="795617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2470119" y="4225715"/>
            <a:ext cx="1548000" cy="36004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Mary Calls</a:t>
            </a:r>
            <a:endParaRPr lang="el-GR" sz="2000" dirty="0"/>
          </a:p>
        </p:txBody>
      </p:sp>
      <p:cxnSp>
        <p:nvCxnSpPr>
          <p:cNvPr id="29" name="Straight Arrow Connector 28"/>
          <p:cNvCxnSpPr>
            <a:endCxn id="28" idx="0"/>
          </p:cNvCxnSpPr>
          <p:nvPr/>
        </p:nvCxnSpPr>
        <p:spPr>
          <a:xfrm>
            <a:off x="2258691" y="3437559"/>
            <a:ext cx="985428" cy="788156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127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causality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CCDCE5-4316-4054-8E01-72147F453FFE}" type="slidenum">
              <a:rPr lang="el-GR" smtClean="0"/>
              <a:pPr>
                <a:defRPr/>
              </a:pPr>
              <a:t>4</a:t>
            </a:fld>
            <a:endParaRPr lang="el-GR"/>
          </a:p>
        </p:txBody>
      </p:sp>
      <p:sp>
        <p:nvSpPr>
          <p:cNvPr id="11" name="TextBox 10"/>
          <p:cNvSpPr txBox="1"/>
          <p:nvPr/>
        </p:nvSpPr>
        <p:spPr>
          <a:xfrm>
            <a:off x="7330440" y="2024743"/>
            <a:ext cx="46329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Recipe for creating a causal graph: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Model variables as graph nodes.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Add directed edges corresponding to </a:t>
            </a:r>
            <a:r>
              <a:rPr lang="en-US" sz="2400" u="sng" dirty="0"/>
              <a:t>direct causation</a:t>
            </a:r>
            <a:r>
              <a:rPr lang="en-US" sz="2400" dirty="0"/>
              <a:t>.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00081" y="1418397"/>
            <a:ext cx="3623734" cy="1531515"/>
            <a:chOff x="787399" y="3694956"/>
            <a:chExt cx="3623734" cy="1531515"/>
          </a:xfrm>
        </p:grpSpPr>
        <p:sp>
          <p:nvSpPr>
            <p:cNvPr id="13" name="Rounded Rectangle 12"/>
            <p:cNvSpPr/>
            <p:nvPr/>
          </p:nvSpPr>
          <p:spPr>
            <a:xfrm>
              <a:off x="2104876" y="3694956"/>
              <a:ext cx="1224136" cy="4320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Smoking</a:t>
              </a:r>
              <a:endParaRPr lang="el-GR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787399" y="4817848"/>
              <a:ext cx="1317477" cy="4086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FFC000"/>
                  </a:solidFill>
                </a:rPr>
                <a:t>Yellow Teeth</a:t>
              </a:r>
              <a:endParaRPr lang="el-GR" sz="1400" dirty="0">
                <a:solidFill>
                  <a:srgbClr val="FFC00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000487" y="4817848"/>
              <a:ext cx="1410646" cy="4086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0" rIns="36000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CVD</a:t>
              </a:r>
              <a:endParaRPr lang="el-GR" dirty="0">
                <a:solidFill>
                  <a:srgbClr val="0070C0"/>
                </a:solidFill>
              </a:endParaRPr>
            </a:p>
          </p:txBody>
        </p:sp>
        <p:cxnSp>
          <p:nvCxnSpPr>
            <p:cNvPr id="16" name="Straight Arrow Connector 15"/>
            <p:cNvCxnSpPr>
              <a:stCxn id="13" idx="2"/>
              <a:endCxn id="14" idx="0"/>
            </p:cNvCxnSpPr>
            <p:nvPr/>
          </p:nvCxnSpPr>
          <p:spPr>
            <a:xfrm flipH="1">
              <a:off x="1446138" y="4127004"/>
              <a:ext cx="1270806" cy="690844"/>
            </a:xfrm>
            <a:prstGeom prst="straightConnector1">
              <a:avLst/>
            </a:prstGeom>
            <a:ln>
              <a:headEnd type="none" w="med" len="med"/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2"/>
              <a:endCxn id="15" idx="0"/>
            </p:cNvCxnSpPr>
            <p:nvPr/>
          </p:nvCxnSpPr>
          <p:spPr>
            <a:xfrm>
              <a:off x="2716944" y="4127004"/>
              <a:ext cx="988866" cy="690844"/>
            </a:xfrm>
            <a:prstGeom prst="straightConnector1">
              <a:avLst/>
            </a:prstGeom>
            <a:ln>
              <a:headEnd type="none" w="med" len="med"/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Oval Callout 17"/>
          <p:cNvSpPr/>
          <p:nvPr/>
        </p:nvSpPr>
        <p:spPr>
          <a:xfrm>
            <a:off x="4332869" y="1030372"/>
            <a:ext cx="2520779" cy="1139513"/>
          </a:xfrm>
          <a:prstGeom prst="wedgeEllipseCallout">
            <a:avLst>
              <a:gd name="adj1" fmla="val -82498"/>
              <a:gd name="adj2" fmla="val 4814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Smoking causes CVD directly (in the context of measured variables)</a:t>
            </a:r>
          </a:p>
        </p:txBody>
      </p:sp>
    </p:spTree>
    <p:extLst>
      <p:ext uri="{BB962C8B-B14F-4D97-AF65-F5344CB8AC3E}">
        <p14:creationId xmlns:p14="http://schemas.microsoft.com/office/powerpoint/2010/main" val="34566757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Forks</a:t>
            </a:r>
            <a:endParaRPr lang="el-GR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5632174" y="2148931"/>
            <a:ext cx="6356626" cy="158487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200" dirty="0">
                <a:latin typeface="+mn-lt"/>
              </a:rPr>
              <a:t>A path that goes through a </a:t>
            </a:r>
            <a:r>
              <a:rPr lang="en-US" sz="3200" b="1" dirty="0">
                <a:latin typeface="+mn-lt"/>
              </a:rPr>
              <a:t>common cause </a:t>
            </a:r>
            <a:r>
              <a:rPr lang="en-US" sz="3200" dirty="0">
                <a:latin typeface="+mn-lt"/>
              </a:rPr>
              <a:t>is an </a:t>
            </a:r>
            <a:r>
              <a:rPr lang="en-US" sz="3200" b="1" dirty="0">
                <a:solidFill>
                  <a:srgbClr val="00B0F0"/>
                </a:solidFill>
                <a:latin typeface="+mn-lt"/>
              </a:rPr>
              <a:t>open</a:t>
            </a:r>
            <a:r>
              <a:rPr lang="en-US" sz="3200" dirty="0">
                <a:solidFill>
                  <a:srgbClr val="00B0F0"/>
                </a:solidFill>
                <a:latin typeface="+mn-lt"/>
              </a:rPr>
              <a:t> </a:t>
            </a:r>
            <a:r>
              <a:rPr lang="en-US" sz="3200" b="1" dirty="0">
                <a:solidFill>
                  <a:srgbClr val="00B0F0"/>
                </a:solidFill>
                <a:latin typeface="+mn-lt"/>
              </a:rPr>
              <a:t>path</a:t>
            </a:r>
            <a:r>
              <a:rPr lang="en-US" sz="3200" dirty="0">
                <a:solidFill>
                  <a:srgbClr val="00B0F0"/>
                </a:solidFill>
                <a:latin typeface="+mn-lt"/>
              </a:rPr>
              <a:t> </a:t>
            </a:r>
            <a:r>
              <a:rPr lang="en-US" sz="3200" dirty="0">
                <a:latin typeface="+mn-lt"/>
              </a:rPr>
              <a:t>(it allows information to flow).</a:t>
            </a:r>
            <a:endParaRPr lang="el-GR" sz="3200" dirty="0">
              <a:latin typeface="+mn-lt"/>
            </a:endParaRPr>
          </a:p>
          <a:p>
            <a:pPr algn="l"/>
            <a:endParaRPr lang="el-GR" sz="320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CCDCE5-4316-4054-8E01-72147F453FFE}" type="slidenum">
              <a:rPr lang="el-GR" smtClean="0"/>
              <a:pPr>
                <a:defRPr/>
              </a:pPr>
              <a:t>40</a:t>
            </a:fld>
            <a:endParaRPr lang="el-GR"/>
          </a:p>
        </p:txBody>
      </p:sp>
      <p:sp>
        <p:nvSpPr>
          <p:cNvPr id="5" name="Rounded Rectangle 4"/>
          <p:cNvSpPr/>
          <p:nvPr/>
        </p:nvSpPr>
        <p:spPr>
          <a:xfrm>
            <a:off x="499263" y="2148931"/>
            <a:ext cx="1548000" cy="36004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Burglar</a:t>
            </a:r>
            <a:endParaRPr lang="el-GR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2470119" y="2148931"/>
            <a:ext cx="1548000" cy="360040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Earthquake</a:t>
            </a:r>
            <a:endParaRPr lang="el-GR" sz="2000" dirty="0"/>
          </a:p>
        </p:txBody>
      </p:sp>
      <p:sp>
        <p:nvSpPr>
          <p:cNvPr id="7" name="Rounded Rectangle 6"/>
          <p:cNvSpPr/>
          <p:nvPr/>
        </p:nvSpPr>
        <p:spPr>
          <a:xfrm>
            <a:off x="1484691" y="3077519"/>
            <a:ext cx="1548000" cy="360040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Alarm</a:t>
            </a:r>
            <a:endParaRPr lang="el-GR" sz="2000" dirty="0"/>
          </a:p>
        </p:txBody>
      </p:sp>
      <p:cxnSp>
        <p:nvCxnSpPr>
          <p:cNvPr id="14" name="Straight Arrow Connector 13"/>
          <p:cNvCxnSpPr>
            <a:stCxn id="5" idx="2"/>
            <a:endCxn id="7" idx="0"/>
          </p:cNvCxnSpPr>
          <p:nvPr/>
        </p:nvCxnSpPr>
        <p:spPr>
          <a:xfrm>
            <a:off x="1273263" y="2508971"/>
            <a:ext cx="985428" cy="568548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7" idx="0"/>
          </p:cNvCxnSpPr>
          <p:nvPr/>
        </p:nvCxnSpPr>
        <p:spPr>
          <a:xfrm flipH="1">
            <a:off x="2258691" y="2508971"/>
            <a:ext cx="985428" cy="568548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954157" y="5069478"/>
                <a:ext cx="46780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200" b="0" i="0" dirty="0" smtClean="0"/>
                        <m:t>John</m:t>
                      </m:r>
                      <m:r>
                        <m:rPr>
                          <m:nor/>
                        </m:rPr>
                        <a:rPr lang="en-US" sz="3200" b="0" i="0" dirty="0" smtClean="0"/>
                        <m:t> </m:t>
                      </m:r>
                      <m:r>
                        <m:rPr>
                          <m:nor/>
                        </m:rPr>
                        <a:rPr lang="en-US" sz="3200" b="0" i="0" dirty="0" smtClean="0"/>
                        <m:t>Calls</m:t>
                      </m:r>
                      <m:r>
                        <a:rPr lang="en-US" sz="2800" i="1" u="sng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∦</m:t>
                      </m:r>
                      <m:r>
                        <m:rPr>
                          <m:nor/>
                        </m:rPr>
                        <a:rPr lang="en-US" sz="3200" b="0" i="0" dirty="0" smtClean="0"/>
                        <m:t>Mary</m:t>
                      </m:r>
                      <m:r>
                        <m:rPr>
                          <m:nor/>
                        </m:rPr>
                        <a:rPr lang="en-US" sz="3200" b="0" i="0" dirty="0" smtClean="0"/>
                        <m:t> </m:t>
                      </m:r>
                      <m:r>
                        <m:rPr>
                          <m:nor/>
                        </m:rPr>
                        <a:rPr lang="en-US" sz="3200" b="0" i="0" dirty="0" smtClean="0"/>
                        <m:t>Calls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  <a:sym typeface="Symbol"/>
                        </a:rPr>
                        <m:t>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157" y="5069478"/>
                <a:ext cx="4678017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8362092" y="4553882"/>
            <a:ext cx="3240216" cy="1938992"/>
          </a:xfrm>
          <a:prstGeom prst="rect">
            <a:avLst/>
          </a:prstGeom>
          <a:solidFill>
            <a:srgbClr val="BFBFBF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When John calls you, the probability that Mary will also call you is higher than usual (because John usually calls when the alarm has gone off).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60346" y="4233176"/>
            <a:ext cx="1548000" cy="36004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John Calls</a:t>
            </a:r>
            <a:endParaRPr lang="el-GR" sz="2000" dirty="0"/>
          </a:p>
        </p:txBody>
      </p:sp>
      <p:cxnSp>
        <p:nvCxnSpPr>
          <p:cNvPr id="17" name="Straight Arrow Connector 16"/>
          <p:cNvCxnSpPr>
            <a:stCxn id="7" idx="2"/>
            <a:endCxn id="15" idx="0"/>
          </p:cNvCxnSpPr>
          <p:nvPr/>
        </p:nvCxnSpPr>
        <p:spPr>
          <a:xfrm flipH="1">
            <a:off x="1434346" y="3437559"/>
            <a:ext cx="824345" cy="795617"/>
          </a:xfrm>
          <a:prstGeom prst="straightConnector1">
            <a:avLst/>
          </a:prstGeom>
          <a:ln>
            <a:solidFill>
              <a:srgbClr val="0099FF"/>
            </a:solidFill>
            <a:tailEnd type="triangle" w="lg" len="lg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2470119" y="4225715"/>
            <a:ext cx="1548000" cy="36004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Mary Calls</a:t>
            </a:r>
            <a:endParaRPr lang="el-GR" sz="2000" dirty="0"/>
          </a:p>
        </p:txBody>
      </p:sp>
      <p:cxnSp>
        <p:nvCxnSpPr>
          <p:cNvPr id="20" name="Straight Arrow Connector 19"/>
          <p:cNvCxnSpPr>
            <a:stCxn id="7" idx="2"/>
            <a:endCxn id="19" idx="0"/>
          </p:cNvCxnSpPr>
          <p:nvPr/>
        </p:nvCxnSpPr>
        <p:spPr>
          <a:xfrm>
            <a:off x="2258691" y="3437559"/>
            <a:ext cx="985428" cy="788156"/>
          </a:xfrm>
          <a:prstGeom prst="straightConnector1">
            <a:avLst/>
          </a:prstGeom>
          <a:ln>
            <a:solidFill>
              <a:srgbClr val="0099FF"/>
            </a:solidFill>
            <a:tailEnd type="triangle" w="lg" len="lg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0963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Forks</a:t>
            </a:r>
            <a:endParaRPr lang="el-G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963478" y="2148930"/>
            <a:ext cx="5618921" cy="413756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200" dirty="0"/>
              <a:t>Conditioning on </a:t>
            </a:r>
            <a:r>
              <a:rPr lang="en-US" sz="3200" b="1" dirty="0"/>
              <a:t>common </a:t>
            </a:r>
            <a:r>
              <a:rPr lang="en-US" sz="3200" dirty="0"/>
              <a:t>causes </a:t>
            </a:r>
            <a:r>
              <a:rPr lang="en-US" sz="3200" b="1" dirty="0">
                <a:solidFill>
                  <a:srgbClr val="FF0000"/>
                </a:solidFill>
              </a:rPr>
              <a:t>blocks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/>
              <a:t>the path.</a:t>
            </a:r>
            <a:endParaRPr lang="el-GR" sz="3200" dirty="0">
              <a:solidFill>
                <a:schemeClr val="accent2"/>
              </a:solidFill>
            </a:endParaRPr>
          </a:p>
          <a:p>
            <a:pPr algn="l"/>
            <a:endParaRPr lang="el-GR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CCDCE5-4316-4054-8E01-72147F453FFE}" type="slidenum">
              <a:rPr lang="el-GR" smtClean="0"/>
              <a:pPr>
                <a:defRPr/>
              </a:pPr>
              <a:t>41</a:t>
            </a:fld>
            <a:endParaRPr lang="el-GR"/>
          </a:p>
        </p:txBody>
      </p:sp>
      <p:sp>
        <p:nvSpPr>
          <p:cNvPr id="27" name="TextBox 26"/>
          <p:cNvSpPr txBox="1"/>
          <p:nvPr/>
        </p:nvSpPr>
        <p:spPr>
          <a:xfrm>
            <a:off x="874643" y="5069478"/>
            <a:ext cx="52876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</p:txBody>
      </p:sp>
      <p:grpSp>
        <p:nvGrpSpPr>
          <p:cNvPr id="5" name="Group 4"/>
          <p:cNvGrpSpPr/>
          <p:nvPr/>
        </p:nvGrpSpPr>
        <p:grpSpPr>
          <a:xfrm>
            <a:off x="519542" y="2148930"/>
            <a:ext cx="3518856" cy="1288628"/>
            <a:chOff x="1611371" y="2148931"/>
            <a:chExt cx="3518856" cy="1288628"/>
          </a:xfrm>
        </p:grpSpPr>
        <p:sp>
          <p:nvSpPr>
            <p:cNvPr id="17" name="Rounded Rectangle 16"/>
            <p:cNvSpPr/>
            <p:nvPr/>
          </p:nvSpPr>
          <p:spPr>
            <a:xfrm>
              <a:off x="1611371" y="2148931"/>
              <a:ext cx="1548000" cy="360040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Burglar</a:t>
              </a:r>
              <a:endParaRPr lang="el-GR" sz="2000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582227" y="2148931"/>
              <a:ext cx="1548000" cy="360040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Earthquake</a:t>
              </a:r>
              <a:endParaRPr lang="el-GR" sz="2000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596799" y="3077519"/>
              <a:ext cx="1548000" cy="360040"/>
            </a:xfrm>
            <a:prstGeom prst="round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Alarm</a:t>
              </a:r>
              <a:endParaRPr lang="el-GR" sz="2000" dirty="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cxnSp>
          <p:nvCxnSpPr>
            <p:cNvPr id="25" name="Straight Arrow Connector 24"/>
            <p:cNvCxnSpPr>
              <a:stCxn id="19" idx="2"/>
              <a:endCxn id="20" idx="0"/>
            </p:cNvCxnSpPr>
            <p:nvPr/>
          </p:nvCxnSpPr>
          <p:spPr>
            <a:xfrm flipH="1">
              <a:off x="3370799" y="2508971"/>
              <a:ext cx="985428" cy="568548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2385371" y="2508971"/>
              <a:ext cx="985428" cy="568548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954157" y="5069478"/>
                <a:ext cx="520810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200" b="0" i="0" dirty="0" smtClean="0"/>
                      <m:t>John</m:t>
                    </m:r>
                    <m:r>
                      <m:rPr>
                        <m:nor/>
                      </m:rPr>
                      <a:rPr lang="en-US" sz="3200" b="0" i="0" dirty="0" smtClean="0"/>
                      <m:t> </m:t>
                    </m:r>
                    <m:r>
                      <m:rPr>
                        <m:nor/>
                      </m:rPr>
                      <a:rPr lang="en-US" sz="3200" b="0" i="0" dirty="0" smtClean="0"/>
                      <m:t>Calls</m:t>
                    </m:r>
                    <m:r>
                      <a:rPr lang="en-US" sz="280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m:rPr>
                        <m:nor/>
                      </m:rPr>
                      <a:rPr lang="en-US" sz="3200" b="0" i="0" dirty="0" smtClean="0"/>
                      <m:t>Mary</m:t>
                    </m:r>
                    <m:r>
                      <m:rPr>
                        <m:nor/>
                      </m:rPr>
                      <a:rPr lang="en-US" sz="3200" b="0" i="0" dirty="0" smtClean="0"/>
                      <m:t> </m:t>
                    </m:r>
                    <m:r>
                      <m:rPr>
                        <m:nor/>
                      </m:rPr>
                      <a:rPr lang="en-US" sz="3200" b="0" i="0" dirty="0" smtClean="0"/>
                      <m:t>Calls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3200" dirty="0"/>
                  <a:t>Alarm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157" y="5069478"/>
                <a:ext cx="5208103" cy="584775"/>
              </a:xfrm>
              <a:prstGeom prst="rect">
                <a:avLst/>
              </a:prstGeom>
              <a:blipFill rotWithShape="0">
                <a:blip r:embed="rId2"/>
                <a:stretch>
                  <a:fillRect t="-12500" r="-1171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8297284" y="5185753"/>
            <a:ext cx="3240216" cy="1323439"/>
          </a:xfrm>
          <a:prstGeom prst="rect">
            <a:avLst/>
          </a:prstGeom>
          <a:solidFill>
            <a:srgbClr val="BFBFBF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If you  know the alarm has gone off, whether John has called does not change your belief that Mary will call.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60346" y="4233176"/>
            <a:ext cx="1548000" cy="36004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John Calls</a:t>
            </a:r>
            <a:endParaRPr lang="el-GR" sz="2000" dirty="0"/>
          </a:p>
        </p:txBody>
      </p:sp>
      <p:cxnSp>
        <p:nvCxnSpPr>
          <p:cNvPr id="23" name="Straight Arrow Connector 22"/>
          <p:cNvCxnSpPr>
            <a:endCxn id="22" idx="0"/>
          </p:cNvCxnSpPr>
          <p:nvPr/>
        </p:nvCxnSpPr>
        <p:spPr>
          <a:xfrm flipH="1">
            <a:off x="1434346" y="3437559"/>
            <a:ext cx="824345" cy="795617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2470119" y="4225715"/>
            <a:ext cx="1548000" cy="36004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Mary Calls</a:t>
            </a:r>
            <a:endParaRPr lang="el-GR" sz="2000" dirty="0"/>
          </a:p>
        </p:txBody>
      </p:sp>
      <p:cxnSp>
        <p:nvCxnSpPr>
          <p:cNvPr id="29" name="Straight Arrow Connector 28"/>
          <p:cNvCxnSpPr>
            <a:cxnSpLocks/>
            <a:stCxn id="20" idx="2"/>
            <a:endCxn id="28" idx="0"/>
          </p:cNvCxnSpPr>
          <p:nvPr/>
        </p:nvCxnSpPr>
        <p:spPr>
          <a:xfrm>
            <a:off x="2278970" y="3437558"/>
            <a:ext cx="965149" cy="788157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9353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84B22-7F8F-4FB3-A769-7883A739A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Chains and forks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E6F419-2053-491B-BC62-74DA17580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42</a:t>
            </a:fld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1F9A49F-8420-4A2D-B90D-635146A28E58}"/>
              </a:ext>
            </a:extLst>
          </p:cNvPr>
          <p:cNvCxnSpPr>
            <a:cxnSpLocks/>
          </p:cNvCxnSpPr>
          <p:nvPr/>
        </p:nvCxnSpPr>
        <p:spPr>
          <a:xfrm flipH="1">
            <a:off x="7494871" y="2276828"/>
            <a:ext cx="968906" cy="788156"/>
          </a:xfrm>
          <a:prstGeom prst="straightConnector1">
            <a:avLst/>
          </a:prstGeom>
          <a:ln>
            <a:solidFill>
              <a:srgbClr val="0099FF"/>
            </a:solidFill>
            <a:tailEnd type="triangle" w="lg" len="lg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3AD80D6-28F1-4FCE-A0D6-0E5823D73C24}"/>
              </a:ext>
            </a:extLst>
          </p:cNvPr>
          <p:cNvCxnSpPr>
            <a:cxnSpLocks/>
          </p:cNvCxnSpPr>
          <p:nvPr/>
        </p:nvCxnSpPr>
        <p:spPr>
          <a:xfrm>
            <a:off x="8463777" y="2276828"/>
            <a:ext cx="1100526" cy="788156"/>
          </a:xfrm>
          <a:prstGeom prst="straightConnector1">
            <a:avLst/>
          </a:prstGeom>
          <a:ln>
            <a:solidFill>
              <a:srgbClr val="0099FF"/>
            </a:solidFill>
            <a:tailEnd type="triangle" w="lg" len="lg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2B2DABE-2A2B-48DC-8A17-E134123D2E6F}"/>
              </a:ext>
            </a:extLst>
          </p:cNvPr>
          <p:cNvCxnSpPr>
            <a:cxnSpLocks/>
          </p:cNvCxnSpPr>
          <p:nvPr/>
        </p:nvCxnSpPr>
        <p:spPr>
          <a:xfrm>
            <a:off x="3718080" y="2276828"/>
            <a:ext cx="985428" cy="568548"/>
          </a:xfrm>
          <a:prstGeom prst="straightConnector1">
            <a:avLst/>
          </a:prstGeom>
          <a:ln>
            <a:solidFill>
              <a:srgbClr val="0099FF"/>
            </a:solidFill>
            <a:tailEnd type="triangle" w="lg" len="lg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8B9B156-8EC7-4B5F-9314-F4A0EC72B213}"/>
              </a:ext>
            </a:extLst>
          </p:cNvPr>
          <p:cNvCxnSpPr>
            <a:cxnSpLocks/>
          </p:cNvCxnSpPr>
          <p:nvPr/>
        </p:nvCxnSpPr>
        <p:spPr>
          <a:xfrm flipV="1">
            <a:off x="2627697" y="2276828"/>
            <a:ext cx="1090383" cy="568549"/>
          </a:xfrm>
          <a:prstGeom prst="straightConnector1">
            <a:avLst/>
          </a:prstGeom>
          <a:ln>
            <a:solidFill>
              <a:srgbClr val="0099FF"/>
            </a:solidFill>
            <a:tailEnd type="triangle" w="lg" len="lg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65F24CD-D448-48BC-B6DE-AD487EEF90BD}"/>
              </a:ext>
            </a:extLst>
          </p:cNvPr>
          <p:cNvSpPr txBox="1"/>
          <p:nvPr/>
        </p:nvSpPr>
        <p:spPr>
          <a:xfrm>
            <a:off x="3399285" y="3539486"/>
            <a:ext cx="109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Chains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29698C-9D9C-4A58-A009-FD4E5641BE85}"/>
              </a:ext>
            </a:extLst>
          </p:cNvPr>
          <p:cNvSpPr txBox="1"/>
          <p:nvPr/>
        </p:nvSpPr>
        <p:spPr>
          <a:xfrm>
            <a:off x="8331424" y="3487655"/>
            <a:ext cx="109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Forks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938CBF-CB8E-4DAC-BEEA-ED139B86F773}"/>
              </a:ext>
            </a:extLst>
          </p:cNvPr>
          <p:cNvSpPr txBox="1"/>
          <p:nvPr/>
        </p:nvSpPr>
        <p:spPr>
          <a:xfrm>
            <a:off x="500514" y="4822257"/>
            <a:ext cx="89212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Chains and forks are open</a:t>
            </a:r>
          </a:p>
          <a:p>
            <a:r>
              <a:rPr lang="en-US" sz="2400" dirty="0"/>
              <a:t>Conditioning on the middle node blocks them</a:t>
            </a:r>
          </a:p>
        </p:txBody>
      </p:sp>
    </p:spTree>
    <p:extLst>
      <p:ext uri="{BB962C8B-B14F-4D97-AF65-F5344CB8AC3E}">
        <p14:creationId xmlns:p14="http://schemas.microsoft.com/office/powerpoint/2010/main" val="30525361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Colliders</a:t>
            </a:r>
            <a:endParaRPr lang="el-GR" dirty="0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6069496" y="2148932"/>
            <a:ext cx="5512904" cy="413756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200" dirty="0"/>
              <a:t>A path that goes through a </a:t>
            </a:r>
            <a:r>
              <a:rPr lang="en-US" sz="3200" b="1" dirty="0"/>
              <a:t>common effect </a:t>
            </a:r>
            <a:r>
              <a:rPr lang="en-US" sz="3200" dirty="0"/>
              <a:t>is a </a:t>
            </a:r>
            <a:r>
              <a:rPr lang="en-US" sz="3200" b="1" dirty="0">
                <a:solidFill>
                  <a:srgbClr val="FF0000"/>
                </a:solidFill>
              </a:rPr>
              <a:t>blocked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/>
              <a:t>path (no information flows).</a:t>
            </a:r>
            <a:endParaRPr lang="el-GR" sz="3200" dirty="0"/>
          </a:p>
          <a:p>
            <a:pPr algn="l"/>
            <a:endParaRPr lang="el-GR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CCDCE5-4316-4054-8E01-72147F453FFE}" type="slidenum">
              <a:rPr lang="el-GR" smtClean="0"/>
              <a:pPr>
                <a:defRPr/>
              </a:pPr>
              <a:t>43</a:t>
            </a:fld>
            <a:endParaRPr lang="el-GR"/>
          </a:p>
        </p:txBody>
      </p:sp>
      <p:grpSp>
        <p:nvGrpSpPr>
          <p:cNvPr id="3" name="Group 2"/>
          <p:cNvGrpSpPr/>
          <p:nvPr/>
        </p:nvGrpSpPr>
        <p:grpSpPr>
          <a:xfrm>
            <a:off x="523123" y="2148932"/>
            <a:ext cx="3518856" cy="1288628"/>
            <a:chOff x="1611371" y="2148931"/>
            <a:chExt cx="3518856" cy="1288628"/>
          </a:xfrm>
        </p:grpSpPr>
        <p:sp>
          <p:nvSpPr>
            <p:cNvPr id="15" name="Rounded Rectangle 14"/>
            <p:cNvSpPr/>
            <p:nvPr/>
          </p:nvSpPr>
          <p:spPr>
            <a:xfrm>
              <a:off x="1611371" y="2148931"/>
              <a:ext cx="1548000" cy="360040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Burglar</a:t>
              </a:r>
              <a:endParaRPr lang="el-GR" sz="20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582227" y="2148931"/>
              <a:ext cx="1548000" cy="360040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Earthquake</a:t>
              </a:r>
              <a:endParaRPr lang="el-GR" sz="2000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596799" y="3077519"/>
              <a:ext cx="1548000" cy="360040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Alarm</a:t>
              </a:r>
              <a:endParaRPr lang="el-GR" sz="2000" dirty="0"/>
            </a:p>
          </p:txBody>
        </p:sp>
        <p:cxnSp>
          <p:nvCxnSpPr>
            <p:cNvPr id="23" name="Straight Arrow Connector 22"/>
            <p:cNvCxnSpPr>
              <a:stCxn id="15" idx="2"/>
              <a:endCxn id="19" idx="0"/>
            </p:cNvCxnSpPr>
            <p:nvPr/>
          </p:nvCxnSpPr>
          <p:spPr>
            <a:xfrm>
              <a:off x="2385371" y="2508971"/>
              <a:ext cx="985428" cy="56854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 w="lg" len="lg"/>
            </a:ln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7" idx="2"/>
              <a:endCxn id="19" idx="0"/>
            </p:cNvCxnSpPr>
            <p:nvPr/>
          </p:nvCxnSpPr>
          <p:spPr>
            <a:xfrm flipH="1">
              <a:off x="3370799" y="2508971"/>
              <a:ext cx="985428" cy="56854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 w="lg" len="lg"/>
            </a:ln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954157" y="5069478"/>
                <a:ext cx="46780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200" dirty="0" smtClean="0"/>
                      <m:t>Burglar</m:t>
                    </m:r>
                    <m:r>
                      <a:rPr lang="en-US" sz="280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m:rPr>
                        <m:nor/>
                      </m:rPr>
                      <a:rPr lang="en-US" sz="3200" b="0" i="0" dirty="0" smtClean="0"/>
                      <m:t>Earthquake</m:t>
                    </m:r>
                  </m:oMath>
                </a14:m>
                <a:r>
                  <a:rPr lang="en-US" sz="3200" dirty="0"/>
                  <a:t>|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sz="3200" b="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157" y="5069478"/>
                <a:ext cx="4678017" cy="584775"/>
              </a:xfrm>
              <a:prstGeom prst="rect">
                <a:avLst/>
              </a:prstGeom>
              <a:blipFill rotWithShape="0">
                <a:blip r:embed="rId2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8342184" y="5361865"/>
            <a:ext cx="3240216" cy="1200329"/>
          </a:xfrm>
          <a:prstGeom prst="rect">
            <a:avLst/>
          </a:prstGeom>
          <a:solidFill>
            <a:srgbClr val="BFBFBF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Burglaries and earthquakes are not correlated.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60346" y="4233176"/>
            <a:ext cx="1548000" cy="36004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John Calls</a:t>
            </a:r>
            <a:endParaRPr lang="el-GR" sz="2000" dirty="0"/>
          </a:p>
        </p:txBody>
      </p:sp>
      <p:cxnSp>
        <p:nvCxnSpPr>
          <p:cNvPr id="22" name="Straight Arrow Connector 21"/>
          <p:cNvCxnSpPr>
            <a:endCxn id="21" idx="0"/>
          </p:cNvCxnSpPr>
          <p:nvPr/>
        </p:nvCxnSpPr>
        <p:spPr>
          <a:xfrm flipH="1">
            <a:off x="1434346" y="3437559"/>
            <a:ext cx="824345" cy="795617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2470119" y="4225715"/>
            <a:ext cx="1548000" cy="36004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Mary Calls</a:t>
            </a:r>
            <a:endParaRPr lang="el-GR" sz="2000" dirty="0"/>
          </a:p>
        </p:txBody>
      </p:sp>
      <p:cxnSp>
        <p:nvCxnSpPr>
          <p:cNvPr id="28" name="Straight Arrow Connector 27"/>
          <p:cNvCxnSpPr>
            <a:stCxn id="19" idx="2"/>
            <a:endCxn id="26" idx="0"/>
          </p:cNvCxnSpPr>
          <p:nvPr/>
        </p:nvCxnSpPr>
        <p:spPr>
          <a:xfrm>
            <a:off x="2282551" y="3437560"/>
            <a:ext cx="961568" cy="788155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7960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Colliders</a:t>
            </a:r>
            <a:endParaRPr lang="el-GR" dirty="0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6069496" y="2148932"/>
            <a:ext cx="5512904" cy="413756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200" dirty="0"/>
              <a:t>However, conditioning on </a:t>
            </a:r>
            <a:r>
              <a:rPr lang="en-US" sz="3200" b="1" dirty="0"/>
              <a:t>common effects </a:t>
            </a:r>
            <a:r>
              <a:rPr lang="en-US" sz="3200" b="1" dirty="0">
                <a:solidFill>
                  <a:srgbClr val="0099FF"/>
                </a:solidFill>
              </a:rPr>
              <a:t>opens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/>
              <a:t>the path (information flows through the path.)</a:t>
            </a:r>
            <a:endParaRPr lang="el-GR" sz="3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/>
            <a:endParaRPr lang="el-GR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CCDCE5-4316-4054-8E01-72147F453FFE}" type="slidenum">
              <a:rPr lang="el-GR" smtClean="0"/>
              <a:pPr>
                <a:defRPr/>
              </a:pPr>
              <a:t>44</a:t>
            </a:fld>
            <a:endParaRPr lang="el-GR"/>
          </a:p>
        </p:txBody>
      </p:sp>
      <p:grpSp>
        <p:nvGrpSpPr>
          <p:cNvPr id="3" name="Group 2"/>
          <p:cNvGrpSpPr/>
          <p:nvPr/>
        </p:nvGrpSpPr>
        <p:grpSpPr>
          <a:xfrm>
            <a:off x="585747" y="2148931"/>
            <a:ext cx="3518856" cy="1288628"/>
            <a:chOff x="1611371" y="2148931"/>
            <a:chExt cx="3518856" cy="1288628"/>
          </a:xfrm>
        </p:grpSpPr>
        <p:sp>
          <p:nvSpPr>
            <p:cNvPr id="15" name="Rounded Rectangle 14"/>
            <p:cNvSpPr/>
            <p:nvPr/>
          </p:nvSpPr>
          <p:spPr>
            <a:xfrm>
              <a:off x="1611371" y="2148931"/>
              <a:ext cx="1548000" cy="360040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Burglar</a:t>
              </a:r>
              <a:endParaRPr lang="el-GR" sz="20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582227" y="2148931"/>
              <a:ext cx="1548000" cy="360040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Earthquake</a:t>
              </a:r>
              <a:endParaRPr lang="el-GR" sz="2000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596799" y="3077519"/>
              <a:ext cx="1548000" cy="360040"/>
            </a:xfrm>
            <a:prstGeom prst="round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Alarm</a:t>
              </a:r>
              <a:endParaRPr lang="el-GR" sz="2000" dirty="0"/>
            </a:p>
          </p:txBody>
        </p:sp>
        <p:cxnSp>
          <p:nvCxnSpPr>
            <p:cNvPr id="23" name="Straight Arrow Connector 22"/>
            <p:cNvCxnSpPr>
              <a:stCxn id="15" idx="2"/>
              <a:endCxn id="19" idx="0"/>
            </p:cNvCxnSpPr>
            <p:nvPr/>
          </p:nvCxnSpPr>
          <p:spPr>
            <a:xfrm>
              <a:off x="2385371" y="2508971"/>
              <a:ext cx="985428" cy="568548"/>
            </a:xfrm>
            <a:prstGeom prst="straightConnector1">
              <a:avLst/>
            </a:prstGeom>
            <a:ln>
              <a:solidFill>
                <a:srgbClr val="0099FF"/>
              </a:solidFill>
              <a:tailEnd type="triangle" w="lg" len="lg"/>
            </a:ln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7" idx="2"/>
              <a:endCxn id="19" idx="0"/>
            </p:cNvCxnSpPr>
            <p:nvPr/>
          </p:nvCxnSpPr>
          <p:spPr>
            <a:xfrm flipH="1">
              <a:off x="3370799" y="2508971"/>
              <a:ext cx="985428" cy="568548"/>
            </a:xfrm>
            <a:prstGeom prst="straightConnector1">
              <a:avLst/>
            </a:prstGeom>
            <a:ln>
              <a:solidFill>
                <a:srgbClr val="0099FF"/>
              </a:solidFill>
              <a:tailEnd type="triangle" w="lg" len="lg"/>
            </a:ln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954157" y="5069478"/>
                <a:ext cx="511533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200" dirty="0" smtClean="0"/>
                      <m:t>Burglar</m:t>
                    </m:r>
                    <m:r>
                      <a:rPr lang="en-US" sz="280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∦</m:t>
                    </m:r>
                    <m:r>
                      <m:rPr>
                        <m:nor/>
                      </m:rPr>
                      <a:rPr lang="en-US" sz="3200" b="0" i="0" dirty="0" smtClean="0"/>
                      <m:t>Earthquake</m:t>
                    </m:r>
                  </m:oMath>
                </a14:m>
                <a:r>
                  <a:rPr lang="en-US" sz="3200" dirty="0"/>
                  <a:t>|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200" b="0" i="0" dirty="0" smtClean="0"/>
                      <m:t>Alarm</m:t>
                    </m:r>
                  </m:oMath>
                </a14:m>
                <a:endParaRPr lang="en-US" sz="3200" dirty="0">
                  <a:latin typeface="AR ESSENCE" panose="02000000000000000000" pitchFamily="2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157" y="5069478"/>
                <a:ext cx="5115339" cy="584775"/>
              </a:xfrm>
              <a:prstGeom prst="rect">
                <a:avLst/>
              </a:prstGeom>
              <a:blipFill rotWithShape="0">
                <a:blip r:embed="rId2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8342184" y="5465616"/>
            <a:ext cx="3240216" cy="923330"/>
          </a:xfrm>
          <a:prstGeom prst="rect">
            <a:avLst/>
          </a:prstGeom>
          <a:solidFill>
            <a:srgbClr val="BFBFBF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Your alarm has gone off. If there is also an earthquake, you think there is probably no burglary.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60346" y="4233176"/>
            <a:ext cx="1548000" cy="36004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John Calls</a:t>
            </a:r>
            <a:endParaRPr lang="el-GR" sz="2000" dirty="0"/>
          </a:p>
        </p:txBody>
      </p:sp>
      <p:cxnSp>
        <p:nvCxnSpPr>
          <p:cNvPr id="22" name="Straight Arrow Connector 21"/>
          <p:cNvCxnSpPr>
            <a:endCxn id="21" idx="0"/>
          </p:cNvCxnSpPr>
          <p:nvPr/>
        </p:nvCxnSpPr>
        <p:spPr>
          <a:xfrm flipH="1">
            <a:off x="1434346" y="3437559"/>
            <a:ext cx="824345" cy="795617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282551" y="3437560"/>
            <a:ext cx="961568" cy="788155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2470119" y="4225715"/>
            <a:ext cx="1548000" cy="36004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Mary Calls</a:t>
            </a:r>
            <a:endParaRPr lang="el-GR" sz="2000" dirty="0"/>
          </a:p>
        </p:txBody>
      </p:sp>
    </p:spTree>
    <p:extLst>
      <p:ext uri="{BB962C8B-B14F-4D97-AF65-F5344CB8AC3E}">
        <p14:creationId xmlns:p14="http://schemas.microsoft.com/office/powerpoint/2010/main" val="40887874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CCDCE5-4316-4054-8E01-72147F453FFE}" type="slidenum">
              <a:rPr lang="el-GR" smtClean="0"/>
              <a:pPr>
                <a:defRPr/>
              </a:pPr>
              <a:t>45</a:t>
            </a:fld>
            <a:endParaRPr lang="el-GR"/>
          </a:p>
        </p:txBody>
      </p:sp>
      <p:sp>
        <p:nvSpPr>
          <p:cNvPr id="6" name="Rounded Rectangle 5"/>
          <p:cNvSpPr/>
          <p:nvPr/>
        </p:nvSpPr>
        <p:spPr>
          <a:xfrm>
            <a:off x="585747" y="2148931"/>
            <a:ext cx="1548000" cy="36004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Burglar</a:t>
            </a:r>
            <a:endParaRPr lang="el-GR" sz="2000" dirty="0"/>
          </a:p>
        </p:txBody>
      </p:sp>
      <p:sp>
        <p:nvSpPr>
          <p:cNvPr id="7" name="Rounded Rectangle 6"/>
          <p:cNvSpPr/>
          <p:nvPr/>
        </p:nvSpPr>
        <p:spPr>
          <a:xfrm>
            <a:off x="2556603" y="2148931"/>
            <a:ext cx="1548000" cy="36004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Earthquake</a:t>
            </a:r>
            <a:endParaRPr lang="el-GR" sz="2000" dirty="0"/>
          </a:p>
        </p:txBody>
      </p:sp>
      <p:sp>
        <p:nvSpPr>
          <p:cNvPr id="8" name="Rounded Rectangle 7"/>
          <p:cNvSpPr/>
          <p:nvPr/>
        </p:nvSpPr>
        <p:spPr>
          <a:xfrm>
            <a:off x="1571175" y="3077519"/>
            <a:ext cx="1548000" cy="36004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Alarm</a:t>
            </a:r>
            <a:endParaRPr lang="el-GR" sz="2000" dirty="0"/>
          </a:p>
        </p:txBody>
      </p:sp>
      <p:cxnSp>
        <p:nvCxnSpPr>
          <p:cNvPr id="10" name="Straight Arrow Connector 9"/>
          <p:cNvCxnSpPr>
            <a:stCxn id="6" idx="2"/>
            <a:endCxn id="8" idx="0"/>
          </p:cNvCxnSpPr>
          <p:nvPr/>
        </p:nvCxnSpPr>
        <p:spPr>
          <a:xfrm>
            <a:off x="1359747" y="2508971"/>
            <a:ext cx="985428" cy="568548"/>
          </a:xfrm>
          <a:prstGeom prst="straightConnector1">
            <a:avLst/>
          </a:prstGeom>
          <a:ln>
            <a:solidFill>
              <a:srgbClr val="0099FF"/>
            </a:solidFill>
            <a:tailEnd type="triangle" w="lg" len="lg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2"/>
            <a:endCxn id="8" idx="0"/>
          </p:cNvCxnSpPr>
          <p:nvPr/>
        </p:nvCxnSpPr>
        <p:spPr>
          <a:xfrm flipH="1">
            <a:off x="2345175" y="2508971"/>
            <a:ext cx="985428" cy="568548"/>
          </a:xfrm>
          <a:prstGeom prst="straightConnector1">
            <a:avLst/>
          </a:prstGeom>
          <a:ln>
            <a:solidFill>
              <a:srgbClr val="0099FF"/>
            </a:solidFill>
            <a:tailEnd type="triangle" w="lg" len="lg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954157" y="5069478"/>
                <a:ext cx="511533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200" dirty="0" smtClean="0"/>
                      <m:t>Burglar</m:t>
                    </m:r>
                    <m:r>
                      <a:rPr lang="en-US" sz="2800" i="1" u="sng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∦</m:t>
                    </m:r>
                    <m:r>
                      <m:rPr>
                        <m:nor/>
                      </m:rPr>
                      <a:rPr lang="en-US" sz="3200" b="0" i="0" dirty="0" smtClean="0"/>
                      <m:t>Earthquake</m:t>
                    </m:r>
                  </m:oMath>
                </a14:m>
                <a:r>
                  <a:rPr lang="en-US" sz="3200" dirty="0"/>
                  <a:t>|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200" b="0" i="0" dirty="0" smtClean="0"/>
                      <m:t>Call</m:t>
                    </m:r>
                  </m:oMath>
                </a14:m>
                <a:endParaRPr lang="en-US" sz="3200" dirty="0">
                  <a:latin typeface="AR ESSENCE" panose="02000000000000000000" pitchFamily="2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157" y="5069478"/>
                <a:ext cx="5115339" cy="584775"/>
              </a:xfrm>
              <a:prstGeom prst="rect">
                <a:avLst/>
              </a:prstGeom>
              <a:blipFill rotWithShape="0">
                <a:blip r:embed="rId2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6492352" y="1927700"/>
            <a:ext cx="5214551" cy="3145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3200" b="0"/>
            </a:lvl1pPr>
            <a:lvl2pPr indent="-182880" algn="just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800">
                <a:solidFill>
                  <a:schemeClr val="bg2">
                    <a:lumMod val="25000"/>
                  </a:schemeClr>
                </a:solidFill>
              </a:defRPr>
            </a:lvl2pPr>
            <a:lvl3pPr marL="731520" indent="-182880" algn="just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2400">
                <a:solidFill>
                  <a:schemeClr val="bg2">
                    <a:lumMod val="25000"/>
                  </a:schemeClr>
                </a:solidFill>
              </a:defRPr>
            </a:lvl3pPr>
            <a:lvl4pPr marL="1005840" indent="-182880" algn="just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>
                <a:solidFill>
                  <a:schemeClr val="bg2">
                    <a:lumMod val="25000"/>
                  </a:schemeClr>
                </a:solidFill>
              </a:defRPr>
            </a:lvl4pPr>
            <a:lvl5pPr marL="1188720" indent="-137160" algn="just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baseline="0">
                <a:solidFill>
                  <a:schemeClr val="bg2">
                    <a:lumMod val="25000"/>
                  </a:schemeClr>
                </a:solidFill>
              </a:defRPr>
            </a:lvl5pPr>
            <a:lvl6pPr marL="1371600" indent="-18288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/>
            </a:lvl6pPr>
            <a:lvl7pPr marL="1554480" indent="-18288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/>
            </a:lvl7pPr>
            <a:lvl8pPr marL="1737360" indent="-18288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/>
            </a:lvl8pPr>
            <a:lvl9pPr marL="1920240" indent="-18288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/>
            </a:lvl9pPr>
          </a:lstStyle>
          <a:p>
            <a:r>
              <a:rPr lang="en-US" dirty="0"/>
              <a:t>However, conditioning on common (</a:t>
            </a:r>
            <a:r>
              <a:rPr lang="en-US" u="sng" dirty="0"/>
              <a:t>not necessarily direct</a:t>
            </a:r>
            <a:r>
              <a:rPr lang="en-US" dirty="0"/>
              <a:t>) effects </a:t>
            </a:r>
            <a:r>
              <a:rPr lang="en-US" dirty="0">
                <a:solidFill>
                  <a:srgbClr val="0099FF"/>
                </a:solidFill>
              </a:rPr>
              <a:t>opens</a:t>
            </a:r>
            <a:r>
              <a:rPr lang="en-US" dirty="0"/>
              <a:t> the path (information flows through the path).</a:t>
            </a:r>
            <a:endParaRPr lang="el-GR" dirty="0"/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300620" y="5456884"/>
            <a:ext cx="3240216" cy="923330"/>
          </a:xfrm>
          <a:prstGeom prst="rect">
            <a:avLst/>
          </a:prstGeom>
          <a:solidFill>
            <a:srgbClr val="BFBFBF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John  is calling. If there is also an earthquake, you think there is probably no burglary.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60346" y="4233176"/>
            <a:ext cx="1548000" cy="360040"/>
          </a:xfrm>
          <a:prstGeom prst="round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John Calls</a:t>
            </a:r>
            <a:endParaRPr lang="el-GR" sz="2000" dirty="0"/>
          </a:p>
        </p:txBody>
      </p:sp>
      <p:cxnSp>
        <p:nvCxnSpPr>
          <p:cNvPr id="17" name="Straight Arrow Connector 16"/>
          <p:cNvCxnSpPr>
            <a:endCxn id="16" idx="0"/>
          </p:cNvCxnSpPr>
          <p:nvPr/>
        </p:nvCxnSpPr>
        <p:spPr>
          <a:xfrm flipH="1">
            <a:off x="1434346" y="3437559"/>
            <a:ext cx="824345" cy="795617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282551" y="3437560"/>
            <a:ext cx="961568" cy="788155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2470119" y="4225715"/>
            <a:ext cx="1548000" cy="36004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Mary Calls</a:t>
            </a:r>
            <a:endParaRPr lang="el-GR" sz="2000" dirty="0"/>
          </a:p>
        </p:txBody>
      </p:sp>
    </p:spTree>
    <p:extLst>
      <p:ext uri="{BB962C8B-B14F-4D97-AF65-F5344CB8AC3E}">
        <p14:creationId xmlns:p14="http://schemas.microsoft.com/office/powerpoint/2010/main" val="41171619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84B22-7F8F-4FB3-A769-7883A739A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Colliders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E6F419-2053-491B-BC62-74DA17580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938CBF-CB8E-4DAC-BEEA-ED139B86F773}"/>
              </a:ext>
            </a:extLst>
          </p:cNvPr>
          <p:cNvSpPr txBox="1"/>
          <p:nvPr/>
        </p:nvSpPr>
        <p:spPr>
          <a:xfrm>
            <a:off x="500514" y="4822257"/>
            <a:ext cx="89212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Colliders are blocked</a:t>
            </a:r>
          </a:p>
          <a:p>
            <a:r>
              <a:rPr lang="en-US" sz="2400" dirty="0"/>
              <a:t>Conditioning on (a descendant of ) the middle node opens them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D0053A9-6F20-4C27-903B-6A9E6A91E2DA}"/>
              </a:ext>
            </a:extLst>
          </p:cNvPr>
          <p:cNvCxnSpPr/>
          <p:nvPr/>
        </p:nvCxnSpPr>
        <p:spPr>
          <a:xfrm>
            <a:off x="1297123" y="2508972"/>
            <a:ext cx="985428" cy="568548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A73F52B-7465-407C-9CF9-7D08597CDF29}"/>
              </a:ext>
            </a:extLst>
          </p:cNvPr>
          <p:cNvCxnSpPr/>
          <p:nvPr/>
        </p:nvCxnSpPr>
        <p:spPr>
          <a:xfrm flipH="1">
            <a:off x="2282551" y="2508972"/>
            <a:ext cx="985428" cy="568548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4416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(non) colliders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CCDCE5-4316-4054-8E01-72147F453FFE}" type="slidenum">
              <a:rPr lang="el-GR" smtClean="0"/>
              <a:pPr>
                <a:defRPr/>
              </a:pPr>
              <a:t>47</a:t>
            </a:fld>
            <a:endParaRPr lang="el-GR"/>
          </a:p>
        </p:txBody>
      </p:sp>
      <p:sp>
        <p:nvSpPr>
          <p:cNvPr id="10" name="TextBox 9"/>
          <p:cNvSpPr txBox="1"/>
          <p:nvPr/>
        </p:nvSpPr>
        <p:spPr>
          <a:xfrm>
            <a:off x="652008" y="4542735"/>
            <a:ext cx="11047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 a triple X-Y-Z: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" y="5103412"/>
            <a:ext cx="110470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If both edges are into Y, the triplet (and Y) is a </a:t>
            </a:r>
            <a:r>
              <a:rPr lang="en-US" sz="2800" dirty="0">
                <a:solidFill>
                  <a:srgbClr val="00B050"/>
                </a:solidFill>
              </a:rPr>
              <a:t>collider</a:t>
            </a:r>
            <a:r>
              <a:rPr lang="en-US" sz="2800" dirty="0"/>
              <a:t>.</a:t>
            </a:r>
          </a:p>
          <a:p>
            <a:r>
              <a:rPr lang="en-US" sz="2800" dirty="0"/>
              <a:t>Otherwise the triplet (and Y)  is a </a:t>
            </a:r>
            <a:r>
              <a:rPr lang="en-US" sz="2800" dirty="0">
                <a:solidFill>
                  <a:srgbClr val="7030A0"/>
                </a:solidFill>
              </a:rPr>
              <a:t>non-collider</a:t>
            </a:r>
            <a:r>
              <a:rPr lang="en-US" sz="2800" dirty="0"/>
              <a:t>.</a:t>
            </a:r>
          </a:p>
        </p:txBody>
      </p:sp>
      <p:sp>
        <p:nvSpPr>
          <p:cNvPr id="48" name="Rectangle 47"/>
          <p:cNvSpPr/>
          <p:nvPr/>
        </p:nvSpPr>
        <p:spPr>
          <a:xfrm>
            <a:off x="8564880" y="4785360"/>
            <a:ext cx="2313654" cy="14325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The term is used to denote both the triplet and the middle node!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609600" y="1882231"/>
            <a:ext cx="1935480" cy="1440089"/>
            <a:chOff x="1611371" y="2148931"/>
            <a:chExt cx="3518856" cy="1288628"/>
          </a:xfrm>
        </p:grpSpPr>
        <p:sp>
          <p:nvSpPr>
            <p:cNvPr id="36" name="Rounded Rectangle 35"/>
            <p:cNvSpPr/>
            <p:nvPr/>
          </p:nvSpPr>
          <p:spPr>
            <a:xfrm>
              <a:off x="1611371" y="2148931"/>
              <a:ext cx="1548000" cy="360040"/>
            </a:xfrm>
            <a:prstGeom prst="roundRect">
              <a:avLst/>
            </a:prstGeom>
            <a:ln w="28575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X</a:t>
              </a:r>
              <a:endParaRPr lang="el-GR" sz="2000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3582227" y="2148931"/>
              <a:ext cx="1548000" cy="360040"/>
            </a:xfrm>
            <a:prstGeom prst="roundRect">
              <a:avLst/>
            </a:prstGeom>
            <a:ln w="28575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Z</a:t>
              </a:r>
              <a:endParaRPr lang="el-GR" sz="2000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596799" y="3077519"/>
              <a:ext cx="1548000" cy="360040"/>
            </a:xfrm>
            <a:prstGeom prst="roundRect">
              <a:avLst/>
            </a:prstGeom>
            <a:ln w="28575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Y</a:t>
              </a:r>
              <a:endParaRPr lang="el-GR" sz="2000" dirty="0"/>
            </a:p>
          </p:txBody>
        </p:sp>
        <p:cxnSp>
          <p:nvCxnSpPr>
            <p:cNvPr id="39" name="Straight Arrow Connector 38"/>
            <p:cNvCxnSpPr>
              <a:stCxn id="37" idx="2"/>
              <a:endCxn id="38" idx="0"/>
            </p:cNvCxnSpPr>
            <p:nvPr/>
          </p:nvCxnSpPr>
          <p:spPr>
            <a:xfrm flipH="1">
              <a:off x="3370799" y="2508971"/>
              <a:ext cx="985428" cy="568548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2385371" y="2508971"/>
              <a:ext cx="985428" cy="568548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535680" y="1882231"/>
            <a:ext cx="1935480" cy="1440089"/>
            <a:chOff x="1611371" y="2148931"/>
            <a:chExt cx="3518856" cy="1288628"/>
          </a:xfrm>
        </p:grpSpPr>
        <p:sp>
          <p:nvSpPr>
            <p:cNvPr id="42" name="Rounded Rectangle 41"/>
            <p:cNvSpPr/>
            <p:nvPr/>
          </p:nvSpPr>
          <p:spPr>
            <a:xfrm>
              <a:off x="1611371" y="2148931"/>
              <a:ext cx="1548000" cy="360040"/>
            </a:xfrm>
            <a:prstGeom prst="roundRect">
              <a:avLst/>
            </a:prstGeom>
            <a:ln w="28575"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X</a:t>
              </a:r>
              <a:endParaRPr lang="el-GR" sz="2000" dirty="0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3582227" y="2148931"/>
              <a:ext cx="1548000" cy="360040"/>
            </a:xfrm>
            <a:prstGeom prst="roundRect">
              <a:avLst/>
            </a:prstGeom>
            <a:ln w="28575"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Z</a:t>
              </a:r>
              <a:endParaRPr lang="el-GR" sz="2000" dirty="0"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2596799" y="3077519"/>
              <a:ext cx="1548000" cy="360040"/>
            </a:xfrm>
            <a:prstGeom prst="roundRect">
              <a:avLst/>
            </a:prstGeom>
            <a:ln w="28575"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Y</a:t>
              </a:r>
              <a:endParaRPr lang="el-GR" sz="2000" dirty="0"/>
            </a:p>
          </p:txBody>
        </p:sp>
        <p:cxnSp>
          <p:nvCxnSpPr>
            <p:cNvPr id="50" name="Straight Arrow Connector 49"/>
            <p:cNvCxnSpPr>
              <a:stCxn id="43" idx="2"/>
              <a:endCxn id="49" idx="0"/>
            </p:cNvCxnSpPr>
            <p:nvPr/>
          </p:nvCxnSpPr>
          <p:spPr>
            <a:xfrm flipH="1">
              <a:off x="3370799" y="2508971"/>
              <a:ext cx="985428" cy="568548"/>
            </a:xfrm>
            <a:prstGeom prst="straightConnector1">
              <a:avLst/>
            </a:prstGeom>
            <a:ln>
              <a:solidFill>
                <a:srgbClr val="7030A0"/>
              </a:solidFill>
              <a:headEnd type="triangle" w="lg" len="lg"/>
              <a:tailEnd type="non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2385371" y="2508971"/>
              <a:ext cx="985428" cy="568548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6477324" y="1882231"/>
            <a:ext cx="1935480" cy="1440089"/>
            <a:chOff x="1611371" y="2148931"/>
            <a:chExt cx="3518856" cy="1288628"/>
          </a:xfrm>
        </p:grpSpPr>
        <p:sp>
          <p:nvSpPr>
            <p:cNvPr id="53" name="Rounded Rectangle 52"/>
            <p:cNvSpPr/>
            <p:nvPr/>
          </p:nvSpPr>
          <p:spPr>
            <a:xfrm>
              <a:off x="1611371" y="2148931"/>
              <a:ext cx="1548000" cy="360040"/>
            </a:xfrm>
            <a:prstGeom prst="roundRect">
              <a:avLst/>
            </a:prstGeom>
            <a:ln w="28575"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X</a:t>
              </a:r>
              <a:endParaRPr lang="el-GR" sz="2000" dirty="0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3582227" y="2148931"/>
              <a:ext cx="1548000" cy="360040"/>
            </a:xfrm>
            <a:prstGeom prst="roundRect">
              <a:avLst/>
            </a:prstGeom>
            <a:ln w="28575"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Z</a:t>
              </a:r>
              <a:endParaRPr lang="el-GR" sz="2000" dirty="0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2596799" y="3077519"/>
              <a:ext cx="1548000" cy="360040"/>
            </a:xfrm>
            <a:prstGeom prst="roundRect">
              <a:avLst/>
            </a:prstGeom>
            <a:ln w="28575"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Y</a:t>
              </a:r>
              <a:endParaRPr lang="el-GR" sz="2000" dirty="0"/>
            </a:p>
          </p:txBody>
        </p:sp>
        <p:cxnSp>
          <p:nvCxnSpPr>
            <p:cNvPr id="56" name="Straight Arrow Connector 55"/>
            <p:cNvCxnSpPr>
              <a:stCxn id="54" idx="2"/>
              <a:endCxn id="55" idx="0"/>
            </p:cNvCxnSpPr>
            <p:nvPr/>
          </p:nvCxnSpPr>
          <p:spPr>
            <a:xfrm flipH="1">
              <a:off x="3370799" y="2508971"/>
              <a:ext cx="985428" cy="568548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55" idx="0"/>
              <a:endCxn id="53" idx="2"/>
            </p:cNvCxnSpPr>
            <p:nvPr/>
          </p:nvCxnSpPr>
          <p:spPr>
            <a:xfrm flipH="1" flipV="1">
              <a:off x="2385371" y="2508971"/>
              <a:ext cx="985428" cy="568548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9368778" y="1925768"/>
            <a:ext cx="1935480" cy="1440089"/>
            <a:chOff x="1611371" y="2148931"/>
            <a:chExt cx="3518856" cy="1288628"/>
          </a:xfrm>
        </p:grpSpPr>
        <p:sp>
          <p:nvSpPr>
            <p:cNvPr id="59" name="Rounded Rectangle 58"/>
            <p:cNvSpPr/>
            <p:nvPr/>
          </p:nvSpPr>
          <p:spPr>
            <a:xfrm>
              <a:off x="1611371" y="2148931"/>
              <a:ext cx="1548000" cy="360040"/>
            </a:xfrm>
            <a:prstGeom prst="roundRect">
              <a:avLst/>
            </a:prstGeom>
            <a:ln w="28575"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X</a:t>
              </a:r>
              <a:endParaRPr lang="el-GR" sz="2000" dirty="0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3582227" y="2148931"/>
              <a:ext cx="1548000" cy="360040"/>
            </a:xfrm>
            <a:prstGeom prst="roundRect">
              <a:avLst/>
            </a:prstGeom>
            <a:ln w="28575"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Z</a:t>
              </a:r>
              <a:endParaRPr lang="el-GR" sz="2000" dirty="0"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2596799" y="3077519"/>
              <a:ext cx="1548000" cy="360040"/>
            </a:xfrm>
            <a:prstGeom prst="roundRect">
              <a:avLst/>
            </a:prstGeom>
            <a:ln w="28575"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Y</a:t>
              </a:r>
              <a:endParaRPr lang="el-GR" sz="2000" dirty="0"/>
            </a:p>
          </p:txBody>
        </p:sp>
        <p:cxnSp>
          <p:nvCxnSpPr>
            <p:cNvPr id="62" name="Straight Arrow Connector 61"/>
            <p:cNvCxnSpPr>
              <a:stCxn id="61" idx="0"/>
              <a:endCxn id="59" idx="2"/>
            </p:cNvCxnSpPr>
            <p:nvPr/>
          </p:nvCxnSpPr>
          <p:spPr>
            <a:xfrm flipH="1" flipV="1">
              <a:off x="2385371" y="2508971"/>
              <a:ext cx="985428" cy="568548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61" idx="0"/>
              <a:endCxn id="60" idx="2"/>
            </p:cNvCxnSpPr>
            <p:nvPr/>
          </p:nvCxnSpPr>
          <p:spPr>
            <a:xfrm flipV="1">
              <a:off x="3370799" y="2508971"/>
              <a:ext cx="985428" cy="568548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>
            <a:off x="1035324" y="3657599"/>
            <a:ext cx="108403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collider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806688" y="3614714"/>
            <a:ext cx="1393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non- collider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788829" y="3646126"/>
            <a:ext cx="1393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non- collider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9639786" y="3648968"/>
            <a:ext cx="1393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non- collider</a:t>
            </a:r>
          </a:p>
        </p:txBody>
      </p:sp>
      <p:cxnSp>
        <p:nvCxnSpPr>
          <p:cNvPr id="68" name="Straight Arrow Connector 67"/>
          <p:cNvCxnSpPr>
            <a:stCxn id="37" idx="1"/>
            <a:endCxn id="36" idx="3"/>
          </p:cNvCxnSpPr>
          <p:nvPr/>
        </p:nvCxnSpPr>
        <p:spPr>
          <a:xfrm flipH="1">
            <a:off x="1461048" y="2083410"/>
            <a:ext cx="232584" cy="0"/>
          </a:xfrm>
          <a:prstGeom prst="straightConnector1">
            <a:avLst/>
          </a:prstGeom>
          <a:ln>
            <a:solidFill>
              <a:srgbClr val="B6B7BA"/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4389668" y="2083410"/>
            <a:ext cx="232584" cy="0"/>
          </a:xfrm>
          <a:prstGeom prst="straightConnector1">
            <a:avLst/>
          </a:prstGeom>
          <a:ln>
            <a:solidFill>
              <a:srgbClr val="B6B7BA"/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7328772" y="2083410"/>
            <a:ext cx="232584" cy="0"/>
          </a:xfrm>
          <a:prstGeom prst="straightConnector1">
            <a:avLst/>
          </a:prstGeom>
          <a:ln>
            <a:solidFill>
              <a:srgbClr val="B6B7BA"/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10220226" y="2126947"/>
            <a:ext cx="232584" cy="0"/>
          </a:xfrm>
          <a:prstGeom prst="straightConnector1">
            <a:avLst/>
          </a:prstGeom>
          <a:ln>
            <a:solidFill>
              <a:srgbClr val="B6B7BA"/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6436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724985" y="4636558"/>
            <a:ext cx="1104703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collider triplet is a </a:t>
            </a:r>
            <a:r>
              <a:rPr lang="en-US" sz="2800" dirty="0">
                <a:solidFill>
                  <a:srgbClr val="FF0000"/>
                </a:solidFill>
              </a:rPr>
              <a:t>blocked</a:t>
            </a:r>
            <a:r>
              <a:rPr lang="en-US" sz="2800" dirty="0"/>
              <a:t> path</a:t>
            </a:r>
          </a:p>
          <a:p>
            <a:r>
              <a:rPr lang="en-US" sz="2800" dirty="0"/>
              <a:t>	=&gt; conditioning on Y (or a descendant of Y) </a:t>
            </a:r>
            <a:r>
              <a:rPr lang="en-US" sz="2800" dirty="0">
                <a:solidFill>
                  <a:srgbClr val="0070C0"/>
                </a:solidFill>
              </a:rPr>
              <a:t>opens</a:t>
            </a:r>
            <a:r>
              <a:rPr lang="en-US" sz="2800" dirty="0"/>
              <a:t> the path.</a:t>
            </a:r>
          </a:p>
          <a:p>
            <a:r>
              <a:rPr lang="en-US" sz="2800" dirty="0"/>
              <a:t>A non-collider triplet is an </a:t>
            </a:r>
            <a:r>
              <a:rPr lang="en-US" sz="2800" dirty="0">
                <a:solidFill>
                  <a:srgbClr val="0070C0"/>
                </a:solidFill>
              </a:rPr>
              <a:t>open</a:t>
            </a:r>
            <a:r>
              <a:rPr lang="en-US" sz="2800" dirty="0"/>
              <a:t> path</a:t>
            </a:r>
          </a:p>
          <a:p>
            <a:r>
              <a:rPr lang="en-US" sz="2800" dirty="0"/>
              <a:t>	=&gt; conditioning on Y </a:t>
            </a:r>
            <a:r>
              <a:rPr lang="en-US" sz="2800" dirty="0">
                <a:solidFill>
                  <a:srgbClr val="FF0000"/>
                </a:solidFill>
              </a:rPr>
              <a:t>blocks</a:t>
            </a:r>
            <a:r>
              <a:rPr lang="en-US" sz="2800" dirty="0"/>
              <a:t> the path.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(non) colliders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CCDCE5-4316-4054-8E01-72147F453FFE}" type="slidenum">
              <a:rPr lang="el-GR" smtClean="0"/>
              <a:pPr>
                <a:defRPr/>
              </a:pPr>
              <a:t>48</a:t>
            </a:fld>
            <a:endParaRPr lang="el-GR"/>
          </a:p>
        </p:txBody>
      </p:sp>
      <p:grpSp>
        <p:nvGrpSpPr>
          <p:cNvPr id="12" name="Group 11"/>
          <p:cNvGrpSpPr/>
          <p:nvPr/>
        </p:nvGrpSpPr>
        <p:grpSpPr>
          <a:xfrm>
            <a:off x="609600" y="1882231"/>
            <a:ext cx="1935480" cy="1440089"/>
            <a:chOff x="1611371" y="2148931"/>
            <a:chExt cx="3518856" cy="1288628"/>
          </a:xfrm>
        </p:grpSpPr>
        <p:sp>
          <p:nvSpPr>
            <p:cNvPr id="5" name="Rounded Rectangle 4"/>
            <p:cNvSpPr/>
            <p:nvPr/>
          </p:nvSpPr>
          <p:spPr>
            <a:xfrm>
              <a:off x="1611371" y="2148931"/>
              <a:ext cx="1548000" cy="360040"/>
            </a:xfrm>
            <a:prstGeom prst="roundRect">
              <a:avLst/>
            </a:prstGeom>
            <a:ln w="28575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X</a:t>
              </a:r>
              <a:endParaRPr lang="el-GR" sz="200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582227" y="2148931"/>
              <a:ext cx="1548000" cy="360040"/>
            </a:xfrm>
            <a:prstGeom prst="roundRect">
              <a:avLst/>
            </a:prstGeom>
            <a:ln w="28575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Z</a:t>
              </a:r>
              <a:endParaRPr lang="el-GR" sz="2000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596799" y="3077519"/>
              <a:ext cx="1548000" cy="360040"/>
            </a:xfrm>
            <a:prstGeom prst="roundRect">
              <a:avLst/>
            </a:prstGeom>
            <a:ln w="28575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Y</a:t>
              </a:r>
              <a:endParaRPr lang="el-GR" sz="2000" dirty="0"/>
            </a:p>
          </p:txBody>
        </p:sp>
        <p:cxnSp>
          <p:nvCxnSpPr>
            <p:cNvPr id="8" name="Straight Arrow Connector 7"/>
            <p:cNvCxnSpPr>
              <a:stCxn id="6" idx="2"/>
              <a:endCxn id="7" idx="0"/>
            </p:cNvCxnSpPr>
            <p:nvPr/>
          </p:nvCxnSpPr>
          <p:spPr>
            <a:xfrm flipH="1">
              <a:off x="3370799" y="2508971"/>
              <a:ext cx="985428" cy="568548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2385371" y="2508971"/>
              <a:ext cx="985428" cy="568548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535680" y="1882231"/>
            <a:ext cx="1935480" cy="1440089"/>
            <a:chOff x="1611371" y="2148931"/>
            <a:chExt cx="3518856" cy="1288628"/>
          </a:xfrm>
        </p:grpSpPr>
        <p:sp>
          <p:nvSpPr>
            <p:cNvPr id="14" name="Rounded Rectangle 13"/>
            <p:cNvSpPr/>
            <p:nvPr/>
          </p:nvSpPr>
          <p:spPr>
            <a:xfrm>
              <a:off x="1611371" y="2148931"/>
              <a:ext cx="1548000" cy="360040"/>
            </a:xfrm>
            <a:prstGeom prst="roundRect">
              <a:avLst/>
            </a:prstGeom>
            <a:ln w="28575"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X</a:t>
              </a:r>
              <a:endParaRPr lang="el-GR" sz="2000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82227" y="2148931"/>
              <a:ext cx="1548000" cy="360040"/>
            </a:xfrm>
            <a:prstGeom prst="roundRect">
              <a:avLst/>
            </a:prstGeom>
            <a:ln w="28575"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Z</a:t>
              </a:r>
              <a:endParaRPr lang="el-GR" sz="2000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596799" y="3077519"/>
              <a:ext cx="1548000" cy="360040"/>
            </a:xfrm>
            <a:prstGeom prst="roundRect">
              <a:avLst/>
            </a:prstGeom>
            <a:ln w="28575"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Y</a:t>
              </a:r>
              <a:endParaRPr lang="el-GR" sz="2000" dirty="0"/>
            </a:p>
          </p:txBody>
        </p:sp>
        <p:cxnSp>
          <p:nvCxnSpPr>
            <p:cNvPr id="17" name="Straight Arrow Connector 16"/>
            <p:cNvCxnSpPr>
              <a:stCxn id="15" idx="2"/>
              <a:endCxn id="16" idx="0"/>
            </p:cNvCxnSpPr>
            <p:nvPr/>
          </p:nvCxnSpPr>
          <p:spPr>
            <a:xfrm flipH="1">
              <a:off x="3370799" y="2508971"/>
              <a:ext cx="985428" cy="568548"/>
            </a:xfrm>
            <a:prstGeom prst="straightConnector1">
              <a:avLst/>
            </a:prstGeom>
            <a:ln>
              <a:solidFill>
                <a:srgbClr val="7030A0"/>
              </a:solidFill>
              <a:headEnd type="triangle" w="lg" len="lg"/>
              <a:tailEnd type="non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2385371" y="2508971"/>
              <a:ext cx="985428" cy="568548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6477324" y="1882231"/>
            <a:ext cx="1935480" cy="1440089"/>
            <a:chOff x="1611371" y="2148931"/>
            <a:chExt cx="3518856" cy="1288628"/>
          </a:xfrm>
        </p:grpSpPr>
        <p:sp>
          <p:nvSpPr>
            <p:cNvPr id="20" name="Rounded Rectangle 19"/>
            <p:cNvSpPr/>
            <p:nvPr/>
          </p:nvSpPr>
          <p:spPr>
            <a:xfrm>
              <a:off x="1611371" y="2148931"/>
              <a:ext cx="1548000" cy="360040"/>
            </a:xfrm>
            <a:prstGeom prst="roundRect">
              <a:avLst/>
            </a:prstGeom>
            <a:ln w="28575"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X</a:t>
              </a:r>
              <a:endParaRPr lang="el-GR" sz="2000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582227" y="2148931"/>
              <a:ext cx="1548000" cy="360040"/>
            </a:xfrm>
            <a:prstGeom prst="roundRect">
              <a:avLst/>
            </a:prstGeom>
            <a:ln w="28575"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Z</a:t>
              </a:r>
              <a:endParaRPr lang="el-GR" sz="20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2596799" y="3077519"/>
              <a:ext cx="1548000" cy="360040"/>
            </a:xfrm>
            <a:prstGeom prst="roundRect">
              <a:avLst/>
            </a:prstGeom>
            <a:ln w="28575"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Y</a:t>
              </a:r>
              <a:endParaRPr lang="el-GR" sz="2000" dirty="0"/>
            </a:p>
          </p:txBody>
        </p:sp>
        <p:cxnSp>
          <p:nvCxnSpPr>
            <p:cNvPr id="23" name="Straight Arrow Connector 22"/>
            <p:cNvCxnSpPr>
              <a:stCxn id="21" idx="2"/>
              <a:endCxn id="22" idx="0"/>
            </p:cNvCxnSpPr>
            <p:nvPr/>
          </p:nvCxnSpPr>
          <p:spPr>
            <a:xfrm flipH="1">
              <a:off x="3370799" y="2508971"/>
              <a:ext cx="985428" cy="568548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2" idx="0"/>
              <a:endCxn id="20" idx="2"/>
            </p:cNvCxnSpPr>
            <p:nvPr/>
          </p:nvCxnSpPr>
          <p:spPr>
            <a:xfrm flipH="1" flipV="1">
              <a:off x="2385371" y="2508971"/>
              <a:ext cx="985428" cy="568548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9368778" y="1925768"/>
            <a:ext cx="1935480" cy="1440089"/>
            <a:chOff x="1611371" y="2148931"/>
            <a:chExt cx="3518856" cy="1288628"/>
          </a:xfrm>
        </p:grpSpPr>
        <p:sp>
          <p:nvSpPr>
            <p:cNvPr id="26" name="Rounded Rectangle 25"/>
            <p:cNvSpPr/>
            <p:nvPr/>
          </p:nvSpPr>
          <p:spPr>
            <a:xfrm>
              <a:off x="1611371" y="2148931"/>
              <a:ext cx="1548000" cy="360040"/>
            </a:xfrm>
            <a:prstGeom prst="roundRect">
              <a:avLst/>
            </a:prstGeom>
            <a:ln w="28575"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X</a:t>
              </a:r>
              <a:endParaRPr lang="el-GR" sz="2000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3582227" y="2148931"/>
              <a:ext cx="1548000" cy="360040"/>
            </a:xfrm>
            <a:prstGeom prst="roundRect">
              <a:avLst/>
            </a:prstGeom>
            <a:ln w="28575"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Z</a:t>
              </a:r>
              <a:endParaRPr lang="el-GR" sz="2000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596799" y="3077519"/>
              <a:ext cx="1548000" cy="360040"/>
            </a:xfrm>
            <a:prstGeom prst="roundRect">
              <a:avLst/>
            </a:prstGeom>
            <a:ln w="28575"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Y</a:t>
              </a:r>
              <a:endParaRPr lang="el-GR" sz="2000" dirty="0"/>
            </a:p>
          </p:txBody>
        </p:sp>
        <p:cxnSp>
          <p:nvCxnSpPr>
            <p:cNvPr id="29" name="Straight Arrow Connector 28"/>
            <p:cNvCxnSpPr>
              <a:stCxn id="28" idx="0"/>
              <a:endCxn id="26" idx="2"/>
            </p:cNvCxnSpPr>
            <p:nvPr/>
          </p:nvCxnSpPr>
          <p:spPr>
            <a:xfrm flipH="1" flipV="1">
              <a:off x="2385371" y="2508971"/>
              <a:ext cx="985428" cy="568548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8" idx="0"/>
              <a:endCxn id="27" idx="2"/>
            </p:cNvCxnSpPr>
            <p:nvPr/>
          </p:nvCxnSpPr>
          <p:spPr>
            <a:xfrm flipV="1">
              <a:off x="3370799" y="2508971"/>
              <a:ext cx="985428" cy="568548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4" name="TextBox 43"/>
          <p:cNvSpPr txBox="1"/>
          <p:nvPr/>
        </p:nvSpPr>
        <p:spPr>
          <a:xfrm>
            <a:off x="1035324" y="3657599"/>
            <a:ext cx="108403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collider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806688" y="3614714"/>
            <a:ext cx="1393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non- collider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788829" y="3646126"/>
            <a:ext cx="1393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non- collider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639786" y="3648968"/>
            <a:ext cx="1393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non- collider</a:t>
            </a:r>
          </a:p>
        </p:txBody>
      </p:sp>
      <p:cxnSp>
        <p:nvCxnSpPr>
          <p:cNvPr id="33" name="Straight Arrow Connector 32"/>
          <p:cNvCxnSpPr>
            <a:stCxn id="6" idx="1"/>
            <a:endCxn id="5" idx="3"/>
          </p:cNvCxnSpPr>
          <p:nvPr/>
        </p:nvCxnSpPr>
        <p:spPr>
          <a:xfrm flipH="1">
            <a:off x="1461048" y="2083410"/>
            <a:ext cx="232584" cy="0"/>
          </a:xfrm>
          <a:prstGeom prst="straightConnector1">
            <a:avLst/>
          </a:prstGeom>
          <a:ln>
            <a:solidFill>
              <a:srgbClr val="B6B7BA"/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4389668" y="2083410"/>
            <a:ext cx="232584" cy="0"/>
          </a:xfrm>
          <a:prstGeom prst="straightConnector1">
            <a:avLst/>
          </a:prstGeom>
          <a:ln>
            <a:solidFill>
              <a:srgbClr val="B6B7BA"/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7328772" y="2083410"/>
            <a:ext cx="232584" cy="0"/>
          </a:xfrm>
          <a:prstGeom prst="straightConnector1">
            <a:avLst/>
          </a:prstGeom>
          <a:ln>
            <a:solidFill>
              <a:srgbClr val="B6B7BA"/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10220226" y="2126947"/>
            <a:ext cx="232584" cy="0"/>
          </a:xfrm>
          <a:prstGeom prst="straightConnector1">
            <a:avLst/>
          </a:prstGeom>
          <a:ln>
            <a:solidFill>
              <a:srgbClr val="B6B7BA"/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3566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d-separation criterion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24744"/>
            <a:ext cx="10972800" cy="384349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4000" dirty="0">
                <a:latin typeface="+mn-lt"/>
              </a:rPr>
              <a:t>Open (</a:t>
            </a:r>
            <a:r>
              <a:rPr lang="en-US" sz="4000" dirty="0">
                <a:solidFill>
                  <a:srgbClr val="0070C0"/>
                </a:solidFill>
                <a:latin typeface="+mn-lt"/>
              </a:rPr>
              <a:t>d-connecting</a:t>
            </a:r>
            <a:r>
              <a:rPr lang="en-US" sz="4000" dirty="0">
                <a:latin typeface="+mn-lt"/>
              </a:rPr>
              <a:t>) paths :</a:t>
            </a:r>
          </a:p>
          <a:p>
            <a:pPr marL="0" indent="0">
              <a:buNone/>
            </a:pPr>
            <a:r>
              <a:rPr lang="en-US" sz="4000" dirty="0"/>
              <a:t>A path is d-connecting given </a:t>
            </a:r>
            <a:r>
              <a:rPr lang="en-US" sz="4000" b="1" dirty="0"/>
              <a:t>Z </a:t>
            </a:r>
            <a:r>
              <a:rPr lang="en-US" sz="4000" dirty="0"/>
              <a:t>iff </a:t>
            </a:r>
          </a:p>
          <a:p>
            <a:r>
              <a:rPr lang="en-US" sz="4000" dirty="0"/>
              <a:t>every collider on the path is in </a:t>
            </a:r>
            <a:r>
              <a:rPr lang="en-US" sz="4000" b="1" dirty="0"/>
              <a:t> Z </a:t>
            </a:r>
            <a:r>
              <a:rPr lang="en-US" sz="4000" dirty="0"/>
              <a:t>or has a descendant in </a:t>
            </a:r>
            <a:r>
              <a:rPr lang="en-US" sz="4000" b="1" dirty="0"/>
              <a:t>Z </a:t>
            </a:r>
          </a:p>
          <a:p>
            <a:r>
              <a:rPr lang="en-US" sz="4000" b="1" dirty="0"/>
              <a:t>AND</a:t>
            </a:r>
            <a:endParaRPr lang="en-US" sz="4000" dirty="0"/>
          </a:p>
          <a:p>
            <a:r>
              <a:rPr lang="en-US" sz="4000" dirty="0"/>
              <a:t>every non-collider on the path is not in </a:t>
            </a:r>
            <a:r>
              <a:rPr lang="en-US" sz="4000" b="1" dirty="0"/>
              <a:t>Z.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Otherwise, the path is blocked (</a:t>
            </a:r>
            <a:r>
              <a:rPr lang="en-US" sz="4000" dirty="0">
                <a:solidFill>
                  <a:srgbClr val="FF0000"/>
                </a:solidFill>
              </a:rPr>
              <a:t>d-separating</a:t>
            </a:r>
            <a:r>
              <a:rPr lang="en-US" sz="4000" dirty="0"/>
              <a:t>).</a:t>
            </a:r>
            <a:endParaRPr lang="en-US" sz="400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CCDCE5-4316-4054-8E01-72147F453FFE}" type="slidenum">
              <a:rPr lang="el-GR" smtClean="0"/>
              <a:pPr>
                <a:defRPr/>
              </a:pPr>
              <a:t>49</a:t>
            </a:fld>
            <a:endParaRPr lang="el-GR"/>
          </a:p>
        </p:txBody>
      </p:sp>
      <p:grpSp>
        <p:nvGrpSpPr>
          <p:cNvPr id="8" name="Group 7"/>
          <p:cNvGrpSpPr/>
          <p:nvPr/>
        </p:nvGrpSpPr>
        <p:grpSpPr>
          <a:xfrm>
            <a:off x="7582747" y="4839294"/>
            <a:ext cx="4395893" cy="1200329"/>
            <a:chOff x="7582747" y="4839294"/>
            <a:chExt cx="4395893" cy="120032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82747" y="4890522"/>
              <a:ext cx="1256453" cy="109787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8839200" y="4839294"/>
                  <a:ext cx="3139440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The same path can be d-connecting given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sz="2400" dirty="0"/>
                    <a:t>, d-separating given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9200" y="4839294"/>
                  <a:ext cx="3139440" cy="120032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913" t="-4061" r="-971" b="-1066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04804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Causality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CCDCE5-4316-4054-8E01-72147F453FFE}" type="slidenum">
              <a:rPr lang="el-GR" smtClean="0"/>
              <a:pPr>
                <a:defRPr/>
              </a:pPr>
              <a:t>5</a:t>
            </a:fld>
            <a:endParaRPr lang="el-GR"/>
          </a:p>
        </p:txBody>
      </p:sp>
      <p:grpSp>
        <p:nvGrpSpPr>
          <p:cNvPr id="5" name="Group 4"/>
          <p:cNvGrpSpPr/>
          <p:nvPr/>
        </p:nvGrpSpPr>
        <p:grpSpPr>
          <a:xfrm>
            <a:off x="846666" y="4133527"/>
            <a:ext cx="3623734" cy="1531515"/>
            <a:chOff x="787399" y="3694956"/>
            <a:chExt cx="3623734" cy="1531515"/>
          </a:xfrm>
        </p:grpSpPr>
        <p:sp>
          <p:nvSpPr>
            <p:cNvPr id="6" name="Rounded Rectangle 5"/>
            <p:cNvSpPr/>
            <p:nvPr/>
          </p:nvSpPr>
          <p:spPr>
            <a:xfrm>
              <a:off x="2104876" y="3694956"/>
              <a:ext cx="1224136" cy="4320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Smoking</a:t>
              </a:r>
              <a:endParaRPr lang="el-GR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787399" y="4817848"/>
              <a:ext cx="1317477" cy="4086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FFC000"/>
                  </a:solidFill>
                </a:rPr>
                <a:t>Yellow Teeth</a:t>
              </a:r>
              <a:endParaRPr lang="el-GR" sz="1400" dirty="0">
                <a:solidFill>
                  <a:srgbClr val="FFC000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000487" y="4817848"/>
              <a:ext cx="1410646" cy="4086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0" rIns="36000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CVD</a:t>
              </a:r>
              <a:endParaRPr lang="el-GR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2104876" y="5022160"/>
              <a:ext cx="895611" cy="0"/>
            </a:xfrm>
            <a:prstGeom prst="straightConnector1">
              <a:avLst/>
            </a:prstGeom>
            <a:ln>
              <a:headEnd type="none" w="med" len="med"/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8" idx="0"/>
            </p:cNvCxnSpPr>
            <p:nvPr/>
          </p:nvCxnSpPr>
          <p:spPr>
            <a:xfrm>
              <a:off x="2716944" y="4127004"/>
              <a:ext cx="988866" cy="690844"/>
            </a:xfrm>
            <a:prstGeom prst="straightConnector1">
              <a:avLst/>
            </a:prstGeom>
            <a:ln>
              <a:headEnd type="none" w="med" len="med"/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9" name="Straight Arrow Connector 18"/>
          <p:cNvCxnSpPr>
            <a:stCxn id="7" idx="0"/>
            <a:endCxn id="6" idx="2"/>
          </p:cNvCxnSpPr>
          <p:nvPr/>
        </p:nvCxnSpPr>
        <p:spPr>
          <a:xfrm flipV="1">
            <a:off x="1505405" y="4565575"/>
            <a:ext cx="1270806" cy="690844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Multiply 23"/>
          <p:cNvSpPr/>
          <p:nvPr/>
        </p:nvSpPr>
        <p:spPr>
          <a:xfrm>
            <a:off x="1867278" y="4709022"/>
            <a:ext cx="612068" cy="455848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2053789" y="1254746"/>
            <a:ext cx="1224136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Smoking</a:t>
            </a:r>
            <a:endParaRPr lang="el-G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36312" y="2377638"/>
            <a:ext cx="1317477" cy="4086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C000"/>
                </a:solidFill>
              </a:rPr>
              <a:t>Yellow Teeth</a:t>
            </a:r>
            <a:endParaRPr lang="el-GR" sz="1400" dirty="0">
              <a:solidFill>
                <a:srgbClr val="FFC000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2949400" y="2377638"/>
            <a:ext cx="1410646" cy="4086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CVD</a:t>
            </a:r>
            <a:endParaRPr lang="el-GR" dirty="0">
              <a:solidFill>
                <a:srgbClr val="0070C0"/>
              </a:solidFill>
            </a:endParaRPr>
          </a:p>
        </p:txBody>
      </p:sp>
      <p:cxnSp>
        <p:nvCxnSpPr>
          <p:cNvPr id="30" name="Straight Arrow Connector 29"/>
          <p:cNvCxnSpPr>
            <a:stCxn id="29" idx="1"/>
            <a:endCxn id="28" idx="3"/>
          </p:cNvCxnSpPr>
          <p:nvPr/>
        </p:nvCxnSpPr>
        <p:spPr>
          <a:xfrm flipH="1">
            <a:off x="2053789" y="2581950"/>
            <a:ext cx="895611" cy="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34" idx="1"/>
            <a:endCxn id="29" idx="0"/>
          </p:cNvCxnSpPr>
          <p:nvPr/>
        </p:nvCxnSpPr>
        <p:spPr>
          <a:xfrm flipH="1">
            <a:off x="3654723" y="1429100"/>
            <a:ext cx="181870" cy="94853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3836593" y="1171406"/>
            <a:ext cx="1582074" cy="515388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Gene X (not in you model)</a:t>
            </a:r>
            <a:endParaRPr lang="el-GR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37" name="Straight Arrow Connector 36"/>
          <p:cNvCxnSpPr>
            <a:endCxn id="27" idx="3"/>
          </p:cNvCxnSpPr>
          <p:nvPr/>
        </p:nvCxnSpPr>
        <p:spPr>
          <a:xfrm flipH="1">
            <a:off x="3277925" y="1381096"/>
            <a:ext cx="558668" cy="8967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Multiply 31"/>
          <p:cNvSpPr/>
          <p:nvPr/>
        </p:nvSpPr>
        <p:spPr>
          <a:xfrm>
            <a:off x="3277925" y="1244586"/>
            <a:ext cx="832402" cy="578563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68408" y="6292819"/>
            <a:ext cx="2480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Not allowed (yet)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587067" y="1254746"/>
            <a:ext cx="51650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this lecture: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hidden common causes (causal sufficiency).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causal feedback.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Causal structure is described by a Directed Acyclic Graph (DAG).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3187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d-separation criterion</a:t>
            </a:r>
            <a:endParaRPr lang="el-G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sz="4000" dirty="0">
                    <a:latin typeface="+mn-lt"/>
                  </a:rPr>
                  <a:t>Algorithm to determine </a:t>
                </a:r>
                <a:r>
                  <a:rPr lang="en-US" sz="4000" dirty="0">
                    <a:solidFill>
                      <a:srgbClr val="FF0000"/>
                    </a:solidFill>
                    <a:latin typeface="+mn-lt"/>
                  </a:rPr>
                  <a:t>all</a:t>
                </a:r>
                <a:r>
                  <a:rPr lang="en-US" sz="4000" dirty="0">
                    <a:latin typeface="+mn-lt"/>
                  </a:rPr>
                  <a:t>  independencies that are entailed by the CMC.</a:t>
                </a:r>
              </a:p>
              <a:p>
                <a:pPr marL="0" indent="0">
                  <a:buNone/>
                </a:pPr>
                <a:endParaRPr lang="en-US" sz="4000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sz="4000" dirty="0"/>
                  <a:t>Conditional independencies in the joint distribution can be decided based on the absence of open paths in the graph:</a:t>
                </a:r>
              </a:p>
              <a:p>
                <a:pPr lvl="1"/>
                <a:r>
                  <a:rPr lang="en-US" sz="3400" dirty="0">
                    <a:solidFill>
                      <a:schemeClr val="tx1"/>
                    </a:solidFill>
                    <a:latin typeface="+mn-lt"/>
                  </a:rPr>
                  <a:t>Open paths are called </a:t>
                </a:r>
                <a:r>
                  <a:rPr lang="en-US" sz="3400" dirty="0">
                    <a:solidFill>
                      <a:srgbClr val="0070C0"/>
                    </a:solidFill>
                    <a:latin typeface="+mn-lt"/>
                  </a:rPr>
                  <a:t>d-connecting</a:t>
                </a:r>
                <a:r>
                  <a:rPr lang="en-US" sz="3400" dirty="0">
                    <a:solidFill>
                      <a:schemeClr val="tx1"/>
                    </a:solidFill>
                    <a:latin typeface="+mn-lt"/>
                  </a:rPr>
                  <a:t> paths (given a set of variables).</a:t>
                </a:r>
              </a:p>
              <a:p>
                <a:pPr lvl="1" algn="l"/>
                <a:r>
                  <a:rPr lang="en-US" sz="3400" dirty="0">
                    <a:solidFill>
                      <a:schemeClr val="tx1"/>
                    </a:solidFill>
                    <a:latin typeface="+mn-lt"/>
                  </a:rPr>
                  <a:t>If no open path exists, the endpoints are </a:t>
                </a:r>
                <a:r>
                  <a:rPr lang="en-US" sz="3400" dirty="0">
                    <a:solidFill>
                      <a:srgbClr val="FF0000"/>
                    </a:solidFill>
                    <a:latin typeface="+mn-lt"/>
                  </a:rPr>
                  <a:t>d-separated</a:t>
                </a:r>
                <a:r>
                  <a:rPr lang="en-US" sz="3400" dirty="0">
                    <a:solidFill>
                      <a:schemeClr val="tx1"/>
                    </a:solidFill>
                    <a:latin typeface="+mn-lt"/>
                  </a:rPr>
                  <a:t> (given the set of variables).</a:t>
                </a:r>
              </a:p>
              <a:p>
                <a:pPr lvl="1"/>
                <a:r>
                  <a:rPr lang="en-US" sz="3400" dirty="0">
                    <a:solidFill>
                      <a:schemeClr val="tx1"/>
                    </a:solidFill>
                    <a:latin typeface="+mn-lt"/>
                  </a:rPr>
                  <a:t>Otherwise, the endpoints are </a:t>
                </a:r>
                <a:r>
                  <a:rPr lang="en-US" sz="3400" dirty="0">
                    <a:solidFill>
                      <a:srgbClr val="0070C0"/>
                    </a:solidFill>
                    <a:latin typeface="+mn-lt"/>
                  </a:rPr>
                  <a:t>d-connected</a:t>
                </a:r>
                <a:r>
                  <a:rPr lang="en-US" sz="3400" dirty="0">
                    <a:solidFill>
                      <a:schemeClr val="tx1"/>
                    </a:solidFill>
                    <a:latin typeface="+mn-lt"/>
                  </a:rPr>
                  <a:t> (given the set of variables)</a:t>
                </a:r>
              </a:p>
              <a:p>
                <a:pPr marL="0" indent="0">
                  <a:buNone/>
                </a:pPr>
                <a:endParaRPr lang="en-US" sz="3400" dirty="0"/>
              </a:p>
              <a:p>
                <a:pPr marL="0" indent="0">
                  <a:buNone/>
                </a:pPr>
                <a:r>
                  <a:rPr lang="en-US" sz="4000" dirty="0"/>
                  <a:t>Notation: </a:t>
                </a:r>
                <a14:m>
                  <m:oMath xmlns:m="http://schemas.openxmlformats.org/officeDocument/2006/math">
                    <m:r>
                      <a:rPr lang="en-US" sz="4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sz="4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𝑑𝑠𝑒𝑝</m:t>
                    </m:r>
                    <m:d>
                      <m:dPr>
                        <m:ctrlPr>
                          <a:rPr lang="en-US" sz="4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4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sz="4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4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sz="4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US" sz="4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𝒁</m:t>
                        </m:r>
                      </m:e>
                    </m:d>
                  </m:oMath>
                </a14:m>
                <a:r>
                  <a:rPr lang="en-US" sz="4000" dirty="0">
                    <a:latin typeface="+mn-lt"/>
                  </a:rPr>
                  <a:t>: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4000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4000" dirty="0">
                    <a:latin typeface="+mn-lt"/>
                  </a:rPr>
                  <a:t> are </a:t>
                </a:r>
                <a:r>
                  <a:rPr lang="en-US" sz="4000" dirty="0">
                    <a:solidFill>
                      <a:srgbClr val="FF0000"/>
                    </a:solidFill>
                    <a:latin typeface="+mn-lt"/>
                  </a:rPr>
                  <a:t>d-separated</a:t>
                </a:r>
                <a:r>
                  <a:rPr lang="en-US" sz="4000" dirty="0">
                    <a:latin typeface="+mn-lt"/>
                  </a:rPr>
                  <a:t> given </a:t>
                </a:r>
                <a14:m>
                  <m:oMath xmlns:m="http://schemas.openxmlformats.org/officeDocument/2006/math">
                    <m:r>
                      <a:rPr lang="en-US" sz="4000" b="1" i="1" dirty="0" smtClean="0"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en-US" sz="4000" b="1" dirty="0">
                    <a:latin typeface="+mn-lt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4000" b="1" dirty="0"/>
                  <a:t>		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4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𝑐𝑜𝑛</m:t>
                    </m:r>
                    <m:d>
                      <m:dPr>
                        <m:ctrlPr>
                          <a:rPr lang="en-US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US" sz="4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𝒁</m:t>
                        </m:r>
                      </m:e>
                    </m:d>
                  </m:oMath>
                </a14:m>
                <a:r>
                  <a:rPr lang="en-US" sz="4000" dirty="0"/>
                  <a:t>: </a:t>
                </a:r>
                <a14:m>
                  <m:oMath xmlns:m="http://schemas.openxmlformats.org/officeDocument/2006/math">
                    <m:r>
                      <a:rPr lang="en-US" sz="40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4000" dirty="0"/>
                  <a:t> and </a:t>
                </a:r>
                <a14:m>
                  <m:oMath xmlns:m="http://schemas.openxmlformats.org/officeDocument/2006/math">
                    <m:r>
                      <a:rPr lang="en-US" sz="4000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4000" dirty="0"/>
                  <a:t> are </a:t>
                </a:r>
                <a:r>
                  <a:rPr lang="en-US" sz="4000" dirty="0">
                    <a:solidFill>
                      <a:srgbClr val="0070C0"/>
                    </a:solidFill>
                  </a:rPr>
                  <a:t>d-connected</a:t>
                </a:r>
                <a:r>
                  <a:rPr lang="en-US" sz="4000" dirty="0"/>
                  <a:t> given </a:t>
                </a:r>
                <a14:m>
                  <m:oMath xmlns:m="http://schemas.openxmlformats.org/officeDocument/2006/math">
                    <m:r>
                      <a:rPr lang="en-US" sz="4000" b="1" i="1" dirty="0"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el-GR" sz="4000" b="1" dirty="0">
                    <a:latin typeface="+mn-lt"/>
                  </a:rPr>
                  <a:t>.</a:t>
                </a:r>
                <a:endParaRPr lang="en-US" sz="4000" b="1" dirty="0">
                  <a:latin typeface="+mn-lt"/>
                </a:endParaRPr>
              </a:p>
              <a:p>
                <a:pPr marL="0" indent="0">
                  <a:buNone/>
                </a:pPr>
                <a:endParaRPr lang="en-US" sz="4000" dirty="0">
                  <a:latin typeface="+mn-lt"/>
                </a:endParaRPr>
              </a:p>
              <a:p>
                <a:pPr marL="0" indent="0" algn="ctr">
                  <a:buNone/>
                </a:pPr>
                <a:endParaRPr lang="en-US" sz="4000" dirty="0">
                  <a:latin typeface="+mn-lt"/>
                </a:endParaRPr>
              </a:p>
              <a:p>
                <a:pPr marL="0" indent="0">
                  <a:buNone/>
                </a:pPr>
                <a:endParaRPr lang="en-US" sz="4000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782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CCDCE5-4316-4054-8E01-72147F453FFE}" type="slidenum">
              <a:rPr lang="el-GR" smtClean="0"/>
              <a:pPr>
                <a:defRPr/>
              </a:pPr>
              <a:t>50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868754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d-separation criterion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124744"/>
                <a:ext cx="6195136" cy="5161756"/>
              </a:xfrm>
            </p:spPr>
            <p:txBody>
              <a:bodyPr>
                <a:normAutofit/>
              </a:bodyPr>
              <a:lstStyle/>
              <a:p>
                <a:pPr marL="0" indent="0" algn="l">
                  <a:buNone/>
                </a:pPr>
                <a:r>
                  <a:rPr lang="en-US" sz="2800" dirty="0">
                    <a:latin typeface="+mn-lt"/>
                  </a:rPr>
                  <a:t>To find if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𝑑𝑠𝑒𝑝</m:t>
                    </m:r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US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𝒁</m:t>
                        </m:r>
                      </m:e>
                    </m:d>
                  </m:oMath>
                </a14:m>
                <a:r>
                  <a:rPr lang="en-US" sz="2800" dirty="0">
                    <a:latin typeface="+mn-lt"/>
                  </a:rPr>
                  <a:t> in the graph: </a:t>
                </a:r>
              </a:p>
              <a:p>
                <a:pPr marL="457200" indent="-457200" algn="l">
                  <a:buFont typeface="+mj-lt"/>
                  <a:buAutoNum type="arabicPeriod"/>
                </a:pPr>
                <a:r>
                  <a:rPr lang="en-US" sz="2800" dirty="0">
                    <a:latin typeface="+mn-lt"/>
                  </a:rPr>
                  <a:t>Find the paths from X to Y (ignoring orientations).</a:t>
                </a:r>
              </a:p>
              <a:p>
                <a:pPr marL="457200" indent="-457200" algn="l">
                  <a:buFont typeface="+mj-lt"/>
                  <a:buAutoNum type="arabicPeriod"/>
                </a:pPr>
                <a:r>
                  <a:rPr lang="en-US" sz="2800" dirty="0">
                    <a:latin typeface="+mn-lt"/>
                  </a:rPr>
                  <a:t>If there exists no open path  given </a:t>
                </a:r>
                <a:r>
                  <a:rPr lang="en-US" sz="2800" b="1" dirty="0">
                    <a:latin typeface="+mn-lt"/>
                  </a:rPr>
                  <a:t>Z</a:t>
                </a:r>
                <a:r>
                  <a:rPr lang="en-US" sz="2800" dirty="0">
                    <a:latin typeface="+mn-lt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𝑑𝑠𝑒𝑝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𝒁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 marL="457200" indent="-457200" algn="l">
                  <a:buFont typeface="+mj-lt"/>
                  <a:buAutoNum type="arabicPeriod"/>
                </a:pPr>
                <a:endPara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0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124744"/>
                <a:ext cx="6195136" cy="5161756"/>
              </a:xfrm>
              <a:blipFill>
                <a:blip r:embed="rId2"/>
                <a:stretch>
                  <a:fillRect l="-2254" t="-1966"/>
                </a:stretch>
              </a:blipFill>
            </p:spPr>
            <p:txBody>
              <a:bodyPr/>
              <a:lstStyle/>
              <a:p>
                <a:r>
                  <a:rPr lang="en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CCDCE5-4316-4054-8E01-72147F453FFE}" type="slidenum">
              <a:rPr lang="el-GR" smtClean="0"/>
              <a:pPr>
                <a:defRPr/>
              </a:pPr>
              <a:t>51</a:t>
            </a:fld>
            <a:endParaRPr lang="el-G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/>
              <p:cNvSpPr/>
              <p:nvPr/>
            </p:nvSpPr>
            <p:spPr>
              <a:xfrm>
                <a:off x="708736" y="5165700"/>
                <a:ext cx="6096000" cy="954107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>
                <a:spAutoFit/>
              </a:bodyPr>
              <a:lstStyle/>
              <a:p>
                <a:pPr lvl="1"/>
                <a:r>
                  <a:rPr lang="en-US" sz="2800" dirty="0"/>
                  <a:t>In CBNs:</a:t>
                </a:r>
              </a:p>
              <a:p>
                <a:pPr lvl="1"/>
                <a:r>
                  <a:rPr lang="en-US" sz="28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𝑑𝑠𝑒𝑝</m:t>
                    </m:r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US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𝒁</m:t>
                        </m:r>
                      </m:e>
                    </m:d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in</a:t>
                </a:r>
                <a:r>
                  <a:rPr lang="en-US" sz="28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sz="28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sz="28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sz="2800" i="1" u="sng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m:rPr>
                        <m:sty m:val="p"/>
                      </m:rPr>
                      <a:rPr lang="en-US" sz="28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a:rPr lang="en-US" sz="2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𝐙</m:t>
                    </m:r>
                  </m:oMath>
                </a14:m>
                <a:r>
                  <a:rPr lang="en-US" sz="2800" dirty="0"/>
                  <a:t> in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736" y="5165700"/>
                <a:ext cx="6096000" cy="954107"/>
              </a:xfrm>
              <a:prstGeom prst="rect">
                <a:avLst/>
              </a:prstGeom>
              <a:blipFill>
                <a:blip r:embed="rId3"/>
                <a:stretch>
                  <a:fillRect t="-6579" b="-17105"/>
                </a:stretch>
              </a:blipFill>
            </p:spPr>
            <p:txBody>
              <a:bodyPr/>
              <a:lstStyle/>
              <a:p>
                <a:r>
                  <a:rPr lang="en-G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/>
          <p:cNvGrpSpPr/>
          <p:nvPr/>
        </p:nvGrpSpPr>
        <p:grpSpPr>
          <a:xfrm>
            <a:off x="7031802" y="1123377"/>
            <a:ext cx="4037063" cy="5056020"/>
            <a:chOff x="6038684" y="1286168"/>
            <a:chExt cx="4037063" cy="5056020"/>
          </a:xfrm>
        </p:grpSpPr>
        <p:cxnSp>
          <p:nvCxnSpPr>
            <p:cNvPr id="60" name="AutoShape 7"/>
            <p:cNvCxnSpPr>
              <a:cxnSpLocks noChangeShapeType="1"/>
              <a:stCxn id="74" idx="2"/>
              <a:endCxn id="78" idx="0"/>
            </p:cNvCxnSpPr>
            <p:nvPr/>
          </p:nvCxnSpPr>
          <p:spPr bwMode="auto">
            <a:xfrm>
              <a:off x="7669709" y="2425315"/>
              <a:ext cx="934931" cy="563622"/>
            </a:xfrm>
            <a:prstGeom prst="straightConnector1">
              <a:avLst/>
            </a:prstGeom>
            <a:ln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1" name="AutoShape 14"/>
            <p:cNvCxnSpPr>
              <a:cxnSpLocks noChangeShapeType="1"/>
              <a:stCxn id="80" idx="2"/>
              <a:endCxn id="81" idx="0"/>
            </p:cNvCxnSpPr>
            <p:nvPr/>
          </p:nvCxnSpPr>
          <p:spPr bwMode="auto">
            <a:xfrm flipH="1">
              <a:off x="8663219" y="4819034"/>
              <a:ext cx="349" cy="307022"/>
            </a:xfrm>
            <a:prstGeom prst="straightConnector1">
              <a:avLst/>
            </a:prstGeom>
            <a:ln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2" name="AutoShape 16"/>
            <p:cNvCxnSpPr>
              <a:cxnSpLocks noChangeShapeType="1"/>
              <a:stCxn id="78" idx="2"/>
              <a:endCxn id="79" idx="0"/>
            </p:cNvCxnSpPr>
            <p:nvPr/>
          </p:nvCxnSpPr>
          <p:spPr bwMode="auto">
            <a:xfrm>
              <a:off x="8604642" y="3746798"/>
              <a:ext cx="10" cy="271261"/>
            </a:xfrm>
            <a:prstGeom prst="straightConnector1">
              <a:avLst/>
            </a:prstGeom>
            <a:ln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3" name="AutoShape 20"/>
            <p:cNvCxnSpPr>
              <a:cxnSpLocks noChangeShapeType="1"/>
              <a:stCxn id="72" idx="2"/>
              <a:endCxn id="78" idx="0"/>
            </p:cNvCxnSpPr>
            <p:nvPr/>
          </p:nvCxnSpPr>
          <p:spPr bwMode="auto">
            <a:xfrm flipH="1">
              <a:off x="8604640" y="2459670"/>
              <a:ext cx="845955" cy="529267"/>
            </a:xfrm>
            <a:prstGeom prst="straightConnector1">
              <a:avLst/>
            </a:prstGeom>
            <a:ln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64" name="Group 63"/>
            <p:cNvGrpSpPr/>
            <p:nvPr/>
          </p:nvGrpSpPr>
          <p:grpSpPr>
            <a:xfrm>
              <a:off x="8214019" y="5126056"/>
              <a:ext cx="946592" cy="1216132"/>
              <a:chOff x="7586221" y="4311505"/>
              <a:chExt cx="946592" cy="1216132"/>
            </a:xfrm>
          </p:grpSpPr>
          <p:sp>
            <p:nvSpPr>
              <p:cNvPr id="81" name="Text Box 21"/>
              <p:cNvSpPr txBox="1">
                <a:spLocks noChangeArrowheads="1"/>
              </p:cNvSpPr>
              <p:nvPr/>
            </p:nvSpPr>
            <p:spPr bwMode="auto">
              <a:xfrm>
                <a:off x="7586221" y="4311505"/>
                <a:ext cx="898399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 defTabSz="4232275"/>
                <a:r>
                  <a:rPr lang="en-US" dirty="0"/>
                  <a:t>Fatigue</a:t>
                </a:r>
              </a:p>
            </p:txBody>
          </p:sp>
          <p:pic>
            <p:nvPicPr>
              <p:cNvPr id="82" name="Picture 81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371" r="12353" b="15257"/>
              <a:stretch/>
            </p:blipFill>
            <p:spPr>
              <a:xfrm>
                <a:off x="7645137" y="4663821"/>
                <a:ext cx="887676" cy="863816"/>
              </a:xfrm>
              <a:prstGeom prst="rect">
                <a:avLst/>
              </a:prstGeom>
            </p:spPr>
          </p:pic>
        </p:grpSp>
        <p:grpSp>
          <p:nvGrpSpPr>
            <p:cNvPr id="65" name="Group 64"/>
            <p:cNvGrpSpPr/>
            <p:nvPr/>
          </p:nvGrpSpPr>
          <p:grpSpPr>
            <a:xfrm>
              <a:off x="8168618" y="4018059"/>
              <a:ext cx="930983" cy="800975"/>
              <a:chOff x="6986306" y="3521720"/>
              <a:chExt cx="930983" cy="800975"/>
            </a:xfrm>
          </p:grpSpPr>
          <p:sp>
            <p:nvSpPr>
              <p:cNvPr id="79" name="Text Box 12"/>
              <p:cNvSpPr txBox="1">
                <a:spLocks noChangeArrowheads="1"/>
              </p:cNvSpPr>
              <p:nvPr/>
            </p:nvSpPr>
            <p:spPr bwMode="auto">
              <a:xfrm>
                <a:off x="6986306" y="3521720"/>
                <a:ext cx="872067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CVD</a:t>
                </a:r>
              </a:p>
            </p:txBody>
          </p:sp>
          <p:pic>
            <p:nvPicPr>
              <p:cNvPr id="80" name="Picture 79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09" t="9507" r="9167" b="6790"/>
              <a:stretch/>
            </p:blipFill>
            <p:spPr>
              <a:xfrm>
                <a:off x="7045222" y="3828742"/>
                <a:ext cx="872067" cy="493953"/>
              </a:xfrm>
              <a:prstGeom prst="rect">
                <a:avLst/>
              </a:prstGeom>
            </p:spPr>
          </p:pic>
        </p:grpSp>
        <p:grpSp>
          <p:nvGrpSpPr>
            <p:cNvPr id="66" name="Group 65"/>
            <p:cNvGrpSpPr/>
            <p:nvPr/>
          </p:nvGrpSpPr>
          <p:grpSpPr>
            <a:xfrm>
              <a:off x="8152363" y="2988937"/>
              <a:ext cx="1786432" cy="757861"/>
              <a:chOff x="6424873" y="2488835"/>
              <a:chExt cx="1962653" cy="757861"/>
            </a:xfrm>
          </p:grpSpPr>
          <p:sp>
            <p:nvSpPr>
              <p:cNvPr id="77" name="Text Box 17"/>
              <p:cNvSpPr txBox="1">
                <a:spLocks noChangeArrowheads="1"/>
              </p:cNvSpPr>
              <p:nvPr/>
            </p:nvSpPr>
            <p:spPr bwMode="auto">
              <a:xfrm>
                <a:off x="7308309" y="2600028"/>
                <a:ext cx="1079217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dirty="0"/>
                  <a:t>Levels of Protein X</a:t>
                </a:r>
              </a:p>
            </p:txBody>
          </p:sp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24873" y="2488835"/>
                <a:ext cx="993782" cy="757861"/>
              </a:xfrm>
              <a:prstGeom prst="rect">
                <a:avLst/>
              </a:prstGeom>
            </p:spPr>
          </p:pic>
        </p:grpSp>
        <p:grpSp>
          <p:nvGrpSpPr>
            <p:cNvPr id="67" name="Group 66"/>
            <p:cNvGrpSpPr/>
            <p:nvPr/>
          </p:nvGrpSpPr>
          <p:grpSpPr>
            <a:xfrm>
              <a:off x="6038684" y="2935787"/>
              <a:ext cx="1346326" cy="757843"/>
              <a:chOff x="5647016" y="3141659"/>
              <a:chExt cx="1346326" cy="757843"/>
            </a:xfrm>
          </p:grpSpPr>
          <p:sp>
            <p:nvSpPr>
              <p:cNvPr id="75" name="Text Box 11"/>
              <p:cNvSpPr txBox="1">
                <a:spLocks noChangeArrowheads="1"/>
              </p:cNvSpPr>
              <p:nvPr/>
            </p:nvSpPr>
            <p:spPr bwMode="auto">
              <a:xfrm>
                <a:off x="6147342" y="3235732"/>
                <a:ext cx="846000" cy="646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Yellow </a:t>
                </a:r>
              </a:p>
              <a:p>
                <a:pPr algn="ctr"/>
                <a:r>
                  <a:rPr lang="en-US" dirty="0"/>
                  <a:t>Teeth</a:t>
                </a:r>
              </a:p>
            </p:txBody>
          </p:sp>
          <p:pic>
            <p:nvPicPr>
              <p:cNvPr id="76" name="Picture 7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0494"/>
              <a:stretch/>
            </p:blipFill>
            <p:spPr>
              <a:xfrm rot="5400000">
                <a:off x="5571338" y="3217337"/>
                <a:ext cx="757843" cy="606488"/>
              </a:xfrm>
              <a:prstGeom prst="rect">
                <a:avLst/>
              </a:prstGeom>
            </p:spPr>
          </p:pic>
        </p:grpSp>
        <p:grpSp>
          <p:nvGrpSpPr>
            <p:cNvPr id="68" name="Group 67"/>
            <p:cNvGrpSpPr/>
            <p:nvPr/>
          </p:nvGrpSpPr>
          <p:grpSpPr>
            <a:xfrm>
              <a:off x="7149027" y="1286168"/>
              <a:ext cx="1171214" cy="1139147"/>
              <a:chOff x="5983966" y="1032939"/>
              <a:chExt cx="1171214" cy="1139147"/>
            </a:xfrm>
          </p:grpSpPr>
          <p:sp>
            <p:nvSpPr>
              <p:cNvPr id="73" name="Text Box 10"/>
              <p:cNvSpPr txBox="1">
                <a:spLocks noChangeArrowheads="1"/>
              </p:cNvSpPr>
              <p:nvPr/>
            </p:nvSpPr>
            <p:spPr bwMode="auto">
              <a:xfrm>
                <a:off x="6124530" y="1032939"/>
                <a:ext cx="103065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/>
                  <a:t>Smoking</a:t>
                </a:r>
              </a:p>
            </p:txBody>
          </p:sp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83966" y="1345938"/>
                <a:ext cx="1041363" cy="826148"/>
              </a:xfrm>
              <a:prstGeom prst="rect">
                <a:avLst/>
              </a:prstGeom>
            </p:spPr>
          </p:pic>
        </p:grpSp>
        <p:grpSp>
          <p:nvGrpSpPr>
            <p:cNvPr id="69" name="Group 68"/>
            <p:cNvGrpSpPr/>
            <p:nvPr/>
          </p:nvGrpSpPr>
          <p:grpSpPr>
            <a:xfrm>
              <a:off x="8825444" y="1291761"/>
              <a:ext cx="1250303" cy="1167909"/>
              <a:chOff x="7915661" y="1073632"/>
              <a:chExt cx="1250303" cy="1167909"/>
            </a:xfrm>
          </p:grpSpPr>
          <p:sp>
            <p:nvSpPr>
              <p:cNvPr id="71" name="Text Box 18"/>
              <p:cNvSpPr txBox="1">
                <a:spLocks noChangeArrowheads="1"/>
              </p:cNvSpPr>
              <p:nvPr/>
            </p:nvSpPr>
            <p:spPr bwMode="auto">
              <a:xfrm>
                <a:off x="7915661" y="1073632"/>
                <a:ext cx="1250303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dirty="0"/>
                  <a:t>Medicine Y</a:t>
                </a:r>
              </a:p>
            </p:txBody>
          </p:sp>
          <p:pic>
            <p:nvPicPr>
              <p:cNvPr id="72" name="Picture 71"/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506"/>
              <a:stretch/>
            </p:blipFill>
            <p:spPr>
              <a:xfrm>
                <a:off x="8045512" y="1416228"/>
                <a:ext cx="990600" cy="825313"/>
              </a:xfrm>
              <a:prstGeom prst="rect">
                <a:avLst/>
              </a:prstGeom>
            </p:spPr>
          </p:pic>
        </p:grpSp>
        <p:cxnSp>
          <p:nvCxnSpPr>
            <p:cNvPr id="70" name="AutoShape 14"/>
            <p:cNvCxnSpPr>
              <a:cxnSpLocks noChangeShapeType="1"/>
              <a:stCxn id="74" idx="2"/>
            </p:cNvCxnSpPr>
            <p:nvPr/>
          </p:nvCxnSpPr>
          <p:spPr bwMode="auto">
            <a:xfrm flipH="1">
              <a:off x="6672681" y="2425315"/>
              <a:ext cx="997028" cy="495881"/>
            </a:xfrm>
            <a:prstGeom prst="straightConnector1">
              <a:avLst/>
            </a:prstGeom>
            <a:ln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91075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d-separation criterion</a:t>
            </a:r>
            <a:endParaRPr lang="el-G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CDCE5-4316-4054-8E01-72147F453FFE}" type="slidenum">
              <a:rPr lang="el-GR" smtClean="0"/>
              <a:pPr/>
              <a:t>52</a:t>
            </a:fld>
            <a:endParaRPr lang="el-GR"/>
          </a:p>
        </p:txBody>
      </p:sp>
      <p:grpSp>
        <p:nvGrpSpPr>
          <p:cNvPr id="33" name="Group 32"/>
          <p:cNvGrpSpPr/>
          <p:nvPr/>
        </p:nvGrpSpPr>
        <p:grpSpPr>
          <a:xfrm>
            <a:off x="7031802" y="1123377"/>
            <a:ext cx="4037063" cy="5056020"/>
            <a:chOff x="6038684" y="1286168"/>
            <a:chExt cx="4037063" cy="5056020"/>
          </a:xfrm>
        </p:grpSpPr>
        <p:cxnSp>
          <p:nvCxnSpPr>
            <p:cNvPr id="58" name="AutoShape 7"/>
            <p:cNvCxnSpPr>
              <a:cxnSpLocks noChangeShapeType="1"/>
              <a:stCxn id="72" idx="2"/>
              <a:endCxn id="76" idx="0"/>
            </p:cNvCxnSpPr>
            <p:nvPr/>
          </p:nvCxnSpPr>
          <p:spPr bwMode="auto">
            <a:xfrm>
              <a:off x="7669709" y="2425315"/>
              <a:ext cx="934931" cy="563622"/>
            </a:xfrm>
            <a:prstGeom prst="straightConnector1">
              <a:avLst/>
            </a:prstGeom>
            <a:ln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9" name="AutoShape 14"/>
            <p:cNvCxnSpPr>
              <a:cxnSpLocks noChangeShapeType="1"/>
              <a:stCxn id="78" idx="2"/>
              <a:endCxn id="79" idx="0"/>
            </p:cNvCxnSpPr>
            <p:nvPr/>
          </p:nvCxnSpPr>
          <p:spPr bwMode="auto">
            <a:xfrm flipH="1">
              <a:off x="8663219" y="4819034"/>
              <a:ext cx="349" cy="307022"/>
            </a:xfrm>
            <a:prstGeom prst="straightConnector1">
              <a:avLst/>
            </a:prstGeom>
            <a:ln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0" name="AutoShape 16"/>
            <p:cNvCxnSpPr>
              <a:cxnSpLocks noChangeShapeType="1"/>
              <a:stCxn id="76" idx="2"/>
              <a:endCxn id="77" idx="0"/>
            </p:cNvCxnSpPr>
            <p:nvPr/>
          </p:nvCxnSpPr>
          <p:spPr bwMode="auto">
            <a:xfrm>
              <a:off x="8604642" y="3746798"/>
              <a:ext cx="10" cy="271261"/>
            </a:xfrm>
            <a:prstGeom prst="straightConnector1">
              <a:avLst/>
            </a:prstGeom>
            <a:ln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1" name="AutoShape 20"/>
            <p:cNvCxnSpPr>
              <a:cxnSpLocks noChangeShapeType="1"/>
              <a:stCxn id="70" idx="2"/>
              <a:endCxn id="76" idx="0"/>
            </p:cNvCxnSpPr>
            <p:nvPr/>
          </p:nvCxnSpPr>
          <p:spPr bwMode="auto">
            <a:xfrm flipH="1">
              <a:off x="8604640" y="2459670"/>
              <a:ext cx="845955" cy="529267"/>
            </a:xfrm>
            <a:prstGeom prst="straightConnector1">
              <a:avLst/>
            </a:prstGeom>
            <a:ln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62" name="Group 61"/>
            <p:cNvGrpSpPr/>
            <p:nvPr/>
          </p:nvGrpSpPr>
          <p:grpSpPr>
            <a:xfrm>
              <a:off x="8214019" y="5126056"/>
              <a:ext cx="946592" cy="1216132"/>
              <a:chOff x="7586221" y="4311505"/>
              <a:chExt cx="946592" cy="1216132"/>
            </a:xfrm>
          </p:grpSpPr>
          <p:sp>
            <p:nvSpPr>
              <p:cNvPr id="79" name="Text Box 21"/>
              <p:cNvSpPr txBox="1">
                <a:spLocks noChangeArrowheads="1"/>
              </p:cNvSpPr>
              <p:nvPr/>
            </p:nvSpPr>
            <p:spPr bwMode="auto">
              <a:xfrm>
                <a:off x="7586221" y="4311505"/>
                <a:ext cx="898399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 defTabSz="4232275"/>
                <a:r>
                  <a:rPr lang="en-US" dirty="0"/>
                  <a:t>Fatigue</a:t>
                </a:r>
              </a:p>
            </p:txBody>
          </p:sp>
          <p:pic>
            <p:nvPicPr>
              <p:cNvPr id="80" name="Picture 79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371" r="12353" b="15257"/>
              <a:stretch/>
            </p:blipFill>
            <p:spPr>
              <a:xfrm>
                <a:off x="7645137" y="4663821"/>
                <a:ext cx="887676" cy="863816"/>
              </a:xfrm>
              <a:prstGeom prst="rect">
                <a:avLst/>
              </a:prstGeom>
            </p:spPr>
          </p:pic>
        </p:grpSp>
        <p:grpSp>
          <p:nvGrpSpPr>
            <p:cNvPr id="63" name="Group 62"/>
            <p:cNvGrpSpPr/>
            <p:nvPr/>
          </p:nvGrpSpPr>
          <p:grpSpPr>
            <a:xfrm>
              <a:off x="8168618" y="4018059"/>
              <a:ext cx="930983" cy="800975"/>
              <a:chOff x="6986306" y="3521720"/>
              <a:chExt cx="930983" cy="800975"/>
            </a:xfrm>
          </p:grpSpPr>
          <p:sp>
            <p:nvSpPr>
              <p:cNvPr id="77" name="Text Box 12"/>
              <p:cNvSpPr txBox="1">
                <a:spLocks noChangeArrowheads="1"/>
              </p:cNvSpPr>
              <p:nvPr/>
            </p:nvSpPr>
            <p:spPr bwMode="auto">
              <a:xfrm>
                <a:off x="6986306" y="3521720"/>
                <a:ext cx="872067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CVD</a:t>
                </a:r>
              </a:p>
            </p:txBody>
          </p:sp>
          <p:pic>
            <p:nvPicPr>
              <p:cNvPr id="78" name="Picture 77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09" t="9507" r="9167" b="6790"/>
              <a:stretch/>
            </p:blipFill>
            <p:spPr>
              <a:xfrm>
                <a:off x="7045222" y="3828742"/>
                <a:ext cx="872067" cy="493953"/>
              </a:xfrm>
              <a:prstGeom prst="rect">
                <a:avLst/>
              </a:prstGeom>
            </p:spPr>
          </p:pic>
        </p:grpSp>
        <p:grpSp>
          <p:nvGrpSpPr>
            <p:cNvPr id="64" name="Group 63"/>
            <p:cNvGrpSpPr/>
            <p:nvPr/>
          </p:nvGrpSpPr>
          <p:grpSpPr>
            <a:xfrm>
              <a:off x="8152363" y="2988937"/>
              <a:ext cx="1786432" cy="757861"/>
              <a:chOff x="6424873" y="2488835"/>
              <a:chExt cx="1962653" cy="757861"/>
            </a:xfrm>
          </p:grpSpPr>
          <p:sp>
            <p:nvSpPr>
              <p:cNvPr id="75" name="Text Box 17"/>
              <p:cNvSpPr txBox="1">
                <a:spLocks noChangeArrowheads="1"/>
              </p:cNvSpPr>
              <p:nvPr/>
            </p:nvSpPr>
            <p:spPr bwMode="auto">
              <a:xfrm>
                <a:off x="7308309" y="2600028"/>
                <a:ext cx="1079217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dirty="0"/>
                  <a:t>Levels of Protein X</a:t>
                </a:r>
              </a:p>
            </p:txBody>
          </p:sp>
          <p:pic>
            <p:nvPicPr>
              <p:cNvPr id="76" name="Picture 7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24873" y="2488835"/>
                <a:ext cx="993782" cy="757861"/>
              </a:xfrm>
              <a:prstGeom prst="rect">
                <a:avLst/>
              </a:prstGeom>
            </p:spPr>
          </p:pic>
        </p:grpSp>
        <p:grpSp>
          <p:nvGrpSpPr>
            <p:cNvPr id="65" name="Group 64"/>
            <p:cNvGrpSpPr/>
            <p:nvPr/>
          </p:nvGrpSpPr>
          <p:grpSpPr>
            <a:xfrm>
              <a:off x="6038684" y="2935787"/>
              <a:ext cx="1346326" cy="757843"/>
              <a:chOff x="5647016" y="3141659"/>
              <a:chExt cx="1346326" cy="757843"/>
            </a:xfrm>
          </p:grpSpPr>
          <p:sp>
            <p:nvSpPr>
              <p:cNvPr id="73" name="Text Box 11"/>
              <p:cNvSpPr txBox="1">
                <a:spLocks noChangeArrowheads="1"/>
              </p:cNvSpPr>
              <p:nvPr/>
            </p:nvSpPr>
            <p:spPr bwMode="auto">
              <a:xfrm>
                <a:off x="6147342" y="3235732"/>
                <a:ext cx="846000" cy="646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Yellow </a:t>
                </a:r>
              </a:p>
              <a:p>
                <a:pPr algn="ctr"/>
                <a:r>
                  <a:rPr lang="en-US" dirty="0"/>
                  <a:t>Teeth</a:t>
                </a:r>
              </a:p>
            </p:txBody>
          </p:sp>
          <p:pic>
            <p:nvPicPr>
              <p:cNvPr id="74" name="Picture 73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0494"/>
              <a:stretch/>
            </p:blipFill>
            <p:spPr>
              <a:xfrm rot="5400000">
                <a:off x="5571338" y="3217337"/>
                <a:ext cx="757843" cy="606488"/>
              </a:xfrm>
              <a:prstGeom prst="rect">
                <a:avLst/>
              </a:prstGeom>
            </p:spPr>
          </p:pic>
        </p:grpSp>
        <p:grpSp>
          <p:nvGrpSpPr>
            <p:cNvPr id="66" name="Group 65"/>
            <p:cNvGrpSpPr/>
            <p:nvPr/>
          </p:nvGrpSpPr>
          <p:grpSpPr>
            <a:xfrm>
              <a:off x="7149027" y="1286168"/>
              <a:ext cx="1171214" cy="1139147"/>
              <a:chOff x="5983966" y="1032939"/>
              <a:chExt cx="1171214" cy="1139147"/>
            </a:xfrm>
          </p:grpSpPr>
          <p:sp>
            <p:nvSpPr>
              <p:cNvPr id="71" name="Text Box 10"/>
              <p:cNvSpPr txBox="1">
                <a:spLocks noChangeArrowheads="1"/>
              </p:cNvSpPr>
              <p:nvPr/>
            </p:nvSpPr>
            <p:spPr bwMode="auto">
              <a:xfrm>
                <a:off x="6124530" y="1032939"/>
                <a:ext cx="103065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/>
                  <a:t>Smoking</a:t>
                </a:r>
              </a:p>
            </p:txBody>
          </p:sp>
          <p:pic>
            <p:nvPicPr>
              <p:cNvPr id="72" name="Picture 71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83966" y="1345938"/>
                <a:ext cx="1041363" cy="826148"/>
              </a:xfrm>
              <a:prstGeom prst="rect">
                <a:avLst/>
              </a:prstGeom>
            </p:spPr>
          </p:pic>
        </p:grpSp>
        <p:grpSp>
          <p:nvGrpSpPr>
            <p:cNvPr id="67" name="Group 66"/>
            <p:cNvGrpSpPr/>
            <p:nvPr/>
          </p:nvGrpSpPr>
          <p:grpSpPr>
            <a:xfrm>
              <a:off x="8825444" y="1291761"/>
              <a:ext cx="1250303" cy="1167909"/>
              <a:chOff x="7915661" y="1073632"/>
              <a:chExt cx="1250303" cy="1167909"/>
            </a:xfrm>
          </p:grpSpPr>
          <p:sp>
            <p:nvSpPr>
              <p:cNvPr id="69" name="Text Box 18"/>
              <p:cNvSpPr txBox="1">
                <a:spLocks noChangeArrowheads="1"/>
              </p:cNvSpPr>
              <p:nvPr/>
            </p:nvSpPr>
            <p:spPr bwMode="auto">
              <a:xfrm>
                <a:off x="7915661" y="1073632"/>
                <a:ext cx="1250303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dirty="0"/>
                  <a:t>Medicine Y</a:t>
                </a:r>
              </a:p>
            </p:txBody>
          </p:sp>
          <p:pic>
            <p:nvPicPr>
              <p:cNvPr id="70" name="Picture 69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506"/>
              <a:stretch/>
            </p:blipFill>
            <p:spPr>
              <a:xfrm>
                <a:off x="8045512" y="1416228"/>
                <a:ext cx="990600" cy="825313"/>
              </a:xfrm>
              <a:prstGeom prst="rect">
                <a:avLst/>
              </a:prstGeom>
            </p:spPr>
          </p:pic>
        </p:grpSp>
        <p:cxnSp>
          <p:nvCxnSpPr>
            <p:cNvPr id="68" name="AutoShape 14"/>
            <p:cNvCxnSpPr>
              <a:cxnSpLocks noChangeShapeType="1"/>
              <a:stCxn id="72" idx="2"/>
            </p:cNvCxnSpPr>
            <p:nvPr/>
          </p:nvCxnSpPr>
          <p:spPr bwMode="auto">
            <a:xfrm flipH="1">
              <a:off x="6672681" y="2425315"/>
              <a:ext cx="997028" cy="495881"/>
            </a:xfrm>
            <a:prstGeom prst="straightConnector1">
              <a:avLst/>
            </a:prstGeom>
            <a:ln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83" name="Oval 82"/>
          <p:cNvSpPr/>
          <p:nvPr/>
        </p:nvSpPr>
        <p:spPr>
          <a:xfrm>
            <a:off x="8850473" y="5034763"/>
            <a:ext cx="1656000" cy="1440596"/>
          </a:xfrm>
          <a:prstGeom prst="ellipse">
            <a:avLst/>
          </a:prstGeom>
          <a:solidFill>
            <a:schemeClr val="bg2">
              <a:lumMod val="50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5" name="Oval 84"/>
          <p:cNvSpPr/>
          <p:nvPr/>
        </p:nvSpPr>
        <p:spPr>
          <a:xfrm>
            <a:off x="7785456" y="1142456"/>
            <a:ext cx="1946572" cy="1276578"/>
          </a:xfrm>
          <a:prstGeom prst="ellipse">
            <a:avLst/>
          </a:prstGeom>
          <a:solidFill>
            <a:srgbClr val="BFBFBF">
              <a:alpha val="2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7" name="Oval 36"/>
          <p:cNvSpPr/>
          <p:nvPr/>
        </p:nvSpPr>
        <p:spPr>
          <a:xfrm>
            <a:off x="8597008" y="2828902"/>
            <a:ext cx="2489371" cy="934418"/>
          </a:xfrm>
          <a:prstGeom prst="ellipse">
            <a:avLst/>
          </a:prstGeom>
          <a:solidFill>
            <a:srgbClr val="7030A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1" name="Rectangle 80"/>
          <p:cNvSpPr/>
          <p:nvPr/>
        </p:nvSpPr>
        <p:spPr>
          <a:xfrm>
            <a:off x="609599" y="1875716"/>
            <a:ext cx="438201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/>
              <a:t>Is Fatigue independent of Smoking given Levels of Protein X?</a:t>
            </a:r>
          </a:p>
        </p:txBody>
      </p:sp>
    </p:spTree>
    <p:extLst>
      <p:ext uri="{BB962C8B-B14F-4D97-AF65-F5344CB8AC3E}">
        <p14:creationId xmlns:p14="http://schemas.microsoft.com/office/powerpoint/2010/main" val="9415655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d-separation criterion</a:t>
            </a:r>
            <a:endParaRPr lang="el-G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CDCE5-4316-4054-8E01-72147F453FFE}" type="slidenum">
              <a:rPr lang="el-GR" smtClean="0"/>
              <a:pPr/>
              <a:t>53</a:t>
            </a:fld>
            <a:endParaRPr lang="el-GR"/>
          </a:p>
        </p:txBody>
      </p:sp>
      <p:sp>
        <p:nvSpPr>
          <p:cNvPr id="36" name="Rectangle 35"/>
          <p:cNvSpPr/>
          <p:nvPr/>
        </p:nvSpPr>
        <p:spPr>
          <a:xfrm>
            <a:off x="609599" y="1875716"/>
            <a:ext cx="438201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/>
              <a:t>Is Fatigue independent of Smoking given Levels of Protein X?</a:t>
            </a:r>
            <a:endParaRPr lang="el-GR" sz="3200" dirty="0">
              <a:solidFill>
                <a:schemeClr val="tx1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7031802" y="1123377"/>
            <a:ext cx="4037063" cy="5056020"/>
            <a:chOff x="6038684" y="1286168"/>
            <a:chExt cx="4037063" cy="5056020"/>
          </a:xfrm>
        </p:grpSpPr>
        <p:cxnSp>
          <p:nvCxnSpPr>
            <p:cNvPr id="58" name="AutoShape 7"/>
            <p:cNvCxnSpPr>
              <a:cxnSpLocks noChangeShapeType="1"/>
              <a:stCxn id="72" idx="2"/>
              <a:endCxn id="76" idx="0"/>
            </p:cNvCxnSpPr>
            <p:nvPr/>
          </p:nvCxnSpPr>
          <p:spPr bwMode="auto">
            <a:xfrm>
              <a:off x="7669709" y="2425315"/>
              <a:ext cx="934931" cy="563622"/>
            </a:xfrm>
            <a:prstGeom prst="straightConnector1">
              <a:avLst/>
            </a:prstGeom>
            <a:ln>
              <a:solidFill>
                <a:srgbClr val="FF0000"/>
              </a:solidFill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9" name="AutoShape 14"/>
            <p:cNvCxnSpPr>
              <a:cxnSpLocks noChangeShapeType="1"/>
              <a:stCxn id="78" idx="2"/>
              <a:endCxn id="79" idx="0"/>
            </p:cNvCxnSpPr>
            <p:nvPr/>
          </p:nvCxnSpPr>
          <p:spPr bwMode="auto">
            <a:xfrm flipH="1">
              <a:off x="8663219" y="4819034"/>
              <a:ext cx="349" cy="307022"/>
            </a:xfrm>
            <a:prstGeom prst="straightConnector1">
              <a:avLst/>
            </a:prstGeom>
            <a:ln>
              <a:solidFill>
                <a:srgbClr val="FF0000"/>
              </a:solidFill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0" name="AutoShape 16"/>
            <p:cNvCxnSpPr>
              <a:cxnSpLocks noChangeShapeType="1"/>
              <a:stCxn id="76" idx="2"/>
              <a:endCxn id="77" idx="0"/>
            </p:cNvCxnSpPr>
            <p:nvPr/>
          </p:nvCxnSpPr>
          <p:spPr bwMode="auto">
            <a:xfrm>
              <a:off x="8604642" y="3746798"/>
              <a:ext cx="10" cy="271261"/>
            </a:xfrm>
            <a:prstGeom prst="straightConnector1">
              <a:avLst/>
            </a:prstGeom>
            <a:ln>
              <a:solidFill>
                <a:srgbClr val="FF0000"/>
              </a:solidFill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1" name="AutoShape 20"/>
            <p:cNvCxnSpPr>
              <a:cxnSpLocks noChangeShapeType="1"/>
              <a:stCxn id="70" idx="2"/>
              <a:endCxn id="76" idx="0"/>
            </p:cNvCxnSpPr>
            <p:nvPr/>
          </p:nvCxnSpPr>
          <p:spPr bwMode="auto">
            <a:xfrm flipH="1">
              <a:off x="8604640" y="2459670"/>
              <a:ext cx="845955" cy="529267"/>
            </a:xfrm>
            <a:prstGeom prst="straightConnector1">
              <a:avLst/>
            </a:prstGeom>
            <a:ln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62" name="Group 61"/>
            <p:cNvGrpSpPr/>
            <p:nvPr/>
          </p:nvGrpSpPr>
          <p:grpSpPr>
            <a:xfrm>
              <a:off x="8214019" y="5126056"/>
              <a:ext cx="946592" cy="1216132"/>
              <a:chOff x="7586221" y="4311505"/>
              <a:chExt cx="946592" cy="1216132"/>
            </a:xfrm>
          </p:grpSpPr>
          <p:sp>
            <p:nvSpPr>
              <p:cNvPr id="79" name="Text Box 21"/>
              <p:cNvSpPr txBox="1">
                <a:spLocks noChangeArrowheads="1"/>
              </p:cNvSpPr>
              <p:nvPr/>
            </p:nvSpPr>
            <p:spPr bwMode="auto">
              <a:xfrm>
                <a:off x="7586221" y="4311505"/>
                <a:ext cx="898399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 defTabSz="4232275"/>
                <a:r>
                  <a:rPr lang="en-US" dirty="0"/>
                  <a:t>Fatigue</a:t>
                </a:r>
              </a:p>
            </p:txBody>
          </p:sp>
          <p:pic>
            <p:nvPicPr>
              <p:cNvPr id="80" name="Picture 79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371" r="12353" b="15257"/>
              <a:stretch/>
            </p:blipFill>
            <p:spPr>
              <a:xfrm>
                <a:off x="7645137" y="4663821"/>
                <a:ext cx="887676" cy="863816"/>
              </a:xfrm>
              <a:prstGeom prst="rect">
                <a:avLst/>
              </a:prstGeom>
            </p:spPr>
          </p:pic>
        </p:grpSp>
        <p:grpSp>
          <p:nvGrpSpPr>
            <p:cNvPr id="63" name="Group 62"/>
            <p:cNvGrpSpPr/>
            <p:nvPr/>
          </p:nvGrpSpPr>
          <p:grpSpPr>
            <a:xfrm>
              <a:off x="8168618" y="4018059"/>
              <a:ext cx="930983" cy="800975"/>
              <a:chOff x="6986306" y="3521720"/>
              <a:chExt cx="930983" cy="800975"/>
            </a:xfrm>
          </p:grpSpPr>
          <p:sp>
            <p:nvSpPr>
              <p:cNvPr id="77" name="Text Box 12"/>
              <p:cNvSpPr txBox="1">
                <a:spLocks noChangeArrowheads="1"/>
              </p:cNvSpPr>
              <p:nvPr/>
            </p:nvSpPr>
            <p:spPr bwMode="auto">
              <a:xfrm>
                <a:off x="6986306" y="3521720"/>
                <a:ext cx="872067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CVD</a:t>
                </a:r>
              </a:p>
            </p:txBody>
          </p:sp>
          <p:pic>
            <p:nvPicPr>
              <p:cNvPr id="78" name="Picture 77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09" t="9507" r="9167" b="6790"/>
              <a:stretch/>
            </p:blipFill>
            <p:spPr>
              <a:xfrm>
                <a:off x="7045222" y="3828742"/>
                <a:ext cx="872067" cy="493953"/>
              </a:xfrm>
              <a:prstGeom prst="rect">
                <a:avLst/>
              </a:prstGeom>
            </p:spPr>
          </p:pic>
        </p:grpSp>
        <p:grpSp>
          <p:nvGrpSpPr>
            <p:cNvPr id="64" name="Group 63"/>
            <p:cNvGrpSpPr/>
            <p:nvPr/>
          </p:nvGrpSpPr>
          <p:grpSpPr>
            <a:xfrm>
              <a:off x="8152363" y="2988937"/>
              <a:ext cx="1786432" cy="757861"/>
              <a:chOff x="6424873" y="2488835"/>
              <a:chExt cx="1962653" cy="757861"/>
            </a:xfrm>
          </p:grpSpPr>
          <p:sp>
            <p:nvSpPr>
              <p:cNvPr id="75" name="Text Box 17"/>
              <p:cNvSpPr txBox="1">
                <a:spLocks noChangeArrowheads="1"/>
              </p:cNvSpPr>
              <p:nvPr/>
            </p:nvSpPr>
            <p:spPr bwMode="auto">
              <a:xfrm>
                <a:off x="7308309" y="2600028"/>
                <a:ext cx="1079217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dirty="0"/>
                  <a:t>Levels of Protein X</a:t>
                </a:r>
              </a:p>
            </p:txBody>
          </p:sp>
          <p:pic>
            <p:nvPicPr>
              <p:cNvPr id="76" name="Picture 7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24873" y="2488835"/>
                <a:ext cx="993782" cy="757861"/>
              </a:xfrm>
              <a:prstGeom prst="rect">
                <a:avLst/>
              </a:prstGeom>
            </p:spPr>
          </p:pic>
        </p:grpSp>
        <p:grpSp>
          <p:nvGrpSpPr>
            <p:cNvPr id="65" name="Group 64"/>
            <p:cNvGrpSpPr/>
            <p:nvPr/>
          </p:nvGrpSpPr>
          <p:grpSpPr>
            <a:xfrm>
              <a:off x="6038684" y="2935787"/>
              <a:ext cx="1346326" cy="757843"/>
              <a:chOff x="5647016" y="3141659"/>
              <a:chExt cx="1346326" cy="757843"/>
            </a:xfrm>
          </p:grpSpPr>
          <p:sp>
            <p:nvSpPr>
              <p:cNvPr id="73" name="Text Box 11"/>
              <p:cNvSpPr txBox="1">
                <a:spLocks noChangeArrowheads="1"/>
              </p:cNvSpPr>
              <p:nvPr/>
            </p:nvSpPr>
            <p:spPr bwMode="auto">
              <a:xfrm>
                <a:off x="6147342" y="3235732"/>
                <a:ext cx="846000" cy="646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Yellow </a:t>
                </a:r>
              </a:p>
              <a:p>
                <a:pPr algn="ctr"/>
                <a:r>
                  <a:rPr lang="en-US" dirty="0"/>
                  <a:t>Teeth</a:t>
                </a:r>
              </a:p>
            </p:txBody>
          </p:sp>
          <p:pic>
            <p:nvPicPr>
              <p:cNvPr id="74" name="Picture 73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0494"/>
              <a:stretch/>
            </p:blipFill>
            <p:spPr>
              <a:xfrm rot="5400000">
                <a:off x="5571338" y="3217337"/>
                <a:ext cx="757843" cy="606488"/>
              </a:xfrm>
              <a:prstGeom prst="rect">
                <a:avLst/>
              </a:prstGeom>
            </p:spPr>
          </p:pic>
        </p:grpSp>
        <p:grpSp>
          <p:nvGrpSpPr>
            <p:cNvPr id="66" name="Group 65"/>
            <p:cNvGrpSpPr/>
            <p:nvPr/>
          </p:nvGrpSpPr>
          <p:grpSpPr>
            <a:xfrm>
              <a:off x="7149027" y="1286168"/>
              <a:ext cx="1171214" cy="1139147"/>
              <a:chOff x="5983966" y="1032939"/>
              <a:chExt cx="1171214" cy="1139147"/>
            </a:xfrm>
          </p:grpSpPr>
          <p:sp>
            <p:nvSpPr>
              <p:cNvPr id="71" name="Text Box 10"/>
              <p:cNvSpPr txBox="1">
                <a:spLocks noChangeArrowheads="1"/>
              </p:cNvSpPr>
              <p:nvPr/>
            </p:nvSpPr>
            <p:spPr bwMode="auto">
              <a:xfrm>
                <a:off x="6124530" y="1032939"/>
                <a:ext cx="103065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/>
                  <a:t>Smoking</a:t>
                </a:r>
              </a:p>
            </p:txBody>
          </p:sp>
          <p:pic>
            <p:nvPicPr>
              <p:cNvPr id="72" name="Picture 71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83966" y="1345938"/>
                <a:ext cx="1041363" cy="826148"/>
              </a:xfrm>
              <a:prstGeom prst="rect">
                <a:avLst/>
              </a:prstGeom>
            </p:spPr>
          </p:pic>
        </p:grpSp>
        <p:grpSp>
          <p:nvGrpSpPr>
            <p:cNvPr id="67" name="Group 66"/>
            <p:cNvGrpSpPr/>
            <p:nvPr/>
          </p:nvGrpSpPr>
          <p:grpSpPr>
            <a:xfrm>
              <a:off x="8825444" y="1291761"/>
              <a:ext cx="1250303" cy="1167909"/>
              <a:chOff x="7915661" y="1073632"/>
              <a:chExt cx="1250303" cy="1167909"/>
            </a:xfrm>
          </p:grpSpPr>
          <p:sp>
            <p:nvSpPr>
              <p:cNvPr id="69" name="Text Box 18"/>
              <p:cNvSpPr txBox="1">
                <a:spLocks noChangeArrowheads="1"/>
              </p:cNvSpPr>
              <p:nvPr/>
            </p:nvSpPr>
            <p:spPr bwMode="auto">
              <a:xfrm>
                <a:off x="7915661" y="1073632"/>
                <a:ext cx="1250303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dirty="0"/>
                  <a:t>Medicine Y</a:t>
                </a:r>
              </a:p>
            </p:txBody>
          </p:sp>
          <p:pic>
            <p:nvPicPr>
              <p:cNvPr id="70" name="Picture 69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506"/>
              <a:stretch/>
            </p:blipFill>
            <p:spPr>
              <a:xfrm>
                <a:off x="8045512" y="1416228"/>
                <a:ext cx="990600" cy="825313"/>
              </a:xfrm>
              <a:prstGeom prst="rect">
                <a:avLst/>
              </a:prstGeom>
            </p:spPr>
          </p:pic>
        </p:grpSp>
        <p:cxnSp>
          <p:nvCxnSpPr>
            <p:cNvPr id="68" name="AutoShape 14"/>
            <p:cNvCxnSpPr>
              <a:cxnSpLocks noChangeShapeType="1"/>
              <a:stCxn id="72" idx="2"/>
            </p:cNvCxnSpPr>
            <p:nvPr/>
          </p:nvCxnSpPr>
          <p:spPr bwMode="auto">
            <a:xfrm flipH="1">
              <a:off x="6672681" y="2425315"/>
              <a:ext cx="997028" cy="495881"/>
            </a:xfrm>
            <a:prstGeom prst="straightConnector1">
              <a:avLst/>
            </a:prstGeom>
            <a:ln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85" name="Oval 84"/>
          <p:cNvSpPr/>
          <p:nvPr/>
        </p:nvSpPr>
        <p:spPr>
          <a:xfrm>
            <a:off x="7785456" y="1142456"/>
            <a:ext cx="1946572" cy="1276578"/>
          </a:xfrm>
          <a:prstGeom prst="ellipse">
            <a:avLst/>
          </a:prstGeom>
          <a:solidFill>
            <a:srgbClr val="BFBFBF">
              <a:alpha val="2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7" name="Oval 36"/>
          <p:cNvSpPr/>
          <p:nvPr/>
        </p:nvSpPr>
        <p:spPr>
          <a:xfrm>
            <a:off x="8597008" y="2828902"/>
            <a:ext cx="2489371" cy="934418"/>
          </a:xfrm>
          <a:prstGeom prst="ellipse">
            <a:avLst/>
          </a:prstGeom>
          <a:solidFill>
            <a:srgbClr val="7030A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609599" y="4329845"/>
                <a:ext cx="6096000" cy="64633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vl="0"/>
                <a:r>
                  <a:rPr lang="en-US" dirty="0"/>
                  <a:t>One possible path:</a:t>
                </a:r>
              </a:p>
              <a:p>
                <a:pPr lvl="0"/>
                <a:r>
                  <a:rPr lang="en-US" dirty="0"/>
                  <a:t>Smoking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</m:oMath>
                </a14:m>
                <a:r>
                  <a:rPr lang="en-US" dirty="0"/>
                  <a:t> Levels of Protein X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CVD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Fatigue</a:t>
                </a:r>
                <a:endParaRPr lang="en-US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" y="4329845"/>
                <a:ext cx="6096000" cy="646331"/>
              </a:xfrm>
              <a:prstGeom prst="rect">
                <a:avLst/>
              </a:prstGeom>
              <a:blipFill rotWithShape="0">
                <a:blip r:embed="rId9"/>
                <a:stretch>
                  <a:fillRect l="-800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1066800" y="5430855"/>
            <a:ext cx="5236029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Path is blocked given Levels of Protein X</a:t>
            </a:r>
          </a:p>
        </p:txBody>
      </p:sp>
      <p:sp>
        <p:nvSpPr>
          <p:cNvPr id="35" name="Oval 34"/>
          <p:cNvSpPr/>
          <p:nvPr/>
        </p:nvSpPr>
        <p:spPr>
          <a:xfrm>
            <a:off x="8646713" y="5036323"/>
            <a:ext cx="1946572" cy="1276578"/>
          </a:xfrm>
          <a:prstGeom prst="ellipse">
            <a:avLst/>
          </a:prstGeom>
          <a:solidFill>
            <a:srgbClr val="BFBFBF">
              <a:alpha val="2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428427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d-separation criterion</a:t>
            </a:r>
            <a:endParaRPr lang="el-G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CDCE5-4316-4054-8E01-72147F453FFE}" type="slidenum">
              <a:rPr lang="el-GR" smtClean="0"/>
              <a:pPr/>
              <a:t>54</a:t>
            </a:fld>
            <a:endParaRPr lang="el-GR"/>
          </a:p>
        </p:txBody>
      </p:sp>
      <p:sp>
        <p:nvSpPr>
          <p:cNvPr id="36" name="Rectangle 35"/>
          <p:cNvSpPr/>
          <p:nvPr/>
        </p:nvSpPr>
        <p:spPr>
          <a:xfrm>
            <a:off x="609599" y="1875716"/>
            <a:ext cx="438201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/>
              <a:t>Are Yellow Teeth independent of Medicine </a:t>
            </a:r>
            <a:r>
              <a:rPr lang="el-GR" sz="3200" dirty="0"/>
              <a:t>Υ</a:t>
            </a:r>
            <a:r>
              <a:rPr lang="en-US" sz="3200" dirty="0"/>
              <a:t>?</a:t>
            </a:r>
            <a:endParaRPr lang="el-GR" sz="3200" dirty="0">
              <a:solidFill>
                <a:schemeClr val="tx1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7031802" y="1123377"/>
            <a:ext cx="4037063" cy="5056020"/>
            <a:chOff x="6038684" y="1286168"/>
            <a:chExt cx="4037063" cy="5056020"/>
          </a:xfrm>
        </p:grpSpPr>
        <p:cxnSp>
          <p:nvCxnSpPr>
            <p:cNvPr id="58" name="AutoShape 7"/>
            <p:cNvCxnSpPr>
              <a:cxnSpLocks noChangeShapeType="1"/>
              <a:stCxn id="72" idx="2"/>
              <a:endCxn id="76" idx="0"/>
            </p:cNvCxnSpPr>
            <p:nvPr/>
          </p:nvCxnSpPr>
          <p:spPr bwMode="auto">
            <a:xfrm>
              <a:off x="7669709" y="2425315"/>
              <a:ext cx="934931" cy="563622"/>
            </a:xfrm>
            <a:prstGeom prst="straightConnector1">
              <a:avLst/>
            </a:prstGeom>
            <a:ln>
              <a:solidFill>
                <a:srgbClr val="FF0000"/>
              </a:solidFill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9" name="AutoShape 14"/>
            <p:cNvCxnSpPr>
              <a:cxnSpLocks noChangeShapeType="1"/>
              <a:stCxn id="78" idx="2"/>
              <a:endCxn id="79" idx="0"/>
            </p:cNvCxnSpPr>
            <p:nvPr/>
          </p:nvCxnSpPr>
          <p:spPr bwMode="auto">
            <a:xfrm flipH="1">
              <a:off x="8663219" y="4819034"/>
              <a:ext cx="349" cy="307022"/>
            </a:xfrm>
            <a:prstGeom prst="straightConnector1">
              <a:avLst/>
            </a:prstGeom>
            <a:ln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0" name="AutoShape 16"/>
            <p:cNvCxnSpPr>
              <a:cxnSpLocks noChangeShapeType="1"/>
              <a:stCxn id="76" idx="2"/>
              <a:endCxn id="77" idx="0"/>
            </p:cNvCxnSpPr>
            <p:nvPr/>
          </p:nvCxnSpPr>
          <p:spPr bwMode="auto">
            <a:xfrm>
              <a:off x="8604642" y="3746798"/>
              <a:ext cx="10" cy="271261"/>
            </a:xfrm>
            <a:prstGeom prst="straightConnector1">
              <a:avLst/>
            </a:prstGeom>
            <a:ln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1" name="AutoShape 20"/>
            <p:cNvCxnSpPr>
              <a:cxnSpLocks noChangeShapeType="1"/>
              <a:stCxn id="70" idx="2"/>
              <a:endCxn id="76" idx="0"/>
            </p:cNvCxnSpPr>
            <p:nvPr/>
          </p:nvCxnSpPr>
          <p:spPr bwMode="auto">
            <a:xfrm flipH="1">
              <a:off x="8604640" y="2459670"/>
              <a:ext cx="845955" cy="529267"/>
            </a:xfrm>
            <a:prstGeom prst="straightConnector1">
              <a:avLst/>
            </a:prstGeom>
            <a:ln>
              <a:solidFill>
                <a:srgbClr val="FF0000"/>
              </a:solidFill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62" name="Group 61"/>
            <p:cNvGrpSpPr/>
            <p:nvPr/>
          </p:nvGrpSpPr>
          <p:grpSpPr>
            <a:xfrm>
              <a:off x="8214019" y="5126056"/>
              <a:ext cx="946592" cy="1216132"/>
              <a:chOff x="7586221" y="4311505"/>
              <a:chExt cx="946592" cy="1216132"/>
            </a:xfrm>
          </p:grpSpPr>
          <p:sp>
            <p:nvSpPr>
              <p:cNvPr id="79" name="Text Box 21"/>
              <p:cNvSpPr txBox="1">
                <a:spLocks noChangeArrowheads="1"/>
              </p:cNvSpPr>
              <p:nvPr/>
            </p:nvSpPr>
            <p:spPr bwMode="auto">
              <a:xfrm>
                <a:off x="7586221" y="4311505"/>
                <a:ext cx="898399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 defTabSz="4232275"/>
                <a:r>
                  <a:rPr lang="en-US" dirty="0"/>
                  <a:t>Fatigue</a:t>
                </a:r>
              </a:p>
            </p:txBody>
          </p:sp>
          <p:pic>
            <p:nvPicPr>
              <p:cNvPr id="80" name="Picture 79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371" r="12353" b="15257"/>
              <a:stretch/>
            </p:blipFill>
            <p:spPr>
              <a:xfrm>
                <a:off x="7645137" y="4663821"/>
                <a:ext cx="887676" cy="863816"/>
              </a:xfrm>
              <a:prstGeom prst="rect">
                <a:avLst/>
              </a:prstGeom>
            </p:spPr>
          </p:pic>
        </p:grpSp>
        <p:grpSp>
          <p:nvGrpSpPr>
            <p:cNvPr id="63" name="Group 62"/>
            <p:cNvGrpSpPr/>
            <p:nvPr/>
          </p:nvGrpSpPr>
          <p:grpSpPr>
            <a:xfrm>
              <a:off x="8168618" y="4018059"/>
              <a:ext cx="930983" cy="800975"/>
              <a:chOff x="6986306" y="3521720"/>
              <a:chExt cx="930983" cy="800975"/>
            </a:xfrm>
          </p:grpSpPr>
          <p:sp>
            <p:nvSpPr>
              <p:cNvPr id="77" name="Text Box 12"/>
              <p:cNvSpPr txBox="1">
                <a:spLocks noChangeArrowheads="1"/>
              </p:cNvSpPr>
              <p:nvPr/>
            </p:nvSpPr>
            <p:spPr bwMode="auto">
              <a:xfrm>
                <a:off x="6986306" y="3521720"/>
                <a:ext cx="872067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CVD</a:t>
                </a:r>
              </a:p>
            </p:txBody>
          </p:sp>
          <p:pic>
            <p:nvPicPr>
              <p:cNvPr id="78" name="Picture 77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09" t="9507" r="9167" b="6790"/>
              <a:stretch/>
            </p:blipFill>
            <p:spPr>
              <a:xfrm>
                <a:off x="7045222" y="3828742"/>
                <a:ext cx="872067" cy="493953"/>
              </a:xfrm>
              <a:prstGeom prst="rect">
                <a:avLst/>
              </a:prstGeom>
            </p:spPr>
          </p:pic>
        </p:grpSp>
        <p:grpSp>
          <p:nvGrpSpPr>
            <p:cNvPr id="64" name="Group 63"/>
            <p:cNvGrpSpPr/>
            <p:nvPr/>
          </p:nvGrpSpPr>
          <p:grpSpPr>
            <a:xfrm>
              <a:off x="8152363" y="2988937"/>
              <a:ext cx="1786432" cy="757861"/>
              <a:chOff x="6424873" y="2488835"/>
              <a:chExt cx="1962653" cy="757861"/>
            </a:xfrm>
          </p:grpSpPr>
          <p:sp>
            <p:nvSpPr>
              <p:cNvPr id="75" name="Text Box 17"/>
              <p:cNvSpPr txBox="1">
                <a:spLocks noChangeArrowheads="1"/>
              </p:cNvSpPr>
              <p:nvPr/>
            </p:nvSpPr>
            <p:spPr bwMode="auto">
              <a:xfrm>
                <a:off x="7308309" y="2600028"/>
                <a:ext cx="1079217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dirty="0"/>
                  <a:t>Levels of Protein X</a:t>
                </a:r>
              </a:p>
            </p:txBody>
          </p:sp>
          <p:pic>
            <p:nvPicPr>
              <p:cNvPr id="76" name="Picture 7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24873" y="2488835"/>
                <a:ext cx="993782" cy="757861"/>
              </a:xfrm>
              <a:prstGeom prst="rect">
                <a:avLst/>
              </a:prstGeom>
            </p:spPr>
          </p:pic>
        </p:grpSp>
        <p:grpSp>
          <p:nvGrpSpPr>
            <p:cNvPr id="65" name="Group 64"/>
            <p:cNvGrpSpPr/>
            <p:nvPr/>
          </p:nvGrpSpPr>
          <p:grpSpPr>
            <a:xfrm>
              <a:off x="6038684" y="2935787"/>
              <a:ext cx="1346326" cy="757843"/>
              <a:chOff x="5647016" y="3141659"/>
              <a:chExt cx="1346326" cy="757843"/>
            </a:xfrm>
          </p:grpSpPr>
          <p:sp>
            <p:nvSpPr>
              <p:cNvPr id="73" name="Text Box 11"/>
              <p:cNvSpPr txBox="1">
                <a:spLocks noChangeArrowheads="1"/>
              </p:cNvSpPr>
              <p:nvPr/>
            </p:nvSpPr>
            <p:spPr bwMode="auto">
              <a:xfrm>
                <a:off x="6147342" y="3235732"/>
                <a:ext cx="846000" cy="646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Yellow </a:t>
                </a:r>
              </a:p>
              <a:p>
                <a:pPr algn="ctr"/>
                <a:r>
                  <a:rPr lang="en-US" dirty="0"/>
                  <a:t>Teeth</a:t>
                </a:r>
              </a:p>
            </p:txBody>
          </p:sp>
          <p:pic>
            <p:nvPicPr>
              <p:cNvPr id="74" name="Picture 73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0494"/>
              <a:stretch/>
            </p:blipFill>
            <p:spPr>
              <a:xfrm rot="5400000">
                <a:off x="5571338" y="3217337"/>
                <a:ext cx="757843" cy="606488"/>
              </a:xfrm>
              <a:prstGeom prst="rect">
                <a:avLst/>
              </a:prstGeom>
            </p:spPr>
          </p:pic>
        </p:grpSp>
        <p:grpSp>
          <p:nvGrpSpPr>
            <p:cNvPr id="66" name="Group 65"/>
            <p:cNvGrpSpPr/>
            <p:nvPr/>
          </p:nvGrpSpPr>
          <p:grpSpPr>
            <a:xfrm>
              <a:off x="7149027" y="1286168"/>
              <a:ext cx="1171214" cy="1139147"/>
              <a:chOff x="5983966" y="1032939"/>
              <a:chExt cx="1171214" cy="1139147"/>
            </a:xfrm>
          </p:grpSpPr>
          <p:sp>
            <p:nvSpPr>
              <p:cNvPr id="71" name="Text Box 10"/>
              <p:cNvSpPr txBox="1">
                <a:spLocks noChangeArrowheads="1"/>
              </p:cNvSpPr>
              <p:nvPr/>
            </p:nvSpPr>
            <p:spPr bwMode="auto">
              <a:xfrm>
                <a:off x="6124530" y="1032939"/>
                <a:ext cx="103065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/>
                  <a:t>Smoking</a:t>
                </a:r>
              </a:p>
            </p:txBody>
          </p:sp>
          <p:pic>
            <p:nvPicPr>
              <p:cNvPr id="72" name="Picture 71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83966" y="1345938"/>
                <a:ext cx="1041363" cy="826148"/>
              </a:xfrm>
              <a:prstGeom prst="rect">
                <a:avLst/>
              </a:prstGeom>
            </p:spPr>
          </p:pic>
        </p:grpSp>
        <p:grpSp>
          <p:nvGrpSpPr>
            <p:cNvPr id="67" name="Group 66"/>
            <p:cNvGrpSpPr/>
            <p:nvPr/>
          </p:nvGrpSpPr>
          <p:grpSpPr>
            <a:xfrm>
              <a:off x="8825444" y="1291761"/>
              <a:ext cx="1250303" cy="1167909"/>
              <a:chOff x="7915661" y="1073632"/>
              <a:chExt cx="1250303" cy="1167909"/>
            </a:xfrm>
          </p:grpSpPr>
          <p:sp>
            <p:nvSpPr>
              <p:cNvPr id="69" name="Text Box 18"/>
              <p:cNvSpPr txBox="1">
                <a:spLocks noChangeArrowheads="1"/>
              </p:cNvSpPr>
              <p:nvPr/>
            </p:nvSpPr>
            <p:spPr bwMode="auto">
              <a:xfrm>
                <a:off x="7915661" y="1073632"/>
                <a:ext cx="1250303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dirty="0"/>
                  <a:t>Medicine Y</a:t>
                </a:r>
              </a:p>
            </p:txBody>
          </p:sp>
          <p:pic>
            <p:nvPicPr>
              <p:cNvPr id="70" name="Picture 69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506"/>
              <a:stretch/>
            </p:blipFill>
            <p:spPr>
              <a:xfrm>
                <a:off x="8045512" y="1416228"/>
                <a:ext cx="990600" cy="825313"/>
              </a:xfrm>
              <a:prstGeom prst="rect">
                <a:avLst/>
              </a:prstGeom>
            </p:spPr>
          </p:pic>
        </p:grpSp>
        <p:cxnSp>
          <p:nvCxnSpPr>
            <p:cNvPr id="68" name="AutoShape 14"/>
            <p:cNvCxnSpPr>
              <a:cxnSpLocks noChangeShapeType="1"/>
              <a:stCxn id="72" idx="2"/>
            </p:cNvCxnSpPr>
            <p:nvPr/>
          </p:nvCxnSpPr>
          <p:spPr bwMode="auto">
            <a:xfrm flipH="1">
              <a:off x="6672681" y="2425315"/>
              <a:ext cx="997028" cy="495881"/>
            </a:xfrm>
            <a:prstGeom prst="straightConnector1">
              <a:avLst/>
            </a:prstGeom>
            <a:ln>
              <a:solidFill>
                <a:srgbClr val="FF0000"/>
              </a:solidFill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85" name="Oval 84"/>
          <p:cNvSpPr/>
          <p:nvPr/>
        </p:nvSpPr>
        <p:spPr>
          <a:xfrm>
            <a:off x="6553324" y="2561512"/>
            <a:ext cx="1946572" cy="1276578"/>
          </a:xfrm>
          <a:prstGeom prst="ellipse">
            <a:avLst/>
          </a:prstGeom>
          <a:solidFill>
            <a:srgbClr val="BFBFBF">
              <a:alpha val="2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636814" y="4333077"/>
                <a:ext cx="6096000" cy="64633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vl="0"/>
                <a:r>
                  <a:rPr lang="en-US" dirty="0"/>
                  <a:t>One possible path:</a:t>
                </a:r>
              </a:p>
              <a:p>
                <a:pPr lvl="0"/>
                <a:r>
                  <a:rPr lang="en-US" dirty="0"/>
                  <a:t>Yellow Teeth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Smoking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Levels of Protein 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Medicine Y</a:t>
                </a:r>
                <a:endParaRPr lang="en-US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14" y="4333077"/>
                <a:ext cx="6096000" cy="646331"/>
              </a:xfrm>
              <a:prstGeom prst="rect">
                <a:avLst/>
              </a:prstGeom>
              <a:blipFill rotWithShape="0">
                <a:blip r:embed="rId9"/>
                <a:stretch>
                  <a:fillRect l="-800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1066800" y="5430855"/>
            <a:ext cx="5236029" cy="8309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Path is blocked given the empty set (goes through a collider)</a:t>
            </a:r>
          </a:p>
        </p:txBody>
      </p:sp>
      <p:sp>
        <p:nvSpPr>
          <p:cNvPr id="38" name="Oval 37"/>
          <p:cNvSpPr/>
          <p:nvPr/>
        </p:nvSpPr>
        <p:spPr>
          <a:xfrm>
            <a:off x="9476290" y="1090822"/>
            <a:ext cx="1946572" cy="1276578"/>
          </a:xfrm>
          <a:prstGeom prst="ellipse">
            <a:avLst/>
          </a:prstGeom>
          <a:solidFill>
            <a:srgbClr val="BFBFBF">
              <a:alpha val="2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963875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d-separation criterion</a:t>
            </a:r>
            <a:endParaRPr lang="el-G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CDCE5-4316-4054-8E01-72147F453FFE}" type="slidenum">
              <a:rPr lang="el-GR" smtClean="0"/>
              <a:pPr/>
              <a:t>55</a:t>
            </a:fld>
            <a:endParaRPr lang="el-GR"/>
          </a:p>
        </p:txBody>
      </p:sp>
      <p:sp>
        <p:nvSpPr>
          <p:cNvPr id="36" name="Rectangle 35"/>
          <p:cNvSpPr/>
          <p:nvPr/>
        </p:nvSpPr>
        <p:spPr>
          <a:xfrm>
            <a:off x="609599" y="1875716"/>
            <a:ext cx="438201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/>
              <a:t>Are Yellow Teeth independent of Medicine </a:t>
            </a:r>
            <a:r>
              <a:rPr lang="el-GR" sz="3200" dirty="0"/>
              <a:t>Υ</a:t>
            </a:r>
            <a:r>
              <a:rPr lang="en-US" sz="3200" dirty="0"/>
              <a:t> given CVD?</a:t>
            </a:r>
            <a:endParaRPr lang="el-GR" sz="3200" dirty="0">
              <a:solidFill>
                <a:schemeClr val="tx1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7031802" y="1123377"/>
            <a:ext cx="4037063" cy="5056020"/>
            <a:chOff x="6038684" y="1286168"/>
            <a:chExt cx="4037063" cy="5056020"/>
          </a:xfrm>
        </p:grpSpPr>
        <p:cxnSp>
          <p:nvCxnSpPr>
            <p:cNvPr id="58" name="AutoShape 7"/>
            <p:cNvCxnSpPr>
              <a:cxnSpLocks noChangeShapeType="1"/>
              <a:stCxn id="72" idx="2"/>
              <a:endCxn id="76" idx="0"/>
            </p:cNvCxnSpPr>
            <p:nvPr/>
          </p:nvCxnSpPr>
          <p:spPr bwMode="auto">
            <a:xfrm>
              <a:off x="7669709" y="2425315"/>
              <a:ext cx="934931" cy="563622"/>
            </a:xfrm>
            <a:prstGeom prst="straightConnector1">
              <a:avLst/>
            </a:prstGeom>
            <a:ln>
              <a:solidFill>
                <a:srgbClr val="FF0000"/>
              </a:solidFill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9" name="AutoShape 14"/>
            <p:cNvCxnSpPr>
              <a:cxnSpLocks noChangeShapeType="1"/>
              <a:stCxn id="78" idx="2"/>
              <a:endCxn id="79" idx="0"/>
            </p:cNvCxnSpPr>
            <p:nvPr/>
          </p:nvCxnSpPr>
          <p:spPr bwMode="auto">
            <a:xfrm flipH="1">
              <a:off x="8663219" y="4819034"/>
              <a:ext cx="349" cy="307022"/>
            </a:xfrm>
            <a:prstGeom prst="straightConnector1">
              <a:avLst/>
            </a:prstGeom>
            <a:ln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0" name="AutoShape 16"/>
            <p:cNvCxnSpPr>
              <a:cxnSpLocks noChangeShapeType="1"/>
              <a:stCxn id="76" idx="2"/>
              <a:endCxn id="77" idx="0"/>
            </p:cNvCxnSpPr>
            <p:nvPr/>
          </p:nvCxnSpPr>
          <p:spPr bwMode="auto">
            <a:xfrm>
              <a:off x="8604642" y="3746798"/>
              <a:ext cx="10" cy="271261"/>
            </a:xfrm>
            <a:prstGeom prst="straightConnector1">
              <a:avLst/>
            </a:prstGeom>
            <a:ln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1" name="AutoShape 20"/>
            <p:cNvCxnSpPr>
              <a:cxnSpLocks noChangeShapeType="1"/>
              <a:stCxn id="70" idx="2"/>
              <a:endCxn id="76" idx="0"/>
            </p:cNvCxnSpPr>
            <p:nvPr/>
          </p:nvCxnSpPr>
          <p:spPr bwMode="auto">
            <a:xfrm flipH="1">
              <a:off x="8604640" y="2459670"/>
              <a:ext cx="845955" cy="529267"/>
            </a:xfrm>
            <a:prstGeom prst="straightConnector1">
              <a:avLst/>
            </a:prstGeom>
            <a:ln>
              <a:solidFill>
                <a:srgbClr val="FF0000"/>
              </a:solidFill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62" name="Group 61"/>
            <p:cNvGrpSpPr/>
            <p:nvPr/>
          </p:nvGrpSpPr>
          <p:grpSpPr>
            <a:xfrm>
              <a:off x="8214019" y="5126056"/>
              <a:ext cx="946592" cy="1216132"/>
              <a:chOff x="7586221" y="4311505"/>
              <a:chExt cx="946592" cy="1216132"/>
            </a:xfrm>
          </p:grpSpPr>
          <p:sp>
            <p:nvSpPr>
              <p:cNvPr id="79" name="Text Box 21"/>
              <p:cNvSpPr txBox="1">
                <a:spLocks noChangeArrowheads="1"/>
              </p:cNvSpPr>
              <p:nvPr/>
            </p:nvSpPr>
            <p:spPr bwMode="auto">
              <a:xfrm>
                <a:off x="7586221" y="4311505"/>
                <a:ext cx="898399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 defTabSz="4232275"/>
                <a:r>
                  <a:rPr lang="en-US" dirty="0"/>
                  <a:t>Fatigue</a:t>
                </a:r>
              </a:p>
            </p:txBody>
          </p:sp>
          <p:pic>
            <p:nvPicPr>
              <p:cNvPr id="80" name="Picture 79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371" r="12353" b="15257"/>
              <a:stretch/>
            </p:blipFill>
            <p:spPr>
              <a:xfrm>
                <a:off x="7645137" y="4663821"/>
                <a:ext cx="887676" cy="863816"/>
              </a:xfrm>
              <a:prstGeom prst="rect">
                <a:avLst/>
              </a:prstGeom>
            </p:spPr>
          </p:pic>
        </p:grpSp>
        <p:grpSp>
          <p:nvGrpSpPr>
            <p:cNvPr id="63" name="Group 62"/>
            <p:cNvGrpSpPr/>
            <p:nvPr/>
          </p:nvGrpSpPr>
          <p:grpSpPr>
            <a:xfrm>
              <a:off x="8168618" y="4018059"/>
              <a:ext cx="930983" cy="800975"/>
              <a:chOff x="6986306" y="3521720"/>
              <a:chExt cx="930983" cy="800975"/>
            </a:xfrm>
          </p:grpSpPr>
          <p:sp>
            <p:nvSpPr>
              <p:cNvPr id="77" name="Text Box 12"/>
              <p:cNvSpPr txBox="1">
                <a:spLocks noChangeArrowheads="1"/>
              </p:cNvSpPr>
              <p:nvPr/>
            </p:nvSpPr>
            <p:spPr bwMode="auto">
              <a:xfrm>
                <a:off x="6986306" y="3521720"/>
                <a:ext cx="872067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CVD</a:t>
                </a:r>
              </a:p>
            </p:txBody>
          </p:sp>
          <p:pic>
            <p:nvPicPr>
              <p:cNvPr id="78" name="Picture 77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09" t="9507" r="9167" b="6790"/>
              <a:stretch/>
            </p:blipFill>
            <p:spPr>
              <a:xfrm>
                <a:off x="7045222" y="3828742"/>
                <a:ext cx="872067" cy="493953"/>
              </a:xfrm>
              <a:prstGeom prst="rect">
                <a:avLst/>
              </a:prstGeom>
            </p:spPr>
          </p:pic>
        </p:grpSp>
        <p:grpSp>
          <p:nvGrpSpPr>
            <p:cNvPr id="64" name="Group 63"/>
            <p:cNvGrpSpPr/>
            <p:nvPr/>
          </p:nvGrpSpPr>
          <p:grpSpPr>
            <a:xfrm>
              <a:off x="8152363" y="2988937"/>
              <a:ext cx="1786432" cy="757861"/>
              <a:chOff x="6424873" y="2488835"/>
              <a:chExt cx="1962653" cy="757861"/>
            </a:xfrm>
          </p:grpSpPr>
          <p:sp>
            <p:nvSpPr>
              <p:cNvPr id="75" name="Text Box 17"/>
              <p:cNvSpPr txBox="1">
                <a:spLocks noChangeArrowheads="1"/>
              </p:cNvSpPr>
              <p:nvPr/>
            </p:nvSpPr>
            <p:spPr bwMode="auto">
              <a:xfrm>
                <a:off x="7308309" y="2600028"/>
                <a:ext cx="1079217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dirty="0"/>
                  <a:t>Levels of Protein X</a:t>
                </a:r>
              </a:p>
            </p:txBody>
          </p:sp>
          <p:pic>
            <p:nvPicPr>
              <p:cNvPr id="76" name="Picture 7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24873" y="2488835"/>
                <a:ext cx="993782" cy="757861"/>
              </a:xfrm>
              <a:prstGeom prst="rect">
                <a:avLst/>
              </a:prstGeom>
            </p:spPr>
          </p:pic>
        </p:grpSp>
        <p:grpSp>
          <p:nvGrpSpPr>
            <p:cNvPr id="65" name="Group 64"/>
            <p:cNvGrpSpPr/>
            <p:nvPr/>
          </p:nvGrpSpPr>
          <p:grpSpPr>
            <a:xfrm>
              <a:off x="6038684" y="2935787"/>
              <a:ext cx="1346326" cy="757843"/>
              <a:chOff x="5647016" y="3141659"/>
              <a:chExt cx="1346326" cy="757843"/>
            </a:xfrm>
          </p:grpSpPr>
          <p:sp>
            <p:nvSpPr>
              <p:cNvPr id="73" name="Text Box 11"/>
              <p:cNvSpPr txBox="1">
                <a:spLocks noChangeArrowheads="1"/>
              </p:cNvSpPr>
              <p:nvPr/>
            </p:nvSpPr>
            <p:spPr bwMode="auto">
              <a:xfrm>
                <a:off x="6147342" y="3235732"/>
                <a:ext cx="846000" cy="646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Yellow </a:t>
                </a:r>
              </a:p>
              <a:p>
                <a:pPr algn="ctr"/>
                <a:r>
                  <a:rPr lang="en-US" dirty="0"/>
                  <a:t>Teeth</a:t>
                </a:r>
              </a:p>
            </p:txBody>
          </p:sp>
          <p:pic>
            <p:nvPicPr>
              <p:cNvPr id="74" name="Picture 73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0494"/>
              <a:stretch/>
            </p:blipFill>
            <p:spPr>
              <a:xfrm rot="5400000">
                <a:off x="5571338" y="3217337"/>
                <a:ext cx="757843" cy="606488"/>
              </a:xfrm>
              <a:prstGeom prst="rect">
                <a:avLst/>
              </a:prstGeom>
            </p:spPr>
          </p:pic>
        </p:grpSp>
        <p:grpSp>
          <p:nvGrpSpPr>
            <p:cNvPr id="66" name="Group 65"/>
            <p:cNvGrpSpPr/>
            <p:nvPr/>
          </p:nvGrpSpPr>
          <p:grpSpPr>
            <a:xfrm>
              <a:off x="7149027" y="1286168"/>
              <a:ext cx="1171214" cy="1139147"/>
              <a:chOff x="5983966" y="1032939"/>
              <a:chExt cx="1171214" cy="1139147"/>
            </a:xfrm>
          </p:grpSpPr>
          <p:sp>
            <p:nvSpPr>
              <p:cNvPr id="71" name="Text Box 10"/>
              <p:cNvSpPr txBox="1">
                <a:spLocks noChangeArrowheads="1"/>
              </p:cNvSpPr>
              <p:nvPr/>
            </p:nvSpPr>
            <p:spPr bwMode="auto">
              <a:xfrm>
                <a:off x="6124530" y="1032939"/>
                <a:ext cx="103065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/>
                  <a:t>Smoking</a:t>
                </a:r>
              </a:p>
            </p:txBody>
          </p:sp>
          <p:pic>
            <p:nvPicPr>
              <p:cNvPr id="72" name="Picture 71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83966" y="1345938"/>
                <a:ext cx="1041363" cy="826148"/>
              </a:xfrm>
              <a:prstGeom prst="rect">
                <a:avLst/>
              </a:prstGeom>
            </p:spPr>
          </p:pic>
        </p:grpSp>
        <p:grpSp>
          <p:nvGrpSpPr>
            <p:cNvPr id="67" name="Group 66"/>
            <p:cNvGrpSpPr/>
            <p:nvPr/>
          </p:nvGrpSpPr>
          <p:grpSpPr>
            <a:xfrm>
              <a:off x="8825444" y="1291761"/>
              <a:ext cx="1250303" cy="1167909"/>
              <a:chOff x="7915661" y="1073632"/>
              <a:chExt cx="1250303" cy="1167909"/>
            </a:xfrm>
          </p:grpSpPr>
          <p:sp>
            <p:nvSpPr>
              <p:cNvPr id="69" name="Text Box 18"/>
              <p:cNvSpPr txBox="1">
                <a:spLocks noChangeArrowheads="1"/>
              </p:cNvSpPr>
              <p:nvPr/>
            </p:nvSpPr>
            <p:spPr bwMode="auto">
              <a:xfrm>
                <a:off x="7915661" y="1073632"/>
                <a:ext cx="1250303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dirty="0"/>
                  <a:t>Medicine Y</a:t>
                </a:r>
              </a:p>
            </p:txBody>
          </p:sp>
          <p:pic>
            <p:nvPicPr>
              <p:cNvPr id="70" name="Picture 69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506"/>
              <a:stretch/>
            </p:blipFill>
            <p:spPr>
              <a:xfrm>
                <a:off x="8045512" y="1416228"/>
                <a:ext cx="990600" cy="825313"/>
              </a:xfrm>
              <a:prstGeom prst="rect">
                <a:avLst/>
              </a:prstGeom>
            </p:spPr>
          </p:pic>
        </p:grpSp>
        <p:cxnSp>
          <p:nvCxnSpPr>
            <p:cNvPr id="68" name="AutoShape 14"/>
            <p:cNvCxnSpPr>
              <a:cxnSpLocks noChangeShapeType="1"/>
              <a:stCxn id="72" idx="2"/>
            </p:cNvCxnSpPr>
            <p:nvPr/>
          </p:nvCxnSpPr>
          <p:spPr bwMode="auto">
            <a:xfrm flipH="1">
              <a:off x="6672681" y="2425315"/>
              <a:ext cx="997028" cy="495881"/>
            </a:xfrm>
            <a:prstGeom prst="straightConnector1">
              <a:avLst/>
            </a:prstGeom>
            <a:ln>
              <a:solidFill>
                <a:srgbClr val="FF0000"/>
              </a:solidFill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85" name="Oval 84"/>
          <p:cNvSpPr/>
          <p:nvPr/>
        </p:nvSpPr>
        <p:spPr>
          <a:xfrm>
            <a:off x="6553324" y="2561512"/>
            <a:ext cx="1946572" cy="1276578"/>
          </a:xfrm>
          <a:prstGeom prst="ellipse">
            <a:avLst/>
          </a:prstGeom>
          <a:solidFill>
            <a:srgbClr val="BFBFBF">
              <a:alpha val="2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636814" y="4333077"/>
                <a:ext cx="6096000" cy="64633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vl="0"/>
                <a:r>
                  <a:rPr lang="en-US" dirty="0"/>
                  <a:t>One possible path:</a:t>
                </a:r>
              </a:p>
              <a:p>
                <a:pPr lvl="0"/>
                <a:r>
                  <a:rPr lang="en-US" dirty="0"/>
                  <a:t>Yellow Teeth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Smoking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Levels of Protein 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Medicine Y</a:t>
                </a:r>
                <a:endParaRPr lang="en-US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14" y="4333077"/>
                <a:ext cx="6096000" cy="646331"/>
              </a:xfrm>
              <a:prstGeom prst="rect">
                <a:avLst/>
              </a:prstGeom>
              <a:blipFill rotWithShape="0">
                <a:blip r:embed="rId9"/>
                <a:stretch>
                  <a:fillRect l="-800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1066800" y="5430855"/>
            <a:ext cx="5236029" cy="8309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Path is open given the CVD (conditioning on the descendant of a collider)</a:t>
            </a:r>
          </a:p>
        </p:txBody>
      </p:sp>
      <p:sp>
        <p:nvSpPr>
          <p:cNvPr id="38" name="Oval 37"/>
          <p:cNvSpPr/>
          <p:nvPr/>
        </p:nvSpPr>
        <p:spPr>
          <a:xfrm>
            <a:off x="9476290" y="1090822"/>
            <a:ext cx="1946572" cy="1276578"/>
          </a:xfrm>
          <a:prstGeom prst="ellipse">
            <a:avLst/>
          </a:prstGeom>
          <a:solidFill>
            <a:srgbClr val="BFBFBF">
              <a:alpha val="2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5" name="Oval 34"/>
          <p:cNvSpPr/>
          <p:nvPr/>
        </p:nvSpPr>
        <p:spPr>
          <a:xfrm>
            <a:off x="8918713" y="3852689"/>
            <a:ext cx="1404730" cy="934418"/>
          </a:xfrm>
          <a:prstGeom prst="ellipse">
            <a:avLst/>
          </a:prstGeom>
          <a:solidFill>
            <a:srgbClr val="7030A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8568502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23FDF-7B2F-451F-8C31-42C291943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D-separation: overview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11A01-1F10-4C0E-8C4F-93635F691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F6966A-D31C-402C-AB80-28933E4CB64C}"/>
                  </a:ext>
                </a:extLst>
              </p:cNvPr>
              <p:cNvSpPr txBox="1"/>
              <p:nvPr/>
            </p:nvSpPr>
            <p:spPr>
              <a:xfrm>
                <a:off x="742949" y="1590675"/>
                <a:ext cx="11182351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If you know the causal graph, you can use d-separation to answer any query for conditional independencies: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-Is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/>
                  <a:t> independent given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en-US" sz="2800" dirty="0"/>
                  <a:t>?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-Look at the causal graph</a:t>
                </a:r>
              </a:p>
              <a:p>
                <a:r>
                  <a:rPr lang="en-US" sz="2800" dirty="0"/>
                  <a:t>	if you cannot find an open path, they are independent </a:t>
                </a:r>
              </a:p>
              <a:p>
                <a:endParaRPr lang="en-US" sz="2800" dirty="0"/>
              </a:p>
              <a:p>
                <a:endParaRPr lang="en-US" sz="2800" b="1" dirty="0"/>
              </a:p>
              <a:p>
                <a:endParaRPr lang="en-US" sz="28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F6966A-D31C-402C-AB80-28933E4CB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49" y="1590675"/>
                <a:ext cx="11182351" cy="4401205"/>
              </a:xfrm>
              <a:prstGeom prst="rect">
                <a:avLst/>
              </a:prstGeom>
              <a:blipFill>
                <a:blip r:embed="rId2"/>
                <a:stretch>
                  <a:fillRect l="-1145" t="-1385" r="-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27151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Things you can do with a Causal Bayesian Network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973666" y="1480110"/>
                <a:ext cx="6096000" cy="470898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000" dirty="0"/>
                  <a:t>Factorize the joint probability distribution.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sz="20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000" dirty="0"/>
                  <a:t>Answer questions like: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2000" dirty="0"/>
                  <a:t>Is Smoking independent from  Fatigue given  Levels of Protein X?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0" i="0" dirty="0" smtClean="0">
                        <a:solidFill>
                          <a:schemeClr val="tx1"/>
                        </a:solidFill>
                      </a:rPr>
                      <m:t>Smoking</m:t>
                    </m:r>
                    <m:r>
                      <a:rPr lang="en-US" sz="2000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chemeClr val="tx1"/>
                        </a:solidFill>
                      </a:rPr>
                      <m:t>Fatigue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chemeClr val="tx1"/>
                        </a:solidFill>
                      </a:rPr>
                      <m:t>|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chemeClr val="tx1"/>
                        </a:solidFill>
                      </a:rPr>
                      <m:t>Levels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chemeClr val="tx1"/>
                        </a:solidFill>
                      </a:rPr>
                      <m:t>of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chemeClr val="tx1"/>
                        </a:solidFill>
                      </a:rPr>
                      <m:t>Protein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chemeClr val="tx1"/>
                        </a:solidFill>
                      </a:rPr>
                      <m:t>X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chemeClr val="tx1"/>
                        </a:solidFill>
                      </a:rPr>
                      <m:t>?</m:t>
                    </m:r>
                  </m:oMath>
                </a14:m>
                <a:endParaRPr lang="en-US" sz="2000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US" sz="20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What is the probability of getting CVD if I have high levels of Protein X?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P(CVD| Levels of Protein X=high ) = ?</a:t>
                </a:r>
              </a:p>
              <a:p>
                <a:pPr marL="800100" lvl="1" indent="-342900">
                  <a:buFont typeface="+mj-lt"/>
                  <a:buAutoNum type="arabicPeriod"/>
                </a:pPr>
                <a:endParaRPr lang="en-US" sz="20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Will I reduce the probability of getting CVD if I design a drug that lowers the levels of protein X?	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P(</a:t>
                </a:r>
                <a:r>
                  <a:rPr lang="en-US" sz="2000" dirty="0" err="1">
                    <a:solidFill>
                      <a:schemeClr val="bg1">
                        <a:lumMod val="75000"/>
                      </a:schemeClr>
                    </a:solidFill>
                  </a:rPr>
                  <a:t>CVD|do</a:t>
                </a: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(Levels of Protein X=low))?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666" y="1480110"/>
                <a:ext cx="6096000" cy="4708981"/>
              </a:xfrm>
              <a:prstGeom prst="rect">
                <a:avLst/>
              </a:prstGeom>
              <a:blipFill>
                <a:blip r:embed="rId2"/>
                <a:stretch>
                  <a:fillRect l="-1100" t="-907" b="-14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7509933" y="1820333"/>
            <a:ext cx="3558932" cy="4359064"/>
            <a:chOff x="6038684" y="1286168"/>
            <a:chExt cx="4037063" cy="5056020"/>
          </a:xfrm>
        </p:grpSpPr>
        <p:cxnSp>
          <p:nvCxnSpPr>
            <p:cNvPr id="7" name="AutoShape 7"/>
            <p:cNvCxnSpPr>
              <a:cxnSpLocks noChangeShapeType="1"/>
              <a:stCxn id="21" idx="2"/>
              <a:endCxn id="25" idx="0"/>
            </p:cNvCxnSpPr>
            <p:nvPr/>
          </p:nvCxnSpPr>
          <p:spPr bwMode="auto">
            <a:xfrm>
              <a:off x="7669709" y="2425315"/>
              <a:ext cx="934931" cy="563622"/>
            </a:xfrm>
            <a:prstGeom prst="straightConnector1">
              <a:avLst/>
            </a:prstGeom>
            <a:ln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" name="AutoShape 14"/>
            <p:cNvCxnSpPr>
              <a:cxnSpLocks noChangeShapeType="1"/>
              <a:stCxn id="27" idx="2"/>
              <a:endCxn id="28" idx="0"/>
            </p:cNvCxnSpPr>
            <p:nvPr/>
          </p:nvCxnSpPr>
          <p:spPr bwMode="auto">
            <a:xfrm flipH="1">
              <a:off x="8663219" y="4819034"/>
              <a:ext cx="349" cy="307022"/>
            </a:xfrm>
            <a:prstGeom prst="straightConnector1">
              <a:avLst/>
            </a:prstGeom>
            <a:ln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" name="AutoShape 16"/>
            <p:cNvCxnSpPr>
              <a:cxnSpLocks noChangeShapeType="1"/>
              <a:stCxn id="25" idx="2"/>
              <a:endCxn id="26" idx="0"/>
            </p:cNvCxnSpPr>
            <p:nvPr/>
          </p:nvCxnSpPr>
          <p:spPr bwMode="auto">
            <a:xfrm>
              <a:off x="8604640" y="3746798"/>
              <a:ext cx="12" cy="271262"/>
            </a:xfrm>
            <a:prstGeom prst="straightConnector1">
              <a:avLst/>
            </a:prstGeom>
            <a:ln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" name="AutoShape 20"/>
            <p:cNvCxnSpPr>
              <a:cxnSpLocks noChangeShapeType="1"/>
              <a:stCxn id="19" idx="2"/>
              <a:endCxn id="25" idx="0"/>
            </p:cNvCxnSpPr>
            <p:nvPr/>
          </p:nvCxnSpPr>
          <p:spPr bwMode="auto">
            <a:xfrm flipH="1">
              <a:off x="8604640" y="2459670"/>
              <a:ext cx="845955" cy="529267"/>
            </a:xfrm>
            <a:prstGeom prst="straightConnector1">
              <a:avLst/>
            </a:prstGeom>
            <a:ln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8214019" y="5126056"/>
              <a:ext cx="946592" cy="1216132"/>
              <a:chOff x="7586221" y="4311505"/>
              <a:chExt cx="946592" cy="1216132"/>
            </a:xfrm>
          </p:grpSpPr>
          <p:sp>
            <p:nvSpPr>
              <p:cNvPr id="28" name="Text Box 21"/>
              <p:cNvSpPr txBox="1">
                <a:spLocks noChangeArrowheads="1"/>
              </p:cNvSpPr>
              <p:nvPr/>
            </p:nvSpPr>
            <p:spPr bwMode="auto">
              <a:xfrm>
                <a:off x="7586221" y="4311505"/>
                <a:ext cx="898399" cy="392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 defTabSz="4232275"/>
                <a:r>
                  <a:rPr lang="en-US" sz="1600" dirty="0"/>
                  <a:t>Fatigue</a:t>
                </a:r>
              </a:p>
            </p:txBody>
          </p:sp>
          <p:pic>
            <p:nvPicPr>
              <p:cNvPr id="29" name="Picture 28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371" r="12353" b="15257"/>
              <a:stretch/>
            </p:blipFill>
            <p:spPr>
              <a:xfrm>
                <a:off x="7645137" y="4663821"/>
                <a:ext cx="887676" cy="863816"/>
              </a:xfrm>
              <a:prstGeom prst="rect">
                <a:avLst/>
              </a:prstGeom>
            </p:spPr>
          </p:pic>
        </p:grpSp>
        <p:grpSp>
          <p:nvGrpSpPr>
            <p:cNvPr id="12" name="Group 11"/>
            <p:cNvGrpSpPr/>
            <p:nvPr/>
          </p:nvGrpSpPr>
          <p:grpSpPr>
            <a:xfrm>
              <a:off x="8168618" y="4018059"/>
              <a:ext cx="930983" cy="800975"/>
              <a:chOff x="6986306" y="3521720"/>
              <a:chExt cx="930983" cy="800975"/>
            </a:xfrm>
          </p:grpSpPr>
          <p:sp>
            <p:nvSpPr>
              <p:cNvPr id="26" name="Text Box 12"/>
              <p:cNvSpPr txBox="1">
                <a:spLocks noChangeArrowheads="1"/>
              </p:cNvSpPr>
              <p:nvPr/>
            </p:nvSpPr>
            <p:spPr bwMode="auto">
              <a:xfrm>
                <a:off x="6986306" y="3521720"/>
                <a:ext cx="872067" cy="392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/>
                  <a:t>CVD</a:t>
                </a:r>
              </a:p>
            </p:txBody>
          </p:sp>
          <p:pic>
            <p:nvPicPr>
              <p:cNvPr id="27" name="Picture 26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09" t="9507" r="9167" b="6790"/>
              <a:stretch/>
            </p:blipFill>
            <p:spPr>
              <a:xfrm>
                <a:off x="7045222" y="3828742"/>
                <a:ext cx="872067" cy="493953"/>
              </a:xfrm>
              <a:prstGeom prst="rect">
                <a:avLst/>
              </a:prstGeom>
            </p:spPr>
          </p:pic>
        </p:grpSp>
        <p:grpSp>
          <p:nvGrpSpPr>
            <p:cNvPr id="13" name="Group 12"/>
            <p:cNvGrpSpPr/>
            <p:nvPr/>
          </p:nvGrpSpPr>
          <p:grpSpPr>
            <a:xfrm>
              <a:off x="8152363" y="2988937"/>
              <a:ext cx="1786432" cy="757861"/>
              <a:chOff x="6424873" y="2488835"/>
              <a:chExt cx="1962653" cy="757861"/>
            </a:xfrm>
          </p:grpSpPr>
          <p:sp>
            <p:nvSpPr>
              <p:cNvPr id="24" name="Text Box 17"/>
              <p:cNvSpPr txBox="1">
                <a:spLocks noChangeArrowheads="1"/>
              </p:cNvSpPr>
              <p:nvPr/>
            </p:nvSpPr>
            <p:spPr bwMode="auto">
              <a:xfrm>
                <a:off x="7308309" y="2600027"/>
                <a:ext cx="1079217" cy="6068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/>
                  <a:t>Levels of Protein X</a:t>
                </a:r>
              </a:p>
            </p:txBody>
          </p:sp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24873" y="2488835"/>
                <a:ext cx="993782" cy="757861"/>
              </a:xfrm>
              <a:prstGeom prst="rect">
                <a:avLst/>
              </a:prstGeom>
            </p:spPr>
          </p:pic>
        </p:grpSp>
        <p:grpSp>
          <p:nvGrpSpPr>
            <p:cNvPr id="14" name="Group 13"/>
            <p:cNvGrpSpPr/>
            <p:nvPr/>
          </p:nvGrpSpPr>
          <p:grpSpPr>
            <a:xfrm>
              <a:off x="6038684" y="2935787"/>
              <a:ext cx="1346326" cy="772345"/>
              <a:chOff x="5647016" y="3141659"/>
              <a:chExt cx="1346326" cy="772345"/>
            </a:xfrm>
          </p:grpSpPr>
          <p:sp>
            <p:nvSpPr>
              <p:cNvPr id="22" name="Text Box 11"/>
              <p:cNvSpPr txBox="1">
                <a:spLocks noChangeArrowheads="1"/>
              </p:cNvSpPr>
              <p:nvPr/>
            </p:nvSpPr>
            <p:spPr bwMode="auto">
              <a:xfrm>
                <a:off x="6147342" y="3235732"/>
                <a:ext cx="846000" cy="678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/>
                  <a:t>Yellow </a:t>
                </a:r>
              </a:p>
              <a:p>
                <a:pPr algn="ctr"/>
                <a:r>
                  <a:rPr lang="en-US" sz="1600" dirty="0"/>
                  <a:t>Teeth</a:t>
                </a:r>
              </a:p>
            </p:txBody>
          </p:sp>
          <p:pic>
            <p:nvPicPr>
              <p:cNvPr id="23" name="Picture 22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0494"/>
              <a:stretch/>
            </p:blipFill>
            <p:spPr>
              <a:xfrm rot="5400000">
                <a:off x="5571338" y="3217337"/>
                <a:ext cx="757843" cy="606488"/>
              </a:xfrm>
              <a:prstGeom prst="rect">
                <a:avLst/>
              </a:prstGeom>
            </p:spPr>
          </p:pic>
        </p:grpSp>
        <p:grpSp>
          <p:nvGrpSpPr>
            <p:cNvPr id="15" name="Group 14"/>
            <p:cNvGrpSpPr/>
            <p:nvPr/>
          </p:nvGrpSpPr>
          <p:grpSpPr>
            <a:xfrm>
              <a:off x="7149027" y="1286168"/>
              <a:ext cx="1171214" cy="1139147"/>
              <a:chOff x="5983966" y="1032939"/>
              <a:chExt cx="1171214" cy="1139147"/>
            </a:xfrm>
          </p:grpSpPr>
          <p:sp>
            <p:nvSpPr>
              <p:cNvPr id="20" name="Text Box 10"/>
              <p:cNvSpPr txBox="1">
                <a:spLocks noChangeArrowheads="1"/>
              </p:cNvSpPr>
              <p:nvPr/>
            </p:nvSpPr>
            <p:spPr bwMode="auto">
              <a:xfrm>
                <a:off x="6124530" y="1032939"/>
                <a:ext cx="1030650" cy="392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dirty="0"/>
                  <a:t>Smoking</a:t>
                </a:r>
              </a:p>
            </p:txBody>
          </p:sp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83966" y="1345938"/>
                <a:ext cx="1041363" cy="826148"/>
              </a:xfrm>
              <a:prstGeom prst="rect">
                <a:avLst/>
              </a:prstGeom>
            </p:spPr>
          </p:pic>
        </p:grpSp>
        <p:grpSp>
          <p:nvGrpSpPr>
            <p:cNvPr id="16" name="Group 15"/>
            <p:cNvGrpSpPr/>
            <p:nvPr/>
          </p:nvGrpSpPr>
          <p:grpSpPr>
            <a:xfrm>
              <a:off x="8825444" y="1291761"/>
              <a:ext cx="1250303" cy="1167909"/>
              <a:chOff x="7915661" y="1073632"/>
              <a:chExt cx="1250303" cy="1167909"/>
            </a:xfrm>
          </p:grpSpPr>
          <p:sp>
            <p:nvSpPr>
              <p:cNvPr id="18" name="Text Box 18"/>
              <p:cNvSpPr txBox="1">
                <a:spLocks noChangeArrowheads="1"/>
              </p:cNvSpPr>
              <p:nvPr/>
            </p:nvSpPr>
            <p:spPr bwMode="auto">
              <a:xfrm>
                <a:off x="7915661" y="1073632"/>
                <a:ext cx="1250303" cy="392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dirty="0"/>
                  <a:t>Medicine Y</a:t>
                </a:r>
              </a:p>
            </p:txBody>
          </p:sp>
          <p:pic>
            <p:nvPicPr>
              <p:cNvPr id="19" name="Picture 18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506"/>
              <a:stretch/>
            </p:blipFill>
            <p:spPr>
              <a:xfrm>
                <a:off x="8045512" y="1416228"/>
                <a:ext cx="990600" cy="825313"/>
              </a:xfrm>
              <a:prstGeom prst="rect">
                <a:avLst/>
              </a:prstGeom>
            </p:spPr>
          </p:pic>
        </p:grpSp>
        <p:cxnSp>
          <p:nvCxnSpPr>
            <p:cNvPr id="17" name="AutoShape 14"/>
            <p:cNvCxnSpPr>
              <a:cxnSpLocks noChangeShapeType="1"/>
              <a:stCxn id="21" idx="2"/>
            </p:cNvCxnSpPr>
            <p:nvPr/>
          </p:nvCxnSpPr>
          <p:spPr bwMode="auto">
            <a:xfrm flipH="1">
              <a:off x="6672681" y="2425315"/>
              <a:ext cx="997028" cy="495881"/>
            </a:xfrm>
            <a:prstGeom prst="straightConnector1">
              <a:avLst/>
            </a:prstGeom>
            <a:ln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661172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B26A2-C371-4CF3-A8F7-33B89014A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Inference: Easy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09F073-130D-4E2F-963E-28133DE74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58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0A81844-C6C8-4CE8-8990-492C7E70D31D}"/>
              </a:ext>
            </a:extLst>
          </p:cNvPr>
          <p:cNvGrpSpPr/>
          <p:nvPr/>
        </p:nvGrpSpPr>
        <p:grpSpPr>
          <a:xfrm>
            <a:off x="7509933" y="1820333"/>
            <a:ext cx="3558932" cy="4359064"/>
            <a:chOff x="6038684" y="1286168"/>
            <a:chExt cx="4037063" cy="5056020"/>
          </a:xfrm>
        </p:grpSpPr>
        <p:cxnSp>
          <p:nvCxnSpPr>
            <p:cNvPr id="5" name="AutoShape 7">
              <a:extLst>
                <a:ext uri="{FF2B5EF4-FFF2-40B4-BE49-F238E27FC236}">
                  <a16:creationId xmlns:a16="http://schemas.microsoft.com/office/drawing/2014/main" id="{36A21F29-D5BE-4DCA-8D7E-1196CAAC134B}"/>
                </a:ext>
              </a:extLst>
            </p:cNvPr>
            <p:cNvCxnSpPr>
              <a:cxnSpLocks noChangeShapeType="1"/>
              <a:stCxn id="19" idx="2"/>
              <a:endCxn id="23" idx="0"/>
            </p:cNvCxnSpPr>
            <p:nvPr/>
          </p:nvCxnSpPr>
          <p:spPr bwMode="auto">
            <a:xfrm>
              <a:off x="7669709" y="2425315"/>
              <a:ext cx="934931" cy="563622"/>
            </a:xfrm>
            <a:prstGeom prst="straightConnector1">
              <a:avLst/>
            </a:prstGeom>
            <a:ln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" name="AutoShape 14">
              <a:extLst>
                <a:ext uri="{FF2B5EF4-FFF2-40B4-BE49-F238E27FC236}">
                  <a16:creationId xmlns:a16="http://schemas.microsoft.com/office/drawing/2014/main" id="{18C76275-A065-4BC9-A826-23C5FC7D0BD5}"/>
                </a:ext>
              </a:extLst>
            </p:cNvPr>
            <p:cNvCxnSpPr>
              <a:cxnSpLocks noChangeShapeType="1"/>
              <a:stCxn id="25" idx="2"/>
              <a:endCxn id="26" idx="0"/>
            </p:cNvCxnSpPr>
            <p:nvPr/>
          </p:nvCxnSpPr>
          <p:spPr bwMode="auto">
            <a:xfrm flipH="1">
              <a:off x="8663219" y="4819034"/>
              <a:ext cx="349" cy="307022"/>
            </a:xfrm>
            <a:prstGeom prst="straightConnector1">
              <a:avLst/>
            </a:prstGeom>
            <a:ln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" name="AutoShape 16">
              <a:extLst>
                <a:ext uri="{FF2B5EF4-FFF2-40B4-BE49-F238E27FC236}">
                  <a16:creationId xmlns:a16="http://schemas.microsoft.com/office/drawing/2014/main" id="{899B3A01-EB16-4282-8AFB-87BA251F8E2E}"/>
                </a:ext>
              </a:extLst>
            </p:cNvPr>
            <p:cNvCxnSpPr>
              <a:cxnSpLocks noChangeShapeType="1"/>
              <a:stCxn id="23" idx="2"/>
              <a:endCxn id="24" idx="0"/>
            </p:cNvCxnSpPr>
            <p:nvPr/>
          </p:nvCxnSpPr>
          <p:spPr bwMode="auto">
            <a:xfrm>
              <a:off x="8604640" y="3746798"/>
              <a:ext cx="12" cy="271262"/>
            </a:xfrm>
            <a:prstGeom prst="straightConnector1">
              <a:avLst/>
            </a:prstGeom>
            <a:ln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" name="AutoShape 20">
              <a:extLst>
                <a:ext uri="{FF2B5EF4-FFF2-40B4-BE49-F238E27FC236}">
                  <a16:creationId xmlns:a16="http://schemas.microsoft.com/office/drawing/2014/main" id="{C1D47531-A574-4504-A96C-C6166DA17C13}"/>
                </a:ext>
              </a:extLst>
            </p:cNvPr>
            <p:cNvCxnSpPr>
              <a:cxnSpLocks noChangeShapeType="1"/>
              <a:stCxn id="17" idx="2"/>
              <a:endCxn id="23" idx="0"/>
            </p:cNvCxnSpPr>
            <p:nvPr/>
          </p:nvCxnSpPr>
          <p:spPr bwMode="auto">
            <a:xfrm flipH="1">
              <a:off x="8604640" y="2459670"/>
              <a:ext cx="845955" cy="529267"/>
            </a:xfrm>
            <a:prstGeom prst="straightConnector1">
              <a:avLst/>
            </a:prstGeom>
            <a:ln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BB603B5-1745-4D10-8924-1F240FFA6F0A}"/>
                </a:ext>
              </a:extLst>
            </p:cNvPr>
            <p:cNvGrpSpPr/>
            <p:nvPr/>
          </p:nvGrpSpPr>
          <p:grpSpPr>
            <a:xfrm>
              <a:off x="8214019" y="5126056"/>
              <a:ext cx="946592" cy="1216132"/>
              <a:chOff x="7586221" y="4311505"/>
              <a:chExt cx="946592" cy="1216132"/>
            </a:xfrm>
          </p:grpSpPr>
          <p:sp>
            <p:nvSpPr>
              <p:cNvPr id="26" name="Text Box 21">
                <a:extLst>
                  <a:ext uri="{FF2B5EF4-FFF2-40B4-BE49-F238E27FC236}">
                    <a16:creationId xmlns:a16="http://schemas.microsoft.com/office/drawing/2014/main" id="{2553DBEB-6311-4046-989A-371989C1F5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86221" y="4311505"/>
                <a:ext cx="898399" cy="392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 defTabSz="4232275"/>
                <a:r>
                  <a:rPr lang="en-US" sz="1600" dirty="0"/>
                  <a:t>Fatigue</a:t>
                </a:r>
              </a:p>
            </p:txBody>
          </p:sp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3C70E3C8-92D4-42A3-ADB4-EB58714A27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371" r="12353" b="15257"/>
              <a:stretch/>
            </p:blipFill>
            <p:spPr>
              <a:xfrm>
                <a:off x="7645137" y="4663821"/>
                <a:ext cx="887676" cy="863816"/>
              </a:xfrm>
              <a:prstGeom prst="rect">
                <a:avLst/>
              </a:prstGeom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590EE3F-EDF0-417F-89B4-568F34FC8FC8}"/>
                </a:ext>
              </a:extLst>
            </p:cNvPr>
            <p:cNvGrpSpPr/>
            <p:nvPr/>
          </p:nvGrpSpPr>
          <p:grpSpPr>
            <a:xfrm>
              <a:off x="8168618" y="4018059"/>
              <a:ext cx="930983" cy="800975"/>
              <a:chOff x="6986306" y="3521720"/>
              <a:chExt cx="930983" cy="800975"/>
            </a:xfrm>
          </p:grpSpPr>
          <p:sp>
            <p:nvSpPr>
              <p:cNvPr id="24" name="Text Box 12">
                <a:extLst>
                  <a:ext uri="{FF2B5EF4-FFF2-40B4-BE49-F238E27FC236}">
                    <a16:creationId xmlns:a16="http://schemas.microsoft.com/office/drawing/2014/main" id="{44972F38-25FA-4BDB-90BB-7826AD9622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86306" y="3521720"/>
                <a:ext cx="872067" cy="392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/>
                  <a:t>CVD</a:t>
                </a:r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885C90B0-0932-4C2D-8E25-73ECAD1E75C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09" t="9507" r="9167" b="6790"/>
              <a:stretch/>
            </p:blipFill>
            <p:spPr>
              <a:xfrm>
                <a:off x="7045222" y="3828742"/>
                <a:ext cx="872067" cy="493953"/>
              </a:xfrm>
              <a:prstGeom prst="rect">
                <a:avLst/>
              </a:prstGeom>
            </p:spPr>
          </p:pic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0D964B8-0B5A-43CA-80E2-D87D7339EE5F}"/>
                </a:ext>
              </a:extLst>
            </p:cNvPr>
            <p:cNvGrpSpPr/>
            <p:nvPr/>
          </p:nvGrpSpPr>
          <p:grpSpPr>
            <a:xfrm>
              <a:off x="8152363" y="2988937"/>
              <a:ext cx="1786432" cy="757861"/>
              <a:chOff x="6424873" y="2488835"/>
              <a:chExt cx="1962653" cy="757861"/>
            </a:xfrm>
          </p:grpSpPr>
          <p:sp>
            <p:nvSpPr>
              <p:cNvPr id="22" name="Text Box 17">
                <a:extLst>
                  <a:ext uri="{FF2B5EF4-FFF2-40B4-BE49-F238E27FC236}">
                    <a16:creationId xmlns:a16="http://schemas.microsoft.com/office/drawing/2014/main" id="{FB243232-2066-43BD-AB70-95DBA540BA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08309" y="2600027"/>
                <a:ext cx="1079217" cy="6068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/>
                  <a:t>Levels of Protein X</a:t>
                </a:r>
              </a:p>
            </p:txBody>
          </p:sp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7361553A-1F1B-4A85-A0D4-0A67144A2E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24873" y="2488835"/>
                <a:ext cx="993782" cy="757861"/>
              </a:xfrm>
              <a:prstGeom prst="rect">
                <a:avLst/>
              </a:prstGeom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464ED2B-7D39-4E23-BEDE-67B8DC6FBC8F}"/>
                </a:ext>
              </a:extLst>
            </p:cNvPr>
            <p:cNvGrpSpPr/>
            <p:nvPr/>
          </p:nvGrpSpPr>
          <p:grpSpPr>
            <a:xfrm>
              <a:off x="6038684" y="2935787"/>
              <a:ext cx="1346326" cy="772345"/>
              <a:chOff x="5647016" y="3141659"/>
              <a:chExt cx="1346326" cy="772345"/>
            </a:xfrm>
          </p:grpSpPr>
          <p:sp>
            <p:nvSpPr>
              <p:cNvPr id="20" name="Text Box 11">
                <a:extLst>
                  <a:ext uri="{FF2B5EF4-FFF2-40B4-BE49-F238E27FC236}">
                    <a16:creationId xmlns:a16="http://schemas.microsoft.com/office/drawing/2014/main" id="{85F5782D-4F58-4701-9C36-379C1859E8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47342" y="3235732"/>
                <a:ext cx="846000" cy="678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/>
                  <a:t>Yellow </a:t>
                </a:r>
              </a:p>
              <a:p>
                <a:pPr algn="ctr"/>
                <a:r>
                  <a:rPr lang="en-US" sz="1600" dirty="0"/>
                  <a:t>Teeth</a:t>
                </a:r>
              </a:p>
            </p:txBody>
          </p:sp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DB3347C0-972C-4309-862D-1EC42EE8871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0494"/>
              <a:stretch/>
            </p:blipFill>
            <p:spPr>
              <a:xfrm rot="5400000">
                <a:off x="5571338" y="3217337"/>
                <a:ext cx="757843" cy="606488"/>
              </a:xfrm>
              <a:prstGeom prst="rect">
                <a:avLst/>
              </a:prstGeom>
            </p:spPr>
          </p:pic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F7DA3DB-F06C-430C-AC8A-C6740413001C}"/>
                </a:ext>
              </a:extLst>
            </p:cNvPr>
            <p:cNvGrpSpPr/>
            <p:nvPr/>
          </p:nvGrpSpPr>
          <p:grpSpPr>
            <a:xfrm>
              <a:off x="7149027" y="1286168"/>
              <a:ext cx="1171214" cy="1139147"/>
              <a:chOff x="5983966" y="1032939"/>
              <a:chExt cx="1171214" cy="1139147"/>
            </a:xfrm>
          </p:grpSpPr>
          <p:sp>
            <p:nvSpPr>
              <p:cNvPr id="18" name="Text Box 10">
                <a:extLst>
                  <a:ext uri="{FF2B5EF4-FFF2-40B4-BE49-F238E27FC236}">
                    <a16:creationId xmlns:a16="http://schemas.microsoft.com/office/drawing/2014/main" id="{F8075F89-3CF7-44D8-BE52-5B54471C89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24530" y="1032939"/>
                <a:ext cx="1030650" cy="392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dirty="0"/>
                  <a:t>Smoking</a:t>
                </a:r>
              </a:p>
            </p:txBody>
          </p:sp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4B75E440-85FB-4B8B-99A4-FC3AE9C1DB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83966" y="1345938"/>
                <a:ext cx="1041363" cy="826148"/>
              </a:xfrm>
              <a:prstGeom prst="rect">
                <a:avLst/>
              </a:prstGeom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BD3091F-7470-4BF2-860D-06D7B3AEDDC0}"/>
                </a:ext>
              </a:extLst>
            </p:cNvPr>
            <p:cNvGrpSpPr/>
            <p:nvPr/>
          </p:nvGrpSpPr>
          <p:grpSpPr>
            <a:xfrm>
              <a:off x="8825444" y="1291761"/>
              <a:ext cx="1250303" cy="1167909"/>
              <a:chOff x="7915661" y="1073632"/>
              <a:chExt cx="1250303" cy="1167909"/>
            </a:xfrm>
          </p:grpSpPr>
          <p:sp>
            <p:nvSpPr>
              <p:cNvPr id="16" name="Text Box 18">
                <a:extLst>
                  <a:ext uri="{FF2B5EF4-FFF2-40B4-BE49-F238E27FC236}">
                    <a16:creationId xmlns:a16="http://schemas.microsoft.com/office/drawing/2014/main" id="{931A2B14-3FB1-4251-BE9C-DE7DE1903D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15661" y="1073632"/>
                <a:ext cx="1250303" cy="392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dirty="0"/>
                  <a:t>Medicine Y</a:t>
                </a:r>
              </a:p>
            </p:txBody>
          </p:sp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45C49F3A-8423-4B42-8ABB-E412F471A96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506"/>
              <a:stretch/>
            </p:blipFill>
            <p:spPr>
              <a:xfrm>
                <a:off x="8045512" y="1416228"/>
                <a:ext cx="990600" cy="825313"/>
              </a:xfrm>
              <a:prstGeom prst="rect">
                <a:avLst/>
              </a:prstGeom>
            </p:spPr>
          </p:pic>
        </p:grpSp>
        <p:cxnSp>
          <p:nvCxnSpPr>
            <p:cNvPr id="15" name="AutoShape 14">
              <a:extLst>
                <a:ext uri="{FF2B5EF4-FFF2-40B4-BE49-F238E27FC236}">
                  <a16:creationId xmlns:a16="http://schemas.microsoft.com/office/drawing/2014/main" id="{6CED8664-C4EF-47AA-A628-BFA811BF7A21}"/>
                </a:ext>
              </a:extLst>
            </p:cNvPr>
            <p:cNvCxnSpPr>
              <a:cxnSpLocks noChangeShapeType="1"/>
              <a:stCxn id="19" idx="2"/>
            </p:cNvCxnSpPr>
            <p:nvPr/>
          </p:nvCxnSpPr>
          <p:spPr bwMode="auto">
            <a:xfrm flipH="1">
              <a:off x="6672681" y="2425315"/>
              <a:ext cx="997028" cy="495881"/>
            </a:xfrm>
            <a:prstGeom prst="straightConnector1">
              <a:avLst/>
            </a:prstGeom>
            <a:ln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DD9F47CC-F60A-488B-B698-3A3E5CAC8CA6}"/>
              </a:ext>
            </a:extLst>
          </p:cNvPr>
          <p:cNvSpPr txBox="1"/>
          <p:nvPr/>
        </p:nvSpPr>
        <p:spPr>
          <a:xfrm>
            <a:off x="206777" y="1660317"/>
            <a:ext cx="645825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/>
              <a:t>You measure all covariates for a patient. (smoking, medicine y, yellow teeth, protein x)</a:t>
            </a:r>
          </a:p>
          <a:p>
            <a:pPr lvl="1"/>
            <a:r>
              <a:rPr lang="en-US" sz="2400" dirty="0"/>
              <a:t>What is the probability they have CVD?</a:t>
            </a:r>
          </a:p>
          <a:p>
            <a:pPr lvl="2"/>
            <a:endParaRPr 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0C5430B-0F33-494A-B968-1A8F1AFBA697}"/>
              </a:ext>
            </a:extLst>
          </p:cNvPr>
          <p:cNvSpPr txBox="1"/>
          <p:nvPr/>
        </p:nvSpPr>
        <p:spPr>
          <a:xfrm>
            <a:off x="387903" y="4514196"/>
            <a:ext cx="742498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algn="ctr"/>
            <a:r>
              <a:rPr lang="en-US" sz="2400" dirty="0"/>
              <a:t>P(CVD| Levels of Protein X=high, Smoking=yes, Medicine Y = no, Yellow Teeth = yes ) = ?</a:t>
            </a:r>
          </a:p>
        </p:txBody>
      </p:sp>
    </p:spTree>
    <p:extLst>
      <p:ext uri="{BB962C8B-B14F-4D97-AF65-F5344CB8AC3E}">
        <p14:creationId xmlns:p14="http://schemas.microsoft.com/office/powerpoint/2010/main" val="38532815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7CE77-7DB9-4C81-86C7-63AB19DC7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Inference: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A345C4-A27F-4462-943C-6453EB3FB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1341"/>
            <a:ext cx="10515600" cy="4905622"/>
          </a:xfrm>
        </p:spPr>
        <p:txBody>
          <a:bodyPr/>
          <a:lstStyle/>
          <a:p>
            <a:r>
              <a:rPr lang="en-US" dirty="0"/>
              <a:t>In general, probabilistic inference is NP-hard.</a:t>
            </a:r>
          </a:p>
          <a:p>
            <a:endParaRPr lang="en-US" dirty="0"/>
          </a:p>
          <a:p>
            <a:r>
              <a:rPr lang="en-US" dirty="0"/>
              <a:t>Exact algorithms can have better average-case performance, particularly for distributions where the integrals can be computed in closed form.</a:t>
            </a:r>
          </a:p>
          <a:p>
            <a:endParaRPr lang="en-US" dirty="0"/>
          </a:p>
          <a:p>
            <a:r>
              <a:rPr lang="en-US" dirty="0"/>
              <a:t>E.g., junction tree, belief propagation</a:t>
            </a:r>
          </a:p>
          <a:p>
            <a:endParaRPr lang="en-US" dirty="0"/>
          </a:p>
          <a:p>
            <a:r>
              <a:rPr lang="en-US" dirty="0"/>
              <a:t>Otherwise, approximate inference using Sampling/MCMC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96FD40-7AC2-4ED0-B678-A8E2E83CD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278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Interventions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CCDCE5-4316-4054-8E01-72147F453FFE}" type="slidenum">
              <a:rPr lang="el-GR" smtClean="0"/>
              <a:pPr>
                <a:defRPr/>
              </a:pPr>
              <a:t>6</a:t>
            </a:fld>
            <a:endParaRPr lang="el-GR"/>
          </a:p>
        </p:txBody>
      </p:sp>
      <p:grpSp>
        <p:nvGrpSpPr>
          <p:cNvPr id="5" name="Group 4"/>
          <p:cNvGrpSpPr/>
          <p:nvPr/>
        </p:nvGrpSpPr>
        <p:grpSpPr>
          <a:xfrm>
            <a:off x="694266" y="2289487"/>
            <a:ext cx="3623734" cy="1531515"/>
            <a:chOff x="787399" y="3694956"/>
            <a:chExt cx="3623734" cy="1531515"/>
          </a:xfrm>
        </p:grpSpPr>
        <p:sp>
          <p:nvSpPr>
            <p:cNvPr id="6" name="Rounded Rectangle 5"/>
            <p:cNvSpPr/>
            <p:nvPr/>
          </p:nvSpPr>
          <p:spPr>
            <a:xfrm>
              <a:off x="2104876" y="3694956"/>
              <a:ext cx="1224136" cy="4320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Smoking</a:t>
              </a:r>
              <a:endParaRPr lang="el-GR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787399" y="4817848"/>
              <a:ext cx="1317477" cy="4086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FFC000"/>
                  </a:solidFill>
                </a:rPr>
                <a:t>Yellow Teeth</a:t>
              </a:r>
              <a:endParaRPr lang="el-GR" sz="1400" dirty="0">
                <a:solidFill>
                  <a:srgbClr val="FFC000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000487" y="4817848"/>
              <a:ext cx="1410646" cy="4086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0" rIns="36000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CVD</a:t>
              </a:r>
              <a:endParaRPr lang="el-GR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2"/>
              <a:endCxn id="7" idx="0"/>
            </p:cNvCxnSpPr>
            <p:nvPr/>
          </p:nvCxnSpPr>
          <p:spPr>
            <a:xfrm flipH="1">
              <a:off x="1446138" y="4127004"/>
              <a:ext cx="1270806" cy="690844"/>
            </a:xfrm>
            <a:prstGeom prst="straightConnector1">
              <a:avLst/>
            </a:prstGeom>
            <a:ln>
              <a:headEnd type="none" w="med" len="med"/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8" idx="0"/>
            </p:cNvCxnSpPr>
            <p:nvPr/>
          </p:nvCxnSpPr>
          <p:spPr>
            <a:xfrm>
              <a:off x="2716944" y="4127004"/>
              <a:ext cx="988866" cy="690844"/>
            </a:xfrm>
            <a:prstGeom prst="straightConnector1">
              <a:avLst/>
            </a:prstGeom>
            <a:ln>
              <a:headEnd type="none" w="med" len="med"/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5020273" y="1374178"/>
            <a:ext cx="671106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Ideal Interventions: You completely set the value/distribution of a variable.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e.g. assign to treatment/placebo group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The type of intervention you would typically like to do, not always possible.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fat-hand interventions affect more than one variable at a time.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 sometimes a result of bad experimental design.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16783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B26A2-C371-4CF3-A8F7-33B89014A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Inference: Easy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09F073-130D-4E2F-963E-28133DE74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60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0A81844-C6C8-4CE8-8990-492C7E70D31D}"/>
              </a:ext>
            </a:extLst>
          </p:cNvPr>
          <p:cNvGrpSpPr/>
          <p:nvPr/>
        </p:nvGrpSpPr>
        <p:grpSpPr>
          <a:xfrm>
            <a:off x="7509933" y="1820333"/>
            <a:ext cx="3558932" cy="4359064"/>
            <a:chOff x="6038684" y="1286168"/>
            <a:chExt cx="4037063" cy="5056020"/>
          </a:xfrm>
        </p:grpSpPr>
        <p:cxnSp>
          <p:nvCxnSpPr>
            <p:cNvPr id="5" name="AutoShape 7">
              <a:extLst>
                <a:ext uri="{FF2B5EF4-FFF2-40B4-BE49-F238E27FC236}">
                  <a16:creationId xmlns:a16="http://schemas.microsoft.com/office/drawing/2014/main" id="{36A21F29-D5BE-4DCA-8D7E-1196CAAC134B}"/>
                </a:ext>
              </a:extLst>
            </p:cNvPr>
            <p:cNvCxnSpPr>
              <a:cxnSpLocks noChangeShapeType="1"/>
              <a:stCxn id="19" idx="2"/>
              <a:endCxn id="23" idx="0"/>
            </p:cNvCxnSpPr>
            <p:nvPr/>
          </p:nvCxnSpPr>
          <p:spPr bwMode="auto">
            <a:xfrm>
              <a:off x="7669709" y="2425315"/>
              <a:ext cx="934931" cy="563622"/>
            </a:xfrm>
            <a:prstGeom prst="straightConnector1">
              <a:avLst/>
            </a:prstGeom>
            <a:ln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" name="AutoShape 14">
              <a:extLst>
                <a:ext uri="{FF2B5EF4-FFF2-40B4-BE49-F238E27FC236}">
                  <a16:creationId xmlns:a16="http://schemas.microsoft.com/office/drawing/2014/main" id="{18C76275-A065-4BC9-A826-23C5FC7D0BD5}"/>
                </a:ext>
              </a:extLst>
            </p:cNvPr>
            <p:cNvCxnSpPr>
              <a:cxnSpLocks noChangeShapeType="1"/>
              <a:stCxn id="25" idx="2"/>
              <a:endCxn id="26" idx="0"/>
            </p:cNvCxnSpPr>
            <p:nvPr/>
          </p:nvCxnSpPr>
          <p:spPr bwMode="auto">
            <a:xfrm flipH="1">
              <a:off x="8663219" y="4819034"/>
              <a:ext cx="349" cy="307022"/>
            </a:xfrm>
            <a:prstGeom prst="straightConnector1">
              <a:avLst/>
            </a:prstGeom>
            <a:ln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" name="AutoShape 16">
              <a:extLst>
                <a:ext uri="{FF2B5EF4-FFF2-40B4-BE49-F238E27FC236}">
                  <a16:creationId xmlns:a16="http://schemas.microsoft.com/office/drawing/2014/main" id="{899B3A01-EB16-4282-8AFB-87BA251F8E2E}"/>
                </a:ext>
              </a:extLst>
            </p:cNvPr>
            <p:cNvCxnSpPr>
              <a:cxnSpLocks noChangeShapeType="1"/>
              <a:stCxn id="23" idx="2"/>
              <a:endCxn id="24" idx="0"/>
            </p:cNvCxnSpPr>
            <p:nvPr/>
          </p:nvCxnSpPr>
          <p:spPr bwMode="auto">
            <a:xfrm>
              <a:off x="8604640" y="3746798"/>
              <a:ext cx="12" cy="271262"/>
            </a:xfrm>
            <a:prstGeom prst="straightConnector1">
              <a:avLst/>
            </a:prstGeom>
            <a:ln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" name="AutoShape 20">
              <a:extLst>
                <a:ext uri="{FF2B5EF4-FFF2-40B4-BE49-F238E27FC236}">
                  <a16:creationId xmlns:a16="http://schemas.microsoft.com/office/drawing/2014/main" id="{C1D47531-A574-4504-A96C-C6166DA17C13}"/>
                </a:ext>
              </a:extLst>
            </p:cNvPr>
            <p:cNvCxnSpPr>
              <a:cxnSpLocks noChangeShapeType="1"/>
              <a:stCxn id="17" idx="2"/>
              <a:endCxn id="23" idx="0"/>
            </p:cNvCxnSpPr>
            <p:nvPr/>
          </p:nvCxnSpPr>
          <p:spPr bwMode="auto">
            <a:xfrm flipH="1">
              <a:off x="8604640" y="2459670"/>
              <a:ext cx="845955" cy="529267"/>
            </a:xfrm>
            <a:prstGeom prst="straightConnector1">
              <a:avLst/>
            </a:prstGeom>
            <a:ln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BB603B5-1745-4D10-8924-1F240FFA6F0A}"/>
                </a:ext>
              </a:extLst>
            </p:cNvPr>
            <p:cNvGrpSpPr/>
            <p:nvPr/>
          </p:nvGrpSpPr>
          <p:grpSpPr>
            <a:xfrm>
              <a:off x="8214019" y="5126056"/>
              <a:ext cx="946592" cy="1216132"/>
              <a:chOff x="7586221" y="4311505"/>
              <a:chExt cx="946592" cy="1216132"/>
            </a:xfrm>
          </p:grpSpPr>
          <p:sp>
            <p:nvSpPr>
              <p:cNvPr id="26" name="Text Box 21">
                <a:extLst>
                  <a:ext uri="{FF2B5EF4-FFF2-40B4-BE49-F238E27FC236}">
                    <a16:creationId xmlns:a16="http://schemas.microsoft.com/office/drawing/2014/main" id="{2553DBEB-6311-4046-989A-371989C1F5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86221" y="4311505"/>
                <a:ext cx="898399" cy="392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 defTabSz="4232275"/>
                <a:r>
                  <a:rPr lang="en-US" sz="1600" dirty="0"/>
                  <a:t>Fatigue</a:t>
                </a:r>
              </a:p>
            </p:txBody>
          </p:sp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3C70E3C8-92D4-42A3-ADB4-EB58714A27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371" r="12353" b="15257"/>
              <a:stretch/>
            </p:blipFill>
            <p:spPr>
              <a:xfrm>
                <a:off x="7645137" y="4663821"/>
                <a:ext cx="887676" cy="863816"/>
              </a:xfrm>
              <a:prstGeom prst="rect">
                <a:avLst/>
              </a:prstGeom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590EE3F-EDF0-417F-89B4-568F34FC8FC8}"/>
                </a:ext>
              </a:extLst>
            </p:cNvPr>
            <p:cNvGrpSpPr/>
            <p:nvPr/>
          </p:nvGrpSpPr>
          <p:grpSpPr>
            <a:xfrm>
              <a:off x="8168618" y="4018059"/>
              <a:ext cx="930983" cy="800975"/>
              <a:chOff x="6986306" y="3521720"/>
              <a:chExt cx="930983" cy="800975"/>
            </a:xfrm>
          </p:grpSpPr>
          <p:sp>
            <p:nvSpPr>
              <p:cNvPr id="24" name="Text Box 12">
                <a:extLst>
                  <a:ext uri="{FF2B5EF4-FFF2-40B4-BE49-F238E27FC236}">
                    <a16:creationId xmlns:a16="http://schemas.microsoft.com/office/drawing/2014/main" id="{44972F38-25FA-4BDB-90BB-7826AD9622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86306" y="3521720"/>
                <a:ext cx="872067" cy="392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/>
                  <a:t>CVD</a:t>
                </a:r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885C90B0-0932-4C2D-8E25-73ECAD1E75C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09" t="9507" r="9167" b="6790"/>
              <a:stretch/>
            </p:blipFill>
            <p:spPr>
              <a:xfrm>
                <a:off x="7045222" y="3828742"/>
                <a:ext cx="872067" cy="493953"/>
              </a:xfrm>
              <a:prstGeom prst="rect">
                <a:avLst/>
              </a:prstGeom>
            </p:spPr>
          </p:pic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0D964B8-0B5A-43CA-80E2-D87D7339EE5F}"/>
                </a:ext>
              </a:extLst>
            </p:cNvPr>
            <p:cNvGrpSpPr/>
            <p:nvPr/>
          </p:nvGrpSpPr>
          <p:grpSpPr>
            <a:xfrm>
              <a:off x="8152363" y="2988937"/>
              <a:ext cx="1786432" cy="757861"/>
              <a:chOff x="6424873" y="2488835"/>
              <a:chExt cx="1962653" cy="757861"/>
            </a:xfrm>
          </p:grpSpPr>
          <p:sp>
            <p:nvSpPr>
              <p:cNvPr id="22" name="Text Box 17">
                <a:extLst>
                  <a:ext uri="{FF2B5EF4-FFF2-40B4-BE49-F238E27FC236}">
                    <a16:creationId xmlns:a16="http://schemas.microsoft.com/office/drawing/2014/main" id="{FB243232-2066-43BD-AB70-95DBA540BA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08309" y="2600027"/>
                <a:ext cx="1079217" cy="6068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/>
                  <a:t>Levels of Protein X</a:t>
                </a:r>
              </a:p>
            </p:txBody>
          </p:sp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7361553A-1F1B-4A85-A0D4-0A67144A2E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24873" y="2488835"/>
                <a:ext cx="993782" cy="757861"/>
              </a:xfrm>
              <a:prstGeom prst="rect">
                <a:avLst/>
              </a:prstGeom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464ED2B-7D39-4E23-BEDE-67B8DC6FBC8F}"/>
                </a:ext>
              </a:extLst>
            </p:cNvPr>
            <p:cNvGrpSpPr/>
            <p:nvPr/>
          </p:nvGrpSpPr>
          <p:grpSpPr>
            <a:xfrm>
              <a:off x="6038684" y="2935787"/>
              <a:ext cx="1346326" cy="772345"/>
              <a:chOff x="5647016" y="3141659"/>
              <a:chExt cx="1346326" cy="772345"/>
            </a:xfrm>
          </p:grpSpPr>
          <p:sp>
            <p:nvSpPr>
              <p:cNvPr id="20" name="Text Box 11">
                <a:extLst>
                  <a:ext uri="{FF2B5EF4-FFF2-40B4-BE49-F238E27FC236}">
                    <a16:creationId xmlns:a16="http://schemas.microsoft.com/office/drawing/2014/main" id="{85F5782D-4F58-4701-9C36-379C1859E8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47342" y="3235732"/>
                <a:ext cx="846000" cy="678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/>
                  <a:t>Yellow </a:t>
                </a:r>
              </a:p>
              <a:p>
                <a:pPr algn="ctr"/>
                <a:r>
                  <a:rPr lang="en-US" sz="1600" dirty="0"/>
                  <a:t>Teeth</a:t>
                </a:r>
              </a:p>
            </p:txBody>
          </p:sp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DB3347C0-972C-4309-862D-1EC42EE8871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0494"/>
              <a:stretch/>
            </p:blipFill>
            <p:spPr>
              <a:xfrm rot="5400000">
                <a:off x="5571338" y="3217337"/>
                <a:ext cx="757843" cy="606488"/>
              </a:xfrm>
              <a:prstGeom prst="rect">
                <a:avLst/>
              </a:prstGeom>
            </p:spPr>
          </p:pic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F7DA3DB-F06C-430C-AC8A-C6740413001C}"/>
                </a:ext>
              </a:extLst>
            </p:cNvPr>
            <p:cNvGrpSpPr/>
            <p:nvPr/>
          </p:nvGrpSpPr>
          <p:grpSpPr>
            <a:xfrm>
              <a:off x="7149027" y="1286168"/>
              <a:ext cx="1171214" cy="1139147"/>
              <a:chOff x="5983966" y="1032939"/>
              <a:chExt cx="1171214" cy="1139147"/>
            </a:xfrm>
          </p:grpSpPr>
          <p:sp>
            <p:nvSpPr>
              <p:cNvPr id="18" name="Text Box 10">
                <a:extLst>
                  <a:ext uri="{FF2B5EF4-FFF2-40B4-BE49-F238E27FC236}">
                    <a16:creationId xmlns:a16="http://schemas.microsoft.com/office/drawing/2014/main" id="{F8075F89-3CF7-44D8-BE52-5B54471C89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24530" y="1032939"/>
                <a:ext cx="1030650" cy="392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dirty="0"/>
                  <a:t>Smoking</a:t>
                </a:r>
              </a:p>
            </p:txBody>
          </p:sp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4B75E440-85FB-4B8B-99A4-FC3AE9C1DB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83966" y="1345938"/>
                <a:ext cx="1041363" cy="826148"/>
              </a:xfrm>
              <a:prstGeom prst="rect">
                <a:avLst/>
              </a:prstGeom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BD3091F-7470-4BF2-860D-06D7B3AEDDC0}"/>
                </a:ext>
              </a:extLst>
            </p:cNvPr>
            <p:cNvGrpSpPr/>
            <p:nvPr/>
          </p:nvGrpSpPr>
          <p:grpSpPr>
            <a:xfrm>
              <a:off x="8825444" y="1291761"/>
              <a:ext cx="1250303" cy="1167909"/>
              <a:chOff x="7915661" y="1073632"/>
              <a:chExt cx="1250303" cy="1167909"/>
            </a:xfrm>
          </p:grpSpPr>
          <p:sp>
            <p:nvSpPr>
              <p:cNvPr id="16" name="Text Box 18">
                <a:extLst>
                  <a:ext uri="{FF2B5EF4-FFF2-40B4-BE49-F238E27FC236}">
                    <a16:creationId xmlns:a16="http://schemas.microsoft.com/office/drawing/2014/main" id="{931A2B14-3FB1-4251-BE9C-DE7DE1903D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15661" y="1073632"/>
                <a:ext cx="1250303" cy="392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dirty="0"/>
                  <a:t>Medicine Y</a:t>
                </a:r>
              </a:p>
            </p:txBody>
          </p:sp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45C49F3A-8423-4B42-8ABB-E412F471A96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506"/>
              <a:stretch/>
            </p:blipFill>
            <p:spPr>
              <a:xfrm>
                <a:off x="8045512" y="1416228"/>
                <a:ext cx="990600" cy="825313"/>
              </a:xfrm>
              <a:prstGeom prst="rect">
                <a:avLst/>
              </a:prstGeom>
            </p:spPr>
          </p:pic>
        </p:grpSp>
        <p:cxnSp>
          <p:nvCxnSpPr>
            <p:cNvPr id="15" name="AutoShape 14">
              <a:extLst>
                <a:ext uri="{FF2B5EF4-FFF2-40B4-BE49-F238E27FC236}">
                  <a16:creationId xmlns:a16="http://schemas.microsoft.com/office/drawing/2014/main" id="{6CED8664-C4EF-47AA-A628-BFA811BF7A21}"/>
                </a:ext>
              </a:extLst>
            </p:cNvPr>
            <p:cNvCxnSpPr>
              <a:cxnSpLocks noChangeShapeType="1"/>
              <a:stCxn id="19" idx="2"/>
            </p:cNvCxnSpPr>
            <p:nvPr/>
          </p:nvCxnSpPr>
          <p:spPr bwMode="auto">
            <a:xfrm flipH="1">
              <a:off x="6672681" y="2425315"/>
              <a:ext cx="997028" cy="495881"/>
            </a:xfrm>
            <a:prstGeom prst="straightConnector1">
              <a:avLst/>
            </a:prstGeom>
            <a:ln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DD9F47CC-F60A-488B-B698-3A3E5CAC8CA6}"/>
              </a:ext>
            </a:extLst>
          </p:cNvPr>
          <p:cNvSpPr txBox="1"/>
          <p:nvPr/>
        </p:nvSpPr>
        <p:spPr>
          <a:xfrm>
            <a:off x="206777" y="1660317"/>
            <a:ext cx="645825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/>
              <a:t>You measure all covariates for a patient. (smoking, medicine y, yellow teeth, protein x)</a:t>
            </a:r>
          </a:p>
          <a:p>
            <a:pPr lvl="1"/>
            <a:r>
              <a:rPr lang="en-US" sz="2400" dirty="0"/>
              <a:t>What is the probability they have CVD?</a:t>
            </a:r>
          </a:p>
          <a:p>
            <a:pPr lvl="2"/>
            <a:endParaRPr 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0C5430B-0F33-494A-B968-1A8F1AFBA697}"/>
              </a:ext>
            </a:extLst>
          </p:cNvPr>
          <p:cNvSpPr txBox="1"/>
          <p:nvPr/>
        </p:nvSpPr>
        <p:spPr>
          <a:xfrm>
            <a:off x="-152093" y="4315297"/>
            <a:ext cx="711085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2pPr lvl="1">
              <a:defRPr sz="2400"/>
            </a:lvl2pPr>
            <a:lvl3pPr lvl="2">
              <a:defRPr sz="2400"/>
            </a:lvl3pPr>
          </a:lstStyle>
          <a:p>
            <a:pPr lvl="2"/>
            <a:r>
              <a:rPr lang="en-US" dirty="0"/>
              <a:t>P(CVD| Levels of Protein X=high, Smoking=yes, Medicine Y = no, Yellow Teeth = yes ) = 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P(</a:t>
            </a:r>
            <a:r>
              <a:rPr lang="en-US" dirty="0" err="1"/>
              <a:t>CVD|Levels</a:t>
            </a:r>
            <a:r>
              <a:rPr lang="en-US" dirty="0"/>
              <a:t> of Protein X)</a:t>
            </a:r>
          </a:p>
        </p:txBody>
      </p:sp>
    </p:spTree>
    <p:extLst>
      <p:ext uri="{BB962C8B-B14F-4D97-AF65-F5344CB8AC3E}">
        <p14:creationId xmlns:p14="http://schemas.microsoft.com/office/powerpoint/2010/main" val="129411196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B26A2-C371-4CF3-A8F7-33B89014A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Inference: Easy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09F073-130D-4E2F-963E-28133DE74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61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0A81844-C6C8-4CE8-8990-492C7E70D31D}"/>
              </a:ext>
            </a:extLst>
          </p:cNvPr>
          <p:cNvGrpSpPr/>
          <p:nvPr/>
        </p:nvGrpSpPr>
        <p:grpSpPr>
          <a:xfrm>
            <a:off x="7509933" y="1820333"/>
            <a:ext cx="3558932" cy="4359064"/>
            <a:chOff x="6038684" y="1286168"/>
            <a:chExt cx="4037063" cy="5056020"/>
          </a:xfrm>
        </p:grpSpPr>
        <p:cxnSp>
          <p:nvCxnSpPr>
            <p:cNvPr id="5" name="AutoShape 7">
              <a:extLst>
                <a:ext uri="{FF2B5EF4-FFF2-40B4-BE49-F238E27FC236}">
                  <a16:creationId xmlns:a16="http://schemas.microsoft.com/office/drawing/2014/main" id="{36A21F29-D5BE-4DCA-8D7E-1196CAAC134B}"/>
                </a:ext>
              </a:extLst>
            </p:cNvPr>
            <p:cNvCxnSpPr>
              <a:cxnSpLocks noChangeShapeType="1"/>
              <a:stCxn id="19" idx="2"/>
              <a:endCxn id="23" idx="0"/>
            </p:cNvCxnSpPr>
            <p:nvPr/>
          </p:nvCxnSpPr>
          <p:spPr bwMode="auto">
            <a:xfrm>
              <a:off x="7669709" y="2425315"/>
              <a:ext cx="934931" cy="563622"/>
            </a:xfrm>
            <a:prstGeom prst="straightConnector1">
              <a:avLst/>
            </a:prstGeom>
            <a:ln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" name="AutoShape 14">
              <a:extLst>
                <a:ext uri="{FF2B5EF4-FFF2-40B4-BE49-F238E27FC236}">
                  <a16:creationId xmlns:a16="http://schemas.microsoft.com/office/drawing/2014/main" id="{18C76275-A065-4BC9-A826-23C5FC7D0BD5}"/>
                </a:ext>
              </a:extLst>
            </p:cNvPr>
            <p:cNvCxnSpPr>
              <a:cxnSpLocks noChangeShapeType="1"/>
              <a:stCxn id="25" idx="2"/>
              <a:endCxn id="26" idx="0"/>
            </p:cNvCxnSpPr>
            <p:nvPr/>
          </p:nvCxnSpPr>
          <p:spPr bwMode="auto">
            <a:xfrm flipH="1">
              <a:off x="8663219" y="4819034"/>
              <a:ext cx="349" cy="307022"/>
            </a:xfrm>
            <a:prstGeom prst="straightConnector1">
              <a:avLst/>
            </a:prstGeom>
            <a:ln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" name="AutoShape 16">
              <a:extLst>
                <a:ext uri="{FF2B5EF4-FFF2-40B4-BE49-F238E27FC236}">
                  <a16:creationId xmlns:a16="http://schemas.microsoft.com/office/drawing/2014/main" id="{899B3A01-EB16-4282-8AFB-87BA251F8E2E}"/>
                </a:ext>
              </a:extLst>
            </p:cNvPr>
            <p:cNvCxnSpPr>
              <a:cxnSpLocks noChangeShapeType="1"/>
              <a:stCxn id="23" idx="2"/>
              <a:endCxn id="24" idx="0"/>
            </p:cNvCxnSpPr>
            <p:nvPr/>
          </p:nvCxnSpPr>
          <p:spPr bwMode="auto">
            <a:xfrm>
              <a:off x="8604640" y="3746798"/>
              <a:ext cx="12" cy="271262"/>
            </a:xfrm>
            <a:prstGeom prst="straightConnector1">
              <a:avLst/>
            </a:prstGeom>
            <a:ln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" name="AutoShape 20">
              <a:extLst>
                <a:ext uri="{FF2B5EF4-FFF2-40B4-BE49-F238E27FC236}">
                  <a16:creationId xmlns:a16="http://schemas.microsoft.com/office/drawing/2014/main" id="{C1D47531-A574-4504-A96C-C6166DA17C13}"/>
                </a:ext>
              </a:extLst>
            </p:cNvPr>
            <p:cNvCxnSpPr>
              <a:cxnSpLocks noChangeShapeType="1"/>
              <a:stCxn id="17" idx="2"/>
              <a:endCxn id="23" idx="0"/>
            </p:cNvCxnSpPr>
            <p:nvPr/>
          </p:nvCxnSpPr>
          <p:spPr bwMode="auto">
            <a:xfrm flipH="1">
              <a:off x="8604640" y="2459670"/>
              <a:ext cx="845955" cy="529267"/>
            </a:xfrm>
            <a:prstGeom prst="straightConnector1">
              <a:avLst/>
            </a:prstGeom>
            <a:ln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BB603B5-1745-4D10-8924-1F240FFA6F0A}"/>
                </a:ext>
              </a:extLst>
            </p:cNvPr>
            <p:cNvGrpSpPr/>
            <p:nvPr/>
          </p:nvGrpSpPr>
          <p:grpSpPr>
            <a:xfrm>
              <a:off x="8214019" y="5126056"/>
              <a:ext cx="946592" cy="1216132"/>
              <a:chOff x="7586221" y="4311505"/>
              <a:chExt cx="946592" cy="1216132"/>
            </a:xfrm>
          </p:grpSpPr>
          <p:sp>
            <p:nvSpPr>
              <p:cNvPr id="26" name="Text Box 21">
                <a:extLst>
                  <a:ext uri="{FF2B5EF4-FFF2-40B4-BE49-F238E27FC236}">
                    <a16:creationId xmlns:a16="http://schemas.microsoft.com/office/drawing/2014/main" id="{2553DBEB-6311-4046-989A-371989C1F5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86221" y="4311505"/>
                <a:ext cx="898399" cy="392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 defTabSz="4232275"/>
                <a:r>
                  <a:rPr lang="en-US" sz="1600" dirty="0"/>
                  <a:t>Fatigue</a:t>
                </a:r>
              </a:p>
            </p:txBody>
          </p:sp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3C70E3C8-92D4-42A3-ADB4-EB58714A27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371" r="12353" b="15257"/>
              <a:stretch/>
            </p:blipFill>
            <p:spPr>
              <a:xfrm>
                <a:off x="7645137" y="4663821"/>
                <a:ext cx="887676" cy="863816"/>
              </a:xfrm>
              <a:prstGeom prst="rect">
                <a:avLst/>
              </a:prstGeom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590EE3F-EDF0-417F-89B4-568F34FC8FC8}"/>
                </a:ext>
              </a:extLst>
            </p:cNvPr>
            <p:cNvGrpSpPr/>
            <p:nvPr/>
          </p:nvGrpSpPr>
          <p:grpSpPr>
            <a:xfrm>
              <a:off x="8168618" y="4018059"/>
              <a:ext cx="930983" cy="800975"/>
              <a:chOff x="6986306" y="3521720"/>
              <a:chExt cx="930983" cy="800975"/>
            </a:xfrm>
          </p:grpSpPr>
          <p:sp>
            <p:nvSpPr>
              <p:cNvPr id="24" name="Text Box 12">
                <a:extLst>
                  <a:ext uri="{FF2B5EF4-FFF2-40B4-BE49-F238E27FC236}">
                    <a16:creationId xmlns:a16="http://schemas.microsoft.com/office/drawing/2014/main" id="{44972F38-25FA-4BDB-90BB-7826AD9622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86306" y="3521720"/>
                <a:ext cx="872067" cy="392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/>
                  <a:t>CVD</a:t>
                </a:r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885C90B0-0932-4C2D-8E25-73ECAD1E75C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09" t="9507" r="9167" b="6790"/>
              <a:stretch/>
            </p:blipFill>
            <p:spPr>
              <a:xfrm>
                <a:off x="7045222" y="3828742"/>
                <a:ext cx="872067" cy="493953"/>
              </a:xfrm>
              <a:prstGeom prst="rect">
                <a:avLst/>
              </a:prstGeom>
            </p:spPr>
          </p:pic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0D964B8-0B5A-43CA-80E2-D87D7339EE5F}"/>
                </a:ext>
              </a:extLst>
            </p:cNvPr>
            <p:cNvGrpSpPr/>
            <p:nvPr/>
          </p:nvGrpSpPr>
          <p:grpSpPr>
            <a:xfrm>
              <a:off x="8152363" y="2988937"/>
              <a:ext cx="1786432" cy="757861"/>
              <a:chOff x="6424873" y="2488835"/>
              <a:chExt cx="1962653" cy="757861"/>
            </a:xfrm>
          </p:grpSpPr>
          <p:sp>
            <p:nvSpPr>
              <p:cNvPr id="22" name="Text Box 17">
                <a:extLst>
                  <a:ext uri="{FF2B5EF4-FFF2-40B4-BE49-F238E27FC236}">
                    <a16:creationId xmlns:a16="http://schemas.microsoft.com/office/drawing/2014/main" id="{FB243232-2066-43BD-AB70-95DBA540BA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08309" y="2600027"/>
                <a:ext cx="1079217" cy="6068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/>
                  <a:t>Levels of Protein X</a:t>
                </a:r>
              </a:p>
            </p:txBody>
          </p:sp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7361553A-1F1B-4A85-A0D4-0A67144A2E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24873" y="2488835"/>
                <a:ext cx="993782" cy="757861"/>
              </a:xfrm>
              <a:prstGeom prst="rect">
                <a:avLst/>
              </a:prstGeom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464ED2B-7D39-4E23-BEDE-67B8DC6FBC8F}"/>
                </a:ext>
              </a:extLst>
            </p:cNvPr>
            <p:cNvGrpSpPr/>
            <p:nvPr/>
          </p:nvGrpSpPr>
          <p:grpSpPr>
            <a:xfrm>
              <a:off x="6038684" y="2935787"/>
              <a:ext cx="1346326" cy="772345"/>
              <a:chOff x="5647016" y="3141659"/>
              <a:chExt cx="1346326" cy="772345"/>
            </a:xfrm>
          </p:grpSpPr>
          <p:sp>
            <p:nvSpPr>
              <p:cNvPr id="20" name="Text Box 11">
                <a:extLst>
                  <a:ext uri="{FF2B5EF4-FFF2-40B4-BE49-F238E27FC236}">
                    <a16:creationId xmlns:a16="http://schemas.microsoft.com/office/drawing/2014/main" id="{85F5782D-4F58-4701-9C36-379C1859E8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47342" y="3235732"/>
                <a:ext cx="846000" cy="678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/>
                  <a:t>Yellow </a:t>
                </a:r>
              </a:p>
              <a:p>
                <a:pPr algn="ctr"/>
                <a:r>
                  <a:rPr lang="en-US" sz="1600" dirty="0"/>
                  <a:t>Teeth</a:t>
                </a:r>
              </a:p>
            </p:txBody>
          </p:sp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DB3347C0-972C-4309-862D-1EC42EE8871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0494"/>
              <a:stretch/>
            </p:blipFill>
            <p:spPr>
              <a:xfrm rot="5400000">
                <a:off x="5571338" y="3217337"/>
                <a:ext cx="757843" cy="606488"/>
              </a:xfrm>
              <a:prstGeom prst="rect">
                <a:avLst/>
              </a:prstGeom>
            </p:spPr>
          </p:pic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F7DA3DB-F06C-430C-AC8A-C6740413001C}"/>
                </a:ext>
              </a:extLst>
            </p:cNvPr>
            <p:cNvGrpSpPr/>
            <p:nvPr/>
          </p:nvGrpSpPr>
          <p:grpSpPr>
            <a:xfrm>
              <a:off x="7149027" y="1286168"/>
              <a:ext cx="1171214" cy="1139147"/>
              <a:chOff x="5983966" y="1032939"/>
              <a:chExt cx="1171214" cy="1139147"/>
            </a:xfrm>
          </p:grpSpPr>
          <p:sp>
            <p:nvSpPr>
              <p:cNvPr id="18" name="Text Box 10">
                <a:extLst>
                  <a:ext uri="{FF2B5EF4-FFF2-40B4-BE49-F238E27FC236}">
                    <a16:creationId xmlns:a16="http://schemas.microsoft.com/office/drawing/2014/main" id="{F8075F89-3CF7-44D8-BE52-5B54471C89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24530" y="1032939"/>
                <a:ext cx="1030650" cy="392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dirty="0"/>
                  <a:t>Smoking</a:t>
                </a:r>
              </a:p>
            </p:txBody>
          </p:sp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4B75E440-85FB-4B8B-99A4-FC3AE9C1DB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83966" y="1345938"/>
                <a:ext cx="1041363" cy="826148"/>
              </a:xfrm>
              <a:prstGeom prst="rect">
                <a:avLst/>
              </a:prstGeom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BD3091F-7470-4BF2-860D-06D7B3AEDDC0}"/>
                </a:ext>
              </a:extLst>
            </p:cNvPr>
            <p:cNvGrpSpPr/>
            <p:nvPr/>
          </p:nvGrpSpPr>
          <p:grpSpPr>
            <a:xfrm>
              <a:off x="8825444" y="1291761"/>
              <a:ext cx="1250303" cy="1167909"/>
              <a:chOff x="7915661" y="1073632"/>
              <a:chExt cx="1250303" cy="1167909"/>
            </a:xfrm>
          </p:grpSpPr>
          <p:sp>
            <p:nvSpPr>
              <p:cNvPr id="16" name="Text Box 18">
                <a:extLst>
                  <a:ext uri="{FF2B5EF4-FFF2-40B4-BE49-F238E27FC236}">
                    <a16:creationId xmlns:a16="http://schemas.microsoft.com/office/drawing/2014/main" id="{931A2B14-3FB1-4251-BE9C-DE7DE1903D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15661" y="1073632"/>
                <a:ext cx="1250303" cy="392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dirty="0"/>
                  <a:t>Medicine Y</a:t>
                </a:r>
              </a:p>
            </p:txBody>
          </p:sp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45C49F3A-8423-4B42-8ABB-E412F471A96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506"/>
              <a:stretch/>
            </p:blipFill>
            <p:spPr>
              <a:xfrm>
                <a:off x="8045512" y="1416228"/>
                <a:ext cx="990600" cy="825313"/>
              </a:xfrm>
              <a:prstGeom prst="rect">
                <a:avLst/>
              </a:prstGeom>
            </p:spPr>
          </p:pic>
        </p:grpSp>
        <p:cxnSp>
          <p:nvCxnSpPr>
            <p:cNvPr id="15" name="AutoShape 14">
              <a:extLst>
                <a:ext uri="{FF2B5EF4-FFF2-40B4-BE49-F238E27FC236}">
                  <a16:creationId xmlns:a16="http://schemas.microsoft.com/office/drawing/2014/main" id="{6CED8664-C4EF-47AA-A628-BFA811BF7A21}"/>
                </a:ext>
              </a:extLst>
            </p:cNvPr>
            <p:cNvCxnSpPr>
              <a:cxnSpLocks noChangeShapeType="1"/>
              <a:stCxn id="19" idx="2"/>
            </p:cNvCxnSpPr>
            <p:nvPr/>
          </p:nvCxnSpPr>
          <p:spPr bwMode="auto">
            <a:xfrm flipH="1">
              <a:off x="6672681" y="2425315"/>
              <a:ext cx="997028" cy="495881"/>
            </a:xfrm>
            <a:prstGeom prst="straightConnector1">
              <a:avLst/>
            </a:prstGeom>
            <a:ln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DD9F47CC-F60A-488B-B698-3A3E5CAC8CA6}"/>
              </a:ext>
            </a:extLst>
          </p:cNvPr>
          <p:cNvSpPr txBox="1"/>
          <p:nvPr/>
        </p:nvSpPr>
        <p:spPr>
          <a:xfrm>
            <a:off x="206777" y="1660317"/>
            <a:ext cx="645825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/>
              <a:t>You measure all covariates for a patient. (smoking, medicine y, yellow teeth, protein x)</a:t>
            </a:r>
          </a:p>
          <a:p>
            <a:pPr lvl="1"/>
            <a:r>
              <a:rPr lang="en-US" sz="2400" dirty="0"/>
              <a:t>What is the probability they have CVD?</a:t>
            </a:r>
          </a:p>
          <a:p>
            <a:pPr lvl="2"/>
            <a:endParaRPr 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0C5430B-0F33-494A-B968-1A8F1AFBA697}"/>
              </a:ext>
            </a:extLst>
          </p:cNvPr>
          <p:cNvSpPr txBox="1"/>
          <p:nvPr/>
        </p:nvSpPr>
        <p:spPr>
          <a:xfrm>
            <a:off x="-180969" y="4324922"/>
            <a:ext cx="705309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2pPr lvl="1">
              <a:defRPr sz="2400"/>
            </a:lvl2pPr>
            <a:lvl3pPr lvl="2">
              <a:defRPr sz="2400"/>
            </a:lvl3pPr>
          </a:lstStyle>
          <a:p>
            <a:pPr lvl="2"/>
            <a:r>
              <a:rPr lang="en-US" dirty="0"/>
              <a:t>P(CVD| Levels of Protein X=high, Smoking=yes, Medicine Y = no, Yellow Teeth = yes ) = 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P(</a:t>
            </a:r>
            <a:r>
              <a:rPr lang="en-US" dirty="0" err="1"/>
              <a:t>CVD|Levels</a:t>
            </a:r>
            <a:r>
              <a:rPr lang="en-US" dirty="0"/>
              <a:t> of Protein X)</a:t>
            </a:r>
          </a:p>
        </p:txBody>
      </p:sp>
    </p:spTree>
    <p:extLst>
      <p:ext uri="{BB962C8B-B14F-4D97-AF65-F5344CB8AC3E}">
        <p14:creationId xmlns:p14="http://schemas.microsoft.com/office/powerpoint/2010/main" val="331737608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B26A2-C371-4CF3-A8F7-33B89014A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Inference: Hard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09F073-130D-4E2F-963E-28133DE74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62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0A81844-C6C8-4CE8-8990-492C7E70D31D}"/>
              </a:ext>
            </a:extLst>
          </p:cNvPr>
          <p:cNvGrpSpPr/>
          <p:nvPr/>
        </p:nvGrpSpPr>
        <p:grpSpPr>
          <a:xfrm>
            <a:off x="7509933" y="1820333"/>
            <a:ext cx="3558932" cy="4359064"/>
            <a:chOff x="6038684" y="1286168"/>
            <a:chExt cx="4037063" cy="5056020"/>
          </a:xfrm>
        </p:grpSpPr>
        <p:cxnSp>
          <p:nvCxnSpPr>
            <p:cNvPr id="5" name="AutoShape 7">
              <a:extLst>
                <a:ext uri="{FF2B5EF4-FFF2-40B4-BE49-F238E27FC236}">
                  <a16:creationId xmlns:a16="http://schemas.microsoft.com/office/drawing/2014/main" id="{36A21F29-D5BE-4DCA-8D7E-1196CAAC134B}"/>
                </a:ext>
              </a:extLst>
            </p:cNvPr>
            <p:cNvCxnSpPr>
              <a:cxnSpLocks noChangeShapeType="1"/>
              <a:stCxn id="19" idx="2"/>
              <a:endCxn id="23" idx="0"/>
            </p:cNvCxnSpPr>
            <p:nvPr/>
          </p:nvCxnSpPr>
          <p:spPr bwMode="auto">
            <a:xfrm>
              <a:off x="7669709" y="2425315"/>
              <a:ext cx="934931" cy="563622"/>
            </a:xfrm>
            <a:prstGeom prst="straightConnector1">
              <a:avLst/>
            </a:prstGeom>
            <a:ln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" name="AutoShape 14">
              <a:extLst>
                <a:ext uri="{FF2B5EF4-FFF2-40B4-BE49-F238E27FC236}">
                  <a16:creationId xmlns:a16="http://schemas.microsoft.com/office/drawing/2014/main" id="{18C76275-A065-4BC9-A826-23C5FC7D0BD5}"/>
                </a:ext>
              </a:extLst>
            </p:cNvPr>
            <p:cNvCxnSpPr>
              <a:cxnSpLocks noChangeShapeType="1"/>
              <a:stCxn id="25" idx="2"/>
              <a:endCxn id="26" idx="0"/>
            </p:cNvCxnSpPr>
            <p:nvPr/>
          </p:nvCxnSpPr>
          <p:spPr bwMode="auto">
            <a:xfrm flipH="1">
              <a:off x="8663219" y="4819034"/>
              <a:ext cx="349" cy="307022"/>
            </a:xfrm>
            <a:prstGeom prst="straightConnector1">
              <a:avLst/>
            </a:prstGeom>
            <a:ln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" name="AutoShape 16">
              <a:extLst>
                <a:ext uri="{FF2B5EF4-FFF2-40B4-BE49-F238E27FC236}">
                  <a16:creationId xmlns:a16="http://schemas.microsoft.com/office/drawing/2014/main" id="{899B3A01-EB16-4282-8AFB-87BA251F8E2E}"/>
                </a:ext>
              </a:extLst>
            </p:cNvPr>
            <p:cNvCxnSpPr>
              <a:cxnSpLocks noChangeShapeType="1"/>
              <a:stCxn id="23" idx="2"/>
              <a:endCxn id="24" idx="0"/>
            </p:cNvCxnSpPr>
            <p:nvPr/>
          </p:nvCxnSpPr>
          <p:spPr bwMode="auto">
            <a:xfrm>
              <a:off x="8604640" y="3746798"/>
              <a:ext cx="12" cy="271262"/>
            </a:xfrm>
            <a:prstGeom prst="straightConnector1">
              <a:avLst/>
            </a:prstGeom>
            <a:ln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" name="AutoShape 20">
              <a:extLst>
                <a:ext uri="{FF2B5EF4-FFF2-40B4-BE49-F238E27FC236}">
                  <a16:creationId xmlns:a16="http://schemas.microsoft.com/office/drawing/2014/main" id="{C1D47531-A574-4504-A96C-C6166DA17C13}"/>
                </a:ext>
              </a:extLst>
            </p:cNvPr>
            <p:cNvCxnSpPr>
              <a:cxnSpLocks noChangeShapeType="1"/>
              <a:stCxn id="17" idx="2"/>
              <a:endCxn id="23" idx="0"/>
            </p:cNvCxnSpPr>
            <p:nvPr/>
          </p:nvCxnSpPr>
          <p:spPr bwMode="auto">
            <a:xfrm flipH="1">
              <a:off x="8604640" y="2459670"/>
              <a:ext cx="845955" cy="529267"/>
            </a:xfrm>
            <a:prstGeom prst="straightConnector1">
              <a:avLst/>
            </a:prstGeom>
            <a:ln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BB603B5-1745-4D10-8924-1F240FFA6F0A}"/>
                </a:ext>
              </a:extLst>
            </p:cNvPr>
            <p:cNvGrpSpPr/>
            <p:nvPr/>
          </p:nvGrpSpPr>
          <p:grpSpPr>
            <a:xfrm>
              <a:off x="8214019" y="5126056"/>
              <a:ext cx="946592" cy="1216132"/>
              <a:chOff x="7586221" y="4311505"/>
              <a:chExt cx="946592" cy="1216132"/>
            </a:xfrm>
          </p:grpSpPr>
          <p:sp>
            <p:nvSpPr>
              <p:cNvPr id="26" name="Text Box 21">
                <a:extLst>
                  <a:ext uri="{FF2B5EF4-FFF2-40B4-BE49-F238E27FC236}">
                    <a16:creationId xmlns:a16="http://schemas.microsoft.com/office/drawing/2014/main" id="{2553DBEB-6311-4046-989A-371989C1F5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86221" y="4311505"/>
                <a:ext cx="898399" cy="392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 defTabSz="4232275"/>
                <a:r>
                  <a:rPr lang="en-US" sz="1600" dirty="0"/>
                  <a:t>Fatigue</a:t>
                </a:r>
              </a:p>
            </p:txBody>
          </p:sp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3C70E3C8-92D4-42A3-ADB4-EB58714A27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371" r="12353" b="15257"/>
              <a:stretch/>
            </p:blipFill>
            <p:spPr>
              <a:xfrm>
                <a:off x="7645137" y="4663821"/>
                <a:ext cx="887676" cy="863816"/>
              </a:xfrm>
              <a:prstGeom prst="rect">
                <a:avLst/>
              </a:prstGeom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590EE3F-EDF0-417F-89B4-568F34FC8FC8}"/>
                </a:ext>
              </a:extLst>
            </p:cNvPr>
            <p:cNvGrpSpPr/>
            <p:nvPr/>
          </p:nvGrpSpPr>
          <p:grpSpPr>
            <a:xfrm>
              <a:off x="8168618" y="4018059"/>
              <a:ext cx="930983" cy="800975"/>
              <a:chOff x="6986306" y="3521720"/>
              <a:chExt cx="930983" cy="800975"/>
            </a:xfrm>
          </p:grpSpPr>
          <p:sp>
            <p:nvSpPr>
              <p:cNvPr id="24" name="Text Box 12">
                <a:extLst>
                  <a:ext uri="{FF2B5EF4-FFF2-40B4-BE49-F238E27FC236}">
                    <a16:creationId xmlns:a16="http://schemas.microsoft.com/office/drawing/2014/main" id="{44972F38-25FA-4BDB-90BB-7826AD9622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86306" y="3521720"/>
                <a:ext cx="872067" cy="392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/>
                  <a:t>CVD</a:t>
                </a:r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885C90B0-0932-4C2D-8E25-73ECAD1E75C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09" t="9507" r="9167" b="6790"/>
              <a:stretch/>
            </p:blipFill>
            <p:spPr>
              <a:xfrm>
                <a:off x="7045222" y="3828742"/>
                <a:ext cx="872067" cy="493953"/>
              </a:xfrm>
              <a:prstGeom prst="rect">
                <a:avLst/>
              </a:prstGeom>
            </p:spPr>
          </p:pic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0D964B8-0B5A-43CA-80E2-D87D7339EE5F}"/>
                </a:ext>
              </a:extLst>
            </p:cNvPr>
            <p:cNvGrpSpPr/>
            <p:nvPr/>
          </p:nvGrpSpPr>
          <p:grpSpPr>
            <a:xfrm>
              <a:off x="8152363" y="2988937"/>
              <a:ext cx="1786432" cy="757861"/>
              <a:chOff x="6424873" y="2488835"/>
              <a:chExt cx="1962653" cy="757861"/>
            </a:xfrm>
          </p:grpSpPr>
          <p:sp>
            <p:nvSpPr>
              <p:cNvPr id="22" name="Text Box 17">
                <a:extLst>
                  <a:ext uri="{FF2B5EF4-FFF2-40B4-BE49-F238E27FC236}">
                    <a16:creationId xmlns:a16="http://schemas.microsoft.com/office/drawing/2014/main" id="{FB243232-2066-43BD-AB70-95DBA540BA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08309" y="2600027"/>
                <a:ext cx="1079217" cy="6068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/>
                  <a:t>Levels of Protein X</a:t>
                </a:r>
              </a:p>
            </p:txBody>
          </p:sp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7361553A-1F1B-4A85-A0D4-0A67144A2E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24873" y="2488835"/>
                <a:ext cx="993782" cy="757861"/>
              </a:xfrm>
              <a:prstGeom prst="rect">
                <a:avLst/>
              </a:prstGeom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464ED2B-7D39-4E23-BEDE-67B8DC6FBC8F}"/>
                </a:ext>
              </a:extLst>
            </p:cNvPr>
            <p:cNvGrpSpPr/>
            <p:nvPr/>
          </p:nvGrpSpPr>
          <p:grpSpPr>
            <a:xfrm>
              <a:off x="6038684" y="2935787"/>
              <a:ext cx="1346326" cy="772345"/>
              <a:chOff x="5647016" y="3141659"/>
              <a:chExt cx="1346326" cy="772345"/>
            </a:xfrm>
          </p:grpSpPr>
          <p:sp>
            <p:nvSpPr>
              <p:cNvPr id="20" name="Text Box 11">
                <a:extLst>
                  <a:ext uri="{FF2B5EF4-FFF2-40B4-BE49-F238E27FC236}">
                    <a16:creationId xmlns:a16="http://schemas.microsoft.com/office/drawing/2014/main" id="{85F5782D-4F58-4701-9C36-379C1859E8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47342" y="3235732"/>
                <a:ext cx="846000" cy="678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/>
                  <a:t>Yellow </a:t>
                </a:r>
              </a:p>
              <a:p>
                <a:pPr algn="ctr"/>
                <a:r>
                  <a:rPr lang="en-US" sz="1600" dirty="0"/>
                  <a:t>Teeth</a:t>
                </a:r>
              </a:p>
            </p:txBody>
          </p:sp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DB3347C0-972C-4309-862D-1EC42EE8871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0494"/>
              <a:stretch/>
            </p:blipFill>
            <p:spPr>
              <a:xfrm rot="5400000">
                <a:off x="5571338" y="3217337"/>
                <a:ext cx="757843" cy="606488"/>
              </a:xfrm>
              <a:prstGeom prst="rect">
                <a:avLst/>
              </a:prstGeom>
            </p:spPr>
          </p:pic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F7DA3DB-F06C-430C-AC8A-C6740413001C}"/>
                </a:ext>
              </a:extLst>
            </p:cNvPr>
            <p:cNvGrpSpPr/>
            <p:nvPr/>
          </p:nvGrpSpPr>
          <p:grpSpPr>
            <a:xfrm>
              <a:off x="7149027" y="1286168"/>
              <a:ext cx="1171214" cy="1139147"/>
              <a:chOff x="5983966" y="1032939"/>
              <a:chExt cx="1171214" cy="1139147"/>
            </a:xfrm>
          </p:grpSpPr>
          <p:sp>
            <p:nvSpPr>
              <p:cNvPr id="18" name="Text Box 10">
                <a:extLst>
                  <a:ext uri="{FF2B5EF4-FFF2-40B4-BE49-F238E27FC236}">
                    <a16:creationId xmlns:a16="http://schemas.microsoft.com/office/drawing/2014/main" id="{F8075F89-3CF7-44D8-BE52-5B54471C89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24530" y="1032939"/>
                <a:ext cx="1030650" cy="392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dirty="0"/>
                  <a:t>Smoking</a:t>
                </a:r>
              </a:p>
            </p:txBody>
          </p:sp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4B75E440-85FB-4B8B-99A4-FC3AE9C1DB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83966" y="1345938"/>
                <a:ext cx="1041363" cy="826148"/>
              </a:xfrm>
              <a:prstGeom prst="rect">
                <a:avLst/>
              </a:prstGeom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BD3091F-7470-4BF2-860D-06D7B3AEDDC0}"/>
                </a:ext>
              </a:extLst>
            </p:cNvPr>
            <p:cNvGrpSpPr/>
            <p:nvPr/>
          </p:nvGrpSpPr>
          <p:grpSpPr>
            <a:xfrm>
              <a:off x="8825444" y="1291761"/>
              <a:ext cx="1250303" cy="1167909"/>
              <a:chOff x="7915661" y="1073632"/>
              <a:chExt cx="1250303" cy="1167909"/>
            </a:xfrm>
          </p:grpSpPr>
          <p:sp>
            <p:nvSpPr>
              <p:cNvPr id="16" name="Text Box 18">
                <a:extLst>
                  <a:ext uri="{FF2B5EF4-FFF2-40B4-BE49-F238E27FC236}">
                    <a16:creationId xmlns:a16="http://schemas.microsoft.com/office/drawing/2014/main" id="{931A2B14-3FB1-4251-BE9C-DE7DE1903D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15661" y="1073632"/>
                <a:ext cx="1250303" cy="392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dirty="0"/>
                  <a:t>Medicine Y</a:t>
                </a:r>
              </a:p>
            </p:txBody>
          </p:sp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45C49F3A-8423-4B42-8ABB-E412F471A96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506"/>
              <a:stretch/>
            </p:blipFill>
            <p:spPr>
              <a:xfrm>
                <a:off x="8045512" y="1416228"/>
                <a:ext cx="990600" cy="825313"/>
              </a:xfrm>
              <a:prstGeom prst="rect">
                <a:avLst/>
              </a:prstGeom>
            </p:spPr>
          </p:pic>
        </p:grpSp>
        <p:cxnSp>
          <p:nvCxnSpPr>
            <p:cNvPr id="15" name="AutoShape 14">
              <a:extLst>
                <a:ext uri="{FF2B5EF4-FFF2-40B4-BE49-F238E27FC236}">
                  <a16:creationId xmlns:a16="http://schemas.microsoft.com/office/drawing/2014/main" id="{6CED8664-C4EF-47AA-A628-BFA811BF7A21}"/>
                </a:ext>
              </a:extLst>
            </p:cNvPr>
            <p:cNvCxnSpPr>
              <a:cxnSpLocks noChangeShapeType="1"/>
              <a:stCxn id="19" idx="2"/>
            </p:cNvCxnSpPr>
            <p:nvPr/>
          </p:nvCxnSpPr>
          <p:spPr bwMode="auto">
            <a:xfrm flipH="1">
              <a:off x="6672681" y="2425315"/>
              <a:ext cx="997028" cy="495881"/>
            </a:xfrm>
            <a:prstGeom prst="straightConnector1">
              <a:avLst/>
            </a:prstGeom>
            <a:ln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DD9F47CC-F60A-488B-B698-3A3E5CAC8CA6}"/>
              </a:ext>
            </a:extLst>
          </p:cNvPr>
          <p:cNvSpPr txBox="1"/>
          <p:nvPr/>
        </p:nvSpPr>
        <p:spPr>
          <a:xfrm>
            <a:off x="206777" y="1660317"/>
            <a:ext cx="645825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/>
              <a:t>You do not have measurements for  protein X, you only know that a patient smokes and does not take medicine Y.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What is the probability they have CVD?</a:t>
            </a:r>
          </a:p>
          <a:p>
            <a:pPr lvl="2"/>
            <a:endParaRPr 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0C5430B-0F33-494A-B968-1A8F1AFBA697}"/>
              </a:ext>
            </a:extLst>
          </p:cNvPr>
          <p:cNvSpPr txBox="1"/>
          <p:nvPr/>
        </p:nvSpPr>
        <p:spPr>
          <a:xfrm>
            <a:off x="-152093" y="4315297"/>
            <a:ext cx="66695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2pPr lvl="1">
              <a:defRPr sz="2400"/>
            </a:lvl2pPr>
            <a:lvl3pPr lvl="2">
              <a:defRPr sz="2400"/>
            </a:lvl3pPr>
          </a:lstStyle>
          <a:p>
            <a:pPr lvl="2"/>
            <a:r>
              <a:rPr lang="en-US" dirty="0"/>
              <a:t>P(CVD| Smoking=yes, Medicine Y = no) = 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6693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B26A2-C371-4CF3-A8F7-33B89014A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Inference: Hard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09F073-130D-4E2F-963E-28133DE74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63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0A81844-C6C8-4CE8-8990-492C7E70D31D}"/>
              </a:ext>
            </a:extLst>
          </p:cNvPr>
          <p:cNvGrpSpPr/>
          <p:nvPr/>
        </p:nvGrpSpPr>
        <p:grpSpPr>
          <a:xfrm>
            <a:off x="8051800" y="365126"/>
            <a:ext cx="3558932" cy="4359064"/>
            <a:chOff x="6038684" y="1286168"/>
            <a:chExt cx="4037063" cy="5056020"/>
          </a:xfrm>
        </p:grpSpPr>
        <p:cxnSp>
          <p:nvCxnSpPr>
            <p:cNvPr id="5" name="AutoShape 7">
              <a:extLst>
                <a:ext uri="{FF2B5EF4-FFF2-40B4-BE49-F238E27FC236}">
                  <a16:creationId xmlns:a16="http://schemas.microsoft.com/office/drawing/2014/main" id="{36A21F29-D5BE-4DCA-8D7E-1196CAAC134B}"/>
                </a:ext>
              </a:extLst>
            </p:cNvPr>
            <p:cNvCxnSpPr>
              <a:cxnSpLocks noChangeShapeType="1"/>
              <a:stCxn id="19" idx="2"/>
              <a:endCxn id="23" idx="0"/>
            </p:cNvCxnSpPr>
            <p:nvPr/>
          </p:nvCxnSpPr>
          <p:spPr bwMode="auto">
            <a:xfrm>
              <a:off x="7669709" y="2425315"/>
              <a:ext cx="934931" cy="563622"/>
            </a:xfrm>
            <a:prstGeom prst="straightConnector1">
              <a:avLst/>
            </a:prstGeom>
            <a:ln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" name="AutoShape 14">
              <a:extLst>
                <a:ext uri="{FF2B5EF4-FFF2-40B4-BE49-F238E27FC236}">
                  <a16:creationId xmlns:a16="http://schemas.microsoft.com/office/drawing/2014/main" id="{18C76275-A065-4BC9-A826-23C5FC7D0BD5}"/>
                </a:ext>
              </a:extLst>
            </p:cNvPr>
            <p:cNvCxnSpPr>
              <a:cxnSpLocks noChangeShapeType="1"/>
              <a:stCxn id="25" idx="2"/>
              <a:endCxn id="26" idx="0"/>
            </p:cNvCxnSpPr>
            <p:nvPr/>
          </p:nvCxnSpPr>
          <p:spPr bwMode="auto">
            <a:xfrm flipH="1">
              <a:off x="8663219" y="4819034"/>
              <a:ext cx="349" cy="307022"/>
            </a:xfrm>
            <a:prstGeom prst="straightConnector1">
              <a:avLst/>
            </a:prstGeom>
            <a:ln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" name="AutoShape 16">
              <a:extLst>
                <a:ext uri="{FF2B5EF4-FFF2-40B4-BE49-F238E27FC236}">
                  <a16:creationId xmlns:a16="http://schemas.microsoft.com/office/drawing/2014/main" id="{899B3A01-EB16-4282-8AFB-87BA251F8E2E}"/>
                </a:ext>
              </a:extLst>
            </p:cNvPr>
            <p:cNvCxnSpPr>
              <a:cxnSpLocks noChangeShapeType="1"/>
              <a:stCxn id="23" idx="2"/>
              <a:endCxn id="24" idx="0"/>
            </p:cNvCxnSpPr>
            <p:nvPr/>
          </p:nvCxnSpPr>
          <p:spPr bwMode="auto">
            <a:xfrm>
              <a:off x="8604640" y="3746798"/>
              <a:ext cx="12" cy="271262"/>
            </a:xfrm>
            <a:prstGeom prst="straightConnector1">
              <a:avLst/>
            </a:prstGeom>
            <a:ln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" name="AutoShape 20">
              <a:extLst>
                <a:ext uri="{FF2B5EF4-FFF2-40B4-BE49-F238E27FC236}">
                  <a16:creationId xmlns:a16="http://schemas.microsoft.com/office/drawing/2014/main" id="{C1D47531-A574-4504-A96C-C6166DA17C13}"/>
                </a:ext>
              </a:extLst>
            </p:cNvPr>
            <p:cNvCxnSpPr>
              <a:cxnSpLocks noChangeShapeType="1"/>
              <a:stCxn id="17" idx="2"/>
              <a:endCxn id="23" idx="0"/>
            </p:cNvCxnSpPr>
            <p:nvPr/>
          </p:nvCxnSpPr>
          <p:spPr bwMode="auto">
            <a:xfrm flipH="1">
              <a:off x="8604640" y="2459670"/>
              <a:ext cx="845955" cy="529267"/>
            </a:xfrm>
            <a:prstGeom prst="straightConnector1">
              <a:avLst/>
            </a:prstGeom>
            <a:ln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BB603B5-1745-4D10-8924-1F240FFA6F0A}"/>
                </a:ext>
              </a:extLst>
            </p:cNvPr>
            <p:cNvGrpSpPr/>
            <p:nvPr/>
          </p:nvGrpSpPr>
          <p:grpSpPr>
            <a:xfrm>
              <a:off x="8214019" y="5126056"/>
              <a:ext cx="946592" cy="1216132"/>
              <a:chOff x="7586221" y="4311505"/>
              <a:chExt cx="946592" cy="1216132"/>
            </a:xfrm>
          </p:grpSpPr>
          <p:sp>
            <p:nvSpPr>
              <p:cNvPr id="26" name="Text Box 21">
                <a:extLst>
                  <a:ext uri="{FF2B5EF4-FFF2-40B4-BE49-F238E27FC236}">
                    <a16:creationId xmlns:a16="http://schemas.microsoft.com/office/drawing/2014/main" id="{2553DBEB-6311-4046-989A-371989C1F5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86221" y="4311505"/>
                <a:ext cx="898399" cy="392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 defTabSz="4232275"/>
                <a:r>
                  <a:rPr lang="en-US" sz="1600" dirty="0"/>
                  <a:t>Fatigue</a:t>
                </a:r>
              </a:p>
            </p:txBody>
          </p:sp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3C70E3C8-92D4-42A3-ADB4-EB58714A27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371" r="12353" b="15257"/>
              <a:stretch/>
            </p:blipFill>
            <p:spPr>
              <a:xfrm>
                <a:off x="7645137" y="4663821"/>
                <a:ext cx="887676" cy="863816"/>
              </a:xfrm>
              <a:prstGeom prst="rect">
                <a:avLst/>
              </a:prstGeom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590EE3F-EDF0-417F-89B4-568F34FC8FC8}"/>
                </a:ext>
              </a:extLst>
            </p:cNvPr>
            <p:cNvGrpSpPr/>
            <p:nvPr/>
          </p:nvGrpSpPr>
          <p:grpSpPr>
            <a:xfrm>
              <a:off x="8168618" y="4018059"/>
              <a:ext cx="930983" cy="800975"/>
              <a:chOff x="6986306" y="3521720"/>
              <a:chExt cx="930983" cy="800975"/>
            </a:xfrm>
          </p:grpSpPr>
          <p:sp>
            <p:nvSpPr>
              <p:cNvPr id="24" name="Text Box 12">
                <a:extLst>
                  <a:ext uri="{FF2B5EF4-FFF2-40B4-BE49-F238E27FC236}">
                    <a16:creationId xmlns:a16="http://schemas.microsoft.com/office/drawing/2014/main" id="{44972F38-25FA-4BDB-90BB-7826AD9622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86306" y="3521720"/>
                <a:ext cx="872067" cy="392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/>
                  <a:t>CVD</a:t>
                </a:r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885C90B0-0932-4C2D-8E25-73ECAD1E75C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09" t="9507" r="9167" b="6790"/>
              <a:stretch/>
            </p:blipFill>
            <p:spPr>
              <a:xfrm>
                <a:off x="7045222" y="3828742"/>
                <a:ext cx="872067" cy="493953"/>
              </a:xfrm>
              <a:prstGeom prst="rect">
                <a:avLst/>
              </a:prstGeom>
            </p:spPr>
          </p:pic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0D964B8-0B5A-43CA-80E2-D87D7339EE5F}"/>
                </a:ext>
              </a:extLst>
            </p:cNvPr>
            <p:cNvGrpSpPr/>
            <p:nvPr/>
          </p:nvGrpSpPr>
          <p:grpSpPr>
            <a:xfrm>
              <a:off x="8152363" y="2988937"/>
              <a:ext cx="1786432" cy="757861"/>
              <a:chOff x="6424873" y="2488835"/>
              <a:chExt cx="1962653" cy="757861"/>
            </a:xfrm>
          </p:grpSpPr>
          <p:sp>
            <p:nvSpPr>
              <p:cNvPr id="22" name="Text Box 17">
                <a:extLst>
                  <a:ext uri="{FF2B5EF4-FFF2-40B4-BE49-F238E27FC236}">
                    <a16:creationId xmlns:a16="http://schemas.microsoft.com/office/drawing/2014/main" id="{FB243232-2066-43BD-AB70-95DBA540BA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08309" y="2600027"/>
                <a:ext cx="1079217" cy="6068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/>
                  <a:t>Levels of Protein X</a:t>
                </a:r>
              </a:p>
            </p:txBody>
          </p:sp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7361553A-1F1B-4A85-A0D4-0A67144A2E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24873" y="2488835"/>
                <a:ext cx="993782" cy="757861"/>
              </a:xfrm>
              <a:prstGeom prst="rect">
                <a:avLst/>
              </a:prstGeom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464ED2B-7D39-4E23-BEDE-67B8DC6FBC8F}"/>
                </a:ext>
              </a:extLst>
            </p:cNvPr>
            <p:cNvGrpSpPr/>
            <p:nvPr/>
          </p:nvGrpSpPr>
          <p:grpSpPr>
            <a:xfrm>
              <a:off x="6038684" y="2935787"/>
              <a:ext cx="1346326" cy="772345"/>
              <a:chOff x="5647016" y="3141659"/>
              <a:chExt cx="1346326" cy="772345"/>
            </a:xfrm>
          </p:grpSpPr>
          <p:sp>
            <p:nvSpPr>
              <p:cNvPr id="20" name="Text Box 11">
                <a:extLst>
                  <a:ext uri="{FF2B5EF4-FFF2-40B4-BE49-F238E27FC236}">
                    <a16:creationId xmlns:a16="http://schemas.microsoft.com/office/drawing/2014/main" id="{85F5782D-4F58-4701-9C36-379C1859E8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47342" y="3235732"/>
                <a:ext cx="846000" cy="678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/>
                  <a:t>Yellow </a:t>
                </a:r>
              </a:p>
              <a:p>
                <a:pPr algn="ctr"/>
                <a:r>
                  <a:rPr lang="en-US" sz="1600" dirty="0"/>
                  <a:t>Teeth</a:t>
                </a:r>
              </a:p>
            </p:txBody>
          </p:sp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DB3347C0-972C-4309-862D-1EC42EE8871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0494"/>
              <a:stretch/>
            </p:blipFill>
            <p:spPr>
              <a:xfrm rot="5400000">
                <a:off x="5571338" y="3217337"/>
                <a:ext cx="757843" cy="606488"/>
              </a:xfrm>
              <a:prstGeom prst="rect">
                <a:avLst/>
              </a:prstGeom>
            </p:spPr>
          </p:pic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F7DA3DB-F06C-430C-AC8A-C6740413001C}"/>
                </a:ext>
              </a:extLst>
            </p:cNvPr>
            <p:cNvGrpSpPr/>
            <p:nvPr/>
          </p:nvGrpSpPr>
          <p:grpSpPr>
            <a:xfrm>
              <a:off x="7149027" y="1286168"/>
              <a:ext cx="1171214" cy="1139147"/>
              <a:chOff x="5983966" y="1032939"/>
              <a:chExt cx="1171214" cy="1139147"/>
            </a:xfrm>
          </p:grpSpPr>
          <p:sp>
            <p:nvSpPr>
              <p:cNvPr id="18" name="Text Box 10">
                <a:extLst>
                  <a:ext uri="{FF2B5EF4-FFF2-40B4-BE49-F238E27FC236}">
                    <a16:creationId xmlns:a16="http://schemas.microsoft.com/office/drawing/2014/main" id="{F8075F89-3CF7-44D8-BE52-5B54471C89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24530" y="1032939"/>
                <a:ext cx="1030650" cy="392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dirty="0"/>
                  <a:t>Smoking</a:t>
                </a:r>
              </a:p>
            </p:txBody>
          </p:sp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4B75E440-85FB-4B8B-99A4-FC3AE9C1DB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83966" y="1345938"/>
                <a:ext cx="1041363" cy="826148"/>
              </a:xfrm>
              <a:prstGeom prst="rect">
                <a:avLst/>
              </a:prstGeom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BD3091F-7470-4BF2-860D-06D7B3AEDDC0}"/>
                </a:ext>
              </a:extLst>
            </p:cNvPr>
            <p:cNvGrpSpPr/>
            <p:nvPr/>
          </p:nvGrpSpPr>
          <p:grpSpPr>
            <a:xfrm>
              <a:off x="8825444" y="1291761"/>
              <a:ext cx="1250303" cy="1167909"/>
              <a:chOff x="7915661" y="1073632"/>
              <a:chExt cx="1250303" cy="1167909"/>
            </a:xfrm>
          </p:grpSpPr>
          <p:sp>
            <p:nvSpPr>
              <p:cNvPr id="16" name="Text Box 18">
                <a:extLst>
                  <a:ext uri="{FF2B5EF4-FFF2-40B4-BE49-F238E27FC236}">
                    <a16:creationId xmlns:a16="http://schemas.microsoft.com/office/drawing/2014/main" id="{931A2B14-3FB1-4251-BE9C-DE7DE1903D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15661" y="1073632"/>
                <a:ext cx="1250303" cy="392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dirty="0"/>
                  <a:t>Medicine Y</a:t>
                </a:r>
              </a:p>
            </p:txBody>
          </p:sp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45C49F3A-8423-4B42-8ABB-E412F471A96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506"/>
              <a:stretch/>
            </p:blipFill>
            <p:spPr>
              <a:xfrm>
                <a:off x="8045512" y="1416228"/>
                <a:ext cx="990600" cy="825313"/>
              </a:xfrm>
              <a:prstGeom prst="rect">
                <a:avLst/>
              </a:prstGeom>
            </p:spPr>
          </p:pic>
        </p:grpSp>
        <p:cxnSp>
          <p:nvCxnSpPr>
            <p:cNvPr id="15" name="AutoShape 14">
              <a:extLst>
                <a:ext uri="{FF2B5EF4-FFF2-40B4-BE49-F238E27FC236}">
                  <a16:creationId xmlns:a16="http://schemas.microsoft.com/office/drawing/2014/main" id="{6CED8664-C4EF-47AA-A628-BFA811BF7A21}"/>
                </a:ext>
              </a:extLst>
            </p:cNvPr>
            <p:cNvCxnSpPr>
              <a:cxnSpLocks noChangeShapeType="1"/>
              <a:stCxn id="19" idx="2"/>
            </p:cNvCxnSpPr>
            <p:nvPr/>
          </p:nvCxnSpPr>
          <p:spPr bwMode="auto">
            <a:xfrm flipH="1">
              <a:off x="6672681" y="2425315"/>
              <a:ext cx="997028" cy="495881"/>
            </a:xfrm>
            <a:prstGeom prst="straightConnector1">
              <a:avLst/>
            </a:prstGeom>
            <a:ln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DD9F47CC-F60A-488B-B698-3A3E5CAC8CA6}"/>
              </a:ext>
            </a:extLst>
          </p:cNvPr>
          <p:cNvSpPr txBox="1"/>
          <p:nvPr/>
        </p:nvSpPr>
        <p:spPr>
          <a:xfrm>
            <a:off x="206777" y="1660317"/>
            <a:ext cx="645825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/>
              <a:t>You do not have measurements for  protein X, you only know that a patient smokes and does not take medicine Y.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What is the probability they have CVD?</a:t>
            </a:r>
          </a:p>
          <a:p>
            <a:pPr lvl="2"/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0C5430B-0F33-494A-B968-1A8F1AFBA697}"/>
                  </a:ext>
                </a:extLst>
              </p:cNvPr>
              <p:cNvSpPr txBox="1"/>
              <p:nvPr/>
            </p:nvSpPr>
            <p:spPr>
              <a:xfrm>
                <a:off x="-213875" y="4630961"/>
                <a:ext cx="10800585" cy="2092752"/>
              </a:xfrm>
              <a:prstGeom prst="rect">
                <a:avLst/>
              </a:prstGeom>
              <a:noFill/>
            </p:spPr>
            <p:txBody>
              <a:bodyPr wrap="none" lIns="0" rIns="0">
                <a:spAutoFit/>
              </a:bodyPr>
              <a:lstStyle>
                <a:defPPr>
                  <a:defRPr lang="en-US"/>
                </a:defPPr>
                <a:lvl2pPr lvl="1">
                  <a:defRPr sz="2400"/>
                </a:lvl2pPr>
                <a:lvl3pPr lvl="2">
                  <a:defRPr sz="2400"/>
                </a:lvl3pPr>
              </a:lstStyle>
              <a:p>
                <a:pPr lvl="2"/>
                <a:r>
                  <a:rPr lang="en-US" dirty="0"/>
                  <a:t>P(CVD| Smoking=yes, Medicine Y = no) =</a:t>
                </a:r>
              </a:p>
              <a:p>
                <a:pPr lvl="2"/>
                <a:endParaRPr lang="en-US" dirty="0"/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𝑟𝑜𝑡𝑒𝑖𝑛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/>
                    </m:nary>
                  </m:oMath>
                </a14:m>
                <a:r>
                  <a:rPr lang="en-US" sz="1800" dirty="0"/>
                  <a:t>P(</a:t>
                </a:r>
                <a:r>
                  <a:rPr lang="en-US" sz="1800" dirty="0" err="1"/>
                  <a:t>CVD|Smoking</a:t>
                </a:r>
                <a:r>
                  <a:rPr lang="en-US" sz="1800" dirty="0"/>
                  <a:t>=yes, Medicine Y=no, Protein X)P(</a:t>
                </a:r>
                <a:r>
                  <a:rPr lang="en-US" sz="1800" dirty="0" err="1"/>
                  <a:t>ProteinX|Smoking</a:t>
                </a:r>
                <a:r>
                  <a:rPr lang="en-US" sz="1800" dirty="0"/>
                  <a:t>= Yes, Medicine Y=no) =</a:t>
                </a:r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𝑟𝑜𝑡𝑒𝑖𝑛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/>
                    </m:nary>
                  </m:oMath>
                </a14:m>
                <a:r>
                  <a:rPr lang="en-US" sz="1800" dirty="0"/>
                  <a:t>P(</a:t>
                </a:r>
                <a:r>
                  <a:rPr lang="en-US" sz="1800" dirty="0" err="1"/>
                  <a:t>CVD|Protein</a:t>
                </a:r>
                <a:r>
                  <a:rPr lang="en-US" sz="1800" dirty="0"/>
                  <a:t> X)P(</a:t>
                </a:r>
                <a:r>
                  <a:rPr lang="en-US" sz="1800" dirty="0" err="1"/>
                  <a:t>ProteinX|Smoking</a:t>
                </a:r>
                <a:r>
                  <a:rPr lang="en-US" sz="1800" dirty="0"/>
                  <a:t>= Yes, Medicine Y=no) =  </a:t>
                </a:r>
              </a:p>
              <a:p>
                <a:pPr lvl="2"/>
                <a:r>
                  <a:rPr lang="en-US" sz="1800" dirty="0"/>
                  <a:t>  </a:t>
                </a:r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0C5430B-0F33-494A-B968-1A8F1AFBA6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3875" y="4630961"/>
                <a:ext cx="10800585" cy="2092752"/>
              </a:xfrm>
              <a:prstGeom prst="rect">
                <a:avLst/>
              </a:prstGeom>
              <a:blipFill>
                <a:blip r:embed="rId8"/>
                <a:stretch>
                  <a:fillRect t="-2332" b="-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191515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Things you can do with a Causal Bayesian Network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973666" y="1480110"/>
                <a:ext cx="6096000" cy="470898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000" dirty="0"/>
                  <a:t>Factorize the joint probability distribution.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sz="20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000" dirty="0"/>
                  <a:t>Answer questions like: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2000" dirty="0"/>
                  <a:t>Is Smoking independent from  Fatigue given  Levels of Protein X?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0" i="0" dirty="0" smtClean="0">
                        <a:solidFill>
                          <a:schemeClr val="tx1"/>
                        </a:solidFill>
                      </a:rPr>
                      <m:t>Smoking</m:t>
                    </m:r>
                    <m:r>
                      <a:rPr lang="en-US" sz="2000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chemeClr val="tx1"/>
                        </a:solidFill>
                      </a:rPr>
                      <m:t>Fatigue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chemeClr val="tx1"/>
                        </a:solidFill>
                      </a:rPr>
                      <m:t>|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chemeClr val="tx1"/>
                        </a:solidFill>
                      </a:rPr>
                      <m:t>Levels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chemeClr val="tx1"/>
                        </a:solidFill>
                      </a:rPr>
                      <m:t>of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chemeClr val="tx1"/>
                        </a:solidFill>
                      </a:rPr>
                      <m:t>Protein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chemeClr val="tx1"/>
                        </a:solidFill>
                      </a:rPr>
                      <m:t>X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chemeClr val="tx1"/>
                        </a:solidFill>
                      </a:rPr>
                      <m:t>?</m:t>
                    </m:r>
                  </m:oMath>
                </a14:m>
                <a:endParaRPr lang="en-US" sz="2000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US" sz="20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2000" dirty="0"/>
                  <a:t>What is the probability of getting CVD if I have high levels of Protein X?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P(CVD| Levels of Protein X=high ) = ?</a:t>
                </a:r>
              </a:p>
              <a:p>
                <a:pPr marL="800100" lvl="1" indent="-342900">
                  <a:buFont typeface="+mj-lt"/>
                  <a:buAutoNum type="arabicPeriod"/>
                </a:pPr>
                <a:endParaRPr lang="en-US" sz="20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Will I reduce the probability of getting CVD if I design a drug that lowers the levels of protein X?	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P(</a:t>
                </a:r>
                <a:r>
                  <a:rPr lang="en-US" sz="2000" dirty="0" err="1">
                    <a:solidFill>
                      <a:schemeClr val="bg1">
                        <a:lumMod val="75000"/>
                      </a:schemeClr>
                    </a:solidFill>
                  </a:rPr>
                  <a:t>CVD|do</a:t>
                </a: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(Levels of Protein X=low))?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666" y="1480110"/>
                <a:ext cx="6096000" cy="4708981"/>
              </a:xfrm>
              <a:prstGeom prst="rect">
                <a:avLst/>
              </a:prstGeom>
              <a:blipFill>
                <a:blip r:embed="rId2"/>
                <a:stretch>
                  <a:fillRect l="-1100" t="-907" b="-14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7509933" y="1820333"/>
            <a:ext cx="3558932" cy="4359064"/>
            <a:chOff x="6038684" y="1286168"/>
            <a:chExt cx="4037063" cy="5056020"/>
          </a:xfrm>
        </p:grpSpPr>
        <p:cxnSp>
          <p:nvCxnSpPr>
            <p:cNvPr id="7" name="AutoShape 7"/>
            <p:cNvCxnSpPr>
              <a:cxnSpLocks noChangeShapeType="1"/>
              <a:stCxn id="21" idx="2"/>
              <a:endCxn id="25" idx="0"/>
            </p:cNvCxnSpPr>
            <p:nvPr/>
          </p:nvCxnSpPr>
          <p:spPr bwMode="auto">
            <a:xfrm>
              <a:off x="7669709" y="2425315"/>
              <a:ext cx="934931" cy="563622"/>
            </a:xfrm>
            <a:prstGeom prst="straightConnector1">
              <a:avLst/>
            </a:prstGeom>
            <a:ln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" name="AutoShape 14"/>
            <p:cNvCxnSpPr>
              <a:cxnSpLocks noChangeShapeType="1"/>
              <a:stCxn id="27" idx="2"/>
              <a:endCxn id="28" idx="0"/>
            </p:cNvCxnSpPr>
            <p:nvPr/>
          </p:nvCxnSpPr>
          <p:spPr bwMode="auto">
            <a:xfrm flipH="1">
              <a:off x="8663219" y="4819034"/>
              <a:ext cx="349" cy="307022"/>
            </a:xfrm>
            <a:prstGeom prst="straightConnector1">
              <a:avLst/>
            </a:prstGeom>
            <a:ln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" name="AutoShape 16"/>
            <p:cNvCxnSpPr>
              <a:cxnSpLocks noChangeShapeType="1"/>
              <a:stCxn id="25" idx="2"/>
              <a:endCxn id="26" idx="0"/>
            </p:cNvCxnSpPr>
            <p:nvPr/>
          </p:nvCxnSpPr>
          <p:spPr bwMode="auto">
            <a:xfrm>
              <a:off x="8604640" y="3746798"/>
              <a:ext cx="12" cy="271262"/>
            </a:xfrm>
            <a:prstGeom prst="straightConnector1">
              <a:avLst/>
            </a:prstGeom>
            <a:ln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" name="AutoShape 20"/>
            <p:cNvCxnSpPr>
              <a:cxnSpLocks noChangeShapeType="1"/>
              <a:stCxn id="19" idx="2"/>
              <a:endCxn id="25" idx="0"/>
            </p:cNvCxnSpPr>
            <p:nvPr/>
          </p:nvCxnSpPr>
          <p:spPr bwMode="auto">
            <a:xfrm flipH="1">
              <a:off x="8604640" y="2459670"/>
              <a:ext cx="845955" cy="529267"/>
            </a:xfrm>
            <a:prstGeom prst="straightConnector1">
              <a:avLst/>
            </a:prstGeom>
            <a:ln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8214019" y="5126056"/>
              <a:ext cx="946592" cy="1216132"/>
              <a:chOff x="7586221" y="4311505"/>
              <a:chExt cx="946592" cy="1216132"/>
            </a:xfrm>
          </p:grpSpPr>
          <p:sp>
            <p:nvSpPr>
              <p:cNvPr id="28" name="Text Box 21"/>
              <p:cNvSpPr txBox="1">
                <a:spLocks noChangeArrowheads="1"/>
              </p:cNvSpPr>
              <p:nvPr/>
            </p:nvSpPr>
            <p:spPr bwMode="auto">
              <a:xfrm>
                <a:off x="7586221" y="4311505"/>
                <a:ext cx="898399" cy="392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 defTabSz="4232275"/>
                <a:r>
                  <a:rPr lang="en-US" sz="1600" dirty="0"/>
                  <a:t>Fatigue</a:t>
                </a:r>
              </a:p>
            </p:txBody>
          </p:sp>
          <p:pic>
            <p:nvPicPr>
              <p:cNvPr id="29" name="Picture 28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371" r="12353" b="15257"/>
              <a:stretch/>
            </p:blipFill>
            <p:spPr>
              <a:xfrm>
                <a:off x="7645137" y="4663821"/>
                <a:ext cx="887676" cy="863816"/>
              </a:xfrm>
              <a:prstGeom prst="rect">
                <a:avLst/>
              </a:prstGeom>
            </p:spPr>
          </p:pic>
        </p:grpSp>
        <p:grpSp>
          <p:nvGrpSpPr>
            <p:cNvPr id="12" name="Group 11"/>
            <p:cNvGrpSpPr/>
            <p:nvPr/>
          </p:nvGrpSpPr>
          <p:grpSpPr>
            <a:xfrm>
              <a:off x="8168618" y="4018059"/>
              <a:ext cx="930983" cy="800975"/>
              <a:chOff x="6986306" y="3521720"/>
              <a:chExt cx="930983" cy="800975"/>
            </a:xfrm>
          </p:grpSpPr>
          <p:sp>
            <p:nvSpPr>
              <p:cNvPr id="26" name="Text Box 12"/>
              <p:cNvSpPr txBox="1">
                <a:spLocks noChangeArrowheads="1"/>
              </p:cNvSpPr>
              <p:nvPr/>
            </p:nvSpPr>
            <p:spPr bwMode="auto">
              <a:xfrm>
                <a:off x="6986306" y="3521720"/>
                <a:ext cx="872067" cy="392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/>
                  <a:t>CVD</a:t>
                </a:r>
              </a:p>
            </p:txBody>
          </p:sp>
          <p:pic>
            <p:nvPicPr>
              <p:cNvPr id="27" name="Picture 26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09" t="9507" r="9167" b="6790"/>
              <a:stretch/>
            </p:blipFill>
            <p:spPr>
              <a:xfrm>
                <a:off x="7045222" y="3828742"/>
                <a:ext cx="872067" cy="493953"/>
              </a:xfrm>
              <a:prstGeom prst="rect">
                <a:avLst/>
              </a:prstGeom>
            </p:spPr>
          </p:pic>
        </p:grpSp>
        <p:grpSp>
          <p:nvGrpSpPr>
            <p:cNvPr id="13" name="Group 12"/>
            <p:cNvGrpSpPr/>
            <p:nvPr/>
          </p:nvGrpSpPr>
          <p:grpSpPr>
            <a:xfrm>
              <a:off x="8152363" y="2988937"/>
              <a:ext cx="1786432" cy="757861"/>
              <a:chOff x="6424873" y="2488835"/>
              <a:chExt cx="1962653" cy="757861"/>
            </a:xfrm>
          </p:grpSpPr>
          <p:sp>
            <p:nvSpPr>
              <p:cNvPr id="24" name="Text Box 17"/>
              <p:cNvSpPr txBox="1">
                <a:spLocks noChangeArrowheads="1"/>
              </p:cNvSpPr>
              <p:nvPr/>
            </p:nvSpPr>
            <p:spPr bwMode="auto">
              <a:xfrm>
                <a:off x="7308309" y="2600027"/>
                <a:ext cx="1079217" cy="6068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/>
                  <a:t>Levels of Protein X</a:t>
                </a:r>
              </a:p>
            </p:txBody>
          </p:sp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24873" y="2488835"/>
                <a:ext cx="993782" cy="757861"/>
              </a:xfrm>
              <a:prstGeom prst="rect">
                <a:avLst/>
              </a:prstGeom>
            </p:spPr>
          </p:pic>
        </p:grpSp>
        <p:grpSp>
          <p:nvGrpSpPr>
            <p:cNvPr id="14" name="Group 13"/>
            <p:cNvGrpSpPr/>
            <p:nvPr/>
          </p:nvGrpSpPr>
          <p:grpSpPr>
            <a:xfrm>
              <a:off x="6038684" y="2935787"/>
              <a:ext cx="1346326" cy="772345"/>
              <a:chOff x="5647016" y="3141659"/>
              <a:chExt cx="1346326" cy="772345"/>
            </a:xfrm>
          </p:grpSpPr>
          <p:sp>
            <p:nvSpPr>
              <p:cNvPr id="22" name="Text Box 11"/>
              <p:cNvSpPr txBox="1">
                <a:spLocks noChangeArrowheads="1"/>
              </p:cNvSpPr>
              <p:nvPr/>
            </p:nvSpPr>
            <p:spPr bwMode="auto">
              <a:xfrm>
                <a:off x="6147342" y="3235732"/>
                <a:ext cx="846000" cy="678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/>
                  <a:t>Yellow </a:t>
                </a:r>
              </a:p>
              <a:p>
                <a:pPr algn="ctr"/>
                <a:r>
                  <a:rPr lang="en-US" sz="1600" dirty="0"/>
                  <a:t>Teeth</a:t>
                </a:r>
              </a:p>
            </p:txBody>
          </p:sp>
          <p:pic>
            <p:nvPicPr>
              <p:cNvPr id="23" name="Picture 22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0494"/>
              <a:stretch/>
            </p:blipFill>
            <p:spPr>
              <a:xfrm rot="5400000">
                <a:off x="5571338" y="3217337"/>
                <a:ext cx="757843" cy="606488"/>
              </a:xfrm>
              <a:prstGeom prst="rect">
                <a:avLst/>
              </a:prstGeom>
            </p:spPr>
          </p:pic>
        </p:grpSp>
        <p:grpSp>
          <p:nvGrpSpPr>
            <p:cNvPr id="15" name="Group 14"/>
            <p:cNvGrpSpPr/>
            <p:nvPr/>
          </p:nvGrpSpPr>
          <p:grpSpPr>
            <a:xfrm>
              <a:off x="7149027" y="1286168"/>
              <a:ext cx="1171214" cy="1139147"/>
              <a:chOff x="5983966" y="1032939"/>
              <a:chExt cx="1171214" cy="1139147"/>
            </a:xfrm>
          </p:grpSpPr>
          <p:sp>
            <p:nvSpPr>
              <p:cNvPr id="20" name="Text Box 10"/>
              <p:cNvSpPr txBox="1">
                <a:spLocks noChangeArrowheads="1"/>
              </p:cNvSpPr>
              <p:nvPr/>
            </p:nvSpPr>
            <p:spPr bwMode="auto">
              <a:xfrm>
                <a:off x="6124530" y="1032939"/>
                <a:ext cx="1030650" cy="392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dirty="0"/>
                  <a:t>Smoking</a:t>
                </a:r>
              </a:p>
            </p:txBody>
          </p:sp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83966" y="1345938"/>
                <a:ext cx="1041363" cy="826148"/>
              </a:xfrm>
              <a:prstGeom prst="rect">
                <a:avLst/>
              </a:prstGeom>
            </p:spPr>
          </p:pic>
        </p:grpSp>
        <p:grpSp>
          <p:nvGrpSpPr>
            <p:cNvPr id="16" name="Group 15"/>
            <p:cNvGrpSpPr/>
            <p:nvPr/>
          </p:nvGrpSpPr>
          <p:grpSpPr>
            <a:xfrm>
              <a:off x="8825444" y="1291761"/>
              <a:ext cx="1250303" cy="1167909"/>
              <a:chOff x="7915661" y="1073632"/>
              <a:chExt cx="1250303" cy="1167909"/>
            </a:xfrm>
          </p:grpSpPr>
          <p:sp>
            <p:nvSpPr>
              <p:cNvPr id="18" name="Text Box 18"/>
              <p:cNvSpPr txBox="1">
                <a:spLocks noChangeArrowheads="1"/>
              </p:cNvSpPr>
              <p:nvPr/>
            </p:nvSpPr>
            <p:spPr bwMode="auto">
              <a:xfrm>
                <a:off x="7915661" y="1073632"/>
                <a:ext cx="1250303" cy="392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dirty="0"/>
                  <a:t>Medicine Y</a:t>
                </a:r>
              </a:p>
            </p:txBody>
          </p:sp>
          <p:pic>
            <p:nvPicPr>
              <p:cNvPr id="19" name="Picture 18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506"/>
              <a:stretch/>
            </p:blipFill>
            <p:spPr>
              <a:xfrm>
                <a:off x="8045512" y="1416228"/>
                <a:ext cx="990600" cy="825313"/>
              </a:xfrm>
              <a:prstGeom prst="rect">
                <a:avLst/>
              </a:prstGeom>
            </p:spPr>
          </p:pic>
        </p:grpSp>
        <p:cxnSp>
          <p:nvCxnSpPr>
            <p:cNvPr id="17" name="AutoShape 14"/>
            <p:cNvCxnSpPr>
              <a:cxnSpLocks noChangeShapeType="1"/>
              <a:stCxn id="21" idx="2"/>
            </p:cNvCxnSpPr>
            <p:nvPr/>
          </p:nvCxnSpPr>
          <p:spPr bwMode="auto">
            <a:xfrm flipH="1">
              <a:off x="6672681" y="2425315"/>
              <a:ext cx="997028" cy="495881"/>
            </a:xfrm>
            <a:prstGeom prst="straightConnector1">
              <a:avLst/>
            </a:prstGeom>
            <a:ln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049142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B26A2-C371-4CF3-A8F7-33B89014A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Inference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09F073-130D-4E2F-963E-28133DE74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65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0A81844-C6C8-4CE8-8990-492C7E70D31D}"/>
              </a:ext>
            </a:extLst>
          </p:cNvPr>
          <p:cNvGrpSpPr/>
          <p:nvPr/>
        </p:nvGrpSpPr>
        <p:grpSpPr>
          <a:xfrm>
            <a:off x="7509933" y="1820333"/>
            <a:ext cx="3558932" cy="4359064"/>
            <a:chOff x="6038684" y="1286168"/>
            <a:chExt cx="4037063" cy="5056020"/>
          </a:xfrm>
        </p:grpSpPr>
        <p:cxnSp>
          <p:nvCxnSpPr>
            <p:cNvPr id="5" name="AutoShape 7">
              <a:extLst>
                <a:ext uri="{FF2B5EF4-FFF2-40B4-BE49-F238E27FC236}">
                  <a16:creationId xmlns:a16="http://schemas.microsoft.com/office/drawing/2014/main" id="{36A21F29-D5BE-4DCA-8D7E-1196CAAC134B}"/>
                </a:ext>
              </a:extLst>
            </p:cNvPr>
            <p:cNvCxnSpPr>
              <a:cxnSpLocks noChangeShapeType="1"/>
              <a:stCxn id="19" idx="2"/>
              <a:endCxn id="23" idx="0"/>
            </p:cNvCxnSpPr>
            <p:nvPr/>
          </p:nvCxnSpPr>
          <p:spPr bwMode="auto">
            <a:xfrm>
              <a:off x="7669709" y="2425315"/>
              <a:ext cx="934931" cy="563622"/>
            </a:xfrm>
            <a:prstGeom prst="straightConnector1">
              <a:avLst/>
            </a:prstGeom>
            <a:ln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" name="AutoShape 14">
              <a:extLst>
                <a:ext uri="{FF2B5EF4-FFF2-40B4-BE49-F238E27FC236}">
                  <a16:creationId xmlns:a16="http://schemas.microsoft.com/office/drawing/2014/main" id="{18C76275-A065-4BC9-A826-23C5FC7D0BD5}"/>
                </a:ext>
              </a:extLst>
            </p:cNvPr>
            <p:cNvCxnSpPr>
              <a:cxnSpLocks noChangeShapeType="1"/>
              <a:stCxn id="25" idx="2"/>
              <a:endCxn id="26" idx="0"/>
            </p:cNvCxnSpPr>
            <p:nvPr/>
          </p:nvCxnSpPr>
          <p:spPr bwMode="auto">
            <a:xfrm flipH="1">
              <a:off x="8663219" y="4819034"/>
              <a:ext cx="349" cy="307022"/>
            </a:xfrm>
            <a:prstGeom prst="straightConnector1">
              <a:avLst/>
            </a:prstGeom>
            <a:ln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" name="AutoShape 16">
              <a:extLst>
                <a:ext uri="{FF2B5EF4-FFF2-40B4-BE49-F238E27FC236}">
                  <a16:creationId xmlns:a16="http://schemas.microsoft.com/office/drawing/2014/main" id="{899B3A01-EB16-4282-8AFB-87BA251F8E2E}"/>
                </a:ext>
              </a:extLst>
            </p:cNvPr>
            <p:cNvCxnSpPr>
              <a:cxnSpLocks noChangeShapeType="1"/>
              <a:stCxn id="23" idx="2"/>
              <a:endCxn id="24" idx="0"/>
            </p:cNvCxnSpPr>
            <p:nvPr/>
          </p:nvCxnSpPr>
          <p:spPr bwMode="auto">
            <a:xfrm>
              <a:off x="8604640" y="3746798"/>
              <a:ext cx="12" cy="271262"/>
            </a:xfrm>
            <a:prstGeom prst="straightConnector1">
              <a:avLst/>
            </a:prstGeom>
            <a:ln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" name="AutoShape 20">
              <a:extLst>
                <a:ext uri="{FF2B5EF4-FFF2-40B4-BE49-F238E27FC236}">
                  <a16:creationId xmlns:a16="http://schemas.microsoft.com/office/drawing/2014/main" id="{C1D47531-A574-4504-A96C-C6166DA17C13}"/>
                </a:ext>
              </a:extLst>
            </p:cNvPr>
            <p:cNvCxnSpPr>
              <a:cxnSpLocks noChangeShapeType="1"/>
              <a:stCxn id="17" idx="2"/>
              <a:endCxn id="23" idx="0"/>
            </p:cNvCxnSpPr>
            <p:nvPr/>
          </p:nvCxnSpPr>
          <p:spPr bwMode="auto">
            <a:xfrm flipH="1">
              <a:off x="8604640" y="2459670"/>
              <a:ext cx="845955" cy="529267"/>
            </a:xfrm>
            <a:prstGeom prst="straightConnector1">
              <a:avLst/>
            </a:prstGeom>
            <a:ln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BB603B5-1745-4D10-8924-1F240FFA6F0A}"/>
                </a:ext>
              </a:extLst>
            </p:cNvPr>
            <p:cNvGrpSpPr/>
            <p:nvPr/>
          </p:nvGrpSpPr>
          <p:grpSpPr>
            <a:xfrm>
              <a:off x="8214019" y="5126056"/>
              <a:ext cx="946592" cy="1216132"/>
              <a:chOff x="7586221" y="4311505"/>
              <a:chExt cx="946592" cy="1216132"/>
            </a:xfrm>
          </p:grpSpPr>
          <p:sp>
            <p:nvSpPr>
              <p:cNvPr id="26" name="Text Box 21">
                <a:extLst>
                  <a:ext uri="{FF2B5EF4-FFF2-40B4-BE49-F238E27FC236}">
                    <a16:creationId xmlns:a16="http://schemas.microsoft.com/office/drawing/2014/main" id="{2553DBEB-6311-4046-989A-371989C1F5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86221" y="4311505"/>
                <a:ext cx="898399" cy="392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 defTabSz="4232275"/>
                <a:r>
                  <a:rPr lang="en-US" sz="1600" dirty="0"/>
                  <a:t>Fatigue</a:t>
                </a:r>
              </a:p>
            </p:txBody>
          </p:sp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3C70E3C8-92D4-42A3-ADB4-EB58714A27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371" r="12353" b="15257"/>
              <a:stretch/>
            </p:blipFill>
            <p:spPr>
              <a:xfrm>
                <a:off x="7645137" y="4663821"/>
                <a:ext cx="887676" cy="863816"/>
              </a:xfrm>
              <a:prstGeom prst="rect">
                <a:avLst/>
              </a:prstGeom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590EE3F-EDF0-417F-89B4-568F34FC8FC8}"/>
                </a:ext>
              </a:extLst>
            </p:cNvPr>
            <p:cNvGrpSpPr/>
            <p:nvPr/>
          </p:nvGrpSpPr>
          <p:grpSpPr>
            <a:xfrm>
              <a:off x="8168618" y="4018059"/>
              <a:ext cx="930983" cy="800975"/>
              <a:chOff x="6986306" y="3521720"/>
              <a:chExt cx="930983" cy="800975"/>
            </a:xfrm>
          </p:grpSpPr>
          <p:sp>
            <p:nvSpPr>
              <p:cNvPr id="24" name="Text Box 12">
                <a:extLst>
                  <a:ext uri="{FF2B5EF4-FFF2-40B4-BE49-F238E27FC236}">
                    <a16:creationId xmlns:a16="http://schemas.microsoft.com/office/drawing/2014/main" id="{44972F38-25FA-4BDB-90BB-7826AD9622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86306" y="3521720"/>
                <a:ext cx="872067" cy="392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/>
                  <a:t>CVD</a:t>
                </a:r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885C90B0-0932-4C2D-8E25-73ECAD1E75C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09" t="9507" r="9167" b="6790"/>
              <a:stretch/>
            </p:blipFill>
            <p:spPr>
              <a:xfrm>
                <a:off x="7045222" y="3828742"/>
                <a:ext cx="872067" cy="493953"/>
              </a:xfrm>
              <a:prstGeom prst="rect">
                <a:avLst/>
              </a:prstGeom>
            </p:spPr>
          </p:pic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0D964B8-0B5A-43CA-80E2-D87D7339EE5F}"/>
                </a:ext>
              </a:extLst>
            </p:cNvPr>
            <p:cNvGrpSpPr/>
            <p:nvPr/>
          </p:nvGrpSpPr>
          <p:grpSpPr>
            <a:xfrm>
              <a:off x="8152363" y="2988937"/>
              <a:ext cx="1786432" cy="757861"/>
              <a:chOff x="6424873" y="2488835"/>
              <a:chExt cx="1962653" cy="757861"/>
            </a:xfrm>
          </p:grpSpPr>
          <p:sp>
            <p:nvSpPr>
              <p:cNvPr id="22" name="Text Box 17">
                <a:extLst>
                  <a:ext uri="{FF2B5EF4-FFF2-40B4-BE49-F238E27FC236}">
                    <a16:creationId xmlns:a16="http://schemas.microsoft.com/office/drawing/2014/main" id="{FB243232-2066-43BD-AB70-95DBA540BA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08309" y="2600027"/>
                <a:ext cx="1079217" cy="6068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/>
                  <a:t>Levels of Protein X</a:t>
                </a:r>
              </a:p>
            </p:txBody>
          </p:sp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7361553A-1F1B-4A85-A0D4-0A67144A2E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24873" y="2488835"/>
                <a:ext cx="993782" cy="757861"/>
              </a:xfrm>
              <a:prstGeom prst="rect">
                <a:avLst/>
              </a:prstGeom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464ED2B-7D39-4E23-BEDE-67B8DC6FBC8F}"/>
                </a:ext>
              </a:extLst>
            </p:cNvPr>
            <p:cNvGrpSpPr/>
            <p:nvPr/>
          </p:nvGrpSpPr>
          <p:grpSpPr>
            <a:xfrm>
              <a:off x="6038684" y="2935787"/>
              <a:ext cx="1346326" cy="772345"/>
              <a:chOff x="5647016" y="3141659"/>
              <a:chExt cx="1346326" cy="772345"/>
            </a:xfrm>
          </p:grpSpPr>
          <p:sp>
            <p:nvSpPr>
              <p:cNvPr id="20" name="Text Box 11">
                <a:extLst>
                  <a:ext uri="{FF2B5EF4-FFF2-40B4-BE49-F238E27FC236}">
                    <a16:creationId xmlns:a16="http://schemas.microsoft.com/office/drawing/2014/main" id="{85F5782D-4F58-4701-9C36-379C1859E8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47342" y="3235732"/>
                <a:ext cx="846000" cy="678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/>
                  <a:t>Yellow </a:t>
                </a:r>
              </a:p>
              <a:p>
                <a:pPr algn="ctr"/>
                <a:r>
                  <a:rPr lang="en-US" sz="1600" dirty="0"/>
                  <a:t>Teeth</a:t>
                </a:r>
              </a:p>
            </p:txBody>
          </p:sp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DB3347C0-972C-4309-862D-1EC42EE8871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0494"/>
              <a:stretch/>
            </p:blipFill>
            <p:spPr>
              <a:xfrm rot="5400000">
                <a:off x="5571338" y="3217337"/>
                <a:ext cx="757843" cy="606488"/>
              </a:xfrm>
              <a:prstGeom prst="rect">
                <a:avLst/>
              </a:prstGeom>
            </p:spPr>
          </p:pic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F7DA3DB-F06C-430C-AC8A-C6740413001C}"/>
                </a:ext>
              </a:extLst>
            </p:cNvPr>
            <p:cNvGrpSpPr/>
            <p:nvPr/>
          </p:nvGrpSpPr>
          <p:grpSpPr>
            <a:xfrm>
              <a:off x="7149027" y="1286168"/>
              <a:ext cx="1171214" cy="1139147"/>
              <a:chOff x="5983966" y="1032939"/>
              <a:chExt cx="1171214" cy="1139147"/>
            </a:xfrm>
          </p:grpSpPr>
          <p:sp>
            <p:nvSpPr>
              <p:cNvPr id="18" name="Text Box 10">
                <a:extLst>
                  <a:ext uri="{FF2B5EF4-FFF2-40B4-BE49-F238E27FC236}">
                    <a16:creationId xmlns:a16="http://schemas.microsoft.com/office/drawing/2014/main" id="{F8075F89-3CF7-44D8-BE52-5B54471C89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24530" y="1032939"/>
                <a:ext cx="1030650" cy="392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dirty="0"/>
                  <a:t>Smoking</a:t>
                </a:r>
              </a:p>
            </p:txBody>
          </p:sp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4B75E440-85FB-4B8B-99A4-FC3AE9C1DB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83966" y="1345938"/>
                <a:ext cx="1041363" cy="826148"/>
              </a:xfrm>
              <a:prstGeom prst="rect">
                <a:avLst/>
              </a:prstGeom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BD3091F-7470-4BF2-860D-06D7B3AEDDC0}"/>
                </a:ext>
              </a:extLst>
            </p:cNvPr>
            <p:cNvGrpSpPr/>
            <p:nvPr/>
          </p:nvGrpSpPr>
          <p:grpSpPr>
            <a:xfrm>
              <a:off x="8825444" y="1291761"/>
              <a:ext cx="1250303" cy="1167909"/>
              <a:chOff x="7915661" y="1073632"/>
              <a:chExt cx="1250303" cy="1167909"/>
            </a:xfrm>
          </p:grpSpPr>
          <p:sp>
            <p:nvSpPr>
              <p:cNvPr id="16" name="Text Box 18">
                <a:extLst>
                  <a:ext uri="{FF2B5EF4-FFF2-40B4-BE49-F238E27FC236}">
                    <a16:creationId xmlns:a16="http://schemas.microsoft.com/office/drawing/2014/main" id="{931A2B14-3FB1-4251-BE9C-DE7DE1903D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15661" y="1073632"/>
                <a:ext cx="1250303" cy="392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dirty="0"/>
                  <a:t>Medicine Y</a:t>
                </a:r>
              </a:p>
            </p:txBody>
          </p:sp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45C49F3A-8423-4B42-8ABB-E412F471A96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506"/>
              <a:stretch/>
            </p:blipFill>
            <p:spPr>
              <a:xfrm>
                <a:off x="8045512" y="1416228"/>
                <a:ext cx="990600" cy="825313"/>
              </a:xfrm>
              <a:prstGeom prst="rect">
                <a:avLst/>
              </a:prstGeom>
            </p:spPr>
          </p:pic>
        </p:grpSp>
        <p:cxnSp>
          <p:nvCxnSpPr>
            <p:cNvPr id="15" name="AutoShape 14">
              <a:extLst>
                <a:ext uri="{FF2B5EF4-FFF2-40B4-BE49-F238E27FC236}">
                  <a16:creationId xmlns:a16="http://schemas.microsoft.com/office/drawing/2014/main" id="{6CED8664-C4EF-47AA-A628-BFA811BF7A21}"/>
                </a:ext>
              </a:extLst>
            </p:cNvPr>
            <p:cNvCxnSpPr>
              <a:cxnSpLocks noChangeShapeType="1"/>
              <a:stCxn id="19" idx="2"/>
            </p:cNvCxnSpPr>
            <p:nvPr/>
          </p:nvCxnSpPr>
          <p:spPr bwMode="auto">
            <a:xfrm flipH="1">
              <a:off x="6672681" y="2425315"/>
              <a:ext cx="997028" cy="495881"/>
            </a:xfrm>
            <a:prstGeom prst="straightConnector1">
              <a:avLst/>
            </a:prstGeom>
            <a:ln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DD9F47CC-F60A-488B-B698-3A3E5CAC8CA6}"/>
              </a:ext>
            </a:extLst>
          </p:cNvPr>
          <p:cNvSpPr txBox="1"/>
          <p:nvPr/>
        </p:nvSpPr>
        <p:spPr>
          <a:xfrm>
            <a:off x="206777" y="1660317"/>
            <a:ext cx="645825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/>
              <a:t>You measure some  covariates for a patient. (medicine y, yellow teeth)</a:t>
            </a:r>
          </a:p>
          <a:p>
            <a:pPr lvl="1"/>
            <a:r>
              <a:rPr lang="en-US" sz="2400" dirty="0"/>
              <a:t>What is the probability they will get CVD if you make them quit smoking??</a:t>
            </a:r>
          </a:p>
          <a:p>
            <a:pPr lvl="2"/>
            <a:endParaRPr 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0C5430B-0F33-494A-B968-1A8F1AFBA697}"/>
              </a:ext>
            </a:extLst>
          </p:cNvPr>
          <p:cNvSpPr txBox="1"/>
          <p:nvPr/>
        </p:nvSpPr>
        <p:spPr>
          <a:xfrm>
            <a:off x="411510" y="4753898"/>
            <a:ext cx="88700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algn="ctr"/>
            <a:r>
              <a:rPr lang="en-US" sz="2400" dirty="0">
                <a:solidFill>
                  <a:srgbClr val="FF0000"/>
                </a:solidFill>
              </a:rPr>
              <a:t>P(CVD| do(Smoking=no), Medicine Y = no, Yellow Teeth = yes ) = ?</a:t>
            </a:r>
          </a:p>
        </p:txBody>
      </p:sp>
    </p:spTree>
    <p:extLst>
      <p:ext uri="{BB962C8B-B14F-4D97-AF65-F5344CB8AC3E}">
        <p14:creationId xmlns:p14="http://schemas.microsoft.com/office/powerpoint/2010/main" val="108582227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8D2A7-EC66-49AA-A5E4-786DE171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do-calculus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00D8A2D-674A-409B-8647-7D65DF2152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06286"/>
                <a:ext cx="10515600" cy="4870677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Rule 1: Insertion/deletion of observations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𝑑𝑜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𝑑𝑜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if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beg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lang="en-US" dirty="0"/>
                  <a:t> in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bar>
                          <m:barPr>
                            <m:pos m:val="to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bar>
                      </m:sub>
                    </m:sSub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/>
                  <a:t>Rule 2: Action/observation exchange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𝑑𝑜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𝑑𝑜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), 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𝑑𝑜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if  dsep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begChr m:val="|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lang="en-US" dirty="0"/>
                  <a:t> in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bar>
                          <m:barPr>
                            <m:pos m:val="to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bar>
                        <m:bar>
                          <m:ba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ba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Rule 3: Insertion/deletion of actions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𝑑𝑜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𝑑𝑜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), 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𝑑𝑜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if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dsep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begChr m:val="|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lang="en-US" dirty="0"/>
                  <a:t> in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bar>
                          <m:barPr>
                            <m:pos m:val="to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ba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lang="en-US" sz="2400" dirty="0"/>
                  <a:t> is the set of Z-nodes that are not ancestors of any W-nodes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bar>
                          <m:barPr>
                            <m:pos m:val="top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bar>
                      </m:sub>
                    </m:sSub>
                  </m:oMath>
                </a14:m>
                <a:r>
                  <a:rPr lang="en-US" sz="2400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00D8A2D-674A-409B-8647-7D65DF2152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06286"/>
                <a:ext cx="10515600" cy="4870677"/>
              </a:xfrm>
              <a:blipFill>
                <a:blip r:embed="rId2"/>
                <a:stretch>
                  <a:fillRect l="-928" t="-1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9354C9-001D-481C-81E2-00E6527D7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98268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93D46-B194-4F23-B390-D40C65519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 used in the do-calculus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10421A-1BF2-425E-B10F-A16D4E5D4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E232EE-1E3D-4239-8A4E-1CE0B0CED8EF}"/>
                  </a:ext>
                </a:extLst>
              </p:cNvPr>
              <p:cNvSpPr txBox="1"/>
              <p:nvPr/>
            </p:nvSpPr>
            <p:spPr>
              <a:xfrm>
                <a:off x="1260419" y="4103992"/>
                <a:ext cx="8758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E232EE-1E3D-4239-8A4E-1CE0B0CED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419" y="4103992"/>
                <a:ext cx="875899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AF8A586-EA8B-49F7-B0A4-5CEC7C858A27}"/>
                  </a:ext>
                </a:extLst>
              </p:cNvPr>
              <p:cNvSpPr txBox="1"/>
              <p:nvPr/>
            </p:nvSpPr>
            <p:spPr>
              <a:xfrm>
                <a:off x="4878404" y="4103992"/>
                <a:ext cx="875899" cy="609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bar>
                            <m:barPr>
                              <m:pos m:val="top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ba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AF8A586-EA8B-49F7-B0A4-5CEC7C858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8404" y="4103992"/>
                <a:ext cx="875899" cy="6090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BDF90D3-F125-4212-89AC-FB10CEC4B9B0}"/>
                  </a:ext>
                </a:extLst>
              </p:cNvPr>
              <p:cNvSpPr txBox="1"/>
              <p:nvPr/>
            </p:nvSpPr>
            <p:spPr>
              <a:xfrm>
                <a:off x="9209771" y="4057697"/>
                <a:ext cx="875899" cy="6553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bar>
                            <m:bar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ba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BDF90D3-F125-4212-89AC-FB10CEC4B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9771" y="4057697"/>
                <a:ext cx="875899" cy="6553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381AD633-529D-4C26-9F0E-7A37B75C6135}"/>
              </a:ext>
            </a:extLst>
          </p:cNvPr>
          <p:cNvGrpSpPr/>
          <p:nvPr/>
        </p:nvGrpSpPr>
        <p:grpSpPr>
          <a:xfrm>
            <a:off x="278444" y="1765590"/>
            <a:ext cx="2861850" cy="1965988"/>
            <a:chOff x="6962775" y="2132725"/>
            <a:chExt cx="4136027" cy="274645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93D784B-A3AE-43A3-A847-DD2196C40680}"/>
                </a:ext>
              </a:extLst>
            </p:cNvPr>
            <p:cNvSpPr/>
            <p:nvPr/>
          </p:nvSpPr>
          <p:spPr>
            <a:xfrm>
              <a:off x="7578138" y="4421978"/>
              <a:ext cx="995680" cy="4572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ECBB183-77FA-41C1-9D0C-011DED43DA93}"/>
                </a:ext>
              </a:extLst>
            </p:cNvPr>
            <p:cNvSpPr/>
            <p:nvPr/>
          </p:nvSpPr>
          <p:spPr>
            <a:xfrm>
              <a:off x="9213898" y="4421978"/>
              <a:ext cx="1315720" cy="4572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bg1"/>
                  </a:solidFill>
                </a:rPr>
                <a:t>Y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1AE99E2-358D-48EE-BE80-1A8C46A76150}"/>
                </a:ext>
              </a:extLst>
            </p:cNvPr>
            <p:cNvSpPr/>
            <p:nvPr/>
          </p:nvSpPr>
          <p:spPr>
            <a:xfrm>
              <a:off x="8474615" y="3384823"/>
              <a:ext cx="1315720" cy="4572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>
                  <a:solidFill>
                    <a:schemeClr val="bg1"/>
                  </a:solidFill>
                </a:rPr>
                <a:t>B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B5A00B6-1785-4454-96DE-4C965F4D4E2C}"/>
                </a:ext>
              </a:extLst>
            </p:cNvPr>
            <p:cNvCxnSpPr>
              <a:stCxn id="9" idx="6"/>
              <a:endCxn id="10" idx="2"/>
            </p:cNvCxnSpPr>
            <p:nvPr/>
          </p:nvCxnSpPr>
          <p:spPr>
            <a:xfrm>
              <a:off x="8573818" y="4650578"/>
              <a:ext cx="6400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DAA619D-508E-4BFE-BF6B-71379A06167D}"/>
                </a:ext>
              </a:extLst>
            </p:cNvPr>
            <p:cNvCxnSpPr>
              <a:cxnSpLocks/>
              <a:stCxn id="11" idx="5"/>
              <a:endCxn id="10" idx="0"/>
            </p:cNvCxnSpPr>
            <p:nvPr/>
          </p:nvCxnSpPr>
          <p:spPr>
            <a:xfrm>
              <a:off x="9597652" y="3775068"/>
              <a:ext cx="274107" cy="64691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2D46AB6-28E6-4537-9707-C6921D4C472A}"/>
                </a:ext>
              </a:extLst>
            </p:cNvPr>
            <p:cNvCxnSpPr>
              <a:cxnSpLocks/>
              <a:stCxn id="11" idx="3"/>
              <a:endCxn id="9" idx="0"/>
            </p:cNvCxnSpPr>
            <p:nvPr/>
          </p:nvCxnSpPr>
          <p:spPr>
            <a:xfrm flipH="1">
              <a:off x="8075978" y="3775068"/>
              <a:ext cx="591320" cy="64691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BB6D57D-5F35-4133-8D64-D815E3D49E3C}"/>
                </a:ext>
              </a:extLst>
            </p:cNvPr>
            <p:cNvSpPr/>
            <p:nvPr/>
          </p:nvSpPr>
          <p:spPr>
            <a:xfrm>
              <a:off x="8687919" y="2649768"/>
              <a:ext cx="1045973" cy="4572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bg1"/>
                  </a:solidFill>
                </a:rPr>
                <a:t>D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5387997-8065-41ED-88A0-6B30BB4E5B8D}"/>
                </a:ext>
              </a:extLst>
            </p:cNvPr>
            <p:cNvCxnSpPr>
              <a:cxnSpLocks/>
              <a:endCxn id="10" idx="7"/>
            </p:cNvCxnSpPr>
            <p:nvPr/>
          </p:nvCxnSpPr>
          <p:spPr>
            <a:xfrm flipH="1">
              <a:off x="10336938" y="2589925"/>
              <a:ext cx="238876" cy="189900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5F116F9-94D8-4C6E-85EC-383E39A32E3A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7578141" y="2792923"/>
              <a:ext cx="145815" cy="169601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94DC19C-5C85-420E-A5DC-3C4176ADF824}"/>
                </a:ext>
              </a:extLst>
            </p:cNvPr>
            <p:cNvSpPr/>
            <p:nvPr/>
          </p:nvSpPr>
          <p:spPr>
            <a:xfrm>
              <a:off x="6962775" y="2347668"/>
              <a:ext cx="1045973" cy="4572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>
                  <a:solidFill>
                    <a:schemeClr val="bg1"/>
                  </a:solidFill>
                </a:rPr>
                <a:t>A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19DF26D-A3BB-4799-AAF6-E24E2F56F053}"/>
                </a:ext>
              </a:extLst>
            </p:cNvPr>
            <p:cNvCxnSpPr>
              <a:cxnSpLocks/>
              <a:stCxn id="18" idx="6"/>
              <a:endCxn id="15" idx="2"/>
            </p:cNvCxnSpPr>
            <p:nvPr/>
          </p:nvCxnSpPr>
          <p:spPr>
            <a:xfrm>
              <a:off x="8008748" y="2576268"/>
              <a:ext cx="679171" cy="3021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73988CC-B6EF-450E-8DE7-00A2A3A7DD86}"/>
                </a:ext>
              </a:extLst>
            </p:cNvPr>
            <p:cNvSpPr/>
            <p:nvPr/>
          </p:nvSpPr>
          <p:spPr>
            <a:xfrm>
              <a:off x="10052828" y="2132725"/>
              <a:ext cx="1045974" cy="457201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bg1"/>
                  </a:solidFill>
                </a:rPr>
                <a:t>C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80E7C59-9692-48FC-8CC0-6B8142B3C6CF}"/>
                </a:ext>
              </a:extLst>
            </p:cNvPr>
            <p:cNvCxnSpPr>
              <a:cxnSpLocks/>
              <a:stCxn id="20" idx="2"/>
              <a:endCxn id="15" idx="7"/>
            </p:cNvCxnSpPr>
            <p:nvPr/>
          </p:nvCxnSpPr>
          <p:spPr>
            <a:xfrm flipH="1">
              <a:off x="9580714" y="2361326"/>
              <a:ext cx="472115" cy="35539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AADC568E-5FB9-4B36-B00E-4775BDEFCFAF}"/>
              </a:ext>
            </a:extLst>
          </p:cNvPr>
          <p:cNvSpPr txBox="1"/>
          <p:nvPr/>
        </p:nvSpPr>
        <p:spPr>
          <a:xfrm>
            <a:off x="4734025" y="5013245"/>
            <a:ext cx="18977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Remove all </a:t>
            </a:r>
          </a:p>
          <a:p>
            <a:r>
              <a:rPr lang="en-US" sz="2400" dirty="0"/>
              <a:t>edges into X</a:t>
            </a:r>
          </a:p>
          <a:p>
            <a:r>
              <a:rPr lang="en-US" sz="2400" dirty="0"/>
              <a:t>(manipulated graph)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039583A-BDBC-4481-8DCA-3FD8AF27057D}"/>
              </a:ext>
            </a:extLst>
          </p:cNvPr>
          <p:cNvSpPr txBox="1"/>
          <p:nvPr/>
        </p:nvSpPr>
        <p:spPr>
          <a:xfrm>
            <a:off x="8880909" y="5013244"/>
            <a:ext cx="2072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Remove all </a:t>
            </a:r>
          </a:p>
          <a:p>
            <a:r>
              <a:rPr lang="en-US" sz="2400" dirty="0"/>
              <a:t>edges out of X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9FA090E-5FA4-4016-A732-BF44C3AC30EC}"/>
              </a:ext>
            </a:extLst>
          </p:cNvPr>
          <p:cNvGrpSpPr/>
          <p:nvPr/>
        </p:nvGrpSpPr>
        <p:grpSpPr>
          <a:xfrm>
            <a:off x="4042930" y="1758164"/>
            <a:ext cx="2861850" cy="1965988"/>
            <a:chOff x="6962775" y="2132725"/>
            <a:chExt cx="4136027" cy="2746453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78E11B9-D3A9-4B69-A7FC-B1E652BA4EA9}"/>
                </a:ext>
              </a:extLst>
            </p:cNvPr>
            <p:cNvSpPr/>
            <p:nvPr/>
          </p:nvSpPr>
          <p:spPr>
            <a:xfrm>
              <a:off x="7578138" y="4421978"/>
              <a:ext cx="995680" cy="4572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7663120-DE65-417A-ADA9-9497C4097B0F}"/>
                </a:ext>
              </a:extLst>
            </p:cNvPr>
            <p:cNvSpPr/>
            <p:nvPr/>
          </p:nvSpPr>
          <p:spPr>
            <a:xfrm>
              <a:off x="9213898" y="4421978"/>
              <a:ext cx="1315720" cy="4572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bg1"/>
                  </a:solidFill>
                </a:rPr>
                <a:t>Y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3872718-5E98-4392-9239-61AE4D6131CC}"/>
                </a:ext>
              </a:extLst>
            </p:cNvPr>
            <p:cNvSpPr/>
            <p:nvPr/>
          </p:nvSpPr>
          <p:spPr>
            <a:xfrm>
              <a:off x="8474615" y="3384823"/>
              <a:ext cx="1315720" cy="4572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>
                  <a:solidFill>
                    <a:schemeClr val="bg1"/>
                  </a:solidFill>
                </a:rPr>
                <a:t>B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1EBE6E18-F59A-40B3-AC3F-D64EA028C7AA}"/>
                </a:ext>
              </a:extLst>
            </p:cNvPr>
            <p:cNvCxnSpPr>
              <a:stCxn id="40" idx="6"/>
              <a:endCxn id="41" idx="2"/>
            </p:cNvCxnSpPr>
            <p:nvPr/>
          </p:nvCxnSpPr>
          <p:spPr>
            <a:xfrm>
              <a:off x="8573818" y="4650578"/>
              <a:ext cx="6400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FF781AB2-E5EA-46A7-88EE-E5AD94D14BB8}"/>
                </a:ext>
              </a:extLst>
            </p:cNvPr>
            <p:cNvCxnSpPr>
              <a:cxnSpLocks/>
              <a:stCxn id="42" idx="5"/>
              <a:endCxn id="41" idx="0"/>
            </p:cNvCxnSpPr>
            <p:nvPr/>
          </p:nvCxnSpPr>
          <p:spPr>
            <a:xfrm>
              <a:off x="9597652" y="3775068"/>
              <a:ext cx="274107" cy="64691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FA65FF3-E71D-45D8-A219-E11983FA653C}"/>
                </a:ext>
              </a:extLst>
            </p:cNvPr>
            <p:cNvSpPr/>
            <p:nvPr/>
          </p:nvSpPr>
          <p:spPr>
            <a:xfrm>
              <a:off x="8687919" y="2649768"/>
              <a:ext cx="1045973" cy="4572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bg1"/>
                  </a:solidFill>
                </a:rPr>
                <a:t>D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ACF2357-158E-44DB-99F2-7FA45541443D}"/>
                </a:ext>
              </a:extLst>
            </p:cNvPr>
            <p:cNvCxnSpPr>
              <a:cxnSpLocks/>
              <a:endCxn id="41" idx="7"/>
            </p:cNvCxnSpPr>
            <p:nvPr/>
          </p:nvCxnSpPr>
          <p:spPr>
            <a:xfrm flipH="1">
              <a:off x="10336938" y="2589925"/>
              <a:ext cx="238876" cy="189900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C98D966-9BA6-49F3-B567-2F69AE371861}"/>
                </a:ext>
              </a:extLst>
            </p:cNvPr>
            <p:cNvSpPr/>
            <p:nvPr/>
          </p:nvSpPr>
          <p:spPr>
            <a:xfrm>
              <a:off x="6962775" y="2347668"/>
              <a:ext cx="1045973" cy="4572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>
                  <a:solidFill>
                    <a:schemeClr val="bg1"/>
                  </a:solidFill>
                </a:rPr>
                <a:t>A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75C4D7F-CD14-41BC-9E91-65B857312486}"/>
                </a:ext>
              </a:extLst>
            </p:cNvPr>
            <p:cNvCxnSpPr>
              <a:cxnSpLocks/>
              <a:stCxn id="49" idx="6"/>
              <a:endCxn id="46" idx="2"/>
            </p:cNvCxnSpPr>
            <p:nvPr/>
          </p:nvCxnSpPr>
          <p:spPr>
            <a:xfrm>
              <a:off x="8008748" y="2576268"/>
              <a:ext cx="679171" cy="3021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DCC81118-EC4F-4D2A-B31F-650A2B0C4444}"/>
                </a:ext>
              </a:extLst>
            </p:cNvPr>
            <p:cNvSpPr/>
            <p:nvPr/>
          </p:nvSpPr>
          <p:spPr>
            <a:xfrm>
              <a:off x="10052828" y="2132725"/>
              <a:ext cx="1045974" cy="457201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bg1"/>
                  </a:solidFill>
                </a:rPr>
                <a:t>C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D19EE05F-1B6D-450F-A91D-F8E788C69649}"/>
                </a:ext>
              </a:extLst>
            </p:cNvPr>
            <p:cNvCxnSpPr>
              <a:cxnSpLocks/>
              <a:stCxn id="51" idx="2"/>
              <a:endCxn id="46" idx="7"/>
            </p:cNvCxnSpPr>
            <p:nvPr/>
          </p:nvCxnSpPr>
          <p:spPr>
            <a:xfrm flipH="1">
              <a:off x="9580714" y="2361326"/>
              <a:ext cx="472115" cy="35539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2967B78-C12D-4AC1-BD26-6C4FA01FD6FA}"/>
              </a:ext>
            </a:extLst>
          </p:cNvPr>
          <p:cNvGrpSpPr/>
          <p:nvPr/>
        </p:nvGrpSpPr>
        <p:grpSpPr>
          <a:xfrm>
            <a:off x="8200287" y="1765590"/>
            <a:ext cx="2861850" cy="1965988"/>
            <a:chOff x="6962775" y="2132725"/>
            <a:chExt cx="4136027" cy="2746453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6E862F7-75D8-4982-A35F-99ED103610F3}"/>
                </a:ext>
              </a:extLst>
            </p:cNvPr>
            <p:cNvSpPr/>
            <p:nvPr/>
          </p:nvSpPr>
          <p:spPr>
            <a:xfrm>
              <a:off x="7578138" y="4421978"/>
              <a:ext cx="995680" cy="4572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20D6135-7CDA-48B8-8082-B3F2FFFED036}"/>
                </a:ext>
              </a:extLst>
            </p:cNvPr>
            <p:cNvSpPr/>
            <p:nvPr/>
          </p:nvSpPr>
          <p:spPr>
            <a:xfrm>
              <a:off x="9213898" y="4421978"/>
              <a:ext cx="1315720" cy="4572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bg1"/>
                  </a:solidFill>
                </a:rPr>
                <a:t>Y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3235276F-874E-476F-AA4C-85B6CE84649E}"/>
                </a:ext>
              </a:extLst>
            </p:cNvPr>
            <p:cNvSpPr/>
            <p:nvPr/>
          </p:nvSpPr>
          <p:spPr>
            <a:xfrm>
              <a:off x="8474615" y="3384823"/>
              <a:ext cx="1315720" cy="4572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>
                  <a:solidFill>
                    <a:schemeClr val="bg1"/>
                  </a:solidFill>
                </a:rPr>
                <a:t>B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2445A25-1F5C-44DA-81FC-F1E80C887BE4}"/>
                </a:ext>
              </a:extLst>
            </p:cNvPr>
            <p:cNvCxnSpPr>
              <a:cxnSpLocks/>
              <a:stCxn id="56" idx="5"/>
              <a:endCxn id="55" idx="0"/>
            </p:cNvCxnSpPr>
            <p:nvPr/>
          </p:nvCxnSpPr>
          <p:spPr>
            <a:xfrm>
              <a:off x="9597652" y="3775068"/>
              <a:ext cx="274107" cy="64691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C02BE267-1EB4-4EF9-B9FC-71AA574CA929}"/>
                </a:ext>
              </a:extLst>
            </p:cNvPr>
            <p:cNvCxnSpPr>
              <a:cxnSpLocks/>
              <a:stCxn id="56" idx="3"/>
              <a:endCxn id="54" idx="0"/>
            </p:cNvCxnSpPr>
            <p:nvPr/>
          </p:nvCxnSpPr>
          <p:spPr>
            <a:xfrm flipH="1">
              <a:off x="8075978" y="3775068"/>
              <a:ext cx="591320" cy="64691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FA0E3C6F-54AF-41C0-9087-DF9A3F792CBB}"/>
                </a:ext>
              </a:extLst>
            </p:cNvPr>
            <p:cNvSpPr/>
            <p:nvPr/>
          </p:nvSpPr>
          <p:spPr>
            <a:xfrm>
              <a:off x="8687919" y="2649768"/>
              <a:ext cx="1045973" cy="4572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bg1"/>
                  </a:solidFill>
                </a:rPr>
                <a:t>D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81AEC405-49C9-43BB-99D7-A202C71349DB}"/>
                </a:ext>
              </a:extLst>
            </p:cNvPr>
            <p:cNvCxnSpPr>
              <a:cxnSpLocks/>
              <a:endCxn id="55" idx="7"/>
            </p:cNvCxnSpPr>
            <p:nvPr/>
          </p:nvCxnSpPr>
          <p:spPr>
            <a:xfrm flipH="1">
              <a:off x="10336938" y="2589925"/>
              <a:ext cx="238876" cy="189900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8D183AA9-86E0-4322-BF78-B863A344B16E}"/>
                </a:ext>
              </a:extLst>
            </p:cNvPr>
            <p:cNvCxnSpPr>
              <a:cxnSpLocks/>
              <a:endCxn id="54" idx="1"/>
            </p:cNvCxnSpPr>
            <p:nvPr/>
          </p:nvCxnSpPr>
          <p:spPr>
            <a:xfrm>
              <a:off x="7578141" y="2792923"/>
              <a:ext cx="145815" cy="169601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8331CBCA-46CA-42A2-A6CF-440B94A5574A}"/>
                </a:ext>
              </a:extLst>
            </p:cNvPr>
            <p:cNvSpPr/>
            <p:nvPr/>
          </p:nvSpPr>
          <p:spPr>
            <a:xfrm>
              <a:off x="6962775" y="2347668"/>
              <a:ext cx="1045973" cy="4572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>
                  <a:solidFill>
                    <a:schemeClr val="bg1"/>
                  </a:solidFill>
                </a:rPr>
                <a:t>A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808C2CD3-D085-41B7-B36F-3D5A44717020}"/>
                </a:ext>
              </a:extLst>
            </p:cNvPr>
            <p:cNvCxnSpPr>
              <a:cxnSpLocks/>
              <a:stCxn id="63" idx="6"/>
              <a:endCxn id="60" idx="2"/>
            </p:cNvCxnSpPr>
            <p:nvPr/>
          </p:nvCxnSpPr>
          <p:spPr>
            <a:xfrm>
              <a:off x="8008748" y="2576268"/>
              <a:ext cx="679171" cy="3021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D3C9CD1-01B6-496D-9004-B4A6DBAF1F2C}"/>
                </a:ext>
              </a:extLst>
            </p:cNvPr>
            <p:cNvSpPr/>
            <p:nvPr/>
          </p:nvSpPr>
          <p:spPr>
            <a:xfrm>
              <a:off x="10052828" y="2132725"/>
              <a:ext cx="1045974" cy="457201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bg1"/>
                  </a:solidFill>
                </a:rPr>
                <a:t>C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2E09CA01-A280-44F1-98BB-CC9D1456DE7A}"/>
                </a:ext>
              </a:extLst>
            </p:cNvPr>
            <p:cNvCxnSpPr>
              <a:cxnSpLocks/>
              <a:stCxn id="65" idx="2"/>
              <a:endCxn id="60" idx="7"/>
            </p:cNvCxnSpPr>
            <p:nvPr/>
          </p:nvCxnSpPr>
          <p:spPr>
            <a:xfrm flipH="1">
              <a:off x="9580714" y="2361326"/>
              <a:ext cx="472115" cy="35539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714975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68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465787" y="3632994"/>
            <a:ext cx="3111538" cy="539500"/>
            <a:chOff x="8209984" y="2508756"/>
            <a:chExt cx="3114419" cy="540000"/>
          </a:xfrm>
        </p:grpSpPr>
        <p:sp>
          <p:nvSpPr>
            <p:cNvPr id="9" name="Rectangle 8"/>
            <p:cNvSpPr/>
            <p:nvPr/>
          </p:nvSpPr>
          <p:spPr>
            <a:xfrm>
              <a:off x="8209984" y="2508756"/>
              <a:ext cx="1260000" cy="54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998" dirty="0"/>
                <a:t>Smoking</a:t>
              </a:r>
              <a:endParaRPr lang="el-GR" sz="1998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064403" y="2508756"/>
              <a:ext cx="1260000" cy="54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998" dirty="0"/>
                <a:t>COPD</a:t>
              </a:r>
              <a:endParaRPr lang="el-GR" sz="1998" dirty="0"/>
            </a:p>
          </p:txBody>
        </p:sp>
        <p:cxnSp>
          <p:nvCxnSpPr>
            <p:cNvPr id="11" name="Straight Arrow Connector 10"/>
            <p:cNvCxnSpPr>
              <a:stCxn id="9" idx="3"/>
              <a:endCxn id="10" idx="1"/>
            </p:cNvCxnSpPr>
            <p:nvPr/>
          </p:nvCxnSpPr>
          <p:spPr>
            <a:xfrm>
              <a:off x="9469984" y="2778756"/>
              <a:ext cx="59441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614676" y="2333208"/>
            <a:ext cx="3070356" cy="1861463"/>
            <a:chOff x="729295" y="2312954"/>
            <a:chExt cx="3073198" cy="1863187"/>
          </a:xfrm>
        </p:grpSpPr>
        <p:sp>
          <p:nvSpPr>
            <p:cNvPr id="13" name="Rectangle 12"/>
            <p:cNvSpPr/>
            <p:nvPr/>
          </p:nvSpPr>
          <p:spPr>
            <a:xfrm>
              <a:off x="729295" y="3636141"/>
              <a:ext cx="1260000" cy="54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998" dirty="0"/>
                <a:t>Smoking</a:t>
              </a:r>
              <a:endParaRPr lang="el-GR" sz="1998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542493" y="3636141"/>
              <a:ext cx="1260000" cy="54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998" dirty="0"/>
                <a:t>COPD</a:t>
              </a:r>
              <a:endParaRPr lang="el-GR" sz="1998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585472" y="2312954"/>
              <a:ext cx="1440000" cy="72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998"/>
                <a:t>Gene X</a:t>
              </a:r>
              <a:endParaRPr lang="el-GR" sz="1998" dirty="0"/>
            </a:p>
          </p:txBody>
        </p:sp>
        <p:cxnSp>
          <p:nvCxnSpPr>
            <p:cNvPr id="17" name="Straight Arrow Connector 16"/>
            <p:cNvCxnSpPr>
              <a:stCxn id="15" idx="2"/>
              <a:endCxn id="14" idx="0"/>
            </p:cNvCxnSpPr>
            <p:nvPr/>
          </p:nvCxnSpPr>
          <p:spPr>
            <a:xfrm>
              <a:off x="2305472" y="3032954"/>
              <a:ext cx="867021" cy="6031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540230" y="2320251"/>
            <a:ext cx="3070356" cy="1852244"/>
            <a:chOff x="4555039" y="2319223"/>
            <a:chExt cx="3073198" cy="1853959"/>
          </a:xfrm>
        </p:grpSpPr>
        <p:cxnSp>
          <p:nvCxnSpPr>
            <p:cNvPr id="19" name="Straight Arrow Connector 18"/>
            <p:cNvCxnSpPr>
              <a:stCxn id="20" idx="3"/>
              <a:endCxn id="21" idx="1"/>
            </p:cNvCxnSpPr>
            <p:nvPr/>
          </p:nvCxnSpPr>
          <p:spPr>
            <a:xfrm>
              <a:off x="5815039" y="3903182"/>
              <a:ext cx="55319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4555039" y="3633182"/>
              <a:ext cx="1260000" cy="54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998" dirty="0"/>
                <a:t>Smoking</a:t>
              </a:r>
              <a:endParaRPr lang="el-GR" sz="1998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368237" y="3633182"/>
              <a:ext cx="1260000" cy="54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998" dirty="0"/>
                <a:t>COPD</a:t>
              </a:r>
              <a:endParaRPr lang="el-GR" sz="1998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371638" y="2319223"/>
              <a:ext cx="1440000" cy="72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998"/>
                <a:t>Gene X</a:t>
              </a:r>
              <a:endParaRPr lang="el-GR" sz="1998" dirty="0"/>
            </a:p>
          </p:txBody>
        </p:sp>
        <p:cxnSp>
          <p:nvCxnSpPr>
            <p:cNvPr id="24" name="Straight Arrow Connector 23"/>
            <p:cNvCxnSpPr>
              <a:stCxn id="22" idx="2"/>
              <a:endCxn id="21" idx="0"/>
            </p:cNvCxnSpPr>
            <p:nvPr/>
          </p:nvCxnSpPr>
          <p:spPr>
            <a:xfrm>
              <a:off x="6091638" y="3039223"/>
              <a:ext cx="906599" cy="5939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Oval 25"/>
          <p:cNvSpPr/>
          <p:nvPr/>
        </p:nvSpPr>
        <p:spPr>
          <a:xfrm>
            <a:off x="776526" y="4797300"/>
            <a:ext cx="935134" cy="647401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99" dirty="0">
                <a:solidFill>
                  <a:srgbClr val="92D050"/>
                </a:solidFill>
              </a:rPr>
              <a:t>RCT</a:t>
            </a:r>
            <a:endParaRPr lang="el-GR" sz="1399" dirty="0">
              <a:solidFill>
                <a:srgbClr val="92D050"/>
              </a:solidFill>
            </a:endParaRPr>
          </a:p>
        </p:txBody>
      </p:sp>
      <p:cxnSp>
        <p:nvCxnSpPr>
          <p:cNvPr id="27" name="Straight Arrow Connector 26"/>
          <p:cNvCxnSpPr>
            <a:stCxn id="26" idx="0"/>
            <a:endCxn id="13" idx="2"/>
          </p:cNvCxnSpPr>
          <p:nvPr/>
        </p:nvCxnSpPr>
        <p:spPr>
          <a:xfrm flipV="1">
            <a:off x="1244093" y="4194671"/>
            <a:ext cx="0" cy="6026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31" name="Oval 30"/>
          <p:cNvSpPr/>
          <p:nvPr/>
        </p:nvSpPr>
        <p:spPr>
          <a:xfrm>
            <a:off x="4702081" y="4765903"/>
            <a:ext cx="935134" cy="647401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99" dirty="0">
                <a:solidFill>
                  <a:srgbClr val="92D050"/>
                </a:solidFill>
              </a:rPr>
              <a:t>RCT</a:t>
            </a:r>
            <a:endParaRPr lang="el-GR" sz="1399" dirty="0">
              <a:solidFill>
                <a:srgbClr val="92D050"/>
              </a:solidFill>
            </a:endParaRPr>
          </a:p>
        </p:txBody>
      </p:sp>
      <p:cxnSp>
        <p:nvCxnSpPr>
          <p:cNvPr id="32" name="Straight Arrow Connector 31"/>
          <p:cNvCxnSpPr>
            <a:stCxn id="31" idx="0"/>
          </p:cNvCxnSpPr>
          <p:nvPr/>
        </p:nvCxnSpPr>
        <p:spPr>
          <a:xfrm flipV="1">
            <a:off x="5169648" y="4163275"/>
            <a:ext cx="0" cy="6026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28" name="Oval 27"/>
          <p:cNvSpPr/>
          <p:nvPr/>
        </p:nvSpPr>
        <p:spPr>
          <a:xfrm>
            <a:off x="8684270" y="2370015"/>
            <a:ext cx="935134" cy="647401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99" dirty="0">
                <a:solidFill>
                  <a:srgbClr val="92D050"/>
                </a:solidFill>
              </a:rPr>
              <a:t>RCT</a:t>
            </a:r>
            <a:endParaRPr lang="el-GR" sz="1399" dirty="0">
              <a:solidFill>
                <a:srgbClr val="92D050"/>
              </a:solidFill>
            </a:endParaRPr>
          </a:p>
        </p:txBody>
      </p:sp>
      <p:cxnSp>
        <p:nvCxnSpPr>
          <p:cNvPr id="29" name="Straight Arrow Connector 28"/>
          <p:cNvCxnSpPr>
            <a:stCxn id="28" idx="4"/>
          </p:cNvCxnSpPr>
          <p:nvPr/>
        </p:nvCxnSpPr>
        <p:spPr>
          <a:xfrm>
            <a:off x="9151837" y="3017416"/>
            <a:ext cx="0" cy="6244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30" name="Title 6"/>
          <p:cNvSpPr txBox="1">
            <a:spLocks/>
          </p:cNvSpPr>
          <p:nvPr/>
        </p:nvSpPr>
        <p:spPr>
          <a:xfrm>
            <a:off x="822472" y="343447"/>
            <a:ext cx="10505872" cy="490477"/>
          </a:xfrm>
          <a:prstGeom prst="rect">
            <a:avLst/>
          </a:prstGeom>
        </p:spPr>
        <p:txBody>
          <a:bodyPr vert="horz" lIns="91355" tIns="45678" rIns="91355" bIns="4567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996" dirty="0"/>
              <a:t>Randomization: do-operator</a:t>
            </a:r>
            <a:endParaRPr lang="el-GR" sz="3996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14B0EEAB-E9F1-44AD-B07C-3E3C831EBA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88" t="14818" r="11668" b="16490"/>
          <a:stretch/>
        </p:blipFill>
        <p:spPr>
          <a:xfrm>
            <a:off x="8631662" y="2230291"/>
            <a:ext cx="1040351" cy="86470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9823973-7627-4B6A-BA5A-A77B2CD11F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88" t="14818" r="11668" b="16490"/>
          <a:stretch/>
        </p:blipFill>
        <p:spPr>
          <a:xfrm>
            <a:off x="4649472" y="4724527"/>
            <a:ext cx="1040351" cy="86470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2719A7A4-E047-4DC8-837B-013D18F5F7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88" t="14818" r="11668" b="16490"/>
          <a:stretch/>
        </p:blipFill>
        <p:spPr>
          <a:xfrm>
            <a:off x="723917" y="4657251"/>
            <a:ext cx="1040351" cy="864706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CFF834D-3C9C-49D4-A356-BB4E6105A56A}"/>
              </a:ext>
            </a:extLst>
          </p:cNvPr>
          <p:cNvCxnSpPr>
            <a:cxnSpLocks/>
            <a:stCxn id="15" idx="2"/>
            <a:endCxn id="13" idx="0"/>
          </p:cNvCxnSpPr>
          <p:nvPr/>
        </p:nvCxnSpPr>
        <p:spPr>
          <a:xfrm flipH="1">
            <a:off x="1244094" y="3052542"/>
            <a:ext cx="945301" cy="6026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0FBEADA-E5B7-4FC6-BB3C-B01554E98B27}"/>
              </a:ext>
            </a:extLst>
          </p:cNvPr>
          <p:cNvCxnSpPr>
            <a:cxnSpLocks/>
            <a:stCxn id="22" idx="2"/>
            <a:endCxn id="20" idx="0"/>
          </p:cNvCxnSpPr>
          <p:nvPr/>
        </p:nvCxnSpPr>
        <p:spPr>
          <a:xfrm flipH="1">
            <a:off x="5169648" y="3039585"/>
            <a:ext cx="905760" cy="5934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82034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69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465787" y="3632994"/>
            <a:ext cx="3111538" cy="539500"/>
            <a:chOff x="8209984" y="2508756"/>
            <a:chExt cx="3114419" cy="540000"/>
          </a:xfrm>
        </p:grpSpPr>
        <p:sp>
          <p:nvSpPr>
            <p:cNvPr id="9" name="Rectangle 8"/>
            <p:cNvSpPr/>
            <p:nvPr/>
          </p:nvSpPr>
          <p:spPr>
            <a:xfrm>
              <a:off x="8209984" y="2508756"/>
              <a:ext cx="1260000" cy="54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998" dirty="0"/>
                <a:t>Smoking</a:t>
              </a:r>
              <a:endParaRPr lang="el-GR" sz="1998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064403" y="2508756"/>
              <a:ext cx="1260000" cy="54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998" dirty="0"/>
                <a:t>COPD</a:t>
              </a:r>
              <a:endParaRPr lang="el-GR" sz="1998" dirty="0"/>
            </a:p>
          </p:txBody>
        </p:sp>
        <p:cxnSp>
          <p:nvCxnSpPr>
            <p:cNvPr id="11" name="Straight Arrow Connector 10"/>
            <p:cNvCxnSpPr>
              <a:stCxn id="9" idx="3"/>
              <a:endCxn id="10" idx="1"/>
            </p:cNvCxnSpPr>
            <p:nvPr/>
          </p:nvCxnSpPr>
          <p:spPr>
            <a:xfrm>
              <a:off x="9469984" y="2778756"/>
              <a:ext cx="59441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614676" y="2333208"/>
            <a:ext cx="3070356" cy="1861463"/>
            <a:chOff x="729295" y="2312954"/>
            <a:chExt cx="3073198" cy="1863187"/>
          </a:xfrm>
        </p:grpSpPr>
        <p:sp>
          <p:nvSpPr>
            <p:cNvPr id="13" name="Rectangle 12"/>
            <p:cNvSpPr/>
            <p:nvPr/>
          </p:nvSpPr>
          <p:spPr>
            <a:xfrm>
              <a:off x="729295" y="3636141"/>
              <a:ext cx="1260000" cy="54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998" dirty="0"/>
                <a:t>Smoking</a:t>
              </a:r>
              <a:endParaRPr lang="el-GR" sz="1998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542493" y="3636141"/>
              <a:ext cx="1260000" cy="54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998" dirty="0"/>
                <a:t>COPD</a:t>
              </a:r>
              <a:endParaRPr lang="el-GR" sz="1998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585472" y="2312954"/>
              <a:ext cx="1440000" cy="72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998"/>
                <a:t>Gene X</a:t>
              </a:r>
              <a:endParaRPr lang="el-GR" sz="1998" dirty="0"/>
            </a:p>
          </p:txBody>
        </p:sp>
        <p:cxnSp>
          <p:nvCxnSpPr>
            <p:cNvPr id="17" name="Straight Arrow Connector 16"/>
            <p:cNvCxnSpPr>
              <a:stCxn id="15" idx="2"/>
              <a:endCxn id="14" idx="0"/>
            </p:cNvCxnSpPr>
            <p:nvPr/>
          </p:nvCxnSpPr>
          <p:spPr>
            <a:xfrm>
              <a:off x="2305472" y="3032954"/>
              <a:ext cx="867021" cy="6031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540230" y="2320251"/>
            <a:ext cx="3070356" cy="1852244"/>
            <a:chOff x="4555039" y="2319223"/>
            <a:chExt cx="3073198" cy="1853959"/>
          </a:xfrm>
        </p:grpSpPr>
        <p:cxnSp>
          <p:nvCxnSpPr>
            <p:cNvPr id="19" name="Straight Arrow Connector 18"/>
            <p:cNvCxnSpPr>
              <a:stCxn id="20" idx="3"/>
              <a:endCxn id="21" idx="1"/>
            </p:cNvCxnSpPr>
            <p:nvPr/>
          </p:nvCxnSpPr>
          <p:spPr>
            <a:xfrm>
              <a:off x="5815039" y="3903182"/>
              <a:ext cx="55319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4555039" y="3633182"/>
              <a:ext cx="1260000" cy="54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998" dirty="0"/>
                <a:t>Smoking</a:t>
              </a:r>
              <a:endParaRPr lang="el-GR" sz="1998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368237" y="3633182"/>
              <a:ext cx="1260000" cy="54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998" dirty="0"/>
                <a:t>COPD</a:t>
              </a:r>
              <a:endParaRPr lang="el-GR" sz="1998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371638" y="2319223"/>
              <a:ext cx="1440000" cy="72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998"/>
                <a:t>Gene X</a:t>
              </a:r>
              <a:endParaRPr lang="el-GR" sz="1998" dirty="0"/>
            </a:p>
          </p:txBody>
        </p:sp>
        <p:cxnSp>
          <p:nvCxnSpPr>
            <p:cNvPr id="24" name="Straight Arrow Connector 23"/>
            <p:cNvCxnSpPr>
              <a:stCxn id="22" idx="2"/>
              <a:endCxn id="21" idx="0"/>
            </p:cNvCxnSpPr>
            <p:nvPr/>
          </p:nvCxnSpPr>
          <p:spPr>
            <a:xfrm>
              <a:off x="6091638" y="3039223"/>
              <a:ext cx="906599" cy="5939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Oval 25"/>
          <p:cNvSpPr/>
          <p:nvPr/>
        </p:nvSpPr>
        <p:spPr>
          <a:xfrm>
            <a:off x="776526" y="4797300"/>
            <a:ext cx="935134" cy="647401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99" dirty="0">
                <a:solidFill>
                  <a:srgbClr val="92D050"/>
                </a:solidFill>
              </a:rPr>
              <a:t>RCT</a:t>
            </a:r>
            <a:endParaRPr lang="el-GR" sz="1399" dirty="0">
              <a:solidFill>
                <a:srgbClr val="92D050"/>
              </a:solidFill>
            </a:endParaRPr>
          </a:p>
        </p:txBody>
      </p:sp>
      <p:cxnSp>
        <p:nvCxnSpPr>
          <p:cNvPr id="27" name="Straight Arrow Connector 26"/>
          <p:cNvCxnSpPr>
            <a:stCxn id="26" idx="0"/>
            <a:endCxn id="13" idx="2"/>
          </p:cNvCxnSpPr>
          <p:nvPr/>
        </p:nvCxnSpPr>
        <p:spPr>
          <a:xfrm flipV="1">
            <a:off x="1244093" y="4194671"/>
            <a:ext cx="0" cy="6026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31" name="Oval 30"/>
          <p:cNvSpPr/>
          <p:nvPr/>
        </p:nvSpPr>
        <p:spPr>
          <a:xfrm>
            <a:off x="4702081" y="4765903"/>
            <a:ext cx="935134" cy="647401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99" dirty="0">
                <a:solidFill>
                  <a:srgbClr val="92D050"/>
                </a:solidFill>
              </a:rPr>
              <a:t>RCT</a:t>
            </a:r>
            <a:endParaRPr lang="el-GR" sz="1399" dirty="0">
              <a:solidFill>
                <a:srgbClr val="92D050"/>
              </a:solidFill>
            </a:endParaRPr>
          </a:p>
        </p:txBody>
      </p:sp>
      <p:cxnSp>
        <p:nvCxnSpPr>
          <p:cNvPr id="32" name="Straight Arrow Connector 31"/>
          <p:cNvCxnSpPr>
            <a:stCxn id="31" idx="0"/>
          </p:cNvCxnSpPr>
          <p:nvPr/>
        </p:nvCxnSpPr>
        <p:spPr>
          <a:xfrm flipV="1">
            <a:off x="5169648" y="4163275"/>
            <a:ext cx="0" cy="6026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28" name="Oval 27"/>
          <p:cNvSpPr/>
          <p:nvPr/>
        </p:nvSpPr>
        <p:spPr>
          <a:xfrm>
            <a:off x="8684270" y="2370015"/>
            <a:ext cx="935134" cy="647401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99" dirty="0">
                <a:solidFill>
                  <a:srgbClr val="92D050"/>
                </a:solidFill>
              </a:rPr>
              <a:t>RCT</a:t>
            </a:r>
            <a:endParaRPr lang="el-GR" sz="1399" dirty="0">
              <a:solidFill>
                <a:srgbClr val="92D050"/>
              </a:solidFill>
            </a:endParaRPr>
          </a:p>
        </p:txBody>
      </p:sp>
      <p:cxnSp>
        <p:nvCxnSpPr>
          <p:cNvPr id="29" name="Straight Arrow Connector 28"/>
          <p:cNvCxnSpPr>
            <a:stCxn id="28" idx="4"/>
          </p:cNvCxnSpPr>
          <p:nvPr/>
        </p:nvCxnSpPr>
        <p:spPr>
          <a:xfrm>
            <a:off x="9151837" y="3017416"/>
            <a:ext cx="0" cy="6244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30" name="Title 6"/>
          <p:cNvSpPr txBox="1">
            <a:spLocks/>
          </p:cNvSpPr>
          <p:nvPr/>
        </p:nvSpPr>
        <p:spPr>
          <a:xfrm>
            <a:off x="822472" y="343447"/>
            <a:ext cx="10505872" cy="490477"/>
          </a:xfrm>
          <a:prstGeom prst="rect">
            <a:avLst/>
          </a:prstGeom>
        </p:spPr>
        <p:txBody>
          <a:bodyPr vert="horz" lIns="91355" tIns="45678" rIns="91355" bIns="4567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996" dirty="0"/>
              <a:t>Randomization: do-operator</a:t>
            </a:r>
            <a:endParaRPr lang="el-GR" sz="3996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14B0EEAB-E9F1-44AD-B07C-3E3C831EBA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88" t="14818" r="11668" b="16490"/>
          <a:stretch/>
        </p:blipFill>
        <p:spPr>
          <a:xfrm>
            <a:off x="8631662" y="2230291"/>
            <a:ext cx="1040351" cy="86470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9823973-7627-4B6A-BA5A-A77B2CD11F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88" t="14818" r="11668" b="16490"/>
          <a:stretch/>
        </p:blipFill>
        <p:spPr>
          <a:xfrm>
            <a:off x="4649472" y="4724527"/>
            <a:ext cx="1040351" cy="86470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2719A7A4-E047-4DC8-837B-013D18F5F7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88" t="14818" r="11668" b="16490"/>
          <a:stretch/>
        </p:blipFill>
        <p:spPr>
          <a:xfrm>
            <a:off x="723917" y="4657251"/>
            <a:ext cx="1040351" cy="8647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28739B-FC87-498E-B1CC-06FCC99DDCFC}"/>
              </a:ext>
            </a:extLst>
          </p:cNvPr>
          <p:cNvSpPr txBox="1"/>
          <p:nvPr/>
        </p:nvSpPr>
        <p:spPr>
          <a:xfrm>
            <a:off x="455703" y="5916589"/>
            <a:ext cx="5343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 edges “into” the randomized variable</a:t>
            </a:r>
          </a:p>
        </p:txBody>
      </p:sp>
    </p:spTree>
    <p:extLst>
      <p:ext uri="{BB962C8B-B14F-4D97-AF65-F5344CB8AC3E}">
        <p14:creationId xmlns:p14="http://schemas.microsoft.com/office/powerpoint/2010/main" val="657006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Interventions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CCDCE5-4316-4054-8E01-72147F453FFE}" type="slidenum">
              <a:rPr lang="el-GR" smtClean="0"/>
              <a:pPr>
                <a:defRPr/>
              </a:pPr>
              <a:t>7</a:t>
            </a:fld>
            <a:endParaRPr lang="el-GR"/>
          </a:p>
        </p:txBody>
      </p:sp>
      <p:grpSp>
        <p:nvGrpSpPr>
          <p:cNvPr id="5" name="Group 4"/>
          <p:cNvGrpSpPr/>
          <p:nvPr/>
        </p:nvGrpSpPr>
        <p:grpSpPr>
          <a:xfrm>
            <a:off x="694266" y="2289487"/>
            <a:ext cx="3623734" cy="1531515"/>
            <a:chOff x="787399" y="3694956"/>
            <a:chExt cx="3623734" cy="1531515"/>
          </a:xfrm>
        </p:grpSpPr>
        <p:sp>
          <p:nvSpPr>
            <p:cNvPr id="6" name="Rounded Rectangle 5"/>
            <p:cNvSpPr/>
            <p:nvPr/>
          </p:nvSpPr>
          <p:spPr>
            <a:xfrm>
              <a:off x="2104876" y="3694956"/>
              <a:ext cx="1224136" cy="4320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Smoking</a:t>
              </a:r>
              <a:endParaRPr lang="el-GR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787399" y="4817848"/>
              <a:ext cx="1317477" cy="4086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FFC000"/>
                  </a:solidFill>
                </a:rPr>
                <a:t>Yellow Teeth</a:t>
              </a:r>
              <a:endParaRPr lang="el-GR" sz="1400" dirty="0">
                <a:solidFill>
                  <a:srgbClr val="FFC000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000487" y="4817848"/>
              <a:ext cx="1410646" cy="4086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0" rIns="36000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CVD</a:t>
              </a:r>
              <a:endParaRPr lang="el-GR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2"/>
              <a:endCxn id="7" idx="0"/>
            </p:cNvCxnSpPr>
            <p:nvPr/>
          </p:nvCxnSpPr>
          <p:spPr>
            <a:xfrm flipH="1">
              <a:off x="1446138" y="4127004"/>
              <a:ext cx="1270806" cy="690844"/>
            </a:xfrm>
            <a:prstGeom prst="straightConnector1">
              <a:avLst/>
            </a:prstGeom>
            <a:ln>
              <a:headEnd type="none" w="med" len="med"/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8" idx="0"/>
            </p:cNvCxnSpPr>
            <p:nvPr/>
          </p:nvCxnSpPr>
          <p:spPr>
            <a:xfrm>
              <a:off x="2716944" y="4127004"/>
              <a:ext cx="988866" cy="690844"/>
            </a:xfrm>
            <a:prstGeom prst="straightConnector1">
              <a:avLst/>
            </a:prstGeom>
            <a:ln>
              <a:headEnd type="none" w="med" len="med"/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6265717" y="1882010"/>
            <a:ext cx="54552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Intervening on the cause: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You force half your sample to smoke, ban the rest from smoking.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More smokers than non-smokers have yellow teeth.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912" y="990073"/>
            <a:ext cx="624754" cy="933274"/>
          </a:xfrm>
          <a:prstGeom prst="rect">
            <a:avLst/>
          </a:prstGeom>
        </p:spPr>
      </p:pic>
      <p:cxnSp>
        <p:nvCxnSpPr>
          <p:cNvPr id="17" name="Straight Arrow Connector 16"/>
          <p:cNvCxnSpPr>
            <a:stCxn id="15" idx="2"/>
            <a:endCxn id="6" idx="0"/>
          </p:cNvCxnSpPr>
          <p:nvPr/>
        </p:nvCxnSpPr>
        <p:spPr>
          <a:xfrm flipH="1">
            <a:off x="2623811" y="1923347"/>
            <a:ext cx="47478" cy="3661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64379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25139-B420-499C-89D2-7836837C2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1: Insert/Delete Observation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E7FF718-D550-42CC-8946-1385BF7C44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30036"/>
                <a:ext cx="10515600" cy="1788549"/>
              </a:xfrm>
            </p:spPr>
            <p:txBody>
              <a:bodyPr/>
              <a:lstStyle/>
              <a:p>
                <a:r>
                  <a:rPr lang="en-US" dirty="0"/>
                  <a:t>Rule 1: Insertion/deletion of observations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𝑑𝑜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𝑑𝑜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𝑠𝑒𝑝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begChr m:val="|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lang="en-US" dirty="0"/>
                  <a:t> in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bar>
                          <m:barPr>
                            <m:pos m:val="to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ba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E7FF718-D550-42CC-8946-1385BF7C44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30036"/>
                <a:ext cx="10515600" cy="1788549"/>
              </a:xfrm>
              <a:blipFill>
                <a:blip r:embed="rId2"/>
                <a:stretch>
                  <a:fillRect l="-1043" t="-5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5F57F7-83C9-4550-9CF3-78B9490D5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70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B5C22B5-BB51-498C-B6E3-D1C8D7218C5F}"/>
              </a:ext>
            </a:extLst>
          </p:cNvPr>
          <p:cNvGrpSpPr/>
          <p:nvPr/>
        </p:nvGrpSpPr>
        <p:grpSpPr>
          <a:xfrm>
            <a:off x="838200" y="3561976"/>
            <a:ext cx="2861850" cy="1965988"/>
            <a:chOff x="6962775" y="2132725"/>
            <a:chExt cx="4136027" cy="274645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99E8898-0FA3-43DD-ABB0-33B85CA622A7}"/>
                </a:ext>
              </a:extLst>
            </p:cNvPr>
            <p:cNvSpPr/>
            <p:nvPr/>
          </p:nvSpPr>
          <p:spPr>
            <a:xfrm>
              <a:off x="7578138" y="4421978"/>
              <a:ext cx="995680" cy="4572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466DF5F-7822-4F2D-93B2-69E4C6856E4C}"/>
                </a:ext>
              </a:extLst>
            </p:cNvPr>
            <p:cNvSpPr/>
            <p:nvPr/>
          </p:nvSpPr>
          <p:spPr>
            <a:xfrm>
              <a:off x="9213898" y="4421978"/>
              <a:ext cx="1315720" cy="4572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bg1"/>
                  </a:solidFill>
                </a:rPr>
                <a:t>Y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58C2D61-4083-463A-8B86-7BBD9F3F87B0}"/>
                </a:ext>
              </a:extLst>
            </p:cNvPr>
            <p:cNvSpPr/>
            <p:nvPr/>
          </p:nvSpPr>
          <p:spPr>
            <a:xfrm>
              <a:off x="8474615" y="3384823"/>
              <a:ext cx="1315720" cy="4572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>
                  <a:solidFill>
                    <a:schemeClr val="bg1"/>
                  </a:solidFill>
                </a:rPr>
                <a:t>B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6C1C40D-B623-4288-9E06-7CE67467239C}"/>
                </a:ext>
              </a:extLst>
            </p:cNvPr>
            <p:cNvCxnSpPr>
              <a:stCxn id="9" idx="6"/>
              <a:endCxn id="10" idx="2"/>
            </p:cNvCxnSpPr>
            <p:nvPr/>
          </p:nvCxnSpPr>
          <p:spPr>
            <a:xfrm>
              <a:off x="8573818" y="4650578"/>
              <a:ext cx="6400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2427DA1-BB20-4DB4-82BA-CA2E308B90A6}"/>
                </a:ext>
              </a:extLst>
            </p:cNvPr>
            <p:cNvCxnSpPr>
              <a:cxnSpLocks/>
              <a:stCxn id="11" idx="5"/>
              <a:endCxn id="10" idx="0"/>
            </p:cNvCxnSpPr>
            <p:nvPr/>
          </p:nvCxnSpPr>
          <p:spPr>
            <a:xfrm>
              <a:off x="9597652" y="3775068"/>
              <a:ext cx="274107" cy="64691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81D32A3-9DC4-4E27-8F6F-8627972ABECE}"/>
                </a:ext>
              </a:extLst>
            </p:cNvPr>
            <p:cNvSpPr/>
            <p:nvPr/>
          </p:nvSpPr>
          <p:spPr>
            <a:xfrm>
              <a:off x="8687919" y="2649768"/>
              <a:ext cx="1045973" cy="4572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bg1"/>
                  </a:solidFill>
                </a:rPr>
                <a:t>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9240353-EB48-40C1-A403-FD8C2A2FF0F3}"/>
                </a:ext>
              </a:extLst>
            </p:cNvPr>
            <p:cNvCxnSpPr>
              <a:cxnSpLocks/>
              <a:endCxn id="10" idx="7"/>
            </p:cNvCxnSpPr>
            <p:nvPr/>
          </p:nvCxnSpPr>
          <p:spPr>
            <a:xfrm flipH="1">
              <a:off x="10336938" y="2589925"/>
              <a:ext cx="238876" cy="189900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9A59C59-D18A-4243-A5B4-1BB94CCB767F}"/>
                </a:ext>
              </a:extLst>
            </p:cNvPr>
            <p:cNvSpPr/>
            <p:nvPr/>
          </p:nvSpPr>
          <p:spPr>
            <a:xfrm>
              <a:off x="6962775" y="2347668"/>
              <a:ext cx="1045973" cy="4572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>
                  <a:solidFill>
                    <a:schemeClr val="bg1"/>
                  </a:solidFill>
                </a:rPr>
                <a:t>A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F1E4AB0-CAB2-4653-BACA-5B35E0F06735}"/>
                </a:ext>
              </a:extLst>
            </p:cNvPr>
            <p:cNvCxnSpPr>
              <a:cxnSpLocks/>
              <a:stCxn id="16" idx="6"/>
              <a:endCxn id="14" idx="2"/>
            </p:cNvCxnSpPr>
            <p:nvPr/>
          </p:nvCxnSpPr>
          <p:spPr>
            <a:xfrm>
              <a:off x="8008748" y="2576268"/>
              <a:ext cx="679171" cy="3021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E23992D-BBD3-4832-BC5D-ACDE0DE85918}"/>
                </a:ext>
              </a:extLst>
            </p:cNvPr>
            <p:cNvSpPr/>
            <p:nvPr/>
          </p:nvSpPr>
          <p:spPr>
            <a:xfrm>
              <a:off x="10052828" y="2132725"/>
              <a:ext cx="1045974" cy="457201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bg1"/>
                  </a:solidFill>
                </a:rPr>
                <a:t>C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5515F9B-CE19-4A13-A249-435BC4DC87B9}"/>
                </a:ext>
              </a:extLst>
            </p:cNvPr>
            <p:cNvCxnSpPr>
              <a:cxnSpLocks/>
              <a:stCxn id="18" idx="2"/>
              <a:endCxn id="14" idx="7"/>
            </p:cNvCxnSpPr>
            <p:nvPr/>
          </p:nvCxnSpPr>
          <p:spPr>
            <a:xfrm flipH="1">
              <a:off x="9580714" y="2361326"/>
              <a:ext cx="472115" cy="35539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882FDB8-B5CA-431D-8694-35707F8CFED0}"/>
                  </a:ext>
                </a:extLst>
              </p:cNvPr>
              <p:cNvSpPr txBox="1"/>
              <p:nvPr/>
            </p:nvSpPr>
            <p:spPr>
              <a:xfrm>
                <a:off x="5114415" y="3289818"/>
                <a:ext cx="5124653" cy="2288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Independence in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bar>
                          <m:barPr>
                            <m:pos m:val="top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bar>
                      </m:sub>
                    </m:sSub>
                  </m:oMath>
                </a14:m>
                <a:r>
                  <a:rPr lang="en-US" sz="2800" dirty="0"/>
                  <a:t>: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If Z is independent of Y given W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bar>
                          <m:barPr>
                            <m:pos m:val="top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bar>
                      </m:sub>
                    </m:sSub>
                  </m:oMath>
                </a14:m>
                <a:r>
                  <a:rPr lang="en-US" sz="2800" dirty="0"/>
                  <a:t>, you can remove Z from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sz="2800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𝑑𝑜</m:t>
                        </m:r>
                        <m:d>
                          <m:dPr>
                            <m:ctrlPr>
                              <a:rPr lang="en-US" sz="2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sz="2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𝑑𝑜</m:t>
                    </m:r>
                    <m:d>
                      <m:dPr>
                        <m:ctrlPr>
                          <a:rPr lang="en-US" sz="2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882FDB8-B5CA-431D-8694-35707F8CFE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415" y="3289818"/>
                <a:ext cx="5124653" cy="2288960"/>
              </a:xfrm>
              <a:prstGeom prst="rect">
                <a:avLst/>
              </a:prstGeom>
              <a:blipFill>
                <a:blip r:embed="rId3"/>
                <a:stretch>
                  <a:fillRect l="-2497" t="-2667" r="-14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832604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9BD29-FCB2-4269-9ADB-1C22E5FF8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2: Action/Observation exchange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18">
                <a:extLst>
                  <a:ext uri="{FF2B5EF4-FFF2-40B4-BE49-F238E27FC236}">
                    <a16:creationId xmlns:a16="http://schemas.microsoft.com/office/drawing/2014/main" id="{D31C7A49-2413-44BD-8795-A911DD8B2A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95663"/>
                <a:ext cx="10515600" cy="1162209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Rule 2: Action/observation exchange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𝑑𝑜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𝑑𝑜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), 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𝑑𝑜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if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𝑑𝑠𝑒𝑝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begChr m:val="|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lang="en-US" dirty="0"/>
                  <a:t> in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bar>
                          <m:barPr>
                            <m:pos m:val="to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bar>
                        <m:bar>
                          <m:ba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ba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9" name="Content Placeholder 18">
                <a:extLst>
                  <a:ext uri="{FF2B5EF4-FFF2-40B4-BE49-F238E27FC236}">
                    <a16:creationId xmlns:a16="http://schemas.microsoft.com/office/drawing/2014/main" id="{D31C7A49-2413-44BD-8795-A911DD8B2A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95663"/>
                <a:ext cx="10515600" cy="1162209"/>
              </a:xfrm>
              <a:blipFill>
                <a:blip r:embed="rId2"/>
                <a:stretch>
                  <a:fillRect l="-928" t="-78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89DFAD-D948-47D3-BAEE-487108432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71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2E73ECE-B48B-41F5-84F9-C0AAF1E5872F}"/>
              </a:ext>
            </a:extLst>
          </p:cNvPr>
          <p:cNvGrpSpPr/>
          <p:nvPr/>
        </p:nvGrpSpPr>
        <p:grpSpPr>
          <a:xfrm>
            <a:off x="838200" y="3170879"/>
            <a:ext cx="2861850" cy="1965988"/>
            <a:chOff x="6962775" y="2132725"/>
            <a:chExt cx="4136027" cy="274645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622729A-0E5B-4B74-B486-35283B30B7C6}"/>
                </a:ext>
              </a:extLst>
            </p:cNvPr>
            <p:cNvSpPr/>
            <p:nvPr/>
          </p:nvSpPr>
          <p:spPr>
            <a:xfrm>
              <a:off x="7578138" y="4421978"/>
              <a:ext cx="995680" cy="4572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F1DD87F-95CE-4A7D-A2D2-D9CC1EA1FE3F}"/>
                </a:ext>
              </a:extLst>
            </p:cNvPr>
            <p:cNvSpPr/>
            <p:nvPr/>
          </p:nvSpPr>
          <p:spPr>
            <a:xfrm>
              <a:off x="9213898" y="4421978"/>
              <a:ext cx="1315720" cy="4572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bg1"/>
                  </a:solidFill>
                </a:rPr>
                <a:t>Y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0C945E3-1823-485B-BDBE-D0869FAB2D9E}"/>
                </a:ext>
              </a:extLst>
            </p:cNvPr>
            <p:cNvSpPr/>
            <p:nvPr/>
          </p:nvSpPr>
          <p:spPr>
            <a:xfrm>
              <a:off x="8474615" y="3384823"/>
              <a:ext cx="1315720" cy="4572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>
                  <a:solidFill>
                    <a:schemeClr val="bg1"/>
                  </a:solidFill>
                </a:rPr>
                <a:t>B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B4A3C83-EBB8-43F4-ACA6-478E43D417BB}"/>
                </a:ext>
              </a:extLst>
            </p:cNvPr>
            <p:cNvCxnSpPr>
              <a:cxnSpLocks/>
              <a:stCxn id="7" idx="5"/>
              <a:endCxn id="6" idx="0"/>
            </p:cNvCxnSpPr>
            <p:nvPr/>
          </p:nvCxnSpPr>
          <p:spPr>
            <a:xfrm>
              <a:off x="9597652" y="3775068"/>
              <a:ext cx="274107" cy="64691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B10B1FC-D047-4A88-8DE7-0E7753F1947A}"/>
                </a:ext>
              </a:extLst>
            </p:cNvPr>
            <p:cNvCxnSpPr>
              <a:cxnSpLocks/>
              <a:stCxn id="7" idx="3"/>
              <a:endCxn id="5" idx="0"/>
            </p:cNvCxnSpPr>
            <p:nvPr/>
          </p:nvCxnSpPr>
          <p:spPr>
            <a:xfrm flipH="1">
              <a:off x="8075978" y="3775068"/>
              <a:ext cx="591320" cy="64691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1D53136-EB1C-4F7A-B646-52E7867AF720}"/>
                </a:ext>
              </a:extLst>
            </p:cNvPr>
            <p:cNvSpPr/>
            <p:nvPr/>
          </p:nvSpPr>
          <p:spPr>
            <a:xfrm>
              <a:off x="8687919" y="2649768"/>
              <a:ext cx="1045973" cy="4572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bg1"/>
                  </a:solidFill>
                </a:rPr>
                <a:t>D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E64513B-D6E2-4926-9196-0590CDA63C63}"/>
                </a:ext>
              </a:extLst>
            </p:cNvPr>
            <p:cNvCxnSpPr>
              <a:cxnSpLocks/>
              <a:endCxn id="6" idx="7"/>
            </p:cNvCxnSpPr>
            <p:nvPr/>
          </p:nvCxnSpPr>
          <p:spPr>
            <a:xfrm flipH="1">
              <a:off x="10336938" y="2589925"/>
              <a:ext cx="238876" cy="189900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C236A42-757D-4045-9FF4-FD6894214064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7578141" y="2792923"/>
              <a:ext cx="145815" cy="169601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CAC0EFD-2929-46B6-AB72-AAA6EF4F320E}"/>
                </a:ext>
              </a:extLst>
            </p:cNvPr>
            <p:cNvSpPr/>
            <p:nvPr/>
          </p:nvSpPr>
          <p:spPr>
            <a:xfrm>
              <a:off x="6962775" y="2347668"/>
              <a:ext cx="1045973" cy="4572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>
                  <a:solidFill>
                    <a:schemeClr val="bg1"/>
                  </a:solidFill>
                </a:rPr>
                <a:t>A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DAFCCF4-8E01-4497-8109-CD5969730DB7}"/>
                </a:ext>
              </a:extLst>
            </p:cNvPr>
            <p:cNvCxnSpPr>
              <a:cxnSpLocks/>
              <a:stCxn id="13" idx="6"/>
              <a:endCxn id="10" idx="2"/>
            </p:cNvCxnSpPr>
            <p:nvPr/>
          </p:nvCxnSpPr>
          <p:spPr>
            <a:xfrm>
              <a:off x="8008748" y="2576268"/>
              <a:ext cx="679171" cy="3021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64020A-2328-4964-A54C-2771308CD7F4}"/>
                </a:ext>
              </a:extLst>
            </p:cNvPr>
            <p:cNvSpPr/>
            <p:nvPr/>
          </p:nvSpPr>
          <p:spPr>
            <a:xfrm>
              <a:off x="10052828" y="2132725"/>
              <a:ext cx="1045974" cy="457201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bg1"/>
                  </a:solidFill>
                </a:rPr>
                <a:t>C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DD6FF42-BAF3-4BD4-A491-316827CE9DC6}"/>
                </a:ext>
              </a:extLst>
            </p:cNvPr>
            <p:cNvCxnSpPr>
              <a:cxnSpLocks/>
              <a:stCxn id="15" idx="2"/>
              <a:endCxn id="10" idx="7"/>
            </p:cNvCxnSpPr>
            <p:nvPr/>
          </p:nvCxnSpPr>
          <p:spPr>
            <a:xfrm flipH="1">
              <a:off x="9580714" y="2361326"/>
              <a:ext cx="472115" cy="35539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AFC808D-3D2F-4D1F-9914-14571A780D29}"/>
                  </a:ext>
                </a:extLst>
              </p:cNvPr>
              <p:cNvSpPr txBox="1"/>
              <p:nvPr/>
            </p:nvSpPr>
            <p:spPr>
              <a:xfrm>
                <a:off x="5114415" y="3289818"/>
                <a:ext cx="6512903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Blocking backdoor paths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If all non causal paths between  X and Y are blocked, observing is the same as acting</a:t>
                </a:r>
              </a:p>
              <a:p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𝑑𝑜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AFC808D-3D2F-4D1F-9914-14571A780D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415" y="3289818"/>
                <a:ext cx="6512903" cy="2677656"/>
              </a:xfrm>
              <a:prstGeom prst="rect">
                <a:avLst/>
              </a:prstGeom>
              <a:blipFill>
                <a:blip r:embed="rId3"/>
                <a:stretch>
                  <a:fillRect l="-1966" t="-2278" r="-1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813606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2AE72-9C32-4CBD-A000-3FFDC2383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3: Insert/Delete Action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7E754D5-F494-4C72-AFDA-960058BFD4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82535"/>
                <a:ext cx="10515600" cy="2372382"/>
              </a:xfrm>
            </p:spPr>
            <p:txBody>
              <a:bodyPr/>
              <a:lstStyle/>
              <a:p>
                <a:r>
                  <a:rPr lang="en-US" dirty="0"/>
                  <a:t>Rule 3: Insertion/deletion of actions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𝑑𝑜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𝑑𝑜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), 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𝑑𝑜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if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d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sep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begChr m:val="|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lang="en-US" dirty="0"/>
                  <a:t> in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bar>
                          <m:barPr>
                            <m:pos m:val="to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ba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lang="en-US" sz="2400" dirty="0"/>
                  <a:t> is the set of Z-nodes that are not ancestors of any W-nodes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bar>
                          <m:barPr>
                            <m:pos m:val="top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bar>
                      </m:sub>
                    </m:sSub>
                  </m:oMath>
                </a14:m>
                <a:r>
                  <a:rPr lang="en-US" sz="2400" dirty="0"/>
                  <a:t> 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7E754D5-F494-4C72-AFDA-960058BFD4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82535"/>
                <a:ext cx="10515600" cy="2372382"/>
              </a:xfrm>
              <a:blipFill>
                <a:blip r:embed="rId2"/>
                <a:stretch>
                  <a:fillRect l="-1043" t="-4103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D773BD-3919-4887-A413-E9EC9BDD3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72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E73F47E-C91E-4A36-BBCC-412DF727422F}"/>
              </a:ext>
            </a:extLst>
          </p:cNvPr>
          <p:cNvGrpSpPr/>
          <p:nvPr/>
        </p:nvGrpSpPr>
        <p:grpSpPr>
          <a:xfrm>
            <a:off x="1009964" y="3845498"/>
            <a:ext cx="2861850" cy="1965988"/>
            <a:chOff x="6962775" y="2132725"/>
            <a:chExt cx="4136027" cy="2746453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C7ABE26-89BF-4525-BA0A-A3CCAE5F823C}"/>
                </a:ext>
              </a:extLst>
            </p:cNvPr>
            <p:cNvSpPr/>
            <p:nvPr/>
          </p:nvSpPr>
          <p:spPr>
            <a:xfrm>
              <a:off x="7578138" y="4421978"/>
              <a:ext cx="995680" cy="4572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CB5E3AE-86F5-48E6-AAC5-50F6BA738BFB}"/>
                </a:ext>
              </a:extLst>
            </p:cNvPr>
            <p:cNvSpPr/>
            <p:nvPr/>
          </p:nvSpPr>
          <p:spPr>
            <a:xfrm>
              <a:off x="9213898" y="4421978"/>
              <a:ext cx="1315720" cy="4572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bg1"/>
                  </a:solidFill>
                </a:rPr>
                <a:t>Y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DA24891-5AB7-43B4-8A10-5FFD13139198}"/>
                </a:ext>
              </a:extLst>
            </p:cNvPr>
            <p:cNvSpPr/>
            <p:nvPr/>
          </p:nvSpPr>
          <p:spPr>
            <a:xfrm>
              <a:off x="8474615" y="3384823"/>
              <a:ext cx="1315720" cy="4572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>
                  <a:solidFill>
                    <a:schemeClr val="bg1"/>
                  </a:solidFill>
                </a:rPr>
                <a:t>B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88F6DD6-48E1-4750-8C22-8547444C83CD}"/>
                </a:ext>
              </a:extLst>
            </p:cNvPr>
            <p:cNvCxnSpPr>
              <a:stCxn id="8" idx="6"/>
              <a:endCxn id="9" idx="2"/>
            </p:cNvCxnSpPr>
            <p:nvPr/>
          </p:nvCxnSpPr>
          <p:spPr>
            <a:xfrm>
              <a:off x="8573818" y="4650578"/>
              <a:ext cx="6400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B9890F0-BA03-4C04-A62D-8B6B02615E27}"/>
                </a:ext>
              </a:extLst>
            </p:cNvPr>
            <p:cNvCxnSpPr>
              <a:cxnSpLocks/>
              <a:stCxn id="10" idx="5"/>
              <a:endCxn id="9" idx="0"/>
            </p:cNvCxnSpPr>
            <p:nvPr/>
          </p:nvCxnSpPr>
          <p:spPr>
            <a:xfrm>
              <a:off x="9597652" y="3775068"/>
              <a:ext cx="274107" cy="64691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C89A222-75E3-48A3-B9D9-68293629D208}"/>
                </a:ext>
              </a:extLst>
            </p:cNvPr>
            <p:cNvCxnSpPr>
              <a:cxnSpLocks/>
              <a:stCxn id="10" idx="3"/>
              <a:endCxn id="8" idx="0"/>
            </p:cNvCxnSpPr>
            <p:nvPr/>
          </p:nvCxnSpPr>
          <p:spPr>
            <a:xfrm flipH="1">
              <a:off x="8075978" y="3775068"/>
              <a:ext cx="591320" cy="64691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E55865E-B90E-484F-8D51-8FC6A7859C60}"/>
                </a:ext>
              </a:extLst>
            </p:cNvPr>
            <p:cNvSpPr/>
            <p:nvPr/>
          </p:nvSpPr>
          <p:spPr>
            <a:xfrm>
              <a:off x="8687919" y="2649768"/>
              <a:ext cx="1045973" cy="4572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bg1"/>
                  </a:solidFill>
                </a:rPr>
                <a:t>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9A0466F-1CB0-40D9-A981-DE865BEE7F31}"/>
                </a:ext>
              </a:extLst>
            </p:cNvPr>
            <p:cNvCxnSpPr>
              <a:cxnSpLocks/>
              <a:endCxn id="9" idx="7"/>
            </p:cNvCxnSpPr>
            <p:nvPr/>
          </p:nvCxnSpPr>
          <p:spPr>
            <a:xfrm flipH="1">
              <a:off x="10336938" y="2589925"/>
              <a:ext cx="238876" cy="189900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6540F98-7CEA-49EB-B3FF-9B830D7D873F}"/>
                </a:ext>
              </a:extLst>
            </p:cNvPr>
            <p:cNvSpPr/>
            <p:nvPr/>
          </p:nvSpPr>
          <p:spPr>
            <a:xfrm>
              <a:off x="6962775" y="2347668"/>
              <a:ext cx="1045973" cy="4572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>
                  <a:solidFill>
                    <a:schemeClr val="bg1"/>
                  </a:solidFill>
                </a:rPr>
                <a:t>A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CF3DB3C-097B-475F-87A7-338C0850DCA7}"/>
                </a:ext>
              </a:extLst>
            </p:cNvPr>
            <p:cNvCxnSpPr>
              <a:cxnSpLocks/>
              <a:stCxn id="17" idx="6"/>
              <a:endCxn id="14" idx="2"/>
            </p:cNvCxnSpPr>
            <p:nvPr/>
          </p:nvCxnSpPr>
          <p:spPr>
            <a:xfrm>
              <a:off x="8008748" y="2576268"/>
              <a:ext cx="679171" cy="3021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2270D3E-FF05-4B2D-AD9A-106648F6861B}"/>
                </a:ext>
              </a:extLst>
            </p:cNvPr>
            <p:cNvSpPr/>
            <p:nvPr/>
          </p:nvSpPr>
          <p:spPr>
            <a:xfrm>
              <a:off x="10052828" y="2132725"/>
              <a:ext cx="1045974" cy="457201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bg1"/>
                  </a:solidFill>
                </a:rPr>
                <a:t>C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C6DF3A3-97E0-40F9-90FF-1C8C0C99F09B}"/>
                </a:ext>
              </a:extLst>
            </p:cNvPr>
            <p:cNvCxnSpPr>
              <a:cxnSpLocks/>
              <a:stCxn id="19" idx="2"/>
              <a:endCxn id="14" idx="7"/>
            </p:cNvCxnSpPr>
            <p:nvPr/>
          </p:nvCxnSpPr>
          <p:spPr>
            <a:xfrm flipH="1">
              <a:off x="9580714" y="2361326"/>
              <a:ext cx="472115" cy="35539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0ADFF89-DDEF-4893-9DB8-899AEAA95C48}"/>
                  </a:ext>
                </a:extLst>
              </p:cNvPr>
              <p:cNvSpPr txBox="1"/>
              <p:nvPr/>
            </p:nvSpPr>
            <p:spPr>
              <a:xfrm>
                <a:off x="5561798" y="3721297"/>
                <a:ext cx="609760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800"/>
                </a:lvl1pPr>
              </a:lstStyle>
              <a:p>
                <a:r>
                  <a:rPr lang="en-US" dirty="0"/>
                  <a:t>If there is not path from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to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</a:t>
                </a:r>
              </a:p>
              <a:p>
                <a:r>
                  <a:rPr lang="en-US" dirty="0"/>
                  <a:t>you can remove </a:t>
                </a:r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𝑑𝑜</m:t>
                    </m:r>
                    <m:r>
                      <a:rPr lang="en-US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P(</a:t>
                </a:r>
                <a:r>
                  <a:rPr lang="en-US" dirty="0" err="1">
                    <a:solidFill>
                      <a:srgbClr val="FF0000"/>
                    </a:solidFill>
                  </a:rPr>
                  <a:t>D|do</a:t>
                </a:r>
                <a:r>
                  <a:rPr lang="en-US" dirty="0">
                    <a:solidFill>
                      <a:srgbClr val="FF0000"/>
                    </a:solidFill>
                  </a:rPr>
                  <a:t>(X)) </a:t>
                </a:r>
                <a:r>
                  <a:rPr lang="en-US" dirty="0"/>
                  <a:t>= P(D)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0ADFF89-DDEF-4893-9DB8-899AEAA95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798" y="3721297"/>
                <a:ext cx="6097604" cy="2246769"/>
              </a:xfrm>
              <a:prstGeom prst="rect">
                <a:avLst/>
              </a:prstGeom>
              <a:blipFill>
                <a:blip r:embed="rId3"/>
                <a:stretch>
                  <a:fillRect l="-1998" t="-2439" b="-6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210876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00034-2A33-4BD7-8C5A-CF23F8FAF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Do-calculus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D1F1DE-C890-4881-8DD5-4710C2403E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22408"/>
                <a:ext cx="10515600" cy="4954555"/>
              </a:xfrm>
            </p:spPr>
            <p:txBody>
              <a:bodyPr/>
              <a:lstStyle/>
              <a:p>
                <a:r>
                  <a:rPr lang="en-US" dirty="0"/>
                  <a:t>An algorithm for converting “do”-probabilities to “see”-probabilities</a:t>
                </a:r>
              </a:p>
              <a:p>
                <a:r>
                  <a:rPr lang="en-US" dirty="0"/>
                  <a:t>You know the graph, and you have an estimate of the observational probability distribution, and you want to answer:  what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𝑑𝑜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?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You can use the rules of do-calculus to get an answer.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D1F1DE-C890-4881-8DD5-4710C2403E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22408"/>
                <a:ext cx="10515600" cy="4954555"/>
              </a:xfrm>
              <a:blipFill>
                <a:blip r:embed="rId2"/>
                <a:stretch>
                  <a:fillRect l="-1086" t="-2046"/>
                </a:stretch>
              </a:blipFill>
            </p:spPr>
            <p:txBody>
              <a:bodyPr/>
              <a:lstStyle/>
              <a:p>
                <a:r>
                  <a:rPr lang="en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927FE6-E458-41AC-A542-2C3B4D017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40985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09AFC-530C-42D8-9868-51304494D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Do-calculus / Example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76B340-B776-4026-9FD8-435E4FD6B1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82291"/>
                <a:ext cx="10515600" cy="4694672"/>
              </a:xfrm>
            </p:spPr>
            <p:txBody>
              <a:bodyPr/>
              <a:lstStyle/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𝑑𝑜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𝑑𝑜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/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𝑑𝑜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𝑑𝑜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76B340-B776-4026-9FD8-435E4FD6B1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82291"/>
                <a:ext cx="10515600" cy="4694672"/>
              </a:xfrm>
              <a:blipFill>
                <a:blip r:embed="rId2"/>
                <a:stretch>
                  <a:fillRect l="-1043" t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A37179-65DE-4343-90D4-EC019946A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74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9ED994B-F569-47B6-954F-848B6929A380}"/>
              </a:ext>
            </a:extLst>
          </p:cNvPr>
          <p:cNvGrpSpPr/>
          <p:nvPr/>
        </p:nvGrpSpPr>
        <p:grpSpPr>
          <a:xfrm>
            <a:off x="8161534" y="1091954"/>
            <a:ext cx="2861850" cy="1965988"/>
            <a:chOff x="6962775" y="2132725"/>
            <a:chExt cx="4136027" cy="274645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4103B1C-1919-4F37-92B0-89B7F62753FC}"/>
                </a:ext>
              </a:extLst>
            </p:cNvPr>
            <p:cNvSpPr/>
            <p:nvPr/>
          </p:nvSpPr>
          <p:spPr>
            <a:xfrm>
              <a:off x="7578138" y="4421978"/>
              <a:ext cx="995680" cy="4572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427C703-49B2-400D-BE7F-B900CADFB771}"/>
                </a:ext>
              </a:extLst>
            </p:cNvPr>
            <p:cNvSpPr/>
            <p:nvPr/>
          </p:nvSpPr>
          <p:spPr>
            <a:xfrm>
              <a:off x="9213898" y="4421978"/>
              <a:ext cx="1315720" cy="4572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bg1"/>
                  </a:solidFill>
                </a:rPr>
                <a:t>Y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05EBD96-56B2-4A71-BD4E-7387B6E4B0DD}"/>
                </a:ext>
              </a:extLst>
            </p:cNvPr>
            <p:cNvSpPr/>
            <p:nvPr/>
          </p:nvSpPr>
          <p:spPr>
            <a:xfrm>
              <a:off x="8474615" y="3384823"/>
              <a:ext cx="1315720" cy="4572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>
                  <a:solidFill>
                    <a:schemeClr val="bg1"/>
                  </a:solidFill>
                </a:rPr>
                <a:t>B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3DBBAFF-F084-41D2-A2FB-399339305FD9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8573818" y="4650578"/>
              <a:ext cx="6400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E829785-EF0E-49DB-8423-4D1018A89998}"/>
                </a:ext>
              </a:extLst>
            </p:cNvPr>
            <p:cNvCxnSpPr>
              <a:cxnSpLocks/>
              <a:stCxn id="8" idx="5"/>
              <a:endCxn id="7" idx="0"/>
            </p:cNvCxnSpPr>
            <p:nvPr/>
          </p:nvCxnSpPr>
          <p:spPr>
            <a:xfrm>
              <a:off x="9597652" y="3775068"/>
              <a:ext cx="274107" cy="64691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5FEB0DB-F5C1-42D2-B9E1-2DE266FC52B5}"/>
                </a:ext>
              </a:extLst>
            </p:cNvPr>
            <p:cNvCxnSpPr>
              <a:cxnSpLocks/>
              <a:stCxn id="8" idx="3"/>
              <a:endCxn id="6" idx="0"/>
            </p:cNvCxnSpPr>
            <p:nvPr/>
          </p:nvCxnSpPr>
          <p:spPr>
            <a:xfrm flipH="1">
              <a:off x="8075978" y="3775068"/>
              <a:ext cx="591320" cy="64691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DE8A8D3-10D8-4F45-82ED-A890A32182F1}"/>
                </a:ext>
              </a:extLst>
            </p:cNvPr>
            <p:cNvSpPr/>
            <p:nvPr/>
          </p:nvSpPr>
          <p:spPr>
            <a:xfrm>
              <a:off x="8687919" y="2649768"/>
              <a:ext cx="1045973" cy="4572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bg1"/>
                  </a:solidFill>
                </a:rPr>
                <a:t>D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C6BE253-6B42-453F-BA07-68DDFBE2A3FF}"/>
                </a:ext>
              </a:extLst>
            </p:cNvPr>
            <p:cNvCxnSpPr>
              <a:cxnSpLocks/>
              <a:endCxn id="7" idx="7"/>
            </p:cNvCxnSpPr>
            <p:nvPr/>
          </p:nvCxnSpPr>
          <p:spPr>
            <a:xfrm flipH="1">
              <a:off x="10336938" y="2589925"/>
              <a:ext cx="238876" cy="189900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5C789E4-3F35-4B89-B5B5-F459FDAB5EF7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7578141" y="2792923"/>
              <a:ext cx="145815" cy="169601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040D98C-D85B-40EC-8014-B2C6F1430573}"/>
                </a:ext>
              </a:extLst>
            </p:cNvPr>
            <p:cNvSpPr/>
            <p:nvPr/>
          </p:nvSpPr>
          <p:spPr>
            <a:xfrm>
              <a:off x="6962775" y="2347668"/>
              <a:ext cx="1045973" cy="4572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>
                  <a:solidFill>
                    <a:schemeClr val="bg1"/>
                  </a:solidFill>
                </a:rPr>
                <a:t>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8A52B9E-09DF-4139-A27C-9DFF6809C500}"/>
                </a:ext>
              </a:extLst>
            </p:cNvPr>
            <p:cNvCxnSpPr>
              <a:cxnSpLocks/>
              <a:stCxn id="15" idx="6"/>
              <a:endCxn id="12" idx="2"/>
            </p:cNvCxnSpPr>
            <p:nvPr/>
          </p:nvCxnSpPr>
          <p:spPr>
            <a:xfrm>
              <a:off x="8008748" y="2576268"/>
              <a:ext cx="679171" cy="3021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6285C45-EC07-4780-933F-AA855F17E1ED}"/>
                </a:ext>
              </a:extLst>
            </p:cNvPr>
            <p:cNvSpPr/>
            <p:nvPr/>
          </p:nvSpPr>
          <p:spPr>
            <a:xfrm>
              <a:off x="10052828" y="2132725"/>
              <a:ext cx="1045974" cy="457201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bg1"/>
                  </a:solidFill>
                </a:rPr>
                <a:t>C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0E574ED-FECE-412D-9546-299A6BB62ED2}"/>
                </a:ext>
              </a:extLst>
            </p:cNvPr>
            <p:cNvCxnSpPr>
              <a:cxnSpLocks/>
              <a:stCxn id="17" idx="2"/>
              <a:endCxn id="12" idx="7"/>
            </p:cNvCxnSpPr>
            <p:nvPr/>
          </p:nvCxnSpPr>
          <p:spPr>
            <a:xfrm flipH="1">
              <a:off x="9580714" y="2361326"/>
              <a:ext cx="472115" cy="35539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303012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09AFC-530C-42D8-9868-51304494D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Do-calculus / Example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76B340-B776-4026-9FD8-435E4FD6B1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82291"/>
                <a:ext cx="7102651" cy="4694672"/>
              </a:xfrm>
            </p:spPr>
            <p:txBody>
              <a:bodyPr/>
              <a:lstStyle/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𝑑𝑜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𝑑𝑜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/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𝑑𝑜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𝑑𝑜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𝑑𝑜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/>
                        <m:e>
                          <m:r>
                            <a:rPr lang="en-US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𝑑𝑜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76B340-B776-4026-9FD8-435E4FD6B1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82291"/>
                <a:ext cx="7102651" cy="4694672"/>
              </a:xfrm>
              <a:blipFill>
                <a:blip r:embed="rId2"/>
                <a:stretch>
                  <a:fillRect l="-1545" t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A37179-65DE-4343-90D4-EC019946A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75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9ED994B-F569-47B6-954F-848B6929A380}"/>
              </a:ext>
            </a:extLst>
          </p:cNvPr>
          <p:cNvGrpSpPr/>
          <p:nvPr/>
        </p:nvGrpSpPr>
        <p:grpSpPr>
          <a:xfrm>
            <a:off x="8161534" y="1091954"/>
            <a:ext cx="2861850" cy="1965988"/>
            <a:chOff x="6962775" y="2132725"/>
            <a:chExt cx="4136027" cy="274645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4103B1C-1919-4F37-92B0-89B7F62753FC}"/>
                </a:ext>
              </a:extLst>
            </p:cNvPr>
            <p:cNvSpPr/>
            <p:nvPr/>
          </p:nvSpPr>
          <p:spPr>
            <a:xfrm>
              <a:off x="7578138" y="4421978"/>
              <a:ext cx="995680" cy="4572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427C703-49B2-400D-BE7F-B900CADFB771}"/>
                </a:ext>
              </a:extLst>
            </p:cNvPr>
            <p:cNvSpPr/>
            <p:nvPr/>
          </p:nvSpPr>
          <p:spPr>
            <a:xfrm>
              <a:off x="9213898" y="4421978"/>
              <a:ext cx="1315720" cy="4572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bg1"/>
                  </a:solidFill>
                </a:rPr>
                <a:t>Y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05EBD96-56B2-4A71-BD4E-7387B6E4B0DD}"/>
                </a:ext>
              </a:extLst>
            </p:cNvPr>
            <p:cNvSpPr/>
            <p:nvPr/>
          </p:nvSpPr>
          <p:spPr>
            <a:xfrm>
              <a:off x="8474615" y="3384823"/>
              <a:ext cx="1315720" cy="4572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>
                  <a:solidFill>
                    <a:schemeClr val="bg1"/>
                  </a:solidFill>
                </a:rPr>
                <a:t>B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E829785-EF0E-49DB-8423-4D1018A89998}"/>
                </a:ext>
              </a:extLst>
            </p:cNvPr>
            <p:cNvCxnSpPr>
              <a:cxnSpLocks/>
              <a:stCxn id="8" idx="5"/>
              <a:endCxn id="7" idx="0"/>
            </p:cNvCxnSpPr>
            <p:nvPr/>
          </p:nvCxnSpPr>
          <p:spPr>
            <a:xfrm>
              <a:off x="9597652" y="3775068"/>
              <a:ext cx="274107" cy="64691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5FEB0DB-F5C1-42D2-B9E1-2DE266FC52B5}"/>
                </a:ext>
              </a:extLst>
            </p:cNvPr>
            <p:cNvCxnSpPr>
              <a:cxnSpLocks/>
              <a:stCxn id="8" idx="3"/>
              <a:endCxn id="6" idx="0"/>
            </p:cNvCxnSpPr>
            <p:nvPr/>
          </p:nvCxnSpPr>
          <p:spPr>
            <a:xfrm flipH="1">
              <a:off x="8075978" y="3775068"/>
              <a:ext cx="591320" cy="64691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DE8A8D3-10D8-4F45-82ED-A890A32182F1}"/>
                </a:ext>
              </a:extLst>
            </p:cNvPr>
            <p:cNvSpPr/>
            <p:nvPr/>
          </p:nvSpPr>
          <p:spPr>
            <a:xfrm>
              <a:off x="8687919" y="2649768"/>
              <a:ext cx="1045973" cy="4572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bg1"/>
                  </a:solidFill>
                </a:rPr>
                <a:t>D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C6BE253-6B42-453F-BA07-68DDFBE2A3FF}"/>
                </a:ext>
              </a:extLst>
            </p:cNvPr>
            <p:cNvCxnSpPr>
              <a:cxnSpLocks/>
              <a:endCxn id="7" idx="7"/>
            </p:cNvCxnSpPr>
            <p:nvPr/>
          </p:nvCxnSpPr>
          <p:spPr>
            <a:xfrm flipH="1">
              <a:off x="10336938" y="2589925"/>
              <a:ext cx="238876" cy="189900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5C789E4-3F35-4B89-B5B5-F459FDAB5EF7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7578141" y="2792923"/>
              <a:ext cx="145815" cy="169601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040D98C-D85B-40EC-8014-B2C6F1430573}"/>
                </a:ext>
              </a:extLst>
            </p:cNvPr>
            <p:cNvSpPr/>
            <p:nvPr/>
          </p:nvSpPr>
          <p:spPr>
            <a:xfrm>
              <a:off x="6962775" y="2347668"/>
              <a:ext cx="1045973" cy="4572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>
                  <a:solidFill>
                    <a:schemeClr val="bg1"/>
                  </a:solidFill>
                </a:rPr>
                <a:t>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8A52B9E-09DF-4139-A27C-9DFF6809C500}"/>
                </a:ext>
              </a:extLst>
            </p:cNvPr>
            <p:cNvCxnSpPr>
              <a:cxnSpLocks/>
              <a:stCxn id="15" idx="6"/>
              <a:endCxn id="12" idx="2"/>
            </p:cNvCxnSpPr>
            <p:nvPr/>
          </p:nvCxnSpPr>
          <p:spPr>
            <a:xfrm>
              <a:off x="8008748" y="2576268"/>
              <a:ext cx="679171" cy="3021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6285C45-EC07-4780-933F-AA855F17E1ED}"/>
                </a:ext>
              </a:extLst>
            </p:cNvPr>
            <p:cNvSpPr/>
            <p:nvPr/>
          </p:nvSpPr>
          <p:spPr>
            <a:xfrm>
              <a:off x="10052828" y="2132725"/>
              <a:ext cx="1045974" cy="457201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bg1"/>
                  </a:solidFill>
                </a:rPr>
                <a:t>C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0E574ED-FECE-412D-9546-299A6BB62ED2}"/>
                </a:ext>
              </a:extLst>
            </p:cNvPr>
            <p:cNvCxnSpPr>
              <a:cxnSpLocks/>
              <a:stCxn id="17" idx="2"/>
              <a:endCxn id="12" idx="7"/>
            </p:cNvCxnSpPr>
            <p:nvPr/>
          </p:nvCxnSpPr>
          <p:spPr>
            <a:xfrm flipH="1">
              <a:off x="9580714" y="2361326"/>
              <a:ext cx="472115" cy="35539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53DBDA4-9ECE-4003-B4A8-2EDAD08EE4EF}"/>
                  </a:ext>
                </a:extLst>
              </p:cNvPr>
              <p:cNvSpPr txBox="1"/>
              <p:nvPr/>
            </p:nvSpPr>
            <p:spPr>
              <a:xfrm>
                <a:off x="7526955" y="111506"/>
                <a:ext cx="4568791" cy="986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Rule 2: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𝑑𝑜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𝑑𝑜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), 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𝑑𝑜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if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u="sng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begChr m:val="|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lang="en-US" dirty="0"/>
                  <a:t> in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bar>
                          <m:barPr>
                            <m:pos m:val="to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bar>
                        <m:bar>
                          <m:ba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ba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53DBDA4-9ECE-4003-B4A8-2EDAD08EE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955" y="111506"/>
                <a:ext cx="4568791" cy="986873"/>
              </a:xfrm>
              <a:prstGeom prst="rect">
                <a:avLst/>
              </a:prstGeom>
              <a:blipFill>
                <a:blip r:embed="rId3"/>
                <a:stretch>
                  <a:fillRect l="-1202" t="-3086" b="-3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2D30CD8-0901-46CB-A0EE-CCBC8C233D9E}"/>
                  </a:ext>
                </a:extLst>
              </p:cNvPr>
              <p:cNvSpPr txBox="1"/>
              <p:nvPr/>
            </p:nvSpPr>
            <p:spPr>
              <a:xfrm>
                <a:off x="8885276" y="3705726"/>
                <a:ext cx="1885393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Rule 2 with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←∅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2D30CD8-0901-46CB-A0EE-CCBC8C233D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5276" y="3705726"/>
                <a:ext cx="1885393" cy="1754326"/>
              </a:xfrm>
              <a:prstGeom prst="rect">
                <a:avLst/>
              </a:prstGeom>
              <a:blipFill>
                <a:blip r:embed="rId4"/>
                <a:stretch>
                  <a:fillRect l="-2913" t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745519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09AFC-530C-42D8-9868-51304494D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Do-calculus / Example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76B340-B776-4026-9FD8-435E4FD6B1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82291"/>
                <a:ext cx="7102651" cy="469467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𝑑𝑜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𝑑𝑜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/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𝑑𝑜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𝑑𝑜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𝑑𝑜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/>
                        <m:e>
                          <m:r>
                            <a:rPr lang="en-US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𝑑𝑜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𝑑𝑜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/>
                        <m:e>
                          <m:r>
                            <a:rPr lang="en-US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76B340-B776-4026-9FD8-435E4FD6B1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82291"/>
                <a:ext cx="7102651" cy="4694672"/>
              </a:xfrm>
              <a:blipFill>
                <a:blip r:embed="rId2"/>
                <a:stretch>
                  <a:fillRect l="-1545" t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A37179-65DE-4343-90D4-EC019946A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76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9ED994B-F569-47B6-954F-848B6929A380}"/>
              </a:ext>
            </a:extLst>
          </p:cNvPr>
          <p:cNvGrpSpPr/>
          <p:nvPr/>
        </p:nvGrpSpPr>
        <p:grpSpPr>
          <a:xfrm>
            <a:off x="8161534" y="1091954"/>
            <a:ext cx="2861850" cy="1965988"/>
            <a:chOff x="6962775" y="2132725"/>
            <a:chExt cx="4136027" cy="274645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4103B1C-1919-4F37-92B0-89B7F62753FC}"/>
                </a:ext>
              </a:extLst>
            </p:cNvPr>
            <p:cNvSpPr/>
            <p:nvPr/>
          </p:nvSpPr>
          <p:spPr>
            <a:xfrm>
              <a:off x="7578138" y="4421978"/>
              <a:ext cx="995680" cy="4572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427C703-49B2-400D-BE7F-B900CADFB771}"/>
                </a:ext>
              </a:extLst>
            </p:cNvPr>
            <p:cNvSpPr/>
            <p:nvPr/>
          </p:nvSpPr>
          <p:spPr>
            <a:xfrm>
              <a:off x="9213898" y="4421978"/>
              <a:ext cx="1315720" cy="4572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bg1"/>
                  </a:solidFill>
                </a:rPr>
                <a:t>Y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05EBD96-56B2-4A71-BD4E-7387B6E4B0DD}"/>
                </a:ext>
              </a:extLst>
            </p:cNvPr>
            <p:cNvSpPr/>
            <p:nvPr/>
          </p:nvSpPr>
          <p:spPr>
            <a:xfrm>
              <a:off x="8474615" y="3384823"/>
              <a:ext cx="1315720" cy="4572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>
                  <a:solidFill>
                    <a:schemeClr val="bg1"/>
                  </a:solidFill>
                </a:rPr>
                <a:t>B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3DBBAFF-F084-41D2-A2FB-399339305FD9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8573818" y="4650578"/>
              <a:ext cx="6400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E829785-EF0E-49DB-8423-4D1018A89998}"/>
                </a:ext>
              </a:extLst>
            </p:cNvPr>
            <p:cNvCxnSpPr>
              <a:cxnSpLocks/>
              <a:stCxn id="8" idx="5"/>
              <a:endCxn id="7" idx="0"/>
            </p:cNvCxnSpPr>
            <p:nvPr/>
          </p:nvCxnSpPr>
          <p:spPr>
            <a:xfrm>
              <a:off x="9597652" y="3775068"/>
              <a:ext cx="274107" cy="64691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DE8A8D3-10D8-4F45-82ED-A890A32182F1}"/>
                </a:ext>
              </a:extLst>
            </p:cNvPr>
            <p:cNvSpPr/>
            <p:nvPr/>
          </p:nvSpPr>
          <p:spPr>
            <a:xfrm>
              <a:off x="8687919" y="2649768"/>
              <a:ext cx="1045973" cy="4572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bg1"/>
                  </a:solidFill>
                </a:rPr>
                <a:t>D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C6BE253-6B42-453F-BA07-68DDFBE2A3FF}"/>
                </a:ext>
              </a:extLst>
            </p:cNvPr>
            <p:cNvCxnSpPr>
              <a:cxnSpLocks/>
              <a:endCxn id="7" idx="7"/>
            </p:cNvCxnSpPr>
            <p:nvPr/>
          </p:nvCxnSpPr>
          <p:spPr>
            <a:xfrm flipH="1">
              <a:off x="10336938" y="2589925"/>
              <a:ext cx="238876" cy="189900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040D98C-D85B-40EC-8014-B2C6F1430573}"/>
                </a:ext>
              </a:extLst>
            </p:cNvPr>
            <p:cNvSpPr/>
            <p:nvPr/>
          </p:nvSpPr>
          <p:spPr>
            <a:xfrm>
              <a:off x="6962775" y="2347668"/>
              <a:ext cx="1045973" cy="4572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>
                  <a:solidFill>
                    <a:schemeClr val="bg1"/>
                  </a:solidFill>
                </a:rPr>
                <a:t>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8A52B9E-09DF-4139-A27C-9DFF6809C500}"/>
                </a:ext>
              </a:extLst>
            </p:cNvPr>
            <p:cNvCxnSpPr>
              <a:cxnSpLocks/>
              <a:stCxn id="15" idx="6"/>
              <a:endCxn id="12" idx="2"/>
            </p:cNvCxnSpPr>
            <p:nvPr/>
          </p:nvCxnSpPr>
          <p:spPr>
            <a:xfrm>
              <a:off x="8008748" y="2576268"/>
              <a:ext cx="679171" cy="3021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6285C45-EC07-4780-933F-AA855F17E1ED}"/>
                </a:ext>
              </a:extLst>
            </p:cNvPr>
            <p:cNvSpPr/>
            <p:nvPr/>
          </p:nvSpPr>
          <p:spPr>
            <a:xfrm>
              <a:off x="10052828" y="2132725"/>
              <a:ext cx="1045974" cy="457201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bg1"/>
                  </a:solidFill>
                </a:rPr>
                <a:t>C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0E574ED-FECE-412D-9546-299A6BB62ED2}"/>
                </a:ext>
              </a:extLst>
            </p:cNvPr>
            <p:cNvCxnSpPr>
              <a:cxnSpLocks/>
              <a:stCxn id="17" idx="2"/>
              <a:endCxn id="12" idx="7"/>
            </p:cNvCxnSpPr>
            <p:nvPr/>
          </p:nvCxnSpPr>
          <p:spPr>
            <a:xfrm flipH="1">
              <a:off x="9580714" y="2361326"/>
              <a:ext cx="472115" cy="35539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53DBDA4-9ECE-4003-B4A8-2EDAD08EE4EF}"/>
                  </a:ext>
                </a:extLst>
              </p:cNvPr>
              <p:cNvSpPr txBox="1"/>
              <p:nvPr/>
            </p:nvSpPr>
            <p:spPr>
              <a:xfrm>
                <a:off x="7526955" y="111506"/>
                <a:ext cx="4568791" cy="986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Rule 3: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𝑑𝑜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𝑑𝑜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), 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𝑑𝑜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if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u="sng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begChr m:val="|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lang="en-US" dirty="0"/>
                  <a:t> in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bar>
                          <m:barPr>
                            <m:pos m:val="to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ba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53DBDA4-9ECE-4003-B4A8-2EDAD08EE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955" y="111506"/>
                <a:ext cx="4568791" cy="986873"/>
              </a:xfrm>
              <a:prstGeom prst="rect">
                <a:avLst/>
              </a:prstGeom>
              <a:blipFill>
                <a:blip r:embed="rId3"/>
                <a:stretch>
                  <a:fillRect l="-1202" t="-3086" r="-668" b="-3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2D30CD8-0901-46CB-A0EE-CCBC8C233D9E}"/>
                  </a:ext>
                </a:extLst>
              </p:cNvPr>
              <p:cNvSpPr txBox="1"/>
              <p:nvPr/>
            </p:nvSpPr>
            <p:spPr>
              <a:xfrm>
                <a:off x="8885276" y="3705726"/>
                <a:ext cx="1885393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Rule 3 with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←∅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←∅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  <a:p>
                <a:endParaRPr lang="en-US" b="0" dirty="0"/>
              </a:p>
              <a:p>
                <a:endParaRPr lang="en-US" b="0" dirty="0"/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2D30CD8-0901-46CB-A0EE-CCBC8C233D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5276" y="3705726"/>
                <a:ext cx="1885393" cy="2585323"/>
              </a:xfrm>
              <a:prstGeom prst="rect">
                <a:avLst/>
              </a:prstGeom>
              <a:blipFill>
                <a:blip r:embed="rId4"/>
                <a:stretch>
                  <a:fillRect l="-2913" t="-1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00347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09AFC-530C-42D8-9868-51304494D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Backdoor criterion: estimate the average treatment effect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76B340-B776-4026-9FD8-435E4FD6B1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82291"/>
                <a:ext cx="7102651" cy="469467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𝑑𝑜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𝑑𝑜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/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𝑑𝑜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𝑑𝑜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𝑑𝑜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/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𝑑𝑜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𝑑𝑜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/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76B340-B776-4026-9FD8-435E4FD6B1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82291"/>
                <a:ext cx="7102651" cy="4694672"/>
              </a:xfrm>
              <a:blipFill>
                <a:blip r:embed="rId2"/>
                <a:stretch>
                  <a:fillRect l="-1545" t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A37179-65DE-4343-90D4-EC019946A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77</a:t>
            </a:fld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06F8300-7507-479D-A6BC-617B82012531}"/>
              </a:ext>
            </a:extLst>
          </p:cNvPr>
          <p:cNvGrpSpPr/>
          <p:nvPr/>
        </p:nvGrpSpPr>
        <p:grpSpPr>
          <a:xfrm>
            <a:off x="8161534" y="1091954"/>
            <a:ext cx="2861850" cy="1965988"/>
            <a:chOff x="6962775" y="2132725"/>
            <a:chExt cx="4136027" cy="2746453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4D3C1B8-DD17-48F4-ADF3-C433A11284CC}"/>
                </a:ext>
              </a:extLst>
            </p:cNvPr>
            <p:cNvSpPr/>
            <p:nvPr/>
          </p:nvSpPr>
          <p:spPr>
            <a:xfrm>
              <a:off x="7578138" y="4421978"/>
              <a:ext cx="995680" cy="4572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AA92C8B-C3D3-49A7-9ABA-AC9CE18C2D6D}"/>
                </a:ext>
              </a:extLst>
            </p:cNvPr>
            <p:cNvSpPr/>
            <p:nvPr/>
          </p:nvSpPr>
          <p:spPr>
            <a:xfrm>
              <a:off x="9213898" y="4421978"/>
              <a:ext cx="1315720" cy="4572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bg1"/>
                  </a:solidFill>
                </a:rPr>
                <a:t>Y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FFEA4C3-4B4E-4283-A78F-CD4216ECE663}"/>
                </a:ext>
              </a:extLst>
            </p:cNvPr>
            <p:cNvSpPr/>
            <p:nvPr/>
          </p:nvSpPr>
          <p:spPr>
            <a:xfrm>
              <a:off x="8474615" y="3384823"/>
              <a:ext cx="1315720" cy="4572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>
                  <a:solidFill>
                    <a:schemeClr val="bg1"/>
                  </a:solidFill>
                </a:rPr>
                <a:t>B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129C7A4-A6F5-4761-BB04-5E69F8F41E2A}"/>
                </a:ext>
              </a:extLst>
            </p:cNvPr>
            <p:cNvCxnSpPr>
              <a:stCxn id="22" idx="6"/>
              <a:endCxn id="23" idx="2"/>
            </p:cNvCxnSpPr>
            <p:nvPr/>
          </p:nvCxnSpPr>
          <p:spPr>
            <a:xfrm>
              <a:off x="8573818" y="4650578"/>
              <a:ext cx="6400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85D8F87-5E3F-4627-8044-9D52D99409DB}"/>
                </a:ext>
              </a:extLst>
            </p:cNvPr>
            <p:cNvCxnSpPr>
              <a:cxnSpLocks/>
              <a:stCxn id="24" idx="5"/>
              <a:endCxn id="23" idx="0"/>
            </p:cNvCxnSpPr>
            <p:nvPr/>
          </p:nvCxnSpPr>
          <p:spPr>
            <a:xfrm>
              <a:off x="9597652" y="3775068"/>
              <a:ext cx="274107" cy="64691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E9D0CE3-BBBB-45ED-9C29-8EAFC98FBEED}"/>
                </a:ext>
              </a:extLst>
            </p:cNvPr>
            <p:cNvCxnSpPr>
              <a:cxnSpLocks/>
              <a:stCxn id="24" idx="3"/>
              <a:endCxn id="22" idx="0"/>
            </p:cNvCxnSpPr>
            <p:nvPr/>
          </p:nvCxnSpPr>
          <p:spPr>
            <a:xfrm flipH="1">
              <a:off x="8075978" y="3775068"/>
              <a:ext cx="591320" cy="64691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8E4E926-A7B0-4C24-9ED4-6AAAEA7A57CE}"/>
                </a:ext>
              </a:extLst>
            </p:cNvPr>
            <p:cNvSpPr/>
            <p:nvPr/>
          </p:nvSpPr>
          <p:spPr>
            <a:xfrm>
              <a:off x="8687919" y="2649768"/>
              <a:ext cx="1045973" cy="4572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bg1"/>
                  </a:solidFill>
                </a:rPr>
                <a:t>D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FD35B4F-2033-4D21-86DF-7413EE69F29E}"/>
                </a:ext>
              </a:extLst>
            </p:cNvPr>
            <p:cNvCxnSpPr>
              <a:cxnSpLocks/>
              <a:endCxn id="23" idx="7"/>
            </p:cNvCxnSpPr>
            <p:nvPr/>
          </p:nvCxnSpPr>
          <p:spPr>
            <a:xfrm flipH="1">
              <a:off x="10336938" y="2589925"/>
              <a:ext cx="238876" cy="189900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947F16A-219B-4C89-8792-2074E1324F35}"/>
                </a:ext>
              </a:extLst>
            </p:cNvPr>
            <p:cNvCxnSpPr>
              <a:cxnSpLocks/>
              <a:endCxn id="22" idx="1"/>
            </p:cNvCxnSpPr>
            <p:nvPr/>
          </p:nvCxnSpPr>
          <p:spPr>
            <a:xfrm>
              <a:off x="7578141" y="2792923"/>
              <a:ext cx="145815" cy="169601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34D632E-852C-4AD6-BE95-446688CC1C17}"/>
                </a:ext>
              </a:extLst>
            </p:cNvPr>
            <p:cNvSpPr/>
            <p:nvPr/>
          </p:nvSpPr>
          <p:spPr>
            <a:xfrm>
              <a:off x="6962775" y="2347668"/>
              <a:ext cx="1045973" cy="4572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>
                  <a:solidFill>
                    <a:schemeClr val="bg1"/>
                  </a:solidFill>
                </a:rPr>
                <a:t>A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BD5E8DB-7A7F-4594-A9D2-81BE0EFD5261}"/>
                </a:ext>
              </a:extLst>
            </p:cNvPr>
            <p:cNvCxnSpPr>
              <a:cxnSpLocks/>
              <a:stCxn id="31" idx="6"/>
              <a:endCxn id="28" idx="2"/>
            </p:cNvCxnSpPr>
            <p:nvPr/>
          </p:nvCxnSpPr>
          <p:spPr>
            <a:xfrm>
              <a:off x="8008748" y="2576268"/>
              <a:ext cx="679171" cy="3021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E69151D-0C8F-40A9-AE2E-B9BA86F3BD49}"/>
                </a:ext>
              </a:extLst>
            </p:cNvPr>
            <p:cNvSpPr/>
            <p:nvPr/>
          </p:nvSpPr>
          <p:spPr>
            <a:xfrm>
              <a:off x="10052828" y="2132725"/>
              <a:ext cx="1045974" cy="457201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bg1"/>
                  </a:solidFill>
                </a:rPr>
                <a:t>C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9F1CBFF-1715-494A-9E6E-C9E0EFD25B34}"/>
                </a:ext>
              </a:extLst>
            </p:cNvPr>
            <p:cNvCxnSpPr>
              <a:cxnSpLocks/>
              <a:stCxn id="33" idx="2"/>
              <a:endCxn id="28" idx="7"/>
            </p:cNvCxnSpPr>
            <p:nvPr/>
          </p:nvCxnSpPr>
          <p:spPr>
            <a:xfrm flipH="1">
              <a:off x="9580714" y="2361326"/>
              <a:ext cx="472115" cy="35539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5B734DE-06C2-4945-B6B9-6E1C914E2BCB}"/>
              </a:ext>
            </a:extLst>
          </p:cNvPr>
          <p:cNvSpPr txBox="1"/>
          <p:nvPr/>
        </p:nvSpPr>
        <p:spPr>
          <a:xfrm>
            <a:off x="7844589" y="3570973"/>
            <a:ext cx="34169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Find a set of pre-treatment covariates that block all backdoor paths, and “adjust” for their influence</a:t>
            </a:r>
          </a:p>
        </p:txBody>
      </p:sp>
    </p:spTree>
    <p:extLst>
      <p:ext uri="{BB962C8B-B14F-4D97-AF65-F5344CB8AC3E}">
        <p14:creationId xmlns:p14="http://schemas.microsoft.com/office/powerpoint/2010/main" val="101170266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09AFC-530C-42D8-9868-51304494D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Do-calculus / Example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76B340-B776-4026-9FD8-435E4FD6B1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82291"/>
                <a:ext cx="10515600" cy="4694672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What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𝑑𝑜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𝑑𝑜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𝑑𝑜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𝑑𝑜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l-GR" sz="2400" dirty="0"/>
                  <a:t> </a:t>
                </a:r>
                <a:r>
                  <a:rPr lang="en-US" sz="2400" dirty="0"/>
                  <a:t>		</a:t>
                </a:r>
                <a:r>
                  <a:rPr lang="el-GR" sz="2000" dirty="0"/>
                  <a:t>[</a:t>
                </a:r>
                <a:r>
                  <a:rPr lang="en-US" sz="2000" dirty="0"/>
                  <a:t>Probability axioms]</a:t>
                </a:r>
              </a:p>
              <a:p>
                <a:pPr marL="0" indent="0">
                  <a:buNone/>
                </a:pPr>
                <a:r>
                  <a:rPr lang="en-US" sz="2400" dirty="0"/>
                  <a:t>		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𝑑𝑜</m:t>
                            </m:r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),</m:t>
                            </m:r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𝑑𝑜</m:t>
                            </m:r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𝑑𝑜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400" b="0" i="1" dirty="0">
                    <a:latin typeface="Cambria Math" panose="02040503050406030204" pitchFamily="18" charset="0"/>
                  </a:rPr>
                  <a:t>	 	</a:t>
                </a:r>
                <a:r>
                  <a:rPr lang="en-US" sz="2000" dirty="0"/>
                  <a:t>[Rule 2: exchange t/do(t)]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 	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𝑑𝑜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𝑑𝑜</m:t>
                            </m:r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400" b="0" i="1" dirty="0">
                    <a:latin typeface="Cambria Math" panose="02040503050406030204" pitchFamily="18" charset="0"/>
                  </a:rPr>
                  <a:t>	</a:t>
                </a:r>
                <a:r>
                  <a:rPr lang="en-US" sz="2000" dirty="0"/>
                  <a:t>                [Rule 2: exchange do(S)/S]</a:t>
                </a:r>
              </a:p>
              <a:p>
                <a:pPr marL="0" indent="0">
                  <a:buNone/>
                </a:pPr>
                <a:r>
                  <a:rPr lang="en-US" sz="2000" dirty="0"/>
                  <a:t>		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𝑑𝑜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400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			</a:t>
                </a:r>
                <a:r>
                  <a:rPr lang="en-US" sz="2000" dirty="0"/>
                  <a:t>[Rule 3: Remove do(S)]</a:t>
                </a:r>
              </a:p>
              <a:p>
                <a:pPr marL="0" indent="0">
                  <a:buNone/>
                </a:pPr>
                <a:r>
                  <a:rPr lang="en-US" sz="2000" dirty="0"/>
                  <a:t>		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/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𝑑𝑜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𝑑𝑜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m:rPr>
                            <m:nor/>
                          </m:rP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	</m:t>
                        </m:r>
                      </m:e>
                    </m:nary>
                  </m:oMath>
                </a14:m>
                <a:r>
                  <a:rPr lang="en-US" sz="2400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	</a:t>
                </a:r>
                <a:r>
                  <a:rPr lang="en-US" sz="2000" dirty="0"/>
                  <a:t>[Probability axioms]</a:t>
                </a:r>
                <a:endParaRPr lang="en-US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		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/>
                          <m:e>
                            <m:r>
                              <a:rPr lang="en-US" sz="240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4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400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𝑑𝑜</m:t>
                            </m:r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m:rPr>
                            <m:nor/>
                          </m:rP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	</m:t>
                        </m:r>
                      </m:e>
                    </m:nary>
                  </m:oMath>
                </a14:m>
                <a:r>
                  <a:rPr lang="en-US" sz="2400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	</a:t>
                </a:r>
                <a:r>
                  <a:rPr lang="en-US" sz="2000" dirty="0"/>
                  <a:t>[Rule 2: Exchange t/do(t)]</a:t>
                </a:r>
              </a:p>
              <a:p>
                <a:pPr marL="0" indent="0">
                  <a:buNone/>
                </a:pPr>
                <a:r>
                  <a:rPr lang="en-US" sz="2000" dirty="0"/>
                  <a:t>		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/>
                          <m:e>
                            <m:r>
                              <a:rPr lang="en-US" sz="24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4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400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240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40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m:rPr>
                            <m:nor/>
                          </m:rP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	</m:t>
                        </m:r>
                      </m:e>
                    </m:nary>
                  </m:oMath>
                </a14:m>
                <a:r>
                  <a:rPr lang="en-US" sz="2400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		</a:t>
                </a:r>
                <a:r>
                  <a:rPr lang="en-US" sz="2000" dirty="0"/>
                  <a:t>[Rule 3: Remove do(t)]</a:t>
                </a:r>
              </a:p>
              <a:p>
                <a:pPr marL="0" indent="0">
                  <a:buNone/>
                </a:pPr>
                <a:endParaRPr lang="en-US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76B340-B776-4026-9FD8-435E4FD6B1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82291"/>
                <a:ext cx="10515600" cy="4694672"/>
              </a:xfrm>
              <a:blipFill>
                <a:blip r:embed="rId2"/>
                <a:stretch>
                  <a:fillRect l="-81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A37179-65DE-4343-90D4-EC019946A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78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9ED994B-F569-47B6-954F-848B6929A380}"/>
              </a:ext>
            </a:extLst>
          </p:cNvPr>
          <p:cNvGrpSpPr/>
          <p:nvPr/>
        </p:nvGrpSpPr>
        <p:grpSpPr>
          <a:xfrm>
            <a:off x="7376160" y="839223"/>
            <a:ext cx="4711126" cy="1390946"/>
            <a:chOff x="6453709" y="2936049"/>
            <a:chExt cx="6808652" cy="194312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4103B1C-1919-4F37-92B0-89B7F62753FC}"/>
                </a:ext>
              </a:extLst>
            </p:cNvPr>
            <p:cNvSpPr/>
            <p:nvPr/>
          </p:nvSpPr>
          <p:spPr>
            <a:xfrm>
              <a:off x="6453709" y="4421977"/>
              <a:ext cx="2120108" cy="457201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bg1"/>
                  </a:solidFill>
                </a:rPr>
                <a:t>Smoking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427C703-49B2-400D-BE7F-B900CADFB771}"/>
                </a:ext>
              </a:extLst>
            </p:cNvPr>
            <p:cNvSpPr/>
            <p:nvPr/>
          </p:nvSpPr>
          <p:spPr>
            <a:xfrm>
              <a:off x="11528243" y="4421977"/>
              <a:ext cx="1734118" cy="457201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bg1"/>
                  </a:solidFill>
                </a:rPr>
                <a:t>Cancer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05EBD96-56B2-4A71-BD4E-7387B6E4B0DD}"/>
                </a:ext>
              </a:extLst>
            </p:cNvPr>
            <p:cNvSpPr/>
            <p:nvPr/>
          </p:nvSpPr>
          <p:spPr>
            <a:xfrm>
              <a:off x="8907955" y="2936049"/>
              <a:ext cx="1548063" cy="57404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>
                  <a:solidFill>
                    <a:schemeClr val="bg1"/>
                  </a:solidFill>
                </a:rPr>
                <a:t>Gene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3DBBAFF-F084-41D2-A2FB-399339305FD9}"/>
                </a:ext>
              </a:extLst>
            </p:cNvPr>
            <p:cNvCxnSpPr>
              <a:cxnSpLocks/>
              <a:stCxn id="6" idx="6"/>
              <a:endCxn id="26" idx="2"/>
            </p:cNvCxnSpPr>
            <p:nvPr/>
          </p:nvCxnSpPr>
          <p:spPr>
            <a:xfrm flipV="1">
              <a:off x="8573817" y="4642959"/>
              <a:ext cx="952382" cy="761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E829785-EF0E-49DB-8423-4D1018A89998}"/>
                </a:ext>
              </a:extLst>
            </p:cNvPr>
            <p:cNvCxnSpPr>
              <a:cxnSpLocks/>
              <a:stCxn id="8" idx="5"/>
              <a:endCxn id="7" idx="0"/>
            </p:cNvCxnSpPr>
            <p:nvPr/>
          </p:nvCxnSpPr>
          <p:spPr>
            <a:xfrm>
              <a:off x="10229310" y="3426026"/>
              <a:ext cx="2165992" cy="99595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5FEB0DB-F5C1-42D2-B9E1-2DE266FC52B5}"/>
                </a:ext>
              </a:extLst>
            </p:cNvPr>
            <p:cNvCxnSpPr>
              <a:cxnSpLocks/>
              <a:stCxn id="8" idx="3"/>
              <a:endCxn id="6" idx="0"/>
            </p:cNvCxnSpPr>
            <p:nvPr/>
          </p:nvCxnSpPr>
          <p:spPr>
            <a:xfrm flipH="1">
              <a:off x="7513764" y="3426026"/>
              <a:ext cx="1620900" cy="99595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B4FB12A3-243B-415B-A7D1-39142C71B6F4}"/>
              </a:ext>
            </a:extLst>
          </p:cNvPr>
          <p:cNvSpPr/>
          <p:nvPr/>
        </p:nvSpPr>
        <p:spPr>
          <a:xfrm>
            <a:off x="9502115" y="1897438"/>
            <a:ext cx="713214" cy="32727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bg1"/>
                </a:solidFill>
              </a:rPr>
              <a:t>Tar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8ECFE14-A459-40FC-91D4-57C8C86CDF0B}"/>
              </a:ext>
            </a:extLst>
          </p:cNvPr>
          <p:cNvCxnSpPr>
            <a:cxnSpLocks/>
            <a:stCxn id="26" idx="6"/>
            <a:endCxn id="7" idx="2"/>
          </p:cNvCxnSpPr>
          <p:nvPr/>
        </p:nvCxnSpPr>
        <p:spPr>
          <a:xfrm>
            <a:off x="10215329" y="2061077"/>
            <a:ext cx="672065" cy="545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36522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D2C44-19AB-40FA-B2A2-3406EE59F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Do-calculus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6415C-2D12-48D0-96C7-5E436B8A8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8240"/>
            <a:ext cx="10515600" cy="5018723"/>
          </a:xfrm>
        </p:spPr>
        <p:txBody>
          <a:bodyPr/>
          <a:lstStyle/>
          <a:p>
            <a:r>
              <a:rPr lang="en-US" dirty="0"/>
              <a:t>Allows us to get post-intervention probabilities from pre-intervention probabilities</a:t>
            </a:r>
          </a:p>
          <a:p>
            <a:r>
              <a:rPr lang="en-US" dirty="0"/>
              <a:t>Complete for identification of post-intervention probabilities:</a:t>
            </a:r>
          </a:p>
          <a:p>
            <a:pPr lvl="1"/>
            <a:r>
              <a:rPr lang="en-US" dirty="0"/>
              <a:t>If we can identify a post-intervention probability from the pre-intervention probability, we can do this using some combination of do-calculus rules+ the axioms of probability.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3005BC-CC30-44A4-894D-E2D903E5D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17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Interventions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CCDCE5-4316-4054-8E01-72147F453FFE}" type="slidenum">
              <a:rPr lang="el-GR" smtClean="0"/>
              <a:pPr>
                <a:defRPr/>
              </a:pPr>
              <a:t>8</a:t>
            </a:fld>
            <a:endParaRPr lang="el-GR"/>
          </a:p>
        </p:txBody>
      </p:sp>
      <p:sp>
        <p:nvSpPr>
          <p:cNvPr id="6" name="Rounded Rectangle 5"/>
          <p:cNvSpPr/>
          <p:nvPr/>
        </p:nvSpPr>
        <p:spPr>
          <a:xfrm>
            <a:off x="2011743" y="2289487"/>
            <a:ext cx="1224136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Smoking</a:t>
            </a:r>
            <a:endParaRPr lang="el-G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94266" y="3412379"/>
            <a:ext cx="1317477" cy="4086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C000"/>
                </a:solidFill>
              </a:rPr>
              <a:t>Yellow Teeth</a:t>
            </a:r>
            <a:endParaRPr lang="el-GR" sz="1400" dirty="0">
              <a:solidFill>
                <a:srgbClr val="FFC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907354" y="3412379"/>
            <a:ext cx="1410646" cy="4086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CVD</a:t>
            </a:r>
            <a:endParaRPr lang="el-GR" dirty="0">
              <a:solidFill>
                <a:srgbClr val="0070C0"/>
              </a:solidFill>
            </a:endParaRPr>
          </a:p>
        </p:txBody>
      </p:sp>
      <p:cxnSp>
        <p:nvCxnSpPr>
          <p:cNvPr id="9" name="Straight Arrow Connector 8"/>
          <p:cNvCxnSpPr>
            <a:stCxn id="6" idx="2"/>
            <a:endCxn id="7" idx="0"/>
          </p:cNvCxnSpPr>
          <p:nvPr/>
        </p:nvCxnSpPr>
        <p:spPr>
          <a:xfrm flipH="1">
            <a:off x="1353005" y="2721535"/>
            <a:ext cx="1270806" cy="690844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  <a:endCxn id="8" idx="0"/>
          </p:cNvCxnSpPr>
          <p:nvPr/>
        </p:nvCxnSpPr>
        <p:spPr>
          <a:xfrm>
            <a:off x="2623811" y="2721535"/>
            <a:ext cx="988866" cy="690844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265717" y="1882010"/>
            <a:ext cx="545522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Intervening on the effect: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 You stain half your sample’s teeth yellow, you whiten the teeth of the rest.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Smokers do not have yellow teeth more than non-smokers.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28" y="2131006"/>
            <a:ext cx="624754" cy="933274"/>
          </a:xfrm>
          <a:prstGeom prst="rect">
            <a:avLst/>
          </a:prstGeom>
        </p:spPr>
      </p:pic>
      <p:cxnSp>
        <p:nvCxnSpPr>
          <p:cNvPr id="14" name="Straight Arrow Connector 13"/>
          <p:cNvCxnSpPr>
            <a:stCxn id="13" idx="2"/>
          </p:cNvCxnSpPr>
          <p:nvPr/>
        </p:nvCxnSpPr>
        <p:spPr>
          <a:xfrm flipH="1">
            <a:off x="1305527" y="3064280"/>
            <a:ext cx="47478" cy="3661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Multiply 18"/>
          <p:cNvSpPr/>
          <p:nvPr/>
        </p:nvSpPr>
        <p:spPr>
          <a:xfrm>
            <a:off x="1572207" y="2748846"/>
            <a:ext cx="832402" cy="578563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Things you can do with a Causal Bayesian Network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973666" y="1480110"/>
                <a:ext cx="6096000" cy="470898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000" dirty="0"/>
                  <a:t>Factorize the joint probability distribution.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sz="20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000" dirty="0"/>
                  <a:t>Answer questions like: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2000" dirty="0"/>
                  <a:t>What is the probability of getting CVD if I have high levels of Protein X?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P(CVD| Levels of Protein X=high ) = ?</a:t>
                </a:r>
                <a:endParaRPr lang="en-US" sz="2800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US" sz="2000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2000" dirty="0"/>
                  <a:t>Is Smoking independent from  Fatigue given  Levels of Protein X?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0" i="0" dirty="0" smtClean="0">
                        <a:solidFill>
                          <a:schemeClr val="tx1"/>
                        </a:solidFill>
                      </a:rPr>
                      <m:t>Smoking</m:t>
                    </m:r>
                    <m:r>
                      <a:rPr lang="en-US" sz="2000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chemeClr val="tx1"/>
                        </a:solidFill>
                      </a:rPr>
                      <m:t>Fatigue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chemeClr val="tx1"/>
                        </a:solidFill>
                      </a:rPr>
                      <m:t>|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chemeClr val="tx1"/>
                        </a:solidFill>
                      </a:rPr>
                      <m:t>Levels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chemeClr val="tx1"/>
                        </a:solidFill>
                      </a:rPr>
                      <m:t>of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chemeClr val="tx1"/>
                        </a:solidFill>
                      </a:rPr>
                      <m:t>Protein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chemeClr val="tx1"/>
                        </a:solidFill>
                      </a:rPr>
                      <m:t>X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chemeClr val="tx1"/>
                        </a:solidFill>
                      </a:rPr>
                      <m:t>?</m:t>
                    </m:r>
                  </m:oMath>
                </a14:m>
                <a:endParaRPr lang="en-US" sz="2000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US" sz="2000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2000" dirty="0"/>
                  <a:t>Will I reduce the probability of getting CVD if I design a drug that lowers the levels of protein X?	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FF0000"/>
                    </a:solidFill>
                  </a:rPr>
                  <a:t>P(</a:t>
                </a:r>
                <a:r>
                  <a:rPr lang="en-US" sz="2000" dirty="0" err="1">
                    <a:solidFill>
                      <a:srgbClr val="FF0000"/>
                    </a:solidFill>
                  </a:rPr>
                  <a:t>CVD|do</a:t>
                </a:r>
                <a:r>
                  <a:rPr lang="en-US" sz="2000" dirty="0">
                    <a:solidFill>
                      <a:srgbClr val="FF0000"/>
                    </a:solidFill>
                  </a:rPr>
                  <a:t>(Levels of Protein X=low))</a:t>
                </a:r>
                <a:r>
                  <a:rPr lang="en-US" sz="2000" dirty="0"/>
                  <a:t>?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666" y="1480110"/>
                <a:ext cx="6096000" cy="4708981"/>
              </a:xfrm>
              <a:prstGeom prst="rect">
                <a:avLst/>
              </a:prstGeom>
              <a:blipFill>
                <a:blip r:embed="rId2"/>
                <a:stretch>
                  <a:fillRect l="-1100" t="-907" b="-14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7509933" y="1820333"/>
            <a:ext cx="3558932" cy="4359064"/>
            <a:chOff x="6038684" y="1286168"/>
            <a:chExt cx="4037063" cy="5056020"/>
          </a:xfrm>
        </p:grpSpPr>
        <p:cxnSp>
          <p:nvCxnSpPr>
            <p:cNvPr id="7" name="AutoShape 7"/>
            <p:cNvCxnSpPr>
              <a:cxnSpLocks noChangeShapeType="1"/>
              <a:stCxn id="21" idx="2"/>
              <a:endCxn id="25" idx="0"/>
            </p:cNvCxnSpPr>
            <p:nvPr/>
          </p:nvCxnSpPr>
          <p:spPr bwMode="auto">
            <a:xfrm>
              <a:off x="7669709" y="2425315"/>
              <a:ext cx="934931" cy="563622"/>
            </a:xfrm>
            <a:prstGeom prst="straightConnector1">
              <a:avLst/>
            </a:prstGeom>
            <a:ln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" name="AutoShape 14"/>
            <p:cNvCxnSpPr>
              <a:cxnSpLocks noChangeShapeType="1"/>
              <a:stCxn id="27" idx="2"/>
              <a:endCxn id="28" idx="0"/>
            </p:cNvCxnSpPr>
            <p:nvPr/>
          </p:nvCxnSpPr>
          <p:spPr bwMode="auto">
            <a:xfrm flipH="1">
              <a:off x="8663219" y="4819034"/>
              <a:ext cx="349" cy="307022"/>
            </a:xfrm>
            <a:prstGeom prst="straightConnector1">
              <a:avLst/>
            </a:prstGeom>
            <a:ln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" name="AutoShape 16"/>
            <p:cNvCxnSpPr>
              <a:cxnSpLocks noChangeShapeType="1"/>
              <a:stCxn id="25" idx="2"/>
              <a:endCxn id="26" idx="0"/>
            </p:cNvCxnSpPr>
            <p:nvPr/>
          </p:nvCxnSpPr>
          <p:spPr bwMode="auto">
            <a:xfrm>
              <a:off x="8604640" y="3746798"/>
              <a:ext cx="12" cy="271262"/>
            </a:xfrm>
            <a:prstGeom prst="straightConnector1">
              <a:avLst/>
            </a:prstGeom>
            <a:ln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" name="AutoShape 20"/>
            <p:cNvCxnSpPr>
              <a:cxnSpLocks noChangeShapeType="1"/>
              <a:stCxn id="19" idx="2"/>
              <a:endCxn id="25" idx="0"/>
            </p:cNvCxnSpPr>
            <p:nvPr/>
          </p:nvCxnSpPr>
          <p:spPr bwMode="auto">
            <a:xfrm flipH="1">
              <a:off x="8604640" y="2459670"/>
              <a:ext cx="845955" cy="529267"/>
            </a:xfrm>
            <a:prstGeom prst="straightConnector1">
              <a:avLst/>
            </a:prstGeom>
            <a:ln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8214019" y="5126056"/>
              <a:ext cx="946592" cy="1216132"/>
              <a:chOff x="7586221" y="4311505"/>
              <a:chExt cx="946592" cy="1216132"/>
            </a:xfrm>
          </p:grpSpPr>
          <p:sp>
            <p:nvSpPr>
              <p:cNvPr id="28" name="Text Box 21"/>
              <p:cNvSpPr txBox="1">
                <a:spLocks noChangeArrowheads="1"/>
              </p:cNvSpPr>
              <p:nvPr/>
            </p:nvSpPr>
            <p:spPr bwMode="auto">
              <a:xfrm>
                <a:off x="7586221" y="4311505"/>
                <a:ext cx="898399" cy="392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 defTabSz="4232275"/>
                <a:r>
                  <a:rPr lang="en-US" sz="1600" dirty="0"/>
                  <a:t>Fatigue</a:t>
                </a:r>
              </a:p>
            </p:txBody>
          </p:sp>
          <p:pic>
            <p:nvPicPr>
              <p:cNvPr id="29" name="Picture 28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371" r="12353" b="15257"/>
              <a:stretch/>
            </p:blipFill>
            <p:spPr>
              <a:xfrm>
                <a:off x="7645137" y="4663821"/>
                <a:ext cx="887676" cy="863816"/>
              </a:xfrm>
              <a:prstGeom prst="rect">
                <a:avLst/>
              </a:prstGeom>
            </p:spPr>
          </p:pic>
        </p:grpSp>
        <p:grpSp>
          <p:nvGrpSpPr>
            <p:cNvPr id="12" name="Group 11"/>
            <p:cNvGrpSpPr/>
            <p:nvPr/>
          </p:nvGrpSpPr>
          <p:grpSpPr>
            <a:xfrm>
              <a:off x="8168618" y="4018059"/>
              <a:ext cx="930983" cy="800975"/>
              <a:chOff x="6986306" y="3521720"/>
              <a:chExt cx="930983" cy="800975"/>
            </a:xfrm>
          </p:grpSpPr>
          <p:sp>
            <p:nvSpPr>
              <p:cNvPr id="26" name="Text Box 12"/>
              <p:cNvSpPr txBox="1">
                <a:spLocks noChangeArrowheads="1"/>
              </p:cNvSpPr>
              <p:nvPr/>
            </p:nvSpPr>
            <p:spPr bwMode="auto">
              <a:xfrm>
                <a:off x="6986306" y="3521720"/>
                <a:ext cx="872067" cy="392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/>
                  <a:t>CVD</a:t>
                </a:r>
              </a:p>
            </p:txBody>
          </p:sp>
          <p:pic>
            <p:nvPicPr>
              <p:cNvPr id="27" name="Picture 26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09" t="9507" r="9167" b="6790"/>
              <a:stretch/>
            </p:blipFill>
            <p:spPr>
              <a:xfrm>
                <a:off x="7045222" y="3828742"/>
                <a:ext cx="872067" cy="493953"/>
              </a:xfrm>
              <a:prstGeom prst="rect">
                <a:avLst/>
              </a:prstGeom>
            </p:spPr>
          </p:pic>
        </p:grpSp>
        <p:grpSp>
          <p:nvGrpSpPr>
            <p:cNvPr id="13" name="Group 12"/>
            <p:cNvGrpSpPr/>
            <p:nvPr/>
          </p:nvGrpSpPr>
          <p:grpSpPr>
            <a:xfrm>
              <a:off x="8152363" y="2988937"/>
              <a:ext cx="1786432" cy="757861"/>
              <a:chOff x="6424873" y="2488835"/>
              <a:chExt cx="1962653" cy="757861"/>
            </a:xfrm>
          </p:grpSpPr>
          <p:sp>
            <p:nvSpPr>
              <p:cNvPr id="24" name="Text Box 17"/>
              <p:cNvSpPr txBox="1">
                <a:spLocks noChangeArrowheads="1"/>
              </p:cNvSpPr>
              <p:nvPr/>
            </p:nvSpPr>
            <p:spPr bwMode="auto">
              <a:xfrm>
                <a:off x="7308309" y="2600027"/>
                <a:ext cx="1079217" cy="6068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/>
                  <a:t>Levels of Protein X</a:t>
                </a:r>
              </a:p>
            </p:txBody>
          </p:sp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24873" y="2488835"/>
                <a:ext cx="993782" cy="757861"/>
              </a:xfrm>
              <a:prstGeom prst="rect">
                <a:avLst/>
              </a:prstGeom>
            </p:spPr>
          </p:pic>
        </p:grpSp>
        <p:grpSp>
          <p:nvGrpSpPr>
            <p:cNvPr id="14" name="Group 13"/>
            <p:cNvGrpSpPr/>
            <p:nvPr/>
          </p:nvGrpSpPr>
          <p:grpSpPr>
            <a:xfrm>
              <a:off x="6038684" y="2935787"/>
              <a:ext cx="1346326" cy="772345"/>
              <a:chOff x="5647016" y="3141659"/>
              <a:chExt cx="1346326" cy="772345"/>
            </a:xfrm>
          </p:grpSpPr>
          <p:sp>
            <p:nvSpPr>
              <p:cNvPr id="22" name="Text Box 11"/>
              <p:cNvSpPr txBox="1">
                <a:spLocks noChangeArrowheads="1"/>
              </p:cNvSpPr>
              <p:nvPr/>
            </p:nvSpPr>
            <p:spPr bwMode="auto">
              <a:xfrm>
                <a:off x="6147342" y="3235732"/>
                <a:ext cx="846000" cy="678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/>
                  <a:t>Yellow </a:t>
                </a:r>
              </a:p>
              <a:p>
                <a:pPr algn="ctr"/>
                <a:r>
                  <a:rPr lang="en-US" sz="1600" dirty="0"/>
                  <a:t>Teeth</a:t>
                </a:r>
              </a:p>
            </p:txBody>
          </p:sp>
          <p:pic>
            <p:nvPicPr>
              <p:cNvPr id="23" name="Picture 22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0494"/>
              <a:stretch/>
            </p:blipFill>
            <p:spPr>
              <a:xfrm rot="5400000">
                <a:off x="5571338" y="3217337"/>
                <a:ext cx="757843" cy="606488"/>
              </a:xfrm>
              <a:prstGeom prst="rect">
                <a:avLst/>
              </a:prstGeom>
            </p:spPr>
          </p:pic>
        </p:grpSp>
        <p:grpSp>
          <p:nvGrpSpPr>
            <p:cNvPr id="15" name="Group 14"/>
            <p:cNvGrpSpPr/>
            <p:nvPr/>
          </p:nvGrpSpPr>
          <p:grpSpPr>
            <a:xfrm>
              <a:off x="7149027" y="1286168"/>
              <a:ext cx="1171214" cy="1139147"/>
              <a:chOff x="5983966" y="1032939"/>
              <a:chExt cx="1171214" cy="1139147"/>
            </a:xfrm>
          </p:grpSpPr>
          <p:sp>
            <p:nvSpPr>
              <p:cNvPr id="20" name="Text Box 10"/>
              <p:cNvSpPr txBox="1">
                <a:spLocks noChangeArrowheads="1"/>
              </p:cNvSpPr>
              <p:nvPr/>
            </p:nvSpPr>
            <p:spPr bwMode="auto">
              <a:xfrm>
                <a:off x="6124530" y="1032939"/>
                <a:ext cx="1030650" cy="392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dirty="0"/>
                  <a:t>Smoking</a:t>
                </a:r>
              </a:p>
            </p:txBody>
          </p:sp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83966" y="1345938"/>
                <a:ext cx="1041363" cy="826148"/>
              </a:xfrm>
              <a:prstGeom prst="rect">
                <a:avLst/>
              </a:prstGeom>
            </p:spPr>
          </p:pic>
        </p:grpSp>
        <p:grpSp>
          <p:nvGrpSpPr>
            <p:cNvPr id="16" name="Group 15"/>
            <p:cNvGrpSpPr/>
            <p:nvPr/>
          </p:nvGrpSpPr>
          <p:grpSpPr>
            <a:xfrm>
              <a:off x="8825444" y="1291761"/>
              <a:ext cx="1250303" cy="1167909"/>
              <a:chOff x="7915661" y="1073632"/>
              <a:chExt cx="1250303" cy="1167909"/>
            </a:xfrm>
          </p:grpSpPr>
          <p:sp>
            <p:nvSpPr>
              <p:cNvPr id="18" name="Text Box 18"/>
              <p:cNvSpPr txBox="1">
                <a:spLocks noChangeArrowheads="1"/>
              </p:cNvSpPr>
              <p:nvPr/>
            </p:nvSpPr>
            <p:spPr bwMode="auto">
              <a:xfrm>
                <a:off x="7915661" y="1073632"/>
                <a:ext cx="1250303" cy="392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dirty="0"/>
                  <a:t>Medicine Y</a:t>
                </a:r>
              </a:p>
            </p:txBody>
          </p:sp>
          <p:pic>
            <p:nvPicPr>
              <p:cNvPr id="19" name="Picture 18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506"/>
              <a:stretch/>
            </p:blipFill>
            <p:spPr>
              <a:xfrm>
                <a:off x="8045512" y="1416228"/>
                <a:ext cx="990600" cy="825313"/>
              </a:xfrm>
              <a:prstGeom prst="rect">
                <a:avLst/>
              </a:prstGeom>
            </p:spPr>
          </p:pic>
        </p:grpSp>
        <p:cxnSp>
          <p:nvCxnSpPr>
            <p:cNvPr id="17" name="AutoShape 14"/>
            <p:cNvCxnSpPr>
              <a:cxnSpLocks noChangeShapeType="1"/>
              <a:stCxn id="21" idx="2"/>
            </p:cNvCxnSpPr>
            <p:nvPr/>
          </p:nvCxnSpPr>
          <p:spPr bwMode="auto">
            <a:xfrm flipH="1">
              <a:off x="6672681" y="2425315"/>
              <a:ext cx="997028" cy="495881"/>
            </a:xfrm>
            <a:prstGeom prst="straightConnector1">
              <a:avLst/>
            </a:prstGeom>
            <a:ln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3635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Interventions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CCDCE5-4316-4054-8E01-72147F453FFE}" type="slidenum">
              <a:rPr lang="el-GR" smtClean="0"/>
              <a:pPr>
                <a:defRPr/>
              </a:pPr>
              <a:t>9</a:t>
            </a:fld>
            <a:endParaRPr lang="el-GR"/>
          </a:p>
        </p:txBody>
      </p:sp>
      <p:grpSp>
        <p:nvGrpSpPr>
          <p:cNvPr id="5" name="Group 4"/>
          <p:cNvGrpSpPr/>
          <p:nvPr/>
        </p:nvGrpSpPr>
        <p:grpSpPr>
          <a:xfrm>
            <a:off x="694266" y="2289487"/>
            <a:ext cx="3623734" cy="1531515"/>
            <a:chOff x="787399" y="3694956"/>
            <a:chExt cx="3623734" cy="1531515"/>
          </a:xfrm>
        </p:grpSpPr>
        <p:sp>
          <p:nvSpPr>
            <p:cNvPr id="6" name="Rounded Rectangle 5"/>
            <p:cNvSpPr/>
            <p:nvPr/>
          </p:nvSpPr>
          <p:spPr>
            <a:xfrm>
              <a:off x="2104876" y="3694956"/>
              <a:ext cx="1224136" cy="4320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Smoking</a:t>
              </a:r>
              <a:endParaRPr lang="el-GR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787399" y="4817848"/>
              <a:ext cx="1317477" cy="4086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FFC000"/>
                  </a:solidFill>
                </a:rPr>
                <a:t>Yellow Teeth</a:t>
              </a:r>
              <a:endParaRPr lang="el-GR" sz="1400" dirty="0">
                <a:solidFill>
                  <a:srgbClr val="FFC000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000487" y="4817848"/>
              <a:ext cx="1410646" cy="4086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0" rIns="36000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CVD</a:t>
              </a:r>
              <a:endParaRPr lang="el-GR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6" idx="2"/>
              <a:endCxn id="8" idx="0"/>
            </p:cNvCxnSpPr>
            <p:nvPr/>
          </p:nvCxnSpPr>
          <p:spPr>
            <a:xfrm>
              <a:off x="2716944" y="4127004"/>
              <a:ext cx="988866" cy="690844"/>
            </a:xfrm>
            <a:prstGeom prst="straightConnector1">
              <a:avLst/>
            </a:prstGeom>
            <a:ln>
              <a:headEnd type="none" w="med" len="med"/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6265717" y="1882010"/>
            <a:ext cx="54552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Graph Surgery/do operator removes all edges that are incoming to the manipulated 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Causal relationships are now described by the </a:t>
            </a:r>
            <a:r>
              <a:rPr lang="en-US" sz="2400" b="1" dirty="0"/>
              <a:t>manipulated graph.</a:t>
            </a:r>
            <a:r>
              <a:rPr lang="en-US" sz="2400" dirty="0"/>
              <a:t>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28" y="2131006"/>
            <a:ext cx="624754" cy="933274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stCxn id="12" idx="2"/>
          </p:cNvCxnSpPr>
          <p:nvPr/>
        </p:nvCxnSpPr>
        <p:spPr>
          <a:xfrm flipH="1">
            <a:off x="1305527" y="3064280"/>
            <a:ext cx="47478" cy="3661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633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17248</TotalTime>
  <Words>4461</Words>
  <Application>Microsoft Macintosh PowerPoint</Application>
  <PresentationFormat>Widescreen</PresentationFormat>
  <Paragraphs>1118</Paragraphs>
  <Slides>80</Slides>
  <Notes>25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7" baseType="lpstr">
      <vt:lpstr>AR ESSENCE</vt:lpstr>
      <vt:lpstr>Arial</vt:lpstr>
      <vt:lpstr>Calibri</vt:lpstr>
      <vt:lpstr>Calibri Light</vt:lpstr>
      <vt:lpstr>Cambria Math</vt:lpstr>
      <vt:lpstr>Helvetica</vt:lpstr>
      <vt:lpstr>Office Theme</vt:lpstr>
      <vt:lpstr>Modelling causality</vt:lpstr>
      <vt:lpstr>Reminder: Association is not Causality</vt:lpstr>
      <vt:lpstr>In this lecture</vt:lpstr>
      <vt:lpstr>Modeling causality</vt:lpstr>
      <vt:lpstr>Modeling Causality</vt:lpstr>
      <vt:lpstr>Modeling Interventions</vt:lpstr>
      <vt:lpstr>Modeling Interventions</vt:lpstr>
      <vt:lpstr>Modeling Interventions</vt:lpstr>
      <vt:lpstr>Modeling Interventions</vt:lpstr>
      <vt:lpstr>Modeling probabilistic causality</vt:lpstr>
      <vt:lpstr>Causal Markov Condition</vt:lpstr>
      <vt:lpstr>Causal Markov Condition</vt:lpstr>
      <vt:lpstr>Causal Markov Condition and the JPD</vt:lpstr>
      <vt:lpstr>Causal Markov Condition and the JPD</vt:lpstr>
      <vt:lpstr>Causal Markov Condition and the JPD</vt:lpstr>
      <vt:lpstr>Factorization with the CMC</vt:lpstr>
      <vt:lpstr>Causal Bayesian Network</vt:lpstr>
      <vt:lpstr>Factorization with the CMC</vt:lpstr>
      <vt:lpstr>Factorization with the CMC</vt:lpstr>
      <vt:lpstr>Factorization with the CMC</vt:lpstr>
      <vt:lpstr>Things you can do with a Causal Bayesian Network</vt:lpstr>
      <vt:lpstr>CMC and conditional independencies</vt:lpstr>
      <vt:lpstr>CMC and conditional independencies</vt:lpstr>
      <vt:lpstr>CMC and conditional independencies</vt:lpstr>
      <vt:lpstr>Querying CMC</vt:lpstr>
      <vt:lpstr>Querying CMC</vt:lpstr>
      <vt:lpstr>Querying CMC</vt:lpstr>
      <vt:lpstr>Querying CMC</vt:lpstr>
      <vt:lpstr>Querying CMC</vt:lpstr>
      <vt:lpstr>Do the math</vt:lpstr>
      <vt:lpstr>Do the math</vt:lpstr>
      <vt:lpstr>Do the math</vt:lpstr>
      <vt:lpstr>Do the math</vt:lpstr>
      <vt:lpstr>Do the math</vt:lpstr>
      <vt:lpstr>Do the math</vt:lpstr>
      <vt:lpstr>The d-separation criterion</vt:lpstr>
      <vt:lpstr>Example</vt:lpstr>
      <vt:lpstr>Causal Chains</vt:lpstr>
      <vt:lpstr>Causal Chains</vt:lpstr>
      <vt:lpstr>Causal Forks</vt:lpstr>
      <vt:lpstr>Causal Forks</vt:lpstr>
      <vt:lpstr>Chains and forks</vt:lpstr>
      <vt:lpstr>Colliders</vt:lpstr>
      <vt:lpstr>Colliders</vt:lpstr>
      <vt:lpstr>Colliders</vt:lpstr>
      <vt:lpstr>Colliders</vt:lpstr>
      <vt:lpstr>(non) colliders</vt:lpstr>
      <vt:lpstr>(non) colliders</vt:lpstr>
      <vt:lpstr>The d-separation criterion</vt:lpstr>
      <vt:lpstr>The d-separation criterion</vt:lpstr>
      <vt:lpstr>The d-separation criterion</vt:lpstr>
      <vt:lpstr>The d-separation criterion</vt:lpstr>
      <vt:lpstr>The d-separation criterion</vt:lpstr>
      <vt:lpstr>The d-separation criterion</vt:lpstr>
      <vt:lpstr>The d-separation criterion</vt:lpstr>
      <vt:lpstr>D-separation: overview</vt:lpstr>
      <vt:lpstr>Things you can do with a Causal Bayesian Network</vt:lpstr>
      <vt:lpstr>Probabilistic Inference: Easy</vt:lpstr>
      <vt:lpstr>Probabilistic Inference:</vt:lpstr>
      <vt:lpstr>Probabilistic Inference: Easy</vt:lpstr>
      <vt:lpstr>Probabilistic Inference: Easy</vt:lpstr>
      <vt:lpstr>Probabilistic Inference: Hard</vt:lpstr>
      <vt:lpstr>Probabilistic Inference: Hard</vt:lpstr>
      <vt:lpstr>Things you can do with a Causal Bayesian Network</vt:lpstr>
      <vt:lpstr>Causal Inference</vt:lpstr>
      <vt:lpstr>The do-calculus</vt:lpstr>
      <vt:lpstr>Notation used in the do-calculus</vt:lpstr>
      <vt:lpstr>PowerPoint Presentation</vt:lpstr>
      <vt:lpstr>PowerPoint Presentation</vt:lpstr>
      <vt:lpstr>Rule 1: Insert/Delete Observation</vt:lpstr>
      <vt:lpstr>Rule 2: Action/Observation exchange </vt:lpstr>
      <vt:lpstr>Rule 3: Insert/Delete Action</vt:lpstr>
      <vt:lpstr>Do-calculus</vt:lpstr>
      <vt:lpstr>Do-calculus / Example 1</vt:lpstr>
      <vt:lpstr>Do-calculus / Example 1</vt:lpstr>
      <vt:lpstr>Do-calculus / Example 1</vt:lpstr>
      <vt:lpstr>Backdoor criterion: estimate the average treatment effect </vt:lpstr>
      <vt:lpstr>Do-calculus / Example 2</vt:lpstr>
      <vt:lpstr>Do-calculus</vt:lpstr>
      <vt:lpstr>Things you can do with a Causal Bayesian Network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Association</dc:title>
  <dc:creator>Sofia Triantafillou</dc:creator>
  <cp:lastModifiedBy>Sofia Triantafillou</cp:lastModifiedBy>
  <cp:revision>487</cp:revision>
  <dcterms:created xsi:type="dcterms:W3CDTF">2014-12-16T08:55:45Z</dcterms:created>
  <dcterms:modified xsi:type="dcterms:W3CDTF">2022-10-14T12:34:36Z</dcterms:modified>
</cp:coreProperties>
</file>