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8" r:id="rId1"/>
  </p:sldMasterIdLst>
  <p:notesMasterIdLst>
    <p:notesMasterId r:id="rId120"/>
  </p:notesMasterIdLst>
  <p:handoutMasterIdLst>
    <p:handoutMasterId r:id="rId121"/>
  </p:handoutMasterIdLst>
  <p:sldIdLst>
    <p:sldId id="1038" r:id="rId2"/>
    <p:sldId id="1039" r:id="rId3"/>
    <p:sldId id="612" r:id="rId4"/>
    <p:sldId id="404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1069" r:id="rId13"/>
    <p:sldId id="1070" r:id="rId14"/>
    <p:sldId id="442" r:id="rId15"/>
    <p:sldId id="499" r:id="rId16"/>
    <p:sldId id="501" r:id="rId17"/>
    <p:sldId id="435" r:id="rId18"/>
    <p:sldId id="446" r:id="rId19"/>
    <p:sldId id="447" r:id="rId20"/>
    <p:sldId id="448" r:id="rId21"/>
    <p:sldId id="449" r:id="rId22"/>
    <p:sldId id="720" r:id="rId23"/>
    <p:sldId id="776" r:id="rId24"/>
    <p:sldId id="646" r:id="rId25"/>
    <p:sldId id="1042" r:id="rId26"/>
    <p:sldId id="1043" r:id="rId27"/>
    <p:sldId id="780" r:id="rId28"/>
    <p:sldId id="1044" r:id="rId29"/>
    <p:sldId id="784" r:id="rId30"/>
    <p:sldId id="786" r:id="rId31"/>
    <p:sldId id="654" r:id="rId32"/>
    <p:sldId id="789" r:id="rId33"/>
    <p:sldId id="814" r:id="rId34"/>
    <p:sldId id="828" r:id="rId35"/>
    <p:sldId id="1045" r:id="rId36"/>
    <p:sldId id="827" r:id="rId37"/>
    <p:sldId id="816" r:id="rId38"/>
    <p:sldId id="817" r:id="rId39"/>
    <p:sldId id="830" r:id="rId40"/>
    <p:sldId id="855" r:id="rId41"/>
    <p:sldId id="832" r:id="rId42"/>
    <p:sldId id="866" r:id="rId43"/>
    <p:sldId id="867" r:id="rId44"/>
    <p:sldId id="868" r:id="rId45"/>
    <p:sldId id="869" r:id="rId46"/>
    <p:sldId id="870" r:id="rId47"/>
    <p:sldId id="871" r:id="rId48"/>
    <p:sldId id="860" r:id="rId49"/>
    <p:sldId id="872" r:id="rId50"/>
    <p:sldId id="838" r:id="rId51"/>
    <p:sldId id="943" r:id="rId52"/>
    <p:sldId id="874" r:id="rId53"/>
    <p:sldId id="840" r:id="rId54"/>
    <p:sldId id="841" r:id="rId55"/>
    <p:sldId id="843" r:id="rId56"/>
    <p:sldId id="875" r:id="rId57"/>
    <p:sldId id="877" r:id="rId58"/>
    <p:sldId id="878" r:id="rId59"/>
    <p:sldId id="879" r:id="rId60"/>
    <p:sldId id="881" r:id="rId61"/>
    <p:sldId id="882" r:id="rId62"/>
    <p:sldId id="909" r:id="rId63"/>
    <p:sldId id="912" r:id="rId64"/>
    <p:sldId id="913" r:id="rId65"/>
    <p:sldId id="914" r:id="rId66"/>
    <p:sldId id="942" r:id="rId67"/>
    <p:sldId id="915" r:id="rId68"/>
    <p:sldId id="916" r:id="rId69"/>
    <p:sldId id="944" r:id="rId70"/>
    <p:sldId id="917" r:id="rId71"/>
    <p:sldId id="919" r:id="rId72"/>
    <p:sldId id="941" r:id="rId73"/>
    <p:sldId id="920" r:id="rId74"/>
    <p:sldId id="649" r:id="rId75"/>
    <p:sldId id="921" r:id="rId76"/>
    <p:sldId id="672" r:id="rId77"/>
    <p:sldId id="674" r:id="rId78"/>
    <p:sldId id="922" r:id="rId79"/>
    <p:sldId id="923" r:id="rId80"/>
    <p:sldId id="924" r:id="rId81"/>
    <p:sldId id="1035" r:id="rId82"/>
    <p:sldId id="1036" r:id="rId83"/>
    <p:sldId id="1037" r:id="rId84"/>
    <p:sldId id="925" r:id="rId85"/>
    <p:sldId id="927" r:id="rId86"/>
    <p:sldId id="926" r:id="rId87"/>
    <p:sldId id="945" r:id="rId88"/>
    <p:sldId id="796" r:id="rId89"/>
    <p:sldId id="1030" r:id="rId90"/>
    <p:sldId id="1072" r:id="rId91"/>
    <p:sldId id="1073" r:id="rId92"/>
    <p:sldId id="1074" r:id="rId93"/>
    <p:sldId id="1075" r:id="rId94"/>
    <p:sldId id="1076" r:id="rId95"/>
    <p:sldId id="1077" r:id="rId96"/>
    <p:sldId id="1078" r:id="rId97"/>
    <p:sldId id="1079" r:id="rId98"/>
    <p:sldId id="1080" r:id="rId99"/>
    <p:sldId id="1081" r:id="rId100"/>
    <p:sldId id="1082" r:id="rId101"/>
    <p:sldId id="1088" r:id="rId102"/>
    <p:sldId id="1089" r:id="rId103"/>
    <p:sldId id="1090" r:id="rId104"/>
    <p:sldId id="1091" r:id="rId105"/>
    <p:sldId id="1092" r:id="rId106"/>
    <p:sldId id="1093" r:id="rId107"/>
    <p:sldId id="1094" r:id="rId108"/>
    <p:sldId id="1095" r:id="rId109"/>
    <p:sldId id="1096" r:id="rId110"/>
    <p:sldId id="541" r:id="rId111"/>
    <p:sldId id="462" r:id="rId112"/>
    <p:sldId id="502" r:id="rId113"/>
    <p:sldId id="463" r:id="rId114"/>
    <p:sldId id="464" r:id="rId115"/>
    <p:sldId id="465" r:id="rId116"/>
    <p:sldId id="466" r:id="rId117"/>
    <p:sldId id="467" r:id="rId118"/>
    <p:sldId id="1067" r:id="rId1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E67D67-F592-4811-8B40-1885A2B49EDE}">
          <p14:sldIdLst>
            <p14:sldId id="1038"/>
            <p14:sldId id="1039"/>
            <p14:sldId id="612"/>
            <p14:sldId id="404"/>
            <p14:sldId id="450"/>
            <p14:sldId id="451"/>
            <p14:sldId id="452"/>
            <p14:sldId id="453"/>
            <p14:sldId id="454"/>
            <p14:sldId id="455"/>
            <p14:sldId id="456"/>
            <p14:sldId id="1069"/>
            <p14:sldId id="1070"/>
            <p14:sldId id="442"/>
            <p14:sldId id="499"/>
            <p14:sldId id="501"/>
            <p14:sldId id="435"/>
            <p14:sldId id="446"/>
            <p14:sldId id="447"/>
            <p14:sldId id="448"/>
            <p14:sldId id="449"/>
            <p14:sldId id="720"/>
            <p14:sldId id="776"/>
            <p14:sldId id="646"/>
            <p14:sldId id="1042"/>
            <p14:sldId id="1043"/>
            <p14:sldId id="780"/>
            <p14:sldId id="1044"/>
            <p14:sldId id="784"/>
            <p14:sldId id="786"/>
            <p14:sldId id="654"/>
            <p14:sldId id="789"/>
            <p14:sldId id="814"/>
            <p14:sldId id="828"/>
            <p14:sldId id="1045"/>
            <p14:sldId id="827"/>
            <p14:sldId id="816"/>
            <p14:sldId id="817"/>
            <p14:sldId id="830"/>
            <p14:sldId id="855"/>
            <p14:sldId id="832"/>
            <p14:sldId id="866"/>
            <p14:sldId id="867"/>
            <p14:sldId id="868"/>
            <p14:sldId id="869"/>
            <p14:sldId id="870"/>
            <p14:sldId id="871"/>
            <p14:sldId id="860"/>
            <p14:sldId id="872"/>
            <p14:sldId id="838"/>
            <p14:sldId id="943"/>
            <p14:sldId id="874"/>
            <p14:sldId id="840"/>
            <p14:sldId id="841"/>
            <p14:sldId id="843"/>
            <p14:sldId id="875"/>
            <p14:sldId id="877"/>
            <p14:sldId id="878"/>
            <p14:sldId id="879"/>
            <p14:sldId id="881"/>
            <p14:sldId id="882"/>
            <p14:sldId id="909"/>
            <p14:sldId id="912"/>
            <p14:sldId id="913"/>
            <p14:sldId id="914"/>
            <p14:sldId id="942"/>
            <p14:sldId id="915"/>
            <p14:sldId id="916"/>
            <p14:sldId id="944"/>
            <p14:sldId id="917"/>
            <p14:sldId id="919"/>
            <p14:sldId id="941"/>
            <p14:sldId id="920"/>
            <p14:sldId id="649"/>
            <p14:sldId id="921"/>
            <p14:sldId id="672"/>
            <p14:sldId id="674"/>
            <p14:sldId id="922"/>
            <p14:sldId id="923"/>
            <p14:sldId id="924"/>
            <p14:sldId id="1035"/>
            <p14:sldId id="1036"/>
            <p14:sldId id="1037"/>
            <p14:sldId id="925"/>
            <p14:sldId id="927"/>
            <p14:sldId id="926"/>
            <p14:sldId id="945"/>
            <p14:sldId id="796"/>
            <p14:sldId id="1030"/>
            <p14:sldId id="1072"/>
            <p14:sldId id="1073"/>
            <p14:sldId id="1074"/>
            <p14:sldId id="1075"/>
            <p14:sldId id="1076"/>
            <p14:sldId id="1077"/>
            <p14:sldId id="1078"/>
            <p14:sldId id="1079"/>
            <p14:sldId id="1080"/>
            <p14:sldId id="1081"/>
            <p14:sldId id="1082"/>
            <p14:sldId id="1088"/>
            <p14:sldId id="1089"/>
            <p14:sldId id="1090"/>
            <p14:sldId id="1091"/>
            <p14:sldId id="1092"/>
            <p14:sldId id="1093"/>
            <p14:sldId id="1094"/>
            <p14:sldId id="1095"/>
            <p14:sldId id="1096"/>
            <p14:sldId id="541"/>
            <p14:sldId id="462"/>
            <p14:sldId id="502"/>
            <p14:sldId id="463"/>
            <p14:sldId id="464"/>
            <p14:sldId id="465"/>
            <p14:sldId id="466"/>
            <p14:sldId id="467"/>
            <p14:sldId id="10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2533C"/>
    <a:srgbClr val="CBDEEB"/>
    <a:srgbClr val="F8D8CA"/>
    <a:srgbClr val="FF0000"/>
    <a:srgbClr val="7030A0"/>
    <a:srgbClr val="FFFF66"/>
    <a:srgbClr val="FFFFFF"/>
    <a:srgbClr val="B6B7B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0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200" y="160"/>
      </p:cViewPr>
      <p:guideLst>
        <p:guide orient="horz" pos="1298"/>
        <p:guide pos="40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CEC86-9F19-425E-A2EC-007816528A4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6A869-9A3D-4E42-A766-1CF1CEC7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978BA-4B71-49AF-B370-4314013CD04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57AED-AA8D-401A-BE69-52719451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017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44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0194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45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815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46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0558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47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2393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48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3724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49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2677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50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5449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51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4719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52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1645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53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341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Causal Bayesian Networks:</a:t>
            </a:r>
            <a:r>
              <a:rPr lang="en-US" baseline="0" dirty="0"/>
              <a:t> A Graph and a probability distribution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2867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54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4622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55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5584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56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4434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57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7535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58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9126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59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4173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60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9219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61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4849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62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15288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63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728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37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9084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64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1492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65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3409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66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1761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67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75039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68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22462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69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9698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70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4141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71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68115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72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19119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73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278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38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0325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79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12490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80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44197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81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92601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82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54108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83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55569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84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43406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85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01958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86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59122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explain </a:t>
            </a:r>
            <a:r>
              <a:rPr lang="en-US" dirty="0" err="1"/>
              <a:t>acyclicity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109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11057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Causal Bayesian Networks:</a:t>
            </a:r>
            <a:r>
              <a:rPr lang="en-US" baseline="0" dirty="0"/>
              <a:t> A Graph and a probability distribution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110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124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39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81436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ill Sans MT" pitchFamily="34" charset="0"/>
              </a:rPr>
              <a:t>No problem: </a:t>
            </a:r>
            <a:r>
              <a:rPr lang="en-US" sz="1200" i="1" dirty="0">
                <a:latin typeface="Gill Sans MT" pitchFamily="34" charset="0"/>
              </a:rPr>
              <a:t>A</a:t>
            </a:r>
            <a:r>
              <a:rPr lang="en-US" sz="1200" dirty="0">
                <a:latin typeface="Gill Sans MT" pitchFamily="34" charset="0"/>
              </a:rPr>
              <a:t> is an direct cause of </a:t>
            </a:r>
            <a:r>
              <a:rPr lang="en-US" sz="1200" i="1" dirty="0">
                <a:latin typeface="Gill Sans MT" pitchFamily="34" charset="0"/>
              </a:rPr>
              <a:t>B</a:t>
            </a:r>
            <a:r>
              <a:rPr lang="en-US" sz="1200" dirty="0">
                <a:latin typeface="Gill Sans MT" pitchFamily="34" charset="0"/>
              </a:rPr>
              <a:t> (but only in the context of the observed variables)</a:t>
            </a:r>
            <a:endParaRPr lang="el-GR" sz="1200" dirty="0">
              <a:latin typeface="Calibri" pitchFamily="34" charset="0"/>
            </a:endParaRP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111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64891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ill Sans MT" pitchFamily="34" charset="0"/>
              </a:rPr>
              <a:t>No problem: </a:t>
            </a:r>
            <a:r>
              <a:rPr lang="en-US" sz="1200" i="1" dirty="0">
                <a:latin typeface="Gill Sans MT" pitchFamily="34" charset="0"/>
              </a:rPr>
              <a:t>A</a:t>
            </a:r>
            <a:r>
              <a:rPr lang="en-US" sz="1200" dirty="0">
                <a:latin typeface="Gill Sans MT" pitchFamily="34" charset="0"/>
              </a:rPr>
              <a:t> is an direct cause of </a:t>
            </a:r>
            <a:r>
              <a:rPr lang="en-US" sz="1200" i="1" dirty="0">
                <a:latin typeface="Gill Sans MT" pitchFamily="34" charset="0"/>
              </a:rPr>
              <a:t>B</a:t>
            </a:r>
            <a:r>
              <a:rPr lang="en-US" sz="1200" dirty="0">
                <a:latin typeface="Gill Sans MT" pitchFamily="34" charset="0"/>
              </a:rPr>
              <a:t> (but only in the context of the observed variables)</a:t>
            </a:r>
            <a:endParaRPr lang="el-GR" sz="1200" dirty="0">
              <a:latin typeface="Calibri" pitchFamily="34" charset="0"/>
            </a:endParaRP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112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3482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ill Sans MT" pitchFamily="34" charset="0"/>
              </a:rPr>
              <a:t>No problem: </a:t>
            </a:r>
            <a:r>
              <a:rPr lang="en-US" sz="1200" i="1" dirty="0">
                <a:latin typeface="Gill Sans MT" pitchFamily="34" charset="0"/>
              </a:rPr>
              <a:t>A</a:t>
            </a:r>
            <a:r>
              <a:rPr lang="en-US" sz="1200" dirty="0">
                <a:latin typeface="Gill Sans MT" pitchFamily="34" charset="0"/>
              </a:rPr>
              <a:t> is an direct cause of </a:t>
            </a:r>
            <a:r>
              <a:rPr lang="en-US" sz="1200" i="1" dirty="0">
                <a:latin typeface="Gill Sans MT" pitchFamily="34" charset="0"/>
              </a:rPr>
              <a:t>B</a:t>
            </a:r>
            <a:r>
              <a:rPr lang="en-US" sz="1200" dirty="0">
                <a:latin typeface="Gill Sans MT" pitchFamily="34" charset="0"/>
              </a:rPr>
              <a:t> (but only in the context of the observed variables)</a:t>
            </a:r>
            <a:endParaRPr lang="el-GR" sz="1200" dirty="0">
              <a:latin typeface="Calibri" pitchFamily="34" charset="0"/>
            </a:endParaRP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113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08513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ill Sans MT" pitchFamily="34" charset="0"/>
              </a:rPr>
              <a:t>No problem: </a:t>
            </a:r>
            <a:r>
              <a:rPr lang="en-US" sz="1200" i="1" dirty="0">
                <a:latin typeface="Gill Sans MT" pitchFamily="34" charset="0"/>
              </a:rPr>
              <a:t>A</a:t>
            </a:r>
            <a:r>
              <a:rPr lang="en-US" sz="1200" dirty="0">
                <a:latin typeface="Gill Sans MT" pitchFamily="34" charset="0"/>
              </a:rPr>
              <a:t> is an direct cause of </a:t>
            </a:r>
            <a:r>
              <a:rPr lang="en-US" sz="1200" i="1" dirty="0">
                <a:latin typeface="Gill Sans MT" pitchFamily="34" charset="0"/>
              </a:rPr>
              <a:t>B</a:t>
            </a:r>
            <a:r>
              <a:rPr lang="en-US" sz="1200" dirty="0">
                <a:latin typeface="Gill Sans MT" pitchFamily="34" charset="0"/>
              </a:rPr>
              <a:t> (but only in the context of the observed variables)</a:t>
            </a:r>
            <a:endParaRPr lang="el-GR" sz="1200" dirty="0">
              <a:latin typeface="Calibri" pitchFamily="34" charset="0"/>
            </a:endParaRP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114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61497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ill Sans MT" pitchFamily="34" charset="0"/>
              </a:rPr>
              <a:t>No problem: </a:t>
            </a:r>
            <a:r>
              <a:rPr lang="en-US" sz="1200" i="1" dirty="0">
                <a:latin typeface="Gill Sans MT" pitchFamily="34" charset="0"/>
              </a:rPr>
              <a:t>A</a:t>
            </a:r>
            <a:r>
              <a:rPr lang="en-US" sz="1200" dirty="0">
                <a:latin typeface="Gill Sans MT" pitchFamily="34" charset="0"/>
              </a:rPr>
              <a:t> is an direct cause of </a:t>
            </a:r>
            <a:r>
              <a:rPr lang="en-US" sz="1200" i="1" dirty="0">
                <a:latin typeface="Gill Sans MT" pitchFamily="34" charset="0"/>
              </a:rPr>
              <a:t>B</a:t>
            </a:r>
            <a:r>
              <a:rPr lang="en-US" sz="1200" dirty="0">
                <a:latin typeface="Gill Sans MT" pitchFamily="34" charset="0"/>
              </a:rPr>
              <a:t> (but only in the context of the observed variables)</a:t>
            </a:r>
            <a:endParaRPr lang="el-GR" sz="1200" dirty="0">
              <a:latin typeface="Calibri" pitchFamily="34" charset="0"/>
            </a:endParaRP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445A-C056-4BEE-8C8F-947E9E37C734}" type="slidenum">
              <a:rPr lang="el-GR" smtClean="0"/>
              <a:pPr/>
              <a:t>115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3160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40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0719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41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1057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42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087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assume that we have measured these four variables, and some of the independencies that hold</a:t>
            </a:r>
            <a:r>
              <a:rPr lang="en-US" baseline="0" dirty="0"/>
              <a:t> in the joint distribution are the independencies we see here next to the graph.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155F-C28A-410D-97D0-C2D2005697FA}" type="slidenum">
              <a:rPr lang="el-GR" smtClean="0"/>
              <a:pPr>
                <a:defRPr/>
              </a:pPr>
              <a:t>43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43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561A-216F-484C-B48B-24C8BDB34409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7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270A-209F-488A-8FEE-21936DB75615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9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8523-4D39-407C-ABEB-CD389D8CAF8B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9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1075174"/>
            <a:ext cx="4754880" cy="5234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1075174"/>
            <a:ext cx="4754880" cy="5234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9368-7061-464F-BC67-E139178BF608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4128" y="111082"/>
            <a:ext cx="9720072" cy="62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0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1"/>
            <a:ext cx="10515600" cy="4993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DBAE-9381-4B6D-94E1-0163B3E9765B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0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38BE-1F01-4E63-BC7C-E2877F5EE4C5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9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ABA9-93DA-4677-821E-1A3CAA9F35A9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3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1229-8700-4CD3-AFB9-AA8C8158CBD5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7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0A7-EFAD-4043-8AB6-F965E9D9A271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0365-F22F-4C2B-AFE2-14C0A815CE79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F99-DB14-4067-83C8-DAE4AD778987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2E4C-A75B-4373-B360-1A56A3D0CFE0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6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4561A-216F-484C-B48B-24C8BDB34409}" type="datetime1">
              <a:rPr lang="en-US" smtClean="0"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1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68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4.png"/><Relationship Id="rId7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4.png"/><Relationship Id="rId7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4.png"/><Relationship Id="rId7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.jp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.jpeg"/><Relationship Id="rId10" Type="http://schemas.openxmlformats.org/officeDocument/2006/relationships/image" Target="../media/image2.jpeg"/><Relationship Id="rId9" Type="http://schemas.openxmlformats.org/officeDocument/2006/relationships/image" Target="../media/image1.jpg"/><Relationship Id="rId14" Type="http://schemas.openxmlformats.org/officeDocument/2006/relationships/image" Target="../media/image6.jp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280.png"/><Relationship Id="rId4" Type="http://schemas.openxmlformats.org/officeDocument/2006/relationships/image" Target="../media/image3.jpeg"/><Relationship Id="rId9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1.png"/><Relationship Id="rId4" Type="http://schemas.openxmlformats.org/officeDocument/2006/relationships/image" Target="../media/image37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Causal Networks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3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Causal Markov Condition + Faithfulness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079" y="3802222"/>
                <a:ext cx="10265229" cy="2184513"/>
              </a:xfrm>
            </p:spPr>
            <p:txBody>
              <a:bodyPr/>
              <a:lstStyle/>
              <a:p>
                <a:r>
                  <a:rPr lang="en-US" dirty="0"/>
                  <a:t>A useful implication of the Causal Markov Condition</a:t>
                </a:r>
              </a:p>
              <a:p>
                <a:pPr lvl="1"/>
                <a:r>
                  <a:rPr lang="en-US" dirty="0">
                    <a:latin typeface="+mn-lt"/>
                  </a:rPr>
                  <a:t>If X, Y are adjacent in the graph,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s.t.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 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+mn-lt"/>
                  </a:rPr>
                  <a:t>.</a:t>
                </a: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s.t.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+mn-lt"/>
                  </a:rPr>
                  <a:t> X and Y are  NOT adjacent in the graph.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079" y="3802222"/>
                <a:ext cx="10265229" cy="2184513"/>
              </a:xfrm>
              <a:blipFill rotWithShape="0">
                <a:blip r:embed="rId2"/>
                <a:stretch>
                  <a:fillRect l="-534" t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10</a:t>
            </a:fld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609600" y="1389375"/>
            <a:ext cx="598714" cy="576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8" name="Oval 7"/>
          <p:cNvSpPr/>
          <p:nvPr/>
        </p:nvSpPr>
        <p:spPr>
          <a:xfrm>
            <a:off x="1785258" y="1389375"/>
            <a:ext cx="598714" cy="576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1208314" y="1677847"/>
            <a:ext cx="57694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98371" y="1389375"/>
            <a:ext cx="598714" cy="576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3" name="Oval 12"/>
          <p:cNvSpPr/>
          <p:nvPr/>
        </p:nvSpPr>
        <p:spPr>
          <a:xfrm>
            <a:off x="4474029" y="1389375"/>
            <a:ext cx="598714" cy="576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</a:p>
        </p:txBody>
      </p:sp>
      <p:cxnSp>
        <p:nvCxnSpPr>
          <p:cNvPr id="14" name="Straight Arrow Connector 13"/>
          <p:cNvCxnSpPr>
            <a:stCxn id="12" idx="6"/>
            <a:endCxn id="13" idx="2"/>
          </p:cNvCxnSpPr>
          <p:nvPr/>
        </p:nvCxnSpPr>
        <p:spPr>
          <a:xfrm>
            <a:off x="3897085" y="1677847"/>
            <a:ext cx="57694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1856" y="2227579"/>
            <a:ext cx="529045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edge is a d-connecting path that can not be broken given any other variables.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77D79B-25AD-40BE-888E-DCAA0E530AEE}"/>
              </a:ext>
            </a:extLst>
          </p:cNvPr>
          <p:cNvSpPr txBox="1"/>
          <p:nvPr/>
        </p:nvSpPr>
        <p:spPr>
          <a:xfrm>
            <a:off x="5756366" y="5525211"/>
            <a:ext cx="6096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</a:rPr>
              <a:t>Apart from the causal semantics, an edge denotes unique information (given all other variables)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236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Scoring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47990" y="2065532"/>
            <a:ext cx="1028956" cy="317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Smoking</a:t>
            </a:r>
            <a:endParaRPr lang="el-GR" sz="11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69605" y="3916534"/>
            <a:ext cx="1185726" cy="295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CVD</a:t>
            </a:r>
            <a:endParaRPr lang="el-GR" sz="11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8062468" y="2383215"/>
            <a:ext cx="0" cy="153331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/>
            </p:nvGraphicFramePr>
            <p:xfrm>
              <a:off x="8858013" y="1995673"/>
              <a:ext cx="1222315" cy="754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6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26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30707"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P(Smoking)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0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0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58013" y="1995673"/>
              <a:ext cx="1222315" cy="754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672"/>
                    <a:gridCol w="822643"/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P(Smoking)</a:t>
                          </a:r>
                          <a:endParaRPr lang="en-US" sz="1050" dirty="0"/>
                        </a:p>
                      </a:txBody>
                      <a:tcPr/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Yes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630" t="-104878" r="-1481" b="-114634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No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630" t="-200000" r="-1481" b="-1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/>
            </p:nvGraphicFramePr>
            <p:xfrm>
              <a:off x="8858012" y="3699799"/>
              <a:ext cx="2531894" cy="10699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28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91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899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997"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P(CVD</a:t>
                          </a:r>
                          <a:r>
                            <a:rPr lang="en-US" sz="1050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5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Smoking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1− 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𝑁𝑆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𝑁𝑆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58012" y="3699799"/>
              <a:ext cx="2531894" cy="10699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2813"/>
                    <a:gridCol w="539115"/>
                    <a:gridCol w="789966"/>
                  </a:tblGrid>
                  <a:tr h="274997"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P(CVD</a:t>
                          </a:r>
                          <a:r>
                            <a:rPr lang="en-US" sz="1050" dirty="0" smtClean="0"/>
                            <a:t>)</a:t>
                          </a:r>
                          <a:endParaRPr lang="en-US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</a:tr>
                  <a:tr h="255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Smoking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Yes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No</a:t>
                          </a:r>
                          <a:endParaRPr lang="en-US" sz="1050" dirty="0"/>
                        </a:p>
                      </a:txBody>
                      <a:tcPr/>
                    </a:tc>
                  </a:tr>
                  <a:tr h="269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Yes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6136" t="-202273" r="-150000" b="-1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0769" t="-202273" r="-1538" b="-106818"/>
                          </a:stretch>
                        </a:blipFill>
                      </a:tcPr>
                    </a:tc>
                  </a:tr>
                  <a:tr h="269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No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6136" t="-295556" r="-150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0769" t="-295556" r="-1538" b="-44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05450" y="1580117"/>
                <a:ext cx="4158831" cy="1046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𝒑𝒂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r>
                  <a:rPr lang="en-US" dirty="0"/>
                  <a:t> =</a:t>
                </a:r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50" y="1580117"/>
                <a:ext cx="4158831" cy="1046633"/>
              </a:xfrm>
              <a:prstGeom prst="rect">
                <a:avLst/>
              </a:prstGeom>
              <a:blipFill rotWithShape="0">
                <a:blip r:embed="rId4"/>
                <a:stretch>
                  <a:fillRect t="-44767" r="-293" b="-2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65343" y="2626750"/>
                <a:ext cx="4968091" cy="1015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𝑝𝑎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43" y="2626750"/>
                <a:ext cx="4968091" cy="10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96455" y="4261779"/>
                <a:ext cx="8255657" cy="1013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55" y="4261779"/>
                <a:ext cx="8255657" cy="10134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F7A4571-E543-44ED-8E31-358A0CE9115D}"/>
              </a:ext>
            </a:extLst>
          </p:cNvPr>
          <p:cNvSpPr txBox="1"/>
          <p:nvPr/>
        </p:nvSpPr>
        <p:spPr>
          <a:xfrm>
            <a:off x="522514" y="4110446"/>
            <a:ext cx="2429692" cy="11647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9B5E1E-9B82-4E4A-8641-BADAEB00FAE5}"/>
              </a:ext>
            </a:extLst>
          </p:cNvPr>
          <p:cNvCxnSpPr>
            <a:stCxn id="7" idx="2"/>
          </p:cNvCxnSpPr>
          <p:nvPr/>
        </p:nvCxnSpPr>
        <p:spPr>
          <a:xfrm>
            <a:off x="1737360" y="5275198"/>
            <a:ext cx="552994" cy="55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BED69-E9C8-4D02-AE9B-23DB38D8C779}"/>
              </a:ext>
            </a:extLst>
          </p:cNvPr>
          <p:cNvSpPr/>
          <p:nvPr/>
        </p:nvSpPr>
        <p:spPr>
          <a:xfrm>
            <a:off x="1731460" y="5594142"/>
            <a:ext cx="3241134" cy="116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score can be computed in closed form for some families of distributions that have conjugate priors </a:t>
            </a:r>
          </a:p>
        </p:txBody>
      </p:sp>
    </p:spTree>
    <p:extLst>
      <p:ext uri="{BB962C8B-B14F-4D97-AF65-F5344CB8AC3E}">
        <p14:creationId xmlns:p14="http://schemas.microsoft.com/office/powerpoint/2010/main" val="4147191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Search Strategy (Greedy Search)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G as the empty/full/random graph and score.</a:t>
            </a:r>
          </a:p>
          <a:p>
            <a:pPr algn="l"/>
            <a:r>
              <a:rPr lang="en-US" dirty="0"/>
              <a:t>Score all networks that can be produced by G with a single change: 	adding/removing/reversing an edge, ensuring G remains a DAG (no cycles). Keep the change that resulted in the highest-scoring network.</a:t>
            </a:r>
          </a:p>
          <a:p>
            <a:r>
              <a:rPr lang="en-US" dirty="0"/>
              <a:t>Until no single action improves the score.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427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Search Strategy (Greedy Search)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36" y="855252"/>
            <a:ext cx="2085351" cy="1659348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92" name="Straight Arrow Connector 91"/>
          <p:cNvCxnSpPr/>
          <p:nvPr/>
        </p:nvCxnSpPr>
        <p:spPr>
          <a:xfrm>
            <a:off x="4087856" y="401734"/>
            <a:ext cx="387163" cy="43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862176" y="2466313"/>
            <a:ext cx="149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Score=-100</a:t>
            </a:r>
          </a:p>
        </p:txBody>
      </p:sp>
    </p:spTree>
    <p:extLst>
      <p:ext uri="{BB962C8B-B14F-4D97-AF65-F5344CB8AC3E}">
        <p14:creationId xmlns:p14="http://schemas.microsoft.com/office/powerpoint/2010/main" val="31463206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Search Strategy (Greedy Search)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36" y="855252"/>
            <a:ext cx="2085351" cy="165934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19" y="3605102"/>
            <a:ext cx="2124528" cy="1690522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88" y="3605102"/>
            <a:ext cx="2124528" cy="1690522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497" y="3605102"/>
            <a:ext cx="2163703" cy="1721694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68" name="Straight Arrow Connector 67"/>
          <p:cNvCxnSpPr>
            <a:endCxn id="79" idx="0"/>
          </p:cNvCxnSpPr>
          <p:nvPr/>
        </p:nvCxnSpPr>
        <p:spPr>
          <a:xfrm flipH="1">
            <a:off x="1590388" y="2337955"/>
            <a:ext cx="1714162" cy="92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46086" y="2608118"/>
            <a:ext cx="792648" cy="63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631873" y="2441864"/>
            <a:ext cx="3252354" cy="81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05688" y="3260656"/>
                <a:ext cx="2169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Remove Smoking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Protein X</a:t>
                </a: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88" y="3260656"/>
                <a:ext cx="216940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436799" y="3260656"/>
                <a:ext cx="2200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Add Yellow Teeth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Smoking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99" y="3260656"/>
                <a:ext cx="220096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7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650765" y="3260655"/>
                <a:ext cx="2169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Reverse CVD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Protein X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765" y="3260655"/>
                <a:ext cx="2169400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7390364" y="3902746"/>
            <a:ext cx="52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289460" y="3898984"/>
            <a:ext cx="52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087856" y="401734"/>
            <a:ext cx="387163" cy="43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862176" y="2466313"/>
            <a:ext cx="149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Score=-100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884935" y="5306274"/>
            <a:ext cx="149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Score=-104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67488" y="5306274"/>
            <a:ext cx="149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Score=-90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913644" y="5304720"/>
            <a:ext cx="149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Score=-110</a:t>
            </a:r>
          </a:p>
        </p:txBody>
      </p:sp>
    </p:spTree>
    <p:extLst>
      <p:ext uri="{BB962C8B-B14F-4D97-AF65-F5344CB8AC3E}">
        <p14:creationId xmlns:p14="http://schemas.microsoft.com/office/powerpoint/2010/main" val="31420672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Search Strategy (Greedy Search)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36" y="855252"/>
            <a:ext cx="2085351" cy="165934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19" y="3605102"/>
            <a:ext cx="2124528" cy="1690522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88" y="3605102"/>
            <a:ext cx="2124528" cy="1690522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497" y="3605102"/>
            <a:ext cx="2163703" cy="1721694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68" name="Straight Arrow Connector 67"/>
          <p:cNvCxnSpPr>
            <a:endCxn id="79" idx="0"/>
          </p:cNvCxnSpPr>
          <p:nvPr/>
        </p:nvCxnSpPr>
        <p:spPr>
          <a:xfrm flipH="1">
            <a:off x="1590388" y="2337955"/>
            <a:ext cx="1714162" cy="92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46086" y="2608118"/>
            <a:ext cx="792648" cy="63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631873" y="2441864"/>
            <a:ext cx="3252354" cy="81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05688" y="3260656"/>
                <a:ext cx="2169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Remove Smoking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Protein X</a:t>
                </a: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88" y="3260656"/>
                <a:ext cx="216940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436799" y="3260656"/>
                <a:ext cx="2200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Add Yellow Teeth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Smoking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99" y="3260656"/>
                <a:ext cx="220096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7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650765" y="3260655"/>
                <a:ext cx="2169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Reverse CVD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Protein X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765" y="3260655"/>
                <a:ext cx="2169400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7390364" y="3902746"/>
            <a:ext cx="52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289460" y="3898984"/>
            <a:ext cx="52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087856" y="401734"/>
            <a:ext cx="387163" cy="43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862176" y="2466313"/>
            <a:ext cx="149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Score=-100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884935" y="5306274"/>
            <a:ext cx="149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Score=-104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67488" y="5306274"/>
            <a:ext cx="149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Score=-90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913644" y="5304720"/>
            <a:ext cx="149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Score=-110</a:t>
            </a:r>
          </a:p>
        </p:txBody>
      </p:sp>
      <p:sp>
        <p:nvSpPr>
          <p:cNvPr id="5" name="Rectangle 4"/>
          <p:cNvSpPr/>
          <p:nvPr/>
        </p:nvSpPr>
        <p:spPr>
          <a:xfrm>
            <a:off x="4291445" y="3169227"/>
            <a:ext cx="2784764" cy="2517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7147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Search Strategy (Greedy Search)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36" y="855252"/>
            <a:ext cx="2085351" cy="165934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19" y="3605102"/>
            <a:ext cx="2124528" cy="1690522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88" y="3605102"/>
            <a:ext cx="2124528" cy="1690522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497" y="3605102"/>
            <a:ext cx="2163703" cy="1721694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68" name="Straight Arrow Connector 67"/>
          <p:cNvCxnSpPr>
            <a:endCxn id="79" idx="0"/>
          </p:cNvCxnSpPr>
          <p:nvPr/>
        </p:nvCxnSpPr>
        <p:spPr>
          <a:xfrm flipH="1">
            <a:off x="1590388" y="2337955"/>
            <a:ext cx="1714162" cy="92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46086" y="2608118"/>
            <a:ext cx="792648" cy="63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631873" y="2441864"/>
            <a:ext cx="3252354" cy="81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05688" y="3260656"/>
                <a:ext cx="2169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Remove Smoking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Protein X</a:t>
                </a: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88" y="3260656"/>
                <a:ext cx="216940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436799" y="3260656"/>
                <a:ext cx="2200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Add Yellow Teeth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Smoking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99" y="3260656"/>
                <a:ext cx="220096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7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650765" y="3260655"/>
                <a:ext cx="2169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Reverse CVD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Protein X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765" y="3260655"/>
                <a:ext cx="2169400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7390364" y="3902746"/>
            <a:ext cx="52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289460" y="3898984"/>
            <a:ext cx="52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087856" y="401734"/>
            <a:ext cx="387163" cy="43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862176" y="2466313"/>
            <a:ext cx="149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Score=-100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884935" y="5306274"/>
            <a:ext cx="149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Score=-104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67488" y="5306274"/>
            <a:ext cx="149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Score=-90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913644" y="5304720"/>
            <a:ext cx="149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Score=-110</a:t>
            </a:r>
          </a:p>
        </p:txBody>
      </p:sp>
      <p:sp>
        <p:nvSpPr>
          <p:cNvPr id="5" name="Rectangle 4"/>
          <p:cNvSpPr/>
          <p:nvPr/>
        </p:nvSpPr>
        <p:spPr>
          <a:xfrm>
            <a:off x="4291445" y="3169227"/>
            <a:ext cx="2784764" cy="2517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4927085" y="5458829"/>
            <a:ext cx="1168915" cy="658848"/>
            <a:chOff x="4862176" y="5599942"/>
            <a:chExt cx="1168915" cy="658848"/>
          </a:xfrm>
        </p:grpSpPr>
        <p:cxnSp>
          <p:nvCxnSpPr>
            <p:cNvPr id="99" name="Straight Arrow Connector 98"/>
            <p:cNvCxnSpPr/>
            <p:nvPr/>
          </p:nvCxnSpPr>
          <p:spPr>
            <a:xfrm flipH="1">
              <a:off x="4862176" y="5599942"/>
              <a:ext cx="508988" cy="582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>
              <a:off x="5301153" y="5599942"/>
              <a:ext cx="70011" cy="658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371164" y="5599942"/>
              <a:ext cx="659927" cy="582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070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Search-and-Score CBN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Other search strategies are possible.</a:t>
                </a:r>
              </a:p>
              <a:p>
                <a:pPr lvl="1"/>
                <a:r>
                  <a:rPr lang="en-US" dirty="0"/>
                  <a:t>e.g. BFS, DFS, Genetic algorithms, TABU search.</a:t>
                </a:r>
              </a:p>
              <a:p>
                <a:r>
                  <a:rPr lang="en-US" dirty="0"/>
                  <a:t>You can search in the space of PDAGs.</a:t>
                </a:r>
              </a:p>
              <a:p>
                <a:pPr lvl="1"/>
                <a:r>
                  <a:rPr lang="en-US" dirty="0"/>
                  <a:t>e.g. GES algorithm, (</a:t>
                </a:r>
                <a:r>
                  <a:rPr lang="en-US" dirty="0" err="1"/>
                  <a:t>Chickering</a:t>
                </a:r>
                <a:r>
                  <a:rPr lang="en-US" dirty="0"/>
                  <a:t>, 1996)</a:t>
                </a:r>
              </a:p>
              <a:p>
                <a:r>
                  <a:rPr lang="en-US" dirty="0"/>
                  <a:t>You may get stuck in local minima.</a:t>
                </a:r>
              </a:p>
              <a:p>
                <a:pPr lvl="1"/>
                <a:r>
                  <a:rPr lang="en-US" dirty="0"/>
                  <a:t>Avoid by random restarts, simulated annealing, stochastic greedy search.</a:t>
                </a:r>
              </a:p>
              <a:p>
                <a:r>
                  <a:rPr lang="en-US" dirty="0"/>
                  <a:t>Exact methods exist for actually scoring all possible networks (e.g. </a:t>
                </a:r>
                <a:r>
                  <a:rPr lang="en-US" dirty="0" err="1"/>
                  <a:t>Koivisto</a:t>
                </a:r>
                <a:r>
                  <a:rPr lang="en-US" dirty="0"/>
                  <a:t> and </a:t>
                </a:r>
                <a:r>
                  <a:rPr lang="en-US" dirty="0" err="1"/>
                  <a:t>Sood</a:t>
                </a:r>
                <a:r>
                  <a:rPr lang="en-US" dirty="0"/>
                  <a:t>, 2004)</a:t>
                </a:r>
              </a:p>
              <a:p>
                <a:pPr lvl="2"/>
                <a:r>
                  <a:rPr lang="en-US" dirty="0"/>
                  <a:t>Using dynamic programming &amp; bounded number of parents per variable.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space + time complexity, not possible for more than ~20-40 variables.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0" t="-946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736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Constraint-Based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0580" y="2505075"/>
            <a:ext cx="5506995" cy="4530810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Easier to extend to different types of data (e.g., censored).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Easier to extend to networks with latent variables (next time).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More efficient in learning the skeleton of the network.</a:t>
            </a:r>
          </a:p>
          <a:p>
            <a:pPr algn="l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Search-and-score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Robust to small samples.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Easier to incorporate priors on the networks.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Better in identifying the edge orientations.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Exact methods also exist, limited to ~20-40 variables.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53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 </a:t>
            </a:r>
            <a:r>
              <a:rPr lang="en-US" dirty="0" err="1"/>
              <a:t>Spirtes</a:t>
            </a:r>
            <a:r>
              <a:rPr lang="en-US" dirty="0"/>
              <a:t>, C </a:t>
            </a:r>
            <a:r>
              <a:rPr lang="en-US" dirty="0" err="1"/>
              <a:t>Glymour</a:t>
            </a:r>
            <a:r>
              <a:rPr lang="en-US" dirty="0"/>
              <a:t>, R </a:t>
            </a:r>
            <a:r>
              <a:rPr lang="en-US" dirty="0" err="1"/>
              <a:t>Scheines</a:t>
            </a:r>
            <a:r>
              <a:rPr lang="en-US" dirty="0"/>
              <a:t>. Causation, Prediction and Search, MIT press, 2001. </a:t>
            </a:r>
            <a:endParaRPr lang="el-GR" dirty="0"/>
          </a:p>
          <a:p>
            <a:endParaRPr lang="en-US" dirty="0"/>
          </a:p>
          <a:p>
            <a:r>
              <a:rPr lang="en-US" dirty="0"/>
              <a:t>Cooper, Gregory F., and Edward Herskovits. "A Bayesian method for the induction of probabilistic networks from data." Machine learning 9.4 (1992): 309-347.</a:t>
            </a:r>
          </a:p>
          <a:p>
            <a:endParaRPr lang="en-US" dirty="0"/>
          </a:p>
          <a:p>
            <a:r>
              <a:rPr lang="en-US" dirty="0" err="1"/>
              <a:t>Carvallo</a:t>
            </a:r>
            <a:r>
              <a:rPr lang="en-US" dirty="0"/>
              <a:t>, A.M. Scoring functions for learning Bayesian networks, INESC-ID Tec. Rep. 54/2009 (2009).</a:t>
            </a:r>
          </a:p>
          <a:p>
            <a:endParaRPr lang="en-US" dirty="0"/>
          </a:p>
          <a:p>
            <a:r>
              <a:rPr lang="en-US" dirty="0" err="1"/>
              <a:t>Tsamardinos</a:t>
            </a:r>
            <a:r>
              <a:rPr lang="en-US" dirty="0"/>
              <a:t>, I., Brown, L. E. &amp; </a:t>
            </a:r>
            <a:r>
              <a:rPr lang="en-US" dirty="0" err="1"/>
              <a:t>Aliferis</a:t>
            </a:r>
            <a:r>
              <a:rPr lang="en-US" dirty="0"/>
              <a:t>, C. F. The max-min hill-climbing Bayesian network structure learning algorithm. Mach. Learn. 65, 31–78 (2006).</a:t>
            </a:r>
          </a:p>
          <a:p>
            <a:endParaRPr lang="en-US" dirty="0"/>
          </a:p>
          <a:p>
            <a:r>
              <a:rPr lang="en-US" dirty="0"/>
              <a:t>Cooper, G. F. &amp; </a:t>
            </a:r>
            <a:r>
              <a:rPr lang="en-US" dirty="0" err="1"/>
              <a:t>Yoo</a:t>
            </a:r>
            <a:r>
              <a:rPr lang="en-US" dirty="0"/>
              <a:t>, C. Causal Discovery from a Mixture of Experimental and Observational Data. </a:t>
            </a:r>
            <a:r>
              <a:rPr lang="en-US" i="1" dirty="0"/>
              <a:t>(UAI 1999)</a:t>
            </a:r>
            <a:r>
              <a:rPr lang="en-US" dirty="0"/>
              <a:t> </a:t>
            </a:r>
            <a:r>
              <a:rPr lang="en-US" b="1" dirty="0"/>
              <a:t>10,</a:t>
            </a:r>
            <a:r>
              <a:rPr lang="en-US" dirty="0"/>
              <a:t> 116–125 (1999).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3226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Acyclicity</a:t>
            </a:r>
            <a:endParaRPr lang="el-GR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2410324"/>
            <a:ext cx="10972800" cy="387617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Studying</a:t>
            </a:r>
            <a:r>
              <a:rPr lang="en-US" dirty="0">
                <a:latin typeface="+mn-lt"/>
              </a:rPr>
              <a:t> causes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Good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Grades</a:t>
            </a:r>
            <a:r>
              <a:rPr lang="en-US" dirty="0">
                <a:latin typeface="+mn-lt"/>
              </a:rPr>
              <a:t> which, in turn, causes more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Studying</a:t>
            </a:r>
            <a:r>
              <a:rPr lang="en-US" dirty="0">
                <a:latin typeface="+mn-lt"/>
              </a:rPr>
              <a:t> (at a later time!)…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latin typeface="+mn-lt"/>
              </a:rPr>
              <a:t>Hard to define without explicitly representing time.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>
                <a:latin typeface="+mn-lt"/>
              </a:rPr>
              <a:t>If all relations are linear, we can assume we sample from the distribution of the equilibrium of the system when external factors are kept constant.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latin typeface="+mn-lt"/>
              </a:rPr>
              <a:t>Path-diagrams (Structural Equation Models with no measurement model part) allow such feedback loops.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100" dirty="0">
                <a:latin typeface="+mn-lt"/>
              </a:rPr>
              <a:t>Causal Markov Condition does not hold.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latin typeface="+mn-lt"/>
              </a:rPr>
              <a:t>You can still use d-separation to identify conditional independencies.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>
                <a:latin typeface="+mn-lt"/>
              </a:rPr>
              <a:t>If there is feedback and relations are not linear, there may be chaos; literally and metaphorically.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l-GR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109</a:t>
            </a:fld>
            <a:endParaRPr lang="el-GR"/>
          </a:p>
        </p:txBody>
      </p:sp>
      <p:grpSp>
        <p:nvGrpSpPr>
          <p:cNvPr id="14" name="Group 13"/>
          <p:cNvGrpSpPr/>
          <p:nvPr/>
        </p:nvGrpSpPr>
        <p:grpSpPr>
          <a:xfrm>
            <a:off x="2436476" y="1365604"/>
            <a:ext cx="7319047" cy="708459"/>
            <a:chOff x="1919858" y="1293409"/>
            <a:chExt cx="7319047" cy="708459"/>
          </a:xfrm>
        </p:grpSpPr>
        <p:sp>
          <p:nvSpPr>
            <p:cNvPr id="4" name="Rounded Rectangle 3"/>
            <p:cNvSpPr/>
            <p:nvPr/>
          </p:nvSpPr>
          <p:spPr>
            <a:xfrm>
              <a:off x="1919858" y="1293409"/>
              <a:ext cx="2880000" cy="7084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Studying</a:t>
              </a:r>
              <a:endParaRPr lang="el-GR" sz="32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358905" y="1293409"/>
              <a:ext cx="2880000" cy="7084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</a:rPr>
                <a:t>Good Grades</a:t>
              </a:r>
              <a:endParaRPr lang="el-GR" sz="3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799857" y="1497638"/>
              <a:ext cx="1559049" cy="300000"/>
              <a:chOff x="4799857" y="1472580"/>
              <a:chExt cx="1559049" cy="30000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4799857" y="1472580"/>
                <a:ext cx="155904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4799857" y="1760612"/>
                <a:ext cx="1559049" cy="11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681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09600" y="2016508"/>
            <a:ext cx="3623734" cy="1531515"/>
            <a:chOff x="787399" y="3694956"/>
            <a:chExt cx="3623734" cy="1531515"/>
          </a:xfrm>
        </p:grpSpPr>
        <p:sp>
          <p:nvSpPr>
            <p:cNvPr id="17" name="Rounded Rectangle 16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0487" y="4817848"/>
              <a:ext cx="1410646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CVD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7" idx="2"/>
              <a:endCxn id="18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2"/>
              <a:endCxn id="20" idx="0"/>
            </p:cNvCxnSpPr>
            <p:nvPr/>
          </p:nvCxnSpPr>
          <p:spPr>
            <a:xfrm>
              <a:off x="2716944" y="4127004"/>
              <a:ext cx="98886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Bayesian Networks (CBNs)</a:t>
            </a:r>
            <a:endParaRPr lang="el-GR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11</a:t>
            </a:fld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584724" y="1356938"/>
                <a:ext cx="2259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600" dirty="0">
                    <a:solidFill>
                      <a:prstClr val="black"/>
                    </a:solidFill>
                  </a:rPr>
                  <a:t>JPD</a:t>
                </a:r>
                <a:r>
                  <a:rPr lang="en-US" sz="1600" dirty="0">
                    <a:solidFill>
                      <a:prstClr val="black"/>
                    </a:solidFill>
                    <a:latin typeface="Kozuka Gothic Pro EL" panose="020B0200000000000000" pitchFamily="34" charset="-128"/>
                    <a:ea typeface="Kozuka Gothic Pro EL" panose="020B0200000000000000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zuka Gothic Pro EL" panose="020B0200000000000000" pitchFamily="34" charset="-128"/>
                      </a:rPr>
                      <m:t>𝑽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Kozuka Gothic Pro EL" panose="020B0200000000000000" pitchFamily="34" charset="-128"/>
                    <a:ea typeface="Kozuka Gothic Pro EL" panose="020B0200000000000000" pitchFamily="34" charset="-128"/>
                  </a:rPr>
                  <a:t>):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Lucida Calligraphy" pitchFamily="66" charset="0"/>
                  </a:rPr>
                  <a:t>J</a:t>
                </a:r>
                <a:endParaRPr lang="el-G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724" y="1356938"/>
                <a:ext cx="2259088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348" t="-1090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38359" y="1367432"/>
            <a:ext cx="201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Graph </a:t>
            </a:r>
            <a:r>
              <a:rPr lang="en-US" sz="1600" dirty="0">
                <a:latin typeface="Lucida Calligraphy" pitchFamily="66" charset="0"/>
              </a:rPr>
              <a:t>G</a:t>
            </a:r>
            <a:endParaRPr lang="el-GR" sz="16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62294" y="2229850"/>
          <a:ext cx="4654551" cy="264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CVD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Yellow Teeth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88167" y="4931678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Causal Markov Condition +</a:t>
                </a:r>
              </a:p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Faithfulness = </a:t>
                </a:r>
              </a:p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Independence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D-separation</a:t>
                </a:r>
                <a:endParaRPr lang="en-US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67" y="4931678"/>
                <a:ext cx="6096000" cy="1200329"/>
              </a:xfrm>
              <a:prstGeom prst="rect">
                <a:avLst/>
              </a:prstGeom>
              <a:blipFill>
                <a:blip r:embed="rId4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88646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09600" y="2016508"/>
            <a:ext cx="3623734" cy="1531515"/>
            <a:chOff x="787399" y="3694956"/>
            <a:chExt cx="3623734" cy="1531515"/>
          </a:xfrm>
        </p:grpSpPr>
        <p:sp>
          <p:nvSpPr>
            <p:cNvPr id="17" name="Rounded Rectangle 16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0487" y="4817848"/>
              <a:ext cx="1410646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CVD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7" idx="2"/>
              <a:endCxn id="18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2"/>
              <a:endCxn id="20" idx="0"/>
            </p:cNvCxnSpPr>
            <p:nvPr/>
          </p:nvCxnSpPr>
          <p:spPr>
            <a:xfrm>
              <a:off x="2716944" y="4127004"/>
              <a:ext cx="98886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Bayesian Networks (CBNs)</a:t>
            </a:r>
            <a:endParaRPr lang="el-GR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110</a:t>
            </a:fld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584724" y="1356938"/>
                <a:ext cx="2259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600" dirty="0">
                    <a:solidFill>
                      <a:prstClr val="black"/>
                    </a:solidFill>
                  </a:rPr>
                  <a:t>JPD</a:t>
                </a:r>
                <a:r>
                  <a:rPr lang="en-US" sz="1600" dirty="0">
                    <a:solidFill>
                      <a:prstClr val="black"/>
                    </a:solidFill>
                    <a:latin typeface="Kozuka Gothic Pro EL" panose="020B0200000000000000" pitchFamily="34" charset="-128"/>
                    <a:ea typeface="Kozuka Gothic Pro EL" panose="020B0200000000000000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zuka Gothic Pro EL" panose="020B0200000000000000" pitchFamily="34" charset="-128"/>
                      </a:rPr>
                      <m:t>𝑽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Kozuka Gothic Pro EL" panose="020B0200000000000000" pitchFamily="34" charset="-128"/>
                    <a:ea typeface="Kozuka Gothic Pro EL" panose="020B0200000000000000" pitchFamily="34" charset="-128"/>
                  </a:rPr>
                  <a:t>):</a:t>
                </a:r>
                <a:r>
                  <a:rPr lang="en-US" sz="1600" dirty="0">
                    <a:solidFill>
                      <a:prstClr val="black"/>
                    </a:solidFill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Lucida Calligraphy" pitchFamily="66" charset="0"/>
                  </a:rPr>
                  <a:t>J</a:t>
                </a:r>
                <a:endParaRPr lang="el-G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724" y="1356938"/>
                <a:ext cx="2259088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348" t="-1090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38359" y="1367432"/>
            <a:ext cx="201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Graph </a:t>
            </a:r>
            <a:r>
              <a:rPr lang="en-US" sz="1600" dirty="0">
                <a:latin typeface="Lucida Calligraphy" pitchFamily="66" charset="0"/>
              </a:rPr>
              <a:t>G</a:t>
            </a:r>
            <a:endParaRPr lang="el-GR" sz="16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62294" y="2229850"/>
          <a:ext cx="4654551" cy="264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CVD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Yellow Teeth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77776" y="487222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Causal Markov Condition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</a:rPr>
              <a:t>Faithfulness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</a:rPr>
              <a:t>Acyclicity</a:t>
            </a:r>
          </a:p>
          <a:p>
            <a:pPr algn="ctr"/>
            <a:r>
              <a:rPr lang="en-US" sz="2400" b="1" u="sng" dirty="0">
                <a:solidFill>
                  <a:schemeClr val="tx2"/>
                </a:solidFill>
              </a:rPr>
              <a:t>Causal Sufficiency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25684169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Variables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111</a:t>
            </a:fld>
            <a:endParaRPr lang="el-GR"/>
          </a:p>
        </p:txBody>
      </p:sp>
      <p:sp>
        <p:nvSpPr>
          <p:cNvPr id="29" name="TextBox 28"/>
          <p:cNvSpPr txBox="1"/>
          <p:nvPr/>
        </p:nvSpPr>
        <p:spPr>
          <a:xfrm>
            <a:off x="1516055" y="4864514"/>
            <a:ext cx="36152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Smoking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CVD</a:t>
            </a:r>
            <a:endParaRPr lang="el-GR" sz="2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45853" y="4819857"/>
            <a:ext cx="49365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Smoking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Tar increase*, which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Protein X increase*,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dirty="0"/>
              <a:t>which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CVD</a:t>
            </a:r>
            <a:endParaRPr lang="el-GR" sz="2600" dirty="0"/>
          </a:p>
        </p:txBody>
      </p:sp>
      <p:sp>
        <p:nvSpPr>
          <p:cNvPr id="24" name="Rounded Rectangle 23"/>
          <p:cNvSpPr/>
          <p:nvPr/>
        </p:nvSpPr>
        <p:spPr>
          <a:xfrm>
            <a:off x="2545333" y="1999462"/>
            <a:ext cx="122413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Smoking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27857" y="3122354"/>
            <a:ext cx="158417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Yellow Teeth</a:t>
            </a:r>
            <a:endParaRPr lang="el-GR" dirty="0">
              <a:solidFill>
                <a:srgbClr val="FFC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42545" y="3145779"/>
            <a:ext cx="153617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CVD</a:t>
            </a:r>
            <a:endParaRPr lang="el-GR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24" idx="2"/>
            <a:endCxn id="25" idx="0"/>
          </p:cNvCxnSpPr>
          <p:nvPr/>
        </p:nvCxnSpPr>
        <p:spPr>
          <a:xfrm flipH="1">
            <a:off x="2019945" y="2431510"/>
            <a:ext cx="1137456" cy="69084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27" idx="0"/>
          </p:cNvCxnSpPr>
          <p:nvPr/>
        </p:nvCxnSpPr>
        <p:spPr>
          <a:xfrm>
            <a:off x="3157401" y="2431510"/>
            <a:ext cx="1153232" cy="71426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180731" y="4157509"/>
            <a:ext cx="153617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CVD</a:t>
            </a:r>
            <a:endParaRPr lang="el-GR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41" idx="2"/>
            <a:endCxn id="37" idx="0"/>
          </p:cNvCxnSpPr>
          <p:nvPr/>
        </p:nvCxnSpPr>
        <p:spPr>
          <a:xfrm>
            <a:off x="9948818" y="3715156"/>
            <a:ext cx="1" cy="4423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9336750" y="2406989"/>
            <a:ext cx="1224136" cy="432048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Tar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066818" y="3283108"/>
            <a:ext cx="1764000" cy="432048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Protein X 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41" idx="0"/>
          </p:cNvCxnSpPr>
          <p:nvPr/>
        </p:nvCxnSpPr>
        <p:spPr>
          <a:xfrm>
            <a:off x="9948818" y="2839037"/>
            <a:ext cx="0" cy="44407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8201963" y="1284097"/>
            <a:ext cx="122413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Smoking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884487" y="2406989"/>
            <a:ext cx="158417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Yellow Teeth</a:t>
            </a:r>
            <a:endParaRPr lang="el-GR" dirty="0">
              <a:solidFill>
                <a:srgbClr val="FFC000"/>
              </a:solidFill>
            </a:endParaRPr>
          </a:p>
        </p:txBody>
      </p:sp>
      <p:cxnSp>
        <p:nvCxnSpPr>
          <p:cNvPr id="57" name="Straight Arrow Connector 56"/>
          <p:cNvCxnSpPr>
            <a:stCxn id="54" idx="2"/>
            <a:endCxn id="55" idx="0"/>
          </p:cNvCxnSpPr>
          <p:nvPr/>
        </p:nvCxnSpPr>
        <p:spPr>
          <a:xfrm flipH="1">
            <a:off x="7676575" y="1716145"/>
            <a:ext cx="1137456" cy="69084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40" idx="0"/>
          </p:cNvCxnSpPr>
          <p:nvPr/>
        </p:nvCxnSpPr>
        <p:spPr>
          <a:xfrm>
            <a:off x="8814031" y="1716145"/>
            <a:ext cx="1134787" cy="69084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022114" y="5967892"/>
            <a:ext cx="169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*unobserved</a:t>
            </a:r>
            <a:endParaRPr lang="el-GR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08527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Variables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112</a:t>
            </a:fld>
            <a:endParaRPr lang="el-GR"/>
          </a:p>
        </p:txBody>
      </p:sp>
      <p:sp>
        <p:nvSpPr>
          <p:cNvPr id="30" name="TextBox 29"/>
          <p:cNvSpPr txBox="1"/>
          <p:nvPr/>
        </p:nvSpPr>
        <p:spPr>
          <a:xfrm>
            <a:off x="6645853" y="4819857"/>
            <a:ext cx="49365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Smoking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Tar increase*, which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Protein X increase*,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dirty="0"/>
              <a:t>which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CVD</a:t>
            </a:r>
            <a:endParaRPr lang="el-GR" sz="2600" dirty="0"/>
          </a:p>
        </p:txBody>
      </p:sp>
      <p:sp>
        <p:nvSpPr>
          <p:cNvPr id="24" name="Rounded Rectangle 23"/>
          <p:cNvSpPr/>
          <p:nvPr/>
        </p:nvSpPr>
        <p:spPr>
          <a:xfrm>
            <a:off x="2545333" y="1999462"/>
            <a:ext cx="122413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Smoking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27857" y="3122354"/>
            <a:ext cx="158417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Yellow Teeth</a:t>
            </a:r>
            <a:endParaRPr lang="el-GR" dirty="0">
              <a:solidFill>
                <a:srgbClr val="FFC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42545" y="3145779"/>
            <a:ext cx="153617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CVD</a:t>
            </a:r>
            <a:endParaRPr lang="el-GR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24" idx="2"/>
            <a:endCxn id="25" idx="0"/>
          </p:cNvCxnSpPr>
          <p:nvPr/>
        </p:nvCxnSpPr>
        <p:spPr>
          <a:xfrm flipH="1">
            <a:off x="2019945" y="2431510"/>
            <a:ext cx="1137456" cy="69084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27" idx="0"/>
          </p:cNvCxnSpPr>
          <p:nvPr/>
        </p:nvCxnSpPr>
        <p:spPr>
          <a:xfrm>
            <a:off x="3157401" y="2431510"/>
            <a:ext cx="1153232" cy="71426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180731" y="4157509"/>
            <a:ext cx="153617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CVD</a:t>
            </a:r>
            <a:endParaRPr lang="el-GR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41" idx="2"/>
            <a:endCxn id="37" idx="0"/>
          </p:cNvCxnSpPr>
          <p:nvPr/>
        </p:nvCxnSpPr>
        <p:spPr>
          <a:xfrm>
            <a:off x="9948818" y="3715156"/>
            <a:ext cx="1" cy="4423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9336750" y="2406989"/>
            <a:ext cx="1224136" cy="432048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Tar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066818" y="3283108"/>
            <a:ext cx="1764000" cy="432048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Protein X 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41" idx="0"/>
          </p:cNvCxnSpPr>
          <p:nvPr/>
        </p:nvCxnSpPr>
        <p:spPr>
          <a:xfrm>
            <a:off x="9948818" y="2839037"/>
            <a:ext cx="0" cy="44407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8201963" y="1284097"/>
            <a:ext cx="122413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Smoking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884487" y="2406989"/>
            <a:ext cx="158417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Yellow Teeth</a:t>
            </a:r>
            <a:endParaRPr lang="el-GR" dirty="0">
              <a:solidFill>
                <a:srgbClr val="FFC000"/>
              </a:solidFill>
            </a:endParaRPr>
          </a:p>
        </p:txBody>
      </p:sp>
      <p:cxnSp>
        <p:nvCxnSpPr>
          <p:cNvPr id="57" name="Straight Arrow Connector 56"/>
          <p:cNvCxnSpPr>
            <a:stCxn id="54" idx="2"/>
            <a:endCxn id="55" idx="0"/>
          </p:cNvCxnSpPr>
          <p:nvPr/>
        </p:nvCxnSpPr>
        <p:spPr>
          <a:xfrm flipH="1">
            <a:off x="7676575" y="1716145"/>
            <a:ext cx="1137456" cy="69084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40" idx="0"/>
          </p:cNvCxnSpPr>
          <p:nvPr/>
        </p:nvCxnSpPr>
        <p:spPr>
          <a:xfrm>
            <a:off x="8814031" y="1716145"/>
            <a:ext cx="1134787" cy="69084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19945" y="1038906"/>
            <a:ext cx="27686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causal relation and conditional independencies are modeled correctly</a:t>
            </a:r>
            <a:endParaRPr lang="el-GR" dirty="0"/>
          </a:p>
        </p:txBody>
      </p:sp>
      <p:sp>
        <p:nvSpPr>
          <p:cNvPr id="23" name="TextBox 22"/>
          <p:cNvSpPr txBox="1"/>
          <p:nvPr/>
        </p:nvSpPr>
        <p:spPr>
          <a:xfrm>
            <a:off x="10022114" y="5967892"/>
            <a:ext cx="169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*unobserved</a:t>
            </a:r>
            <a:endParaRPr lang="el-GR" sz="2000" dirty="0">
              <a:latin typeface="Helvetica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16055" y="4864514"/>
            <a:ext cx="36152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Smoking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CVD</a:t>
            </a:r>
            <a:endParaRPr lang="el-GR" sz="2600" dirty="0"/>
          </a:p>
        </p:txBody>
      </p:sp>
    </p:spTree>
    <p:extLst>
      <p:ext uri="{BB962C8B-B14F-4D97-AF65-F5344CB8AC3E}">
        <p14:creationId xmlns:p14="http://schemas.microsoft.com/office/powerpoint/2010/main" val="392231862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Variables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113</a:t>
            </a:fld>
            <a:endParaRPr lang="el-GR"/>
          </a:p>
        </p:txBody>
      </p:sp>
      <p:sp>
        <p:nvSpPr>
          <p:cNvPr id="30" name="TextBox 29"/>
          <p:cNvSpPr txBox="1"/>
          <p:nvPr/>
        </p:nvSpPr>
        <p:spPr>
          <a:xfrm>
            <a:off x="6896750" y="4781276"/>
            <a:ext cx="45314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Genotype*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Smoking,</a:t>
            </a:r>
          </a:p>
          <a:p>
            <a:r>
              <a:rPr lang="en-US" sz="2600" dirty="0"/>
              <a:t>Genotype*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CVD</a:t>
            </a:r>
            <a:endParaRPr lang="el-GR" sz="2600" dirty="0"/>
          </a:p>
        </p:txBody>
      </p:sp>
      <p:sp>
        <p:nvSpPr>
          <p:cNvPr id="24" name="Rounded Rectangle 23"/>
          <p:cNvSpPr/>
          <p:nvPr/>
        </p:nvSpPr>
        <p:spPr>
          <a:xfrm>
            <a:off x="2545333" y="1999462"/>
            <a:ext cx="122413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Smoking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27857" y="3122354"/>
            <a:ext cx="158417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Yellow Teeth</a:t>
            </a:r>
            <a:endParaRPr lang="el-GR" dirty="0">
              <a:solidFill>
                <a:srgbClr val="FFC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42545" y="3145779"/>
            <a:ext cx="153617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CVD</a:t>
            </a:r>
            <a:endParaRPr lang="el-GR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24" idx="2"/>
            <a:endCxn id="25" idx="0"/>
          </p:cNvCxnSpPr>
          <p:nvPr/>
        </p:nvCxnSpPr>
        <p:spPr>
          <a:xfrm flipH="1">
            <a:off x="2019945" y="2431510"/>
            <a:ext cx="1137456" cy="690844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27" idx="0"/>
          </p:cNvCxnSpPr>
          <p:nvPr/>
        </p:nvCxnSpPr>
        <p:spPr>
          <a:xfrm>
            <a:off x="3157401" y="2431510"/>
            <a:ext cx="1153232" cy="714269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8201963" y="2012234"/>
            <a:ext cx="122413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Smoking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884487" y="3136076"/>
            <a:ext cx="158417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Yellow Teeth</a:t>
            </a:r>
            <a:endParaRPr lang="el-GR" dirty="0">
              <a:solidFill>
                <a:srgbClr val="FFC000"/>
              </a:solidFill>
            </a:endParaRPr>
          </a:p>
        </p:txBody>
      </p:sp>
      <p:cxnSp>
        <p:nvCxnSpPr>
          <p:cNvPr id="57" name="Straight Arrow Connector 56"/>
          <p:cNvCxnSpPr>
            <a:stCxn id="54" idx="2"/>
            <a:endCxn id="55" idx="0"/>
          </p:cNvCxnSpPr>
          <p:nvPr/>
        </p:nvCxnSpPr>
        <p:spPr>
          <a:xfrm flipH="1">
            <a:off x="7676575" y="2444282"/>
            <a:ext cx="1137456" cy="691794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162488" y="3091815"/>
            <a:ext cx="153617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CVD</a:t>
            </a:r>
            <a:endParaRPr lang="el-G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986400" y="1840704"/>
            <a:ext cx="1764000" cy="432048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Genotype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  <a:endCxn id="54" idx="3"/>
          </p:cNvCxnSpPr>
          <p:nvPr/>
        </p:nvCxnSpPr>
        <p:spPr>
          <a:xfrm flipH="1">
            <a:off x="9426099" y="2056728"/>
            <a:ext cx="560301" cy="1715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21" idx="0"/>
          </p:cNvCxnSpPr>
          <p:nvPr/>
        </p:nvCxnSpPr>
        <p:spPr>
          <a:xfrm flipH="1">
            <a:off x="9930576" y="2272752"/>
            <a:ext cx="937824" cy="8190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22114" y="5967892"/>
            <a:ext cx="169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*unobserved</a:t>
            </a:r>
            <a:endParaRPr lang="el-GR" sz="2000" dirty="0">
              <a:latin typeface="Helvetica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6055" y="4864514"/>
            <a:ext cx="36152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Smoking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CVD</a:t>
            </a:r>
            <a:endParaRPr lang="el-GR" sz="2600" dirty="0"/>
          </a:p>
        </p:txBody>
      </p:sp>
    </p:spTree>
    <p:extLst>
      <p:ext uri="{BB962C8B-B14F-4D97-AF65-F5344CB8AC3E}">
        <p14:creationId xmlns:p14="http://schemas.microsoft.com/office/powerpoint/2010/main" val="309727931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Variables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114</a:t>
            </a:fld>
            <a:endParaRPr lang="el-GR"/>
          </a:p>
        </p:txBody>
      </p:sp>
      <p:sp>
        <p:nvSpPr>
          <p:cNvPr id="24" name="Rounded Rectangle 23"/>
          <p:cNvSpPr/>
          <p:nvPr/>
        </p:nvSpPr>
        <p:spPr>
          <a:xfrm>
            <a:off x="2545333" y="1999462"/>
            <a:ext cx="122413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Smoking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27857" y="3122354"/>
            <a:ext cx="158417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Yellow Teeth</a:t>
            </a:r>
            <a:endParaRPr lang="el-GR" dirty="0">
              <a:solidFill>
                <a:srgbClr val="FFC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42545" y="3145779"/>
            <a:ext cx="153617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CVD</a:t>
            </a:r>
            <a:endParaRPr lang="el-GR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24" idx="2"/>
            <a:endCxn id="25" idx="0"/>
          </p:cNvCxnSpPr>
          <p:nvPr/>
        </p:nvCxnSpPr>
        <p:spPr>
          <a:xfrm flipH="1">
            <a:off x="2019945" y="2431510"/>
            <a:ext cx="1137456" cy="690844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27" idx="0"/>
          </p:cNvCxnSpPr>
          <p:nvPr/>
        </p:nvCxnSpPr>
        <p:spPr>
          <a:xfrm>
            <a:off x="3157401" y="2431510"/>
            <a:ext cx="1153232" cy="714269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8201963" y="2012234"/>
            <a:ext cx="122413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Smoking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884487" y="3136076"/>
            <a:ext cx="158417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Yellow Teeth</a:t>
            </a:r>
            <a:endParaRPr lang="el-GR" dirty="0">
              <a:solidFill>
                <a:srgbClr val="FFC000"/>
              </a:solidFill>
            </a:endParaRPr>
          </a:p>
        </p:txBody>
      </p:sp>
      <p:cxnSp>
        <p:nvCxnSpPr>
          <p:cNvPr id="57" name="Straight Arrow Connector 56"/>
          <p:cNvCxnSpPr>
            <a:stCxn id="54" idx="2"/>
            <a:endCxn id="55" idx="0"/>
          </p:cNvCxnSpPr>
          <p:nvPr/>
        </p:nvCxnSpPr>
        <p:spPr>
          <a:xfrm flipH="1">
            <a:off x="7676575" y="2444282"/>
            <a:ext cx="1137456" cy="691794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162488" y="3091815"/>
            <a:ext cx="153617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CVD</a:t>
            </a:r>
            <a:endParaRPr lang="el-G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986400" y="1840704"/>
            <a:ext cx="1764000" cy="432048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Genotype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  <a:endCxn id="54" idx="3"/>
          </p:cNvCxnSpPr>
          <p:nvPr/>
        </p:nvCxnSpPr>
        <p:spPr>
          <a:xfrm flipH="1">
            <a:off x="9426099" y="2056728"/>
            <a:ext cx="560301" cy="1715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21" idx="0"/>
          </p:cNvCxnSpPr>
          <p:nvPr/>
        </p:nvCxnSpPr>
        <p:spPr>
          <a:xfrm flipH="1">
            <a:off x="9930576" y="2272752"/>
            <a:ext cx="937824" cy="8190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939388" y="964618"/>
            <a:ext cx="27686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conditional independencies are modeled correctly, </a:t>
            </a:r>
          </a:p>
          <a:p>
            <a:pPr algn="ctr"/>
            <a:r>
              <a:rPr lang="en-US" dirty="0"/>
              <a:t>causal relations are NOT!</a:t>
            </a:r>
            <a:endParaRPr lang="el-GR" dirty="0"/>
          </a:p>
        </p:txBody>
      </p:sp>
      <p:sp>
        <p:nvSpPr>
          <p:cNvPr id="20" name="TextBox 19"/>
          <p:cNvSpPr txBox="1"/>
          <p:nvPr/>
        </p:nvSpPr>
        <p:spPr>
          <a:xfrm>
            <a:off x="10022114" y="5967892"/>
            <a:ext cx="169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*unobserved</a:t>
            </a:r>
            <a:endParaRPr lang="el-GR" sz="2000" dirty="0">
              <a:latin typeface="Helvetica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96750" y="4781276"/>
            <a:ext cx="45314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Genotype*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Smoking,</a:t>
            </a:r>
          </a:p>
          <a:p>
            <a:r>
              <a:rPr lang="en-US" sz="2600" dirty="0"/>
              <a:t>Genotype*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CVD</a:t>
            </a:r>
            <a:endParaRPr lang="el-GR" sz="26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6055" y="4864514"/>
            <a:ext cx="36152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Smoking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CVD</a:t>
            </a:r>
            <a:endParaRPr lang="el-GR" sz="2600" dirty="0"/>
          </a:p>
        </p:txBody>
      </p:sp>
    </p:spTree>
    <p:extLst>
      <p:ext uri="{BB962C8B-B14F-4D97-AF65-F5344CB8AC3E}">
        <p14:creationId xmlns:p14="http://schemas.microsoft.com/office/powerpoint/2010/main" val="42187938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022114" y="5967892"/>
            <a:ext cx="169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*unobserved</a:t>
            </a:r>
            <a:endParaRPr lang="el-GR" sz="2000" dirty="0">
              <a:latin typeface="Helvetica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Variables and Interventions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115</a:t>
            </a:fld>
            <a:endParaRPr lang="el-GR"/>
          </a:p>
        </p:txBody>
      </p:sp>
      <p:sp>
        <p:nvSpPr>
          <p:cNvPr id="24" name="Rounded Rectangle 23"/>
          <p:cNvSpPr/>
          <p:nvPr/>
        </p:nvSpPr>
        <p:spPr>
          <a:xfrm>
            <a:off x="2545333" y="1999462"/>
            <a:ext cx="122413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Smoking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27857" y="3122354"/>
            <a:ext cx="158417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Yellow Teeth</a:t>
            </a:r>
            <a:endParaRPr lang="el-GR" dirty="0">
              <a:solidFill>
                <a:srgbClr val="FFC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42545" y="3145779"/>
            <a:ext cx="153617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CVD</a:t>
            </a:r>
            <a:endParaRPr lang="el-GR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24" idx="2"/>
            <a:endCxn id="25" idx="0"/>
          </p:cNvCxnSpPr>
          <p:nvPr/>
        </p:nvCxnSpPr>
        <p:spPr>
          <a:xfrm flipH="1">
            <a:off x="2019945" y="2431510"/>
            <a:ext cx="1137456" cy="690844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27" idx="0"/>
          </p:cNvCxnSpPr>
          <p:nvPr/>
        </p:nvCxnSpPr>
        <p:spPr>
          <a:xfrm>
            <a:off x="3157401" y="2431510"/>
            <a:ext cx="1153232" cy="714269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8201963" y="2012234"/>
            <a:ext cx="122413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Smoking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884487" y="3136076"/>
            <a:ext cx="158417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Yellow Teeth</a:t>
            </a:r>
            <a:endParaRPr lang="el-GR" dirty="0">
              <a:solidFill>
                <a:srgbClr val="FFC000"/>
              </a:solidFill>
            </a:endParaRPr>
          </a:p>
        </p:txBody>
      </p:sp>
      <p:cxnSp>
        <p:nvCxnSpPr>
          <p:cNvPr id="57" name="Straight Arrow Connector 56"/>
          <p:cNvCxnSpPr>
            <a:stCxn id="54" idx="2"/>
            <a:endCxn id="55" idx="0"/>
          </p:cNvCxnSpPr>
          <p:nvPr/>
        </p:nvCxnSpPr>
        <p:spPr>
          <a:xfrm flipH="1">
            <a:off x="7676575" y="2444282"/>
            <a:ext cx="1137456" cy="691794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162488" y="3091815"/>
            <a:ext cx="153617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CVD</a:t>
            </a:r>
            <a:endParaRPr lang="el-G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986400" y="1840704"/>
            <a:ext cx="1764000" cy="432048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Genotype</a:t>
            </a:r>
            <a:endParaRPr lang="el-GR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  <a:endCxn id="54" idx="3"/>
          </p:cNvCxnSpPr>
          <p:nvPr/>
        </p:nvCxnSpPr>
        <p:spPr>
          <a:xfrm flipH="1">
            <a:off x="9426099" y="2056728"/>
            <a:ext cx="560301" cy="1715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21" idx="0"/>
          </p:cNvCxnSpPr>
          <p:nvPr/>
        </p:nvCxnSpPr>
        <p:spPr>
          <a:xfrm flipH="1">
            <a:off x="9930576" y="2272752"/>
            <a:ext cx="937824" cy="8190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939388" y="986552"/>
            <a:ext cx="27686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conditional independencies are modeled correctly, </a:t>
            </a:r>
          </a:p>
          <a:p>
            <a:pPr algn="ctr"/>
            <a:r>
              <a:rPr lang="en-US" dirty="0"/>
              <a:t>causal relations are NOT!</a:t>
            </a:r>
            <a:endParaRPr lang="el-GR" dirty="0"/>
          </a:p>
        </p:txBody>
      </p:sp>
      <p:sp>
        <p:nvSpPr>
          <p:cNvPr id="20" name="Multiply 19"/>
          <p:cNvSpPr/>
          <p:nvPr/>
        </p:nvSpPr>
        <p:spPr>
          <a:xfrm>
            <a:off x="9354287" y="1840704"/>
            <a:ext cx="703925" cy="58399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69469" y="5943699"/>
            <a:ext cx="7562712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If you quit smoking, you will </a:t>
            </a:r>
            <a:r>
              <a:rPr lang="en-US" sz="2000" dirty="0"/>
              <a:t>not</a:t>
            </a:r>
            <a:r>
              <a:rPr lang="en-US" dirty="0"/>
              <a:t> change your probability of getting CVD!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96750" y="4781276"/>
            <a:ext cx="45314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Genotype*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Smoking,</a:t>
            </a:r>
          </a:p>
          <a:p>
            <a:r>
              <a:rPr lang="en-US" sz="2600" dirty="0"/>
              <a:t>Genotype*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CVD</a:t>
            </a:r>
            <a:endParaRPr lang="el-GR" sz="2600" dirty="0"/>
          </a:p>
        </p:txBody>
      </p:sp>
      <p:sp>
        <p:nvSpPr>
          <p:cNvPr id="34" name="TextBox 33"/>
          <p:cNvSpPr txBox="1"/>
          <p:nvPr/>
        </p:nvSpPr>
        <p:spPr>
          <a:xfrm>
            <a:off x="1516055" y="4864514"/>
            <a:ext cx="36152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Smoking </a:t>
            </a:r>
            <a:r>
              <a:rPr lang="en-US" sz="2600" b="1" dirty="0">
                <a:solidFill>
                  <a:schemeClr val="tx2"/>
                </a:solidFill>
              </a:rPr>
              <a:t>causes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/>
              <a:t>CVD</a:t>
            </a:r>
            <a:endParaRPr lang="el-GR" sz="2600" dirty="0"/>
          </a:p>
        </p:txBody>
      </p:sp>
    </p:spTree>
    <p:extLst>
      <p:ext uri="{BB962C8B-B14F-4D97-AF65-F5344CB8AC3E}">
        <p14:creationId xmlns:p14="http://schemas.microsoft.com/office/powerpoint/2010/main" val="58198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Causal Sufficiency</a:t>
            </a:r>
            <a:endParaRPr lang="el-G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2337" y="1142456"/>
            <a:ext cx="10972800" cy="5161756"/>
          </a:xfrm>
        </p:spPr>
        <p:txBody>
          <a:bodyPr/>
          <a:lstStyle/>
          <a:p>
            <a:r>
              <a:rPr lang="en-US" dirty="0">
                <a:latin typeface="+mn-lt"/>
              </a:rPr>
              <a:t>Assume what is called Causal Sufficiency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No pair of variables has a latent (unobserved) common cause.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This is a pretty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strong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assumption.</a:t>
            </a:r>
          </a:p>
          <a:p>
            <a:pPr marL="274320" lvl="1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Hidden confounders are a major reason why some people debate we absolutely 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need experiments.</a:t>
            </a:r>
          </a:p>
          <a:p>
            <a:endParaRPr lang="el-GR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116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19933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in the assumptions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117</a:t>
            </a:fld>
            <a:endParaRPr lang="el-G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56166"/>
          <a:ext cx="7124381" cy="4594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l-GR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+mn-lt"/>
                        </a:rPr>
                        <a:t>Causal Bayesian Networks</a:t>
                      </a:r>
                      <a:endParaRPr lang="el-GR" sz="2400" b="1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+mn-lt"/>
                        </a:rPr>
                        <a:t>(Causal) Markov</a:t>
                      </a:r>
                      <a:r>
                        <a:rPr lang="en-US" sz="2400" b="1" baseline="0" dirty="0">
                          <a:latin typeface="+mn-lt"/>
                        </a:rPr>
                        <a:t> Condition</a:t>
                      </a:r>
                      <a:endParaRPr lang="el-GR" sz="2400" b="1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n-lt"/>
                        </a:rPr>
                        <a:t>Connects</a:t>
                      </a:r>
                      <a:r>
                        <a:rPr lang="en-US" sz="2000" baseline="0" dirty="0">
                          <a:latin typeface="+mn-lt"/>
                        </a:rPr>
                        <a:t> structure with effect of interventions.</a:t>
                      </a:r>
                      <a:endParaRPr lang="el-GR" sz="20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39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+mn-lt"/>
                        </a:rPr>
                        <a:t>Faithfulness</a:t>
                      </a:r>
                      <a:endParaRPr lang="el-GR" sz="24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n-lt"/>
                        </a:rPr>
                        <a:t>Required</a:t>
                      </a:r>
                      <a:r>
                        <a:rPr lang="en-US" sz="2000" baseline="0" dirty="0">
                          <a:latin typeface="+mn-lt"/>
                        </a:rPr>
                        <a:t> for (relatively) efficient learning.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+mn-lt"/>
                        </a:rPr>
                        <a:t>Acyclicity</a:t>
                      </a:r>
                      <a:endParaRPr lang="el-GR" sz="24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n-lt"/>
                        </a:rPr>
                        <a:t>Causal-feedback</a:t>
                      </a:r>
                      <a:r>
                        <a:rPr lang="en-US" sz="2000" baseline="0" dirty="0">
                          <a:latin typeface="+mn-lt"/>
                        </a:rPr>
                        <a:t> loops create problems with the semantics and reasoning.</a:t>
                      </a:r>
                      <a:endParaRPr lang="el-GR" sz="20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+mn-lt"/>
                        </a:rPr>
                        <a:t>Causal Sufficiency</a:t>
                      </a:r>
                      <a:endParaRPr lang="el-GR" sz="24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n-lt"/>
                        </a:rPr>
                        <a:t>Required to causally interpret an edge.</a:t>
                      </a:r>
                      <a:endParaRPr lang="el-GR" sz="20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67878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961"/>
            <a:ext cx="10515600" cy="49931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 </a:t>
            </a:r>
            <a:r>
              <a:rPr lang="en-US" dirty="0" err="1"/>
              <a:t>Spirtes</a:t>
            </a:r>
            <a:r>
              <a:rPr lang="en-US" dirty="0"/>
              <a:t>, C </a:t>
            </a:r>
            <a:r>
              <a:rPr lang="en-US" dirty="0" err="1"/>
              <a:t>Glymour</a:t>
            </a:r>
            <a:r>
              <a:rPr lang="en-US" dirty="0"/>
              <a:t>, R </a:t>
            </a:r>
            <a:r>
              <a:rPr lang="en-US" dirty="0" err="1"/>
              <a:t>Scheines</a:t>
            </a:r>
            <a:r>
              <a:rPr lang="en-US" dirty="0"/>
              <a:t>. Causation, Prediction and Search, MIT press, 2001. </a:t>
            </a:r>
          </a:p>
          <a:p>
            <a:r>
              <a:rPr lang="en-US" dirty="0"/>
              <a:t>Heckerman, D., Geiger, D. &amp; </a:t>
            </a:r>
            <a:r>
              <a:rPr lang="en-US" dirty="0" err="1"/>
              <a:t>Chickering</a:t>
            </a:r>
            <a:r>
              <a:rPr lang="en-US" dirty="0"/>
              <a:t>, D. M. Learning Bayesian networks: the combination of knowledge and statistical data. </a:t>
            </a:r>
            <a:r>
              <a:rPr lang="en-US" i="1" dirty="0"/>
              <a:t>Mach. Learn.</a:t>
            </a:r>
            <a:r>
              <a:rPr lang="en-US" dirty="0"/>
              <a:t> </a:t>
            </a:r>
            <a:r>
              <a:rPr lang="en-US" b="1" dirty="0"/>
              <a:t>20,</a:t>
            </a:r>
            <a:r>
              <a:rPr lang="en-US" dirty="0"/>
              <a:t> 197–243 (1995).</a:t>
            </a:r>
          </a:p>
          <a:p>
            <a:r>
              <a:rPr lang="en-US" dirty="0" err="1"/>
              <a:t>Carvallo</a:t>
            </a:r>
            <a:r>
              <a:rPr lang="en-US" dirty="0"/>
              <a:t>, A.M. Scoring functions for learning Bayesian networks, INESC-ID Tec. Rep. 54/2009 (2009).</a:t>
            </a:r>
          </a:p>
          <a:p>
            <a:r>
              <a:rPr lang="en-US" dirty="0" err="1"/>
              <a:t>Tsamardinos</a:t>
            </a:r>
            <a:r>
              <a:rPr lang="en-US" dirty="0"/>
              <a:t>, I., Brown, L. E. &amp; </a:t>
            </a:r>
            <a:r>
              <a:rPr lang="en-US" dirty="0" err="1"/>
              <a:t>Aliferis</a:t>
            </a:r>
            <a:r>
              <a:rPr lang="en-US" dirty="0"/>
              <a:t>, C. F. The max-min hill-climbing Bayesian network structure learning algorithm. Mach. Learn. 65, 31–78 (2006).</a:t>
            </a:r>
          </a:p>
          <a:p>
            <a:r>
              <a:rPr lang="en-US" dirty="0"/>
              <a:t>Cooper, G. F. &amp; </a:t>
            </a:r>
            <a:r>
              <a:rPr lang="en-US" dirty="0" err="1"/>
              <a:t>Yoo</a:t>
            </a:r>
            <a:r>
              <a:rPr lang="en-US" dirty="0"/>
              <a:t>, C. Causal Discovery from a Mixture of Experimental and Observational Data. </a:t>
            </a:r>
            <a:r>
              <a:rPr lang="en-US" i="1" dirty="0"/>
              <a:t>(UAI 1999)</a:t>
            </a:r>
            <a:r>
              <a:rPr lang="en-US" dirty="0"/>
              <a:t> </a:t>
            </a:r>
            <a:r>
              <a:rPr lang="en-US" b="1" dirty="0"/>
              <a:t>10,</a:t>
            </a:r>
            <a:r>
              <a:rPr lang="en-US" dirty="0"/>
              <a:t> 116–125 (1999).</a:t>
            </a:r>
          </a:p>
          <a:p>
            <a:r>
              <a:rPr lang="en-US" dirty="0"/>
              <a:t>Larry Wasserman, All of Statistics, Chapter 12.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3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Reverse-engineering the graph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12</a:t>
            </a:fld>
            <a:endParaRPr lang="el-GR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728727" y="1108561"/>
            <a:ext cx="5183187" cy="823912"/>
          </a:xfrm>
        </p:spPr>
        <p:txBody>
          <a:bodyPr/>
          <a:lstStyle/>
          <a:p>
            <a:r>
              <a:rPr lang="en-US" dirty="0"/>
              <a:t>What you have 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822684" y="1858878"/>
          <a:ext cx="3898718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189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r>
                        <a:rPr lang="en-US" baseline="0" dirty="0"/>
                        <a:t> (Person)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Yellow</a:t>
                      </a:r>
                      <a:r>
                        <a:rPr lang="en-US" baseline="0" dirty="0">
                          <a:solidFill>
                            <a:srgbClr val="FFC000"/>
                          </a:solidFill>
                        </a:rPr>
                        <a:t> Teeth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1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91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91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1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1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91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6822684" y="5677152"/>
          <a:ext cx="389871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915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650638" y="4977374"/>
            <a:ext cx="1200329" cy="65303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6600" dirty="0"/>
              <a:t>…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316344" y="2298518"/>
            <a:ext cx="3045956" cy="1126115"/>
            <a:chOff x="787399" y="3694956"/>
            <a:chExt cx="3623734" cy="1531515"/>
          </a:xfrm>
        </p:grpSpPr>
        <p:sp>
          <p:nvSpPr>
            <p:cNvPr id="46" name="Rounded Rectangle 45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C000"/>
                  </a:solidFill>
                </a:rPr>
                <a:t>Yellow Teeth</a:t>
              </a:r>
              <a:endParaRPr lang="el-GR" sz="1000" dirty="0">
                <a:solidFill>
                  <a:srgbClr val="FFC000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000490" y="4820942"/>
              <a:ext cx="1410643" cy="4024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70C0"/>
                  </a:solidFill>
                </a:rPr>
                <a:t>CVD</a:t>
              </a:r>
              <a:endParaRPr lang="el-GR" sz="1100" dirty="0">
                <a:solidFill>
                  <a:srgbClr val="0070C0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6" idx="2"/>
              <a:endCxn id="47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2"/>
              <a:endCxn id="48" idx="0"/>
            </p:cNvCxnSpPr>
            <p:nvPr/>
          </p:nvCxnSpPr>
          <p:spPr>
            <a:xfrm>
              <a:off x="2716945" y="4127003"/>
              <a:ext cx="988867" cy="69393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501724" y="3600954"/>
          <a:ext cx="1396047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74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P(CVD</a:t>
                      </a:r>
                      <a:r>
                        <a:rPr lang="en-US" sz="105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8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58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3501724" y="1858878"/>
          <a:ext cx="799343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0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P(Smoking)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743406" y="3555417"/>
          <a:ext cx="1225404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8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P(YT</a:t>
                      </a:r>
                      <a:r>
                        <a:rPr lang="en-US" sz="105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8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8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97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Reverse-engineering the graph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13</a:t>
            </a:fld>
            <a:endParaRPr lang="el-GR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728727" y="1108561"/>
            <a:ext cx="5183187" cy="823912"/>
          </a:xfrm>
        </p:spPr>
        <p:txBody>
          <a:bodyPr/>
          <a:lstStyle/>
          <a:p>
            <a:r>
              <a:rPr lang="en-US" dirty="0"/>
              <a:t>What you have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316344" y="2298518"/>
            <a:ext cx="3045956" cy="1126115"/>
            <a:chOff x="787399" y="3694956"/>
            <a:chExt cx="3623734" cy="1531515"/>
          </a:xfrm>
        </p:grpSpPr>
        <p:sp>
          <p:nvSpPr>
            <p:cNvPr id="46" name="Rounded Rectangle 45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C000"/>
                  </a:solidFill>
                </a:rPr>
                <a:t>Yellow Teeth</a:t>
              </a:r>
              <a:endParaRPr lang="el-GR" sz="1000" dirty="0">
                <a:solidFill>
                  <a:srgbClr val="FFC000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000490" y="4820942"/>
              <a:ext cx="1410643" cy="4024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70C0"/>
                  </a:solidFill>
                </a:rPr>
                <a:t>CVD</a:t>
              </a:r>
              <a:endParaRPr lang="el-GR" sz="1100" dirty="0">
                <a:solidFill>
                  <a:srgbClr val="0070C0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6" idx="2"/>
              <a:endCxn id="47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2"/>
              <a:endCxn id="48" idx="0"/>
            </p:cNvCxnSpPr>
            <p:nvPr/>
          </p:nvCxnSpPr>
          <p:spPr>
            <a:xfrm>
              <a:off x="2716945" y="4127003"/>
              <a:ext cx="988867" cy="69393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501724" y="3600954"/>
          <a:ext cx="1396047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74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P(CVD</a:t>
                      </a:r>
                      <a:r>
                        <a:rPr lang="en-US" sz="105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8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58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3501724" y="1858878"/>
          <a:ext cx="799343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0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P(Smoking)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743406" y="3555417"/>
          <a:ext cx="1225404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8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P(YT</a:t>
                      </a:r>
                      <a:r>
                        <a:rPr lang="en-US" sz="105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8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8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934453-16C6-48F2-9F64-A926EBE45194}"/>
                  </a:ext>
                </a:extLst>
              </p:cNvPr>
              <p:cNvSpPr txBox="1"/>
              <p:nvPr/>
            </p:nvSpPr>
            <p:spPr>
              <a:xfrm>
                <a:off x="6728727" y="1932473"/>
                <a:ext cx="4217947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 can use tests of conditional independence to identify the set of conditional independencies:</a:t>
                </a:r>
              </a:p>
              <a:p>
                <a:endParaRPr lang="en-US" dirty="0"/>
              </a:p>
              <a:p>
                <a:r>
                  <a:rPr lang="en-US" dirty="0"/>
                  <a:t>Here you only have one independence: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</a:rPr>
                      <m:t>CVD</m:t>
                    </m:r>
                    <m:r>
                      <a:rPr lang="en-US" sz="1400" b="0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|Smoking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And the rest are dependencies: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4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4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|CVD</a:t>
                </a: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4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4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|Yellow Teeth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934453-16C6-48F2-9F64-A926EBE4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727" y="1932473"/>
                <a:ext cx="4217947" cy="4339650"/>
              </a:xfrm>
              <a:prstGeom prst="rect">
                <a:avLst/>
              </a:prstGeom>
              <a:blipFill>
                <a:blip r:embed="rId2"/>
                <a:stretch>
                  <a:fillRect l="-1301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169073C-4F21-42B0-AD3D-23DABA647DD8}"/>
              </a:ext>
            </a:extLst>
          </p:cNvPr>
          <p:cNvSpPr txBox="1"/>
          <p:nvPr/>
        </p:nvSpPr>
        <p:spPr>
          <a:xfrm>
            <a:off x="661851" y="5547360"/>
            <a:ext cx="498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find the graph where the only d-separation is CVD and Yellow teeth given smoking?</a:t>
            </a:r>
          </a:p>
        </p:txBody>
      </p:sp>
    </p:spTree>
    <p:extLst>
      <p:ext uri="{BB962C8B-B14F-4D97-AF65-F5344CB8AC3E}">
        <p14:creationId xmlns:p14="http://schemas.microsoft.com/office/powerpoint/2010/main" val="157814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Markov Equivalence</a:t>
            </a:r>
            <a:endParaRPr lang="el-G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14736" y="1587768"/>
            <a:ext cx="3153891" cy="1621064"/>
            <a:chOff x="611558" y="1589667"/>
            <a:chExt cx="4056457" cy="1585524"/>
          </a:xfrm>
        </p:grpSpPr>
        <p:sp>
          <p:nvSpPr>
            <p:cNvPr id="5" name="Rounded Rectangle 4"/>
            <p:cNvSpPr/>
            <p:nvPr/>
          </p:nvSpPr>
          <p:spPr>
            <a:xfrm>
              <a:off x="2195736" y="1589667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11558" y="2780928"/>
              <a:ext cx="1584176" cy="3942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31841" y="2842138"/>
              <a:ext cx="1536174" cy="3330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CVD</a:t>
              </a:r>
              <a:endParaRPr lang="el-G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flipH="1">
              <a:off x="1403647" y="2021715"/>
              <a:ext cx="1404158" cy="75921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7" idx="0"/>
            </p:cNvCxnSpPr>
            <p:nvPr/>
          </p:nvCxnSpPr>
          <p:spPr>
            <a:xfrm>
              <a:off x="2807804" y="2021715"/>
              <a:ext cx="1092124" cy="8204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71109" y="1601664"/>
            <a:ext cx="3153891" cy="1621064"/>
            <a:chOff x="611558" y="1589667"/>
            <a:chExt cx="4056457" cy="1585524"/>
          </a:xfrm>
        </p:grpSpPr>
        <p:sp>
          <p:nvSpPr>
            <p:cNvPr id="30" name="Rounded Rectangle 29"/>
            <p:cNvSpPr/>
            <p:nvPr/>
          </p:nvSpPr>
          <p:spPr>
            <a:xfrm>
              <a:off x="2195736" y="1589667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11558" y="2780928"/>
              <a:ext cx="1584176" cy="38067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131841" y="2842138"/>
              <a:ext cx="1536174" cy="3330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CVD</a:t>
              </a:r>
              <a:endParaRPr lang="el-G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0" idx="2"/>
              <a:endCxn id="31" idx="0"/>
            </p:cNvCxnSpPr>
            <p:nvPr/>
          </p:nvCxnSpPr>
          <p:spPr>
            <a:xfrm flipH="1">
              <a:off x="1403647" y="2021715"/>
              <a:ext cx="1404158" cy="75921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0"/>
              <a:endCxn id="30" idx="2"/>
            </p:cNvCxnSpPr>
            <p:nvPr/>
          </p:nvCxnSpPr>
          <p:spPr>
            <a:xfrm flipH="1" flipV="1">
              <a:off x="2807804" y="2021715"/>
              <a:ext cx="1092124" cy="8204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614736" y="4184027"/>
            <a:ext cx="3153891" cy="1621064"/>
            <a:chOff x="611558" y="1589667"/>
            <a:chExt cx="4056457" cy="1585524"/>
          </a:xfrm>
        </p:grpSpPr>
        <p:sp>
          <p:nvSpPr>
            <p:cNvPr id="36" name="Rounded Rectangle 35"/>
            <p:cNvSpPr/>
            <p:nvPr/>
          </p:nvSpPr>
          <p:spPr>
            <a:xfrm>
              <a:off x="2195736" y="1589667"/>
              <a:ext cx="1224137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11558" y="2780928"/>
              <a:ext cx="1584176" cy="3942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31841" y="2842138"/>
              <a:ext cx="1536174" cy="3330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CVD</a:t>
              </a:r>
              <a:endParaRPr lang="el-G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7" idx="0"/>
              <a:endCxn id="36" idx="2"/>
            </p:cNvCxnSpPr>
            <p:nvPr/>
          </p:nvCxnSpPr>
          <p:spPr>
            <a:xfrm flipV="1">
              <a:off x="1403647" y="2021715"/>
              <a:ext cx="1404159" cy="75921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6" idx="2"/>
              <a:endCxn id="38" idx="0"/>
            </p:cNvCxnSpPr>
            <p:nvPr/>
          </p:nvCxnSpPr>
          <p:spPr>
            <a:xfrm>
              <a:off x="2807805" y="2021715"/>
              <a:ext cx="1092122" cy="8204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2387" y="3446427"/>
                <a:ext cx="2419856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0070C0"/>
                        </a:solidFill>
                      </a:rPr>
                      <m:t>CVD</m:t>
                    </m:r>
                    <m:r>
                      <a:rPr lang="en-US" sz="1200" i="0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Teeth</m:t>
                    </m:r>
                  </m:oMath>
                </a14:m>
                <a:r>
                  <a:rPr lang="en-US" sz="14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Smoking</m:t>
                    </m:r>
                  </m:oMath>
                </a14:m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387" y="3446427"/>
                <a:ext cx="2419856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021528" y="3401609"/>
                <a:ext cx="3443459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 smtClean="0">
                        <a:solidFill>
                          <a:srgbClr val="0070C0"/>
                        </a:solidFill>
                      </a:rPr>
                      <m:t>CVD</m:t>
                    </m:r>
                    <m:r>
                      <a:rPr lang="en-US" sz="1200" i="0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Teeth</m:t>
                    </m:r>
                  </m:oMath>
                </a14:m>
                <a:r>
                  <a:rPr lang="en-US" sz="14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Smoking</m:t>
                    </m:r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528" y="3401609"/>
                <a:ext cx="3443459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4000"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112387" y="6028351"/>
                <a:ext cx="2713563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0070C0"/>
                        </a:solidFill>
                      </a:rPr>
                      <m:t>CVD</m:t>
                    </m:r>
                    <m:r>
                      <a:rPr lang="en-US" sz="1200" i="0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Teeth</m:t>
                    </m:r>
                  </m:oMath>
                </a14:m>
                <a:r>
                  <a:rPr lang="en-US" sz="14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Smoking</m:t>
                    </m:r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387" y="6028351"/>
                <a:ext cx="2713563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071756" y="4325538"/>
            <a:ext cx="53430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Causal Markov Condition entails the same conditional independence for all three graphs. </a:t>
            </a:r>
          </a:p>
        </p:txBody>
      </p:sp>
    </p:spTree>
    <p:extLst>
      <p:ext uri="{BB962C8B-B14F-4D97-AF65-F5344CB8AC3E}">
        <p14:creationId xmlns:p14="http://schemas.microsoft.com/office/powerpoint/2010/main" val="335890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Markov Equivalence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14736" y="1587768"/>
            <a:ext cx="3153891" cy="1621064"/>
            <a:chOff x="611558" y="1589667"/>
            <a:chExt cx="4056457" cy="1585524"/>
          </a:xfrm>
        </p:grpSpPr>
        <p:sp>
          <p:nvSpPr>
            <p:cNvPr id="5" name="Rounded Rectangle 4"/>
            <p:cNvSpPr/>
            <p:nvPr/>
          </p:nvSpPr>
          <p:spPr>
            <a:xfrm>
              <a:off x="2195736" y="1589667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11558" y="2780928"/>
              <a:ext cx="1584176" cy="3942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31841" y="2842138"/>
              <a:ext cx="1536174" cy="3330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CVD</a:t>
              </a:r>
              <a:endParaRPr lang="el-G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flipH="1">
              <a:off x="1403647" y="2021715"/>
              <a:ext cx="1404158" cy="75921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7" idx="0"/>
            </p:cNvCxnSpPr>
            <p:nvPr/>
          </p:nvCxnSpPr>
          <p:spPr>
            <a:xfrm>
              <a:off x="2807804" y="2021715"/>
              <a:ext cx="1092124" cy="8204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71109" y="1601664"/>
            <a:ext cx="3153891" cy="1621064"/>
            <a:chOff x="611558" y="1589667"/>
            <a:chExt cx="4056457" cy="1585524"/>
          </a:xfrm>
        </p:grpSpPr>
        <p:sp>
          <p:nvSpPr>
            <p:cNvPr id="30" name="Rounded Rectangle 29"/>
            <p:cNvSpPr/>
            <p:nvPr/>
          </p:nvSpPr>
          <p:spPr>
            <a:xfrm>
              <a:off x="2195736" y="1589667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11558" y="2780928"/>
              <a:ext cx="1584176" cy="38067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131841" y="2842138"/>
              <a:ext cx="1536174" cy="3330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CVD</a:t>
              </a:r>
              <a:endParaRPr lang="el-G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0" idx="2"/>
              <a:endCxn id="31" idx="0"/>
            </p:cNvCxnSpPr>
            <p:nvPr/>
          </p:nvCxnSpPr>
          <p:spPr>
            <a:xfrm flipH="1">
              <a:off x="1403647" y="2021715"/>
              <a:ext cx="1404158" cy="75921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0"/>
              <a:endCxn id="30" idx="2"/>
            </p:cNvCxnSpPr>
            <p:nvPr/>
          </p:nvCxnSpPr>
          <p:spPr>
            <a:xfrm flipH="1" flipV="1">
              <a:off x="2807804" y="2021715"/>
              <a:ext cx="1092124" cy="8204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614736" y="4184027"/>
            <a:ext cx="3153891" cy="1621064"/>
            <a:chOff x="611558" y="1589667"/>
            <a:chExt cx="4056457" cy="1585524"/>
          </a:xfrm>
        </p:grpSpPr>
        <p:sp>
          <p:nvSpPr>
            <p:cNvPr id="36" name="Rounded Rectangle 35"/>
            <p:cNvSpPr/>
            <p:nvPr/>
          </p:nvSpPr>
          <p:spPr>
            <a:xfrm>
              <a:off x="2195736" y="1589667"/>
              <a:ext cx="1224137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11558" y="2780928"/>
              <a:ext cx="1584176" cy="3942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31841" y="2842138"/>
              <a:ext cx="1536174" cy="3330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CVD</a:t>
              </a:r>
              <a:endParaRPr lang="el-G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7" idx="0"/>
              <a:endCxn id="36" idx="2"/>
            </p:cNvCxnSpPr>
            <p:nvPr/>
          </p:nvCxnSpPr>
          <p:spPr>
            <a:xfrm flipV="1">
              <a:off x="1403647" y="2021715"/>
              <a:ext cx="1404159" cy="75921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6" idx="2"/>
              <a:endCxn id="38" idx="0"/>
            </p:cNvCxnSpPr>
            <p:nvPr/>
          </p:nvCxnSpPr>
          <p:spPr>
            <a:xfrm>
              <a:off x="2807805" y="2021715"/>
              <a:ext cx="1092122" cy="8204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2387" y="3446427"/>
                <a:ext cx="2419856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0070C0"/>
                        </a:solidFill>
                      </a:rPr>
                      <m:t>CVD</m:t>
                    </m:r>
                    <m:r>
                      <a:rPr lang="en-US" sz="1200" i="0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Teeth</m:t>
                    </m:r>
                  </m:oMath>
                </a14:m>
                <a:r>
                  <a:rPr lang="en-US" sz="14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Smoking</m:t>
                    </m:r>
                  </m:oMath>
                </a14:m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387" y="3446427"/>
                <a:ext cx="2419856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021528" y="3401609"/>
                <a:ext cx="3443459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 smtClean="0">
                        <a:solidFill>
                          <a:srgbClr val="0070C0"/>
                        </a:solidFill>
                      </a:rPr>
                      <m:t>CVD</m:t>
                    </m:r>
                    <m:r>
                      <a:rPr lang="en-US" sz="1200" i="0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Teeth</m:t>
                    </m:r>
                  </m:oMath>
                </a14:m>
                <a:r>
                  <a:rPr lang="en-US" sz="14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Smoking</m:t>
                    </m:r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528" y="3401609"/>
                <a:ext cx="3443459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4000"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112387" y="6028351"/>
                <a:ext cx="2713563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0070C0"/>
                        </a:solidFill>
                      </a:rPr>
                      <m:t>CVD</m:t>
                    </m:r>
                    <m:r>
                      <a:rPr lang="en-US" sz="1200" i="0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Teeth</m:t>
                    </m:r>
                  </m:oMath>
                </a14:m>
                <a:r>
                  <a:rPr lang="en-US" sz="14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Smoking</m:t>
                    </m:r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387" y="6028351"/>
                <a:ext cx="2713563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854741" y="4458691"/>
            <a:ext cx="6057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graphs are called </a:t>
            </a:r>
            <a:r>
              <a:rPr lang="en-US" sz="2400" b="1" dirty="0">
                <a:solidFill>
                  <a:srgbClr val="C00000"/>
                </a:solidFill>
              </a:rPr>
              <a:t>Markov Equivalent.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All Markov equivalent graphs denote a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Markov equivalence class (MEC).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We use [G] to denote the MEC of G.</a:t>
            </a:r>
          </a:p>
        </p:txBody>
      </p:sp>
    </p:spTree>
    <p:extLst>
      <p:ext uri="{BB962C8B-B14F-4D97-AF65-F5344CB8AC3E}">
        <p14:creationId xmlns:p14="http://schemas.microsoft.com/office/powerpoint/2010/main" val="204254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Markov Equivalence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14736" y="1587768"/>
            <a:ext cx="3153891" cy="1621064"/>
            <a:chOff x="611558" y="1589667"/>
            <a:chExt cx="4056457" cy="1585524"/>
          </a:xfrm>
        </p:grpSpPr>
        <p:sp>
          <p:nvSpPr>
            <p:cNvPr id="5" name="Rounded Rectangle 4"/>
            <p:cNvSpPr/>
            <p:nvPr/>
          </p:nvSpPr>
          <p:spPr>
            <a:xfrm>
              <a:off x="2195736" y="1589667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11558" y="2780928"/>
              <a:ext cx="1584176" cy="3942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31841" y="2842138"/>
              <a:ext cx="1536174" cy="3330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CVD</a:t>
              </a:r>
              <a:endParaRPr lang="el-G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flipH="1">
              <a:off x="1403647" y="2021715"/>
              <a:ext cx="1404158" cy="75921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7" idx="0"/>
            </p:cNvCxnSpPr>
            <p:nvPr/>
          </p:nvCxnSpPr>
          <p:spPr>
            <a:xfrm>
              <a:off x="2807804" y="2021715"/>
              <a:ext cx="1092124" cy="8204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71109" y="1601664"/>
            <a:ext cx="3153891" cy="1621064"/>
            <a:chOff x="611558" y="1589667"/>
            <a:chExt cx="4056457" cy="1585524"/>
          </a:xfrm>
        </p:grpSpPr>
        <p:sp>
          <p:nvSpPr>
            <p:cNvPr id="30" name="Rounded Rectangle 29"/>
            <p:cNvSpPr/>
            <p:nvPr/>
          </p:nvSpPr>
          <p:spPr>
            <a:xfrm>
              <a:off x="2195736" y="1589667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11558" y="2780928"/>
              <a:ext cx="1584176" cy="38067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131841" y="2842138"/>
              <a:ext cx="1536174" cy="3330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CVD</a:t>
              </a:r>
              <a:endParaRPr lang="el-G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0" idx="2"/>
              <a:endCxn id="31" idx="0"/>
            </p:cNvCxnSpPr>
            <p:nvPr/>
          </p:nvCxnSpPr>
          <p:spPr>
            <a:xfrm flipH="1">
              <a:off x="1403647" y="2021715"/>
              <a:ext cx="1404158" cy="75921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0"/>
              <a:endCxn id="30" idx="2"/>
            </p:cNvCxnSpPr>
            <p:nvPr/>
          </p:nvCxnSpPr>
          <p:spPr>
            <a:xfrm flipH="1" flipV="1">
              <a:off x="2807804" y="2021715"/>
              <a:ext cx="1092124" cy="8204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614736" y="4184027"/>
            <a:ext cx="3153891" cy="1621064"/>
            <a:chOff x="611558" y="1589667"/>
            <a:chExt cx="4056457" cy="1585524"/>
          </a:xfrm>
        </p:grpSpPr>
        <p:sp>
          <p:nvSpPr>
            <p:cNvPr id="36" name="Rounded Rectangle 35"/>
            <p:cNvSpPr/>
            <p:nvPr/>
          </p:nvSpPr>
          <p:spPr>
            <a:xfrm>
              <a:off x="2195736" y="1589667"/>
              <a:ext cx="1224137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11558" y="2780928"/>
              <a:ext cx="1584176" cy="3942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31841" y="2842138"/>
              <a:ext cx="1536174" cy="3330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CVD</a:t>
              </a:r>
              <a:endParaRPr lang="el-G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7" idx="0"/>
              <a:endCxn id="36" idx="2"/>
            </p:cNvCxnSpPr>
            <p:nvPr/>
          </p:nvCxnSpPr>
          <p:spPr>
            <a:xfrm flipV="1">
              <a:off x="1403647" y="2021715"/>
              <a:ext cx="1404159" cy="75921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6" idx="2"/>
              <a:endCxn id="38" idx="0"/>
            </p:cNvCxnSpPr>
            <p:nvPr/>
          </p:nvCxnSpPr>
          <p:spPr>
            <a:xfrm>
              <a:off x="2807805" y="2021715"/>
              <a:ext cx="1092122" cy="8204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2387" y="3446427"/>
                <a:ext cx="2419856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0070C0"/>
                        </a:solidFill>
                      </a:rPr>
                      <m:t>CVD</m:t>
                    </m:r>
                    <m:r>
                      <a:rPr lang="en-US" sz="1200" i="0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Teeth</m:t>
                    </m:r>
                  </m:oMath>
                </a14:m>
                <a:r>
                  <a:rPr lang="en-US" sz="14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Smoking</m:t>
                    </m:r>
                  </m:oMath>
                </a14:m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387" y="3446427"/>
                <a:ext cx="2419856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021528" y="3401609"/>
                <a:ext cx="3443459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 smtClean="0">
                        <a:solidFill>
                          <a:srgbClr val="0070C0"/>
                        </a:solidFill>
                      </a:rPr>
                      <m:t>CVD</m:t>
                    </m:r>
                    <m:r>
                      <a:rPr lang="en-US" sz="1200" i="0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Teeth</m:t>
                    </m:r>
                  </m:oMath>
                </a14:m>
                <a:r>
                  <a:rPr lang="en-US" sz="14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Smoking</m:t>
                    </m:r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528" y="3401609"/>
                <a:ext cx="3443459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4000"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112387" y="6028351"/>
                <a:ext cx="2713563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0070C0"/>
                        </a:solidFill>
                      </a:rPr>
                      <m:t>CVD</m:t>
                    </m:r>
                    <m:r>
                      <a:rPr lang="en-US" sz="1200" i="0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400" b="0" dirty="0" smtClean="0">
                        <a:solidFill>
                          <a:srgbClr val="FFC000"/>
                        </a:solidFill>
                      </a:rPr>
                      <m:t>Teeth</m:t>
                    </m:r>
                  </m:oMath>
                </a14:m>
                <a:r>
                  <a:rPr lang="en-US" sz="1400" dirty="0"/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Smoking</m:t>
                    </m:r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387" y="6028351"/>
                <a:ext cx="2713563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071756" y="4325538"/>
            <a:ext cx="56935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Markov Equivalent Graphs share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the same skeleton (adjacencies).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the same unshielded colliders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2870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Reminder: (non) colliders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17</a:t>
            </a:fld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652008" y="4542735"/>
            <a:ext cx="1104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 triple X-Y-Z: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5103412"/>
            <a:ext cx="11047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both edges are into Y, the triplet (and Y) is a </a:t>
            </a:r>
            <a:r>
              <a:rPr lang="en-US" sz="2800" dirty="0">
                <a:solidFill>
                  <a:srgbClr val="00B050"/>
                </a:solidFill>
              </a:rPr>
              <a:t>collider</a:t>
            </a:r>
            <a:r>
              <a:rPr lang="en-US" sz="2800" dirty="0"/>
              <a:t>.</a:t>
            </a:r>
          </a:p>
          <a:p>
            <a:r>
              <a:rPr lang="en-US" sz="2800" dirty="0"/>
              <a:t>Otherwise the triplet (and Y)  is a </a:t>
            </a:r>
            <a:r>
              <a:rPr lang="en-US" sz="2800" dirty="0">
                <a:solidFill>
                  <a:srgbClr val="7030A0"/>
                </a:solidFill>
              </a:rPr>
              <a:t>non-collider</a:t>
            </a:r>
            <a:r>
              <a:rPr lang="en-US" sz="2800" dirty="0"/>
              <a:t>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64880" y="4785360"/>
            <a:ext cx="2313654" cy="14325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The term is used to denote both the triplet and the middle node!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09600" y="1882231"/>
            <a:ext cx="1935480" cy="1440089"/>
            <a:chOff x="1611371" y="2148931"/>
            <a:chExt cx="3518856" cy="1288628"/>
          </a:xfrm>
        </p:grpSpPr>
        <p:sp>
          <p:nvSpPr>
            <p:cNvPr id="36" name="Rounded Rectangle 35"/>
            <p:cNvSpPr/>
            <p:nvPr/>
          </p:nvSpPr>
          <p:spPr>
            <a:xfrm>
              <a:off x="1611371" y="2148931"/>
              <a:ext cx="1548000" cy="360040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</a:t>
              </a:r>
              <a:endParaRPr lang="el-GR" sz="20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582227" y="2148931"/>
              <a:ext cx="1548000" cy="360040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Z</a:t>
              </a:r>
              <a:endParaRPr lang="el-GR" sz="20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6799" y="3077519"/>
              <a:ext cx="1548000" cy="360040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Y</a:t>
              </a:r>
              <a:endParaRPr lang="el-GR" sz="2000" dirty="0"/>
            </a:p>
          </p:txBody>
        </p:sp>
        <p:cxnSp>
          <p:nvCxnSpPr>
            <p:cNvPr id="39" name="Straight Arrow Connector 38"/>
            <p:cNvCxnSpPr>
              <a:stCxn id="37" idx="2"/>
              <a:endCxn id="38" idx="0"/>
            </p:cNvCxnSpPr>
            <p:nvPr/>
          </p:nvCxnSpPr>
          <p:spPr>
            <a:xfrm flipH="1">
              <a:off x="3370799" y="2508971"/>
              <a:ext cx="985428" cy="56854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385371" y="2508971"/>
              <a:ext cx="985428" cy="56854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535680" y="1882231"/>
            <a:ext cx="1935480" cy="1440089"/>
            <a:chOff x="1611371" y="2148931"/>
            <a:chExt cx="3518856" cy="1288628"/>
          </a:xfrm>
        </p:grpSpPr>
        <p:sp>
          <p:nvSpPr>
            <p:cNvPr id="42" name="Rounded Rectangle 41"/>
            <p:cNvSpPr/>
            <p:nvPr/>
          </p:nvSpPr>
          <p:spPr>
            <a:xfrm>
              <a:off x="1611371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</a:t>
              </a:r>
              <a:endParaRPr lang="el-GR" sz="20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582227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Z</a:t>
              </a:r>
              <a:endParaRPr lang="el-GR" sz="20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96799" y="3077519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Y</a:t>
              </a:r>
              <a:endParaRPr lang="el-GR" sz="2000" dirty="0"/>
            </a:p>
          </p:txBody>
        </p:sp>
        <p:cxnSp>
          <p:nvCxnSpPr>
            <p:cNvPr id="50" name="Straight Arrow Connector 49"/>
            <p:cNvCxnSpPr>
              <a:stCxn id="43" idx="2"/>
              <a:endCxn id="49" idx="0"/>
            </p:cNvCxnSpPr>
            <p:nvPr/>
          </p:nvCxnSpPr>
          <p:spPr>
            <a:xfrm flipH="1">
              <a:off x="3370799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385371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477324" y="1882231"/>
            <a:ext cx="1935480" cy="1440089"/>
            <a:chOff x="1611371" y="2148931"/>
            <a:chExt cx="3518856" cy="1288628"/>
          </a:xfrm>
        </p:grpSpPr>
        <p:sp>
          <p:nvSpPr>
            <p:cNvPr id="53" name="Rounded Rectangle 52"/>
            <p:cNvSpPr/>
            <p:nvPr/>
          </p:nvSpPr>
          <p:spPr>
            <a:xfrm>
              <a:off x="1611371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</a:t>
              </a:r>
              <a:endParaRPr lang="el-GR" sz="20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582227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Z</a:t>
              </a:r>
              <a:endParaRPr lang="el-GR" sz="2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596799" y="3077519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Y</a:t>
              </a:r>
              <a:endParaRPr lang="el-GR" sz="2000" dirty="0"/>
            </a:p>
          </p:txBody>
        </p:sp>
        <p:cxnSp>
          <p:nvCxnSpPr>
            <p:cNvPr id="56" name="Straight Arrow Connector 55"/>
            <p:cNvCxnSpPr>
              <a:stCxn id="54" idx="2"/>
              <a:endCxn id="55" idx="0"/>
            </p:cNvCxnSpPr>
            <p:nvPr/>
          </p:nvCxnSpPr>
          <p:spPr>
            <a:xfrm flipH="1">
              <a:off x="3370799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5" idx="0"/>
              <a:endCxn id="53" idx="2"/>
            </p:cNvCxnSpPr>
            <p:nvPr/>
          </p:nvCxnSpPr>
          <p:spPr>
            <a:xfrm flipH="1" flipV="1">
              <a:off x="2385371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9368778" y="1925768"/>
            <a:ext cx="1935480" cy="1440089"/>
            <a:chOff x="1611371" y="2148931"/>
            <a:chExt cx="3518856" cy="1288628"/>
          </a:xfrm>
        </p:grpSpPr>
        <p:sp>
          <p:nvSpPr>
            <p:cNvPr id="59" name="Rounded Rectangle 58"/>
            <p:cNvSpPr/>
            <p:nvPr/>
          </p:nvSpPr>
          <p:spPr>
            <a:xfrm>
              <a:off x="1611371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</a:t>
              </a:r>
              <a:endParaRPr lang="el-GR" sz="2000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582227" y="2148931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Z</a:t>
              </a:r>
              <a:endParaRPr lang="el-GR" sz="2000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596799" y="3077519"/>
              <a:ext cx="1548000" cy="360040"/>
            </a:xfrm>
            <a:prstGeom prst="round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Y</a:t>
              </a:r>
              <a:endParaRPr lang="el-GR" sz="2000" dirty="0"/>
            </a:p>
          </p:txBody>
        </p:sp>
        <p:cxnSp>
          <p:nvCxnSpPr>
            <p:cNvPr id="62" name="Straight Arrow Connector 61"/>
            <p:cNvCxnSpPr>
              <a:stCxn id="61" idx="0"/>
              <a:endCxn id="59" idx="2"/>
            </p:cNvCxnSpPr>
            <p:nvPr/>
          </p:nvCxnSpPr>
          <p:spPr>
            <a:xfrm flipH="1" flipV="1">
              <a:off x="2385371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1" idx="0"/>
              <a:endCxn id="60" idx="2"/>
            </p:cNvCxnSpPr>
            <p:nvPr/>
          </p:nvCxnSpPr>
          <p:spPr>
            <a:xfrm flipV="1">
              <a:off x="3370799" y="2508971"/>
              <a:ext cx="985428" cy="5685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1035324" y="3657599"/>
            <a:ext cx="1084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collider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06688" y="3614714"/>
            <a:ext cx="139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non- collider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88829" y="3646126"/>
            <a:ext cx="139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non- collider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39786" y="3648968"/>
            <a:ext cx="139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non- collider</a:t>
            </a:r>
          </a:p>
        </p:txBody>
      </p:sp>
      <p:cxnSp>
        <p:nvCxnSpPr>
          <p:cNvPr id="68" name="Straight Arrow Connector 67"/>
          <p:cNvCxnSpPr>
            <a:stCxn id="37" idx="1"/>
            <a:endCxn id="36" idx="3"/>
          </p:cNvCxnSpPr>
          <p:nvPr/>
        </p:nvCxnSpPr>
        <p:spPr>
          <a:xfrm flipH="1">
            <a:off x="1461048" y="2083410"/>
            <a:ext cx="232584" cy="0"/>
          </a:xfrm>
          <a:prstGeom prst="straightConnector1">
            <a:avLst/>
          </a:prstGeom>
          <a:ln>
            <a:solidFill>
              <a:srgbClr val="B6B7BA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389668" y="2083410"/>
            <a:ext cx="232584" cy="0"/>
          </a:xfrm>
          <a:prstGeom prst="straightConnector1">
            <a:avLst/>
          </a:prstGeom>
          <a:ln>
            <a:solidFill>
              <a:srgbClr val="B6B7BA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328772" y="2083410"/>
            <a:ext cx="232584" cy="0"/>
          </a:xfrm>
          <a:prstGeom prst="straightConnector1">
            <a:avLst/>
          </a:prstGeom>
          <a:ln>
            <a:solidFill>
              <a:srgbClr val="B6B7BA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220226" y="2126947"/>
            <a:ext cx="232584" cy="0"/>
          </a:xfrm>
          <a:prstGeom prst="straightConnector1">
            <a:avLst/>
          </a:prstGeom>
          <a:ln>
            <a:solidFill>
              <a:srgbClr val="B6B7BA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4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Characterization of the Markov Equivalence Class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73777" y="1980204"/>
            <a:ext cx="4480394" cy="4184356"/>
            <a:chOff x="6973777" y="1980204"/>
            <a:chExt cx="4480394" cy="4184356"/>
          </a:xfrm>
        </p:grpSpPr>
        <p:sp>
          <p:nvSpPr>
            <p:cNvPr id="24" name="Oval 23"/>
            <p:cNvSpPr/>
            <p:nvPr/>
          </p:nvSpPr>
          <p:spPr>
            <a:xfrm>
              <a:off x="9499604" y="1980204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6" name="Oval 25"/>
            <p:cNvSpPr/>
            <p:nvPr/>
          </p:nvSpPr>
          <p:spPr>
            <a:xfrm>
              <a:off x="8111236" y="4419600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7" name="Oval 26"/>
            <p:cNvSpPr/>
            <p:nvPr/>
          </p:nvSpPr>
          <p:spPr>
            <a:xfrm>
              <a:off x="10453964" y="4382474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8" name="Oval 27"/>
            <p:cNvSpPr/>
            <p:nvPr/>
          </p:nvSpPr>
          <p:spPr>
            <a:xfrm>
              <a:off x="10214256" y="3204220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9" name="Oval 28"/>
            <p:cNvSpPr/>
            <p:nvPr/>
          </p:nvSpPr>
          <p:spPr>
            <a:xfrm>
              <a:off x="8851904" y="3121845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0" name="Oval 29"/>
            <p:cNvSpPr/>
            <p:nvPr/>
          </p:nvSpPr>
          <p:spPr>
            <a:xfrm>
              <a:off x="7442204" y="3128020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31" name="Straight Arrow Connector 30"/>
            <p:cNvCxnSpPr>
              <a:stCxn id="24" idx="3"/>
              <a:endCxn id="29" idx="0"/>
            </p:cNvCxnSpPr>
            <p:nvPr/>
          </p:nvCxnSpPr>
          <p:spPr>
            <a:xfrm flipH="1">
              <a:off x="9156704" y="2363927"/>
              <a:ext cx="432174" cy="75791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9499604" y="4428221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3" name="Oval 32"/>
            <p:cNvSpPr/>
            <p:nvPr/>
          </p:nvSpPr>
          <p:spPr>
            <a:xfrm>
              <a:off x="6973777" y="4439575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4" name="Oval 33"/>
            <p:cNvSpPr/>
            <p:nvPr/>
          </p:nvSpPr>
          <p:spPr>
            <a:xfrm>
              <a:off x="9573215" y="5576037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4571" y="5715000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36" name="Straight Arrow Connector 35"/>
            <p:cNvCxnSpPr>
              <a:stCxn id="27" idx="5"/>
              <a:endCxn id="35" idx="0"/>
            </p:cNvCxnSpPr>
            <p:nvPr/>
          </p:nvCxnSpPr>
          <p:spPr>
            <a:xfrm>
              <a:off x="10974291" y="4766198"/>
              <a:ext cx="175081" cy="94880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3"/>
              <a:endCxn id="34" idx="7"/>
            </p:cNvCxnSpPr>
            <p:nvPr/>
          </p:nvCxnSpPr>
          <p:spPr>
            <a:xfrm flipH="1">
              <a:off x="10093542" y="4766198"/>
              <a:ext cx="449697" cy="87567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4"/>
              <a:endCxn id="34" idx="0"/>
            </p:cNvCxnSpPr>
            <p:nvPr/>
          </p:nvCxnSpPr>
          <p:spPr>
            <a:xfrm>
              <a:off x="9804405" y="4877781"/>
              <a:ext cx="73611" cy="69825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6"/>
              <a:endCxn id="28" idx="2"/>
            </p:cNvCxnSpPr>
            <p:nvPr/>
          </p:nvCxnSpPr>
          <p:spPr>
            <a:xfrm>
              <a:off x="9461504" y="3346626"/>
              <a:ext cx="752752" cy="82375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5"/>
              <a:endCxn id="28" idx="0"/>
            </p:cNvCxnSpPr>
            <p:nvPr/>
          </p:nvCxnSpPr>
          <p:spPr>
            <a:xfrm>
              <a:off x="10019930" y="2363928"/>
              <a:ext cx="499126" cy="84029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8" idx="4"/>
              <a:endCxn id="27" idx="0"/>
            </p:cNvCxnSpPr>
            <p:nvPr/>
          </p:nvCxnSpPr>
          <p:spPr>
            <a:xfrm>
              <a:off x="10519056" y="3653780"/>
              <a:ext cx="239708" cy="72869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2" idx="0"/>
            </p:cNvCxnSpPr>
            <p:nvPr/>
          </p:nvCxnSpPr>
          <p:spPr>
            <a:xfrm>
              <a:off x="9268914" y="3571405"/>
              <a:ext cx="535490" cy="85681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0" idx="3"/>
            </p:cNvCxnSpPr>
            <p:nvPr/>
          </p:nvCxnSpPr>
          <p:spPr>
            <a:xfrm flipH="1">
              <a:off x="7286106" y="3511743"/>
              <a:ext cx="245373" cy="92783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962530" y="3534607"/>
              <a:ext cx="237980" cy="95083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9" idx="3"/>
              <a:endCxn id="26" idx="7"/>
            </p:cNvCxnSpPr>
            <p:nvPr/>
          </p:nvCxnSpPr>
          <p:spPr>
            <a:xfrm flipH="1">
              <a:off x="8631562" y="3505569"/>
              <a:ext cx="309616" cy="9798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5323818" y="5121471"/>
            <a:ext cx="4578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v-structure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not a v-structure</a:t>
            </a:r>
            <a:endParaRPr lang="el-GR" sz="32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096" y="1620770"/>
            <a:ext cx="4404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Unshielded collider: A collider (X-Y-Z) where the endpoints (X, Z) are </a:t>
            </a:r>
            <a:r>
              <a:rPr lang="en-US" sz="2800" dirty="0">
                <a:solidFill>
                  <a:srgbClr val="FF0000"/>
                </a:solidFill>
              </a:rPr>
              <a:t>NOT adjacent.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AKA </a:t>
            </a:r>
            <a:r>
              <a:rPr lang="en-US" sz="3200" dirty="0">
                <a:solidFill>
                  <a:srgbClr val="C00000"/>
                </a:solidFill>
              </a:rPr>
              <a:t>v-structure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23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 DAGs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49479" y="1515354"/>
            <a:ext cx="44513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Represents a </a:t>
            </a:r>
            <a:r>
              <a:rPr lang="en-US" sz="3200" dirty="0"/>
              <a:t>class</a:t>
            </a:r>
            <a:r>
              <a:rPr lang="en-US" sz="2400" dirty="0"/>
              <a:t> of Markov Equivalent DAGs.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Has the </a:t>
            </a:r>
            <a:r>
              <a:rPr lang="en-US" sz="3200" dirty="0"/>
              <a:t>same edges </a:t>
            </a:r>
            <a:r>
              <a:rPr lang="en-US" sz="2400" dirty="0"/>
              <a:t>as every DAG in the class.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Has only </a:t>
            </a:r>
            <a:r>
              <a:rPr lang="en-US" sz="3200" dirty="0"/>
              <a:t>orientations </a:t>
            </a:r>
            <a:r>
              <a:rPr lang="en-US" sz="2400" dirty="0"/>
              <a:t>(arrows) shared by </a:t>
            </a:r>
            <a:r>
              <a:rPr lang="en-US" sz="3200" dirty="0"/>
              <a:t>all the DAGs</a:t>
            </a:r>
            <a:r>
              <a:rPr lang="en-US" sz="2400" dirty="0"/>
              <a:t> in the class.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Orient the PDAG as a DAG </a:t>
            </a:r>
            <a:r>
              <a:rPr lang="en-US" sz="3200" dirty="0"/>
              <a:t>without</a:t>
            </a:r>
            <a:r>
              <a:rPr lang="en-US" sz="2400" dirty="0"/>
              <a:t> creating a new collider or directed cycle!</a:t>
            </a:r>
            <a:endParaRPr lang="el-GR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6422933" y="1254446"/>
            <a:ext cx="4480394" cy="4184356"/>
            <a:chOff x="6973777" y="1980204"/>
            <a:chExt cx="4480394" cy="4184356"/>
          </a:xfrm>
        </p:grpSpPr>
        <p:sp>
          <p:nvSpPr>
            <p:cNvPr id="24" name="Oval 23"/>
            <p:cNvSpPr/>
            <p:nvPr/>
          </p:nvSpPr>
          <p:spPr>
            <a:xfrm>
              <a:off x="9499604" y="1980204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6" name="Oval 25"/>
            <p:cNvSpPr/>
            <p:nvPr/>
          </p:nvSpPr>
          <p:spPr>
            <a:xfrm>
              <a:off x="8111236" y="4419600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7" name="Oval 26"/>
            <p:cNvSpPr/>
            <p:nvPr/>
          </p:nvSpPr>
          <p:spPr>
            <a:xfrm>
              <a:off x="10453964" y="4382474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8" name="Oval 27"/>
            <p:cNvSpPr/>
            <p:nvPr/>
          </p:nvSpPr>
          <p:spPr>
            <a:xfrm>
              <a:off x="10214256" y="3204220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9" name="Oval 28"/>
            <p:cNvSpPr/>
            <p:nvPr/>
          </p:nvSpPr>
          <p:spPr>
            <a:xfrm>
              <a:off x="8851904" y="3121845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0" name="Oval 29"/>
            <p:cNvSpPr/>
            <p:nvPr/>
          </p:nvSpPr>
          <p:spPr>
            <a:xfrm>
              <a:off x="7442204" y="3128020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31" name="Straight Arrow Connector 30"/>
            <p:cNvCxnSpPr>
              <a:stCxn id="24" idx="3"/>
              <a:endCxn id="29" idx="0"/>
            </p:cNvCxnSpPr>
            <p:nvPr/>
          </p:nvCxnSpPr>
          <p:spPr>
            <a:xfrm flipH="1">
              <a:off x="9156704" y="2363927"/>
              <a:ext cx="432174" cy="7579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9499604" y="4428221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3" name="Oval 32"/>
            <p:cNvSpPr/>
            <p:nvPr/>
          </p:nvSpPr>
          <p:spPr>
            <a:xfrm>
              <a:off x="6973777" y="4439575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4" name="Oval 33"/>
            <p:cNvSpPr/>
            <p:nvPr/>
          </p:nvSpPr>
          <p:spPr>
            <a:xfrm>
              <a:off x="9573215" y="5576037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4571" y="5715000"/>
              <a:ext cx="609600" cy="449560"/>
            </a:xfrm>
            <a:prstGeom prst="ellipse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36" name="Straight Arrow Connector 35"/>
            <p:cNvCxnSpPr>
              <a:stCxn id="27" idx="5"/>
              <a:endCxn id="35" idx="0"/>
            </p:cNvCxnSpPr>
            <p:nvPr/>
          </p:nvCxnSpPr>
          <p:spPr>
            <a:xfrm>
              <a:off x="10974291" y="4766198"/>
              <a:ext cx="175081" cy="9488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3"/>
              <a:endCxn id="34" idx="7"/>
            </p:cNvCxnSpPr>
            <p:nvPr/>
          </p:nvCxnSpPr>
          <p:spPr>
            <a:xfrm flipH="1">
              <a:off x="10093542" y="4766198"/>
              <a:ext cx="449697" cy="87567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Arrow Connector 37"/>
            <p:cNvCxnSpPr>
              <a:stCxn id="32" idx="4"/>
              <a:endCxn id="34" idx="0"/>
            </p:cNvCxnSpPr>
            <p:nvPr/>
          </p:nvCxnSpPr>
          <p:spPr>
            <a:xfrm>
              <a:off x="9804405" y="4877781"/>
              <a:ext cx="73611" cy="69825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Arrow Connector 38"/>
            <p:cNvCxnSpPr>
              <a:stCxn id="29" idx="6"/>
              <a:endCxn id="28" idx="2"/>
            </p:cNvCxnSpPr>
            <p:nvPr/>
          </p:nvCxnSpPr>
          <p:spPr>
            <a:xfrm>
              <a:off x="9461504" y="3346626"/>
              <a:ext cx="752752" cy="82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5"/>
              <a:endCxn id="28" idx="0"/>
            </p:cNvCxnSpPr>
            <p:nvPr/>
          </p:nvCxnSpPr>
          <p:spPr>
            <a:xfrm>
              <a:off x="10019930" y="2363928"/>
              <a:ext cx="499126" cy="840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8" idx="4"/>
              <a:endCxn id="27" idx="0"/>
            </p:cNvCxnSpPr>
            <p:nvPr/>
          </p:nvCxnSpPr>
          <p:spPr>
            <a:xfrm>
              <a:off x="10519056" y="3653780"/>
              <a:ext cx="239708" cy="7286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2" idx="0"/>
            </p:cNvCxnSpPr>
            <p:nvPr/>
          </p:nvCxnSpPr>
          <p:spPr>
            <a:xfrm>
              <a:off x="9268914" y="3571405"/>
              <a:ext cx="535490" cy="8568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0" idx="3"/>
            </p:cNvCxnSpPr>
            <p:nvPr/>
          </p:nvCxnSpPr>
          <p:spPr>
            <a:xfrm flipH="1">
              <a:off x="7286106" y="3511743"/>
              <a:ext cx="245373" cy="927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0" idx="5"/>
            </p:cNvCxnSpPr>
            <p:nvPr/>
          </p:nvCxnSpPr>
          <p:spPr>
            <a:xfrm>
              <a:off x="7962530" y="3511743"/>
              <a:ext cx="237980" cy="97369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Arrow Connector 44"/>
            <p:cNvCxnSpPr>
              <a:stCxn id="29" idx="3"/>
              <a:endCxn id="26" idx="7"/>
            </p:cNvCxnSpPr>
            <p:nvPr/>
          </p:nvCxnSpPr>
          <p:spPr>
            <a:xfrm flipH="1">
              <a:off x="8631562" y="3505569"/>
              <a:ext cx="309616" cy="9798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182998" y="5431316"/>
              <a:ext cx="1861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PDAG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9469086" y="1638169"/>
            <a:ext cx="499126" cy="840293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9968212" y="2928022"/>
            <a:ext cx="239708" cy="728694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12427" y="5299838"/>
            <a:ext cx="558530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Not all configurations are possible!</a:t>
            </a:r>
          </a:p>
        </p:txBody>
      </p:sp>
      <p:sp>
        <p:nvSpPr>
          <p:cNvPr id="50" name="Multiply 49"/>
          <p:cNvSpPr/>
          <p:nvPr/>
        </p:nvSpPr>
        <p:spPr>
          <a:xfrm>
            <a:off x="9541912" y="2425517"/>
            <a:ext cx="832402" cy="5785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4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model causal and probabilistic relationships among a set of variables with a causal Bayesian network</a:t>
            </a:r>
          </a:p>
          <a:p>
            <a:pPr lvl="1"/>
            <a:r>
              <a:rPr lang="en-US" dirty="0"/>
              <a:t>Graph: Causal Properties.</a:t>
            </a:r>
          </a:p>
          <a:p>
            <a:pPr lvl="1"/>
            <a:r>
              <a:rPr lang="en-US" dirty="0"/>
              <a:t>CPTs P(</a:t>
            </a:r>
            <a:r>
              <a:rPr lang="en-US" dirty="0" err="1"/>
              <a:t>X|Pa</a:t>
            </a:r>
            <a:r>
              <a:rPr lang="en-US" dirty="0"/>
              <a:t>(X)): Joint Probability distribution.</a:t>
            </a:r>
          </a:p>
          <a:p>
            <a:pPr lvl="1"/>
            <a:r>
              <a:rPr lang="en-US" dirty="0"/>
              <a:t>Graph and Joint Probability Distribution connected through the Causal Markov Assumption.</a:t>
            </a:r>
          </a:p>
          <a:p>
            <a:pPr lvl="1"/>
            <a:r>
              <a:rPr lang="en-US" dirty="0"/>
              <a:t>Causal Bayesian networks allow</a:t>
            </a:r>
          </a:p>
          <a:p>
            <a:pPr lvl="2"/>
            <a:r>
              <a:rPr lang="en-US" dirty="0"/>
              <a:t>Factorization</a:t>
            </a:r>
          </a:p>
          <a:p>
            <a:pPr lvl="2"/>
            <a:r>
              <a:rPr lang="en-US" dirty="0"/>
              <a:t>Probabilistic inference</a:t>
            </a:r>
          </a:p>
          <a:p>
            <a:pPr lvl="2"/>
            <a:r>
              <a:rPr lang="en-US" dirty="0"/>
              <a:t>Causal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20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 DAGs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4933" y="5567553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You can still “read” </a:t>
            </a:r>
            <a:r>
              <a:rPr lang="en-US" sz="2400" dirty="0">
                <a:solidFill>
                  <a:srgbClr val="FF0000"/>
                </a:solidFill>
              </a:rPr>
              <a:t>all </a:t>
            </a:r>
            <a:r>
              <a:rPr lang="en-US" sz="2400" dirty="0"/>
              <a:t>conditional independencies entailed by the Causal Markov Condition in the graph using d-separation.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8948760" y="1254446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Oval 25"/>
          <p:cNvSpPr/>
          <p:nvPr/>
        </p:nvSpPr>
        <p:spPr>
          <a:xfrm>
            <a:off x="7560392" y="3693842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Oval 26"/>
          <p:cNvSpPr/>
          <p:nvPr/>
        </p:nvSpPr>
        <p:spPr>
          <a:xfrm>
            <a:off x="9903120" y="3656716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Oval 27"/>
          <p:cNvSpPr/>
          <p:nvPr/>
        </p:nvSpPr>
        <p:spPr>
          <a:xfrm>
            <a:off x="9663412" y="2478462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Oval 28"/>
          <p:cNvSpPr/>
          <p:nvPr/>
        </p:nvSpPr>
        <p:spPr>
          <a:xfrm>
            <a:off x="8301060" y="2396087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Oval 29"/>
          <p:cNvSpPr/>
          <p:nvPr/>
        </p:nvSpPr>
        <p:spPr>
          <a:xfrm>
            <a:off x="6891360" y="2402262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1" name="Straight Arrow Connector 30"/>
          <p:cNvCxnSpPr>
            <a:stCxn id="24" idx="3"/>
            <a:endCxn id="29" idx="0"/>
          </p:cNvCxnSpPr>
          <p:nvPr/>
        </p:nvCxnSpPr>
        <p:spPr>
          <a:xfrm flipH="1">
            <a:off x="8605860" y="1638169"/>
            <a:ext cx="432174" cy="757918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948760" y="3702463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Oval 32"/>
          <p:cNvSpPr/>
          <p:nvPr/>
        </p:nvSpPr>
        <p:spPr>
          <a:xfrm>
            <a:off x="6422933" y="3713817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Oval 33"/>
          <p:cNvSpPr/>
          <p:nvPr/>
        </p:nvSpPr>
        <p:spPr>
          <a:xfrm>
            <a:off x="9022371" y="4850279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Oval 34"/>
          <p:cNvSpPr/>
          <p:nvPr/>
        </p:nvSpPr>
        <p:spPr>
          <a:xfrm>
            <a:off x="10293727" y="4989242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6" name="Straight Arrow Connector 35"/>
          <p:cNvCxnSpPr>
            <a:stCxn id="27" idx="5"/>
            <a:endCxn id="35" idx="0"/>
          </p:cNvCxnSpPr>
          <p:nvPr/>
        </p:nvCxnSpPr>
        <p:spPr>
          <a:xfrm>
            <a:off x="10423447" y="4040440"/>
            <a:ext cx="175081" cy="94880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34" idx="7"/>
          </p:cNvCxnSpPr>
          <p:nvPr/>
        </p:nvCxnSpPr>
        <p:spPr>
          <a:xfrm flipH="1">
            <a:off x="9542698" y="4040440"/>
            <a:ext cx="449697" cy="875677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4"/>
            <a:endCxn id="34" idx="0"/>
          </p:cNvCxnSpPr>
          <p:nvPr/>
        </p:nvCxnSpPr>
        <p:spPr>
          <a:xfrm>
            <a:off x="9253561" y="4152023"/>
            <a:ext cx="73611" cy="698256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6"/>
            <a:endCxn id="28" idx="2"/>
          </p:cNvCxnSpPr>
          <p:nvPr/>
        </p:nvCxnSpPr>
        <p:spPr>
          <a:xfrm>
            <a:off x="8910660" y="2620868"/>
            <a:ext cx="752752" cy="82375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5"/>
            <a:endCxn id="28" idx="0"/>
          </p:cNvCxnSpPr>
          <p:nvPr/>
        </p:nvCxnSpPr>
        <p:spPr>
          <a:xfrm>
            <a:off x="9469086" y="1638170"/>
            <a:ext cx="499126" cy="84029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4"/>
            <a:endCxn id="27" idx="0"/>
          </p:cNvCxnSpPr>
          <p:nvPr/>
        </p:nvCxnSpPr>
        <p:spPr>
          <a:xfrm>
            <a:off x="9968212" y="2928022"/>
            <a:ext cx="239708" cy="72869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>
            <a:off x="8718070" y="2845647"/>
            <a:ext cx="535490" cy="856816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3"/>
          </p:cNvCxnSpPr>
          <p:nvPr/>
        </p:nvCxnSpPr>
        <p:spPr>
          <a:xfrm flipH="1">
            <a:off x="6735262" y="2785985"/>
            <a:ext cx="245373" cy="927832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5"/>
          </p:cNvCxnSpPr>
          <p:nvPr/>
        </p:nvCxnSpPr>
        <p:spPr>
          <a:xfrm>
            <a:off x="7411686" y="2785985"/>
            <a:ext cx="237980" cy="973695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3"/>
            <a:endCxn id="26" idx="7"/>
          </p:cNvCxnSpPr>
          <p:nvPr/>
        </p:nvCxnSpPr>
        <p:spPr>
          <a:xfrm flipH="1">
            <a:off x="8080718" y="2779811"/>
            <a:ext cx="309616" cy="979869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20090" y="4713429"/>
            <a:ext cx="186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PDAG</a:t>
            </a:r>
          </a:p>
        </p:txBody>
      </p:sp>
      <p:sp>
        <p:nvSpPr>
          <p:cNvPr id="48" name="Oval 47"/>
          <p:cNvSpPr/>
          <p:nvPr/>
        </p:nvSpPr>
        <p:spPr>
          <a:xfrm>
            <a:off x="3349100" y="1254446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Oval 48"/>
          <p:cNvSpPr/>
          <p:nvPr/>
        </p:nvSpPr>
        <p:spPr>
          <a:xfrm>
            <a:off x="1960732" y="3693842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Oval 49"/>
          <p:cNvSpPr/>
          <p:nvPr/>
        </p:nvSpPr>
        <p:spPr>
          <a:xfrm>
            <a:off x="4303460" y="3656716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Oval 50"/>
          <p:cNvSpPr/>
          <p:nvPr/>
        </p:nvSpPr>
        <p:spPr>
          <a:xfrm>
            <a:off x="4063752" y="2478462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Oval 51"/>
          <p:cNvSpPr/>
          <p:nvPr/>
        </p:nvSpPr>
        <p:spPr>
          <a:xfrm>
            <a:off x="2701400" y="2396087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Oval 52"/>
          <p:cNvSpPr/>
          <p:nvPr/>
        </p:nvSpPr>
        <p:spPr>
          <a:xfrm>
            <a:off x="1291700" y="2402262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54" name="Straight Arrow Connector 53"/>
          <p:cNvCxnSpPr>
            <a:stCxn id="48" idx="3"/>
            <a:endCxn id="52" idx="0"/>
          </p:cNvCxnSpPr>
          <p:nvPr/>
        </p:nvCxnSpPr>
        <p:spPr>
          <a:xfrm flipH="1">
            <a:off x="3006200" y="1638169"/>
            <a:ext cx="432174" cy="75791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349100" y="3702463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6" name="Oval 55"/>
          <p:cNvSpPr/>
          <p:nvPr/>
        </p:nvSpPr>
        <p:spPr>
          <a:xfrm>
            <a:off x="823273" y="3713817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7" name="Oval 56"/>
          <p:cNvSpPr/>
          <p:nvPr/>
        </p:nvSpPr>
        <p:spPr>
          <a:xfrm>
            <a:off x="3422711" y="4850279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Oval 57"/>
          <p:cNvSpPr/>
          <p:nvPr/>
        </p:nvSpPr>
        <p:spPr>
          <a:xfrm>
            <a:off x="4694067" y="4989242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59" name="Straight Arrow Connector 58"/>
          <p:cNvCxnSpPr>
            <a:stCxn id="50" idx="5"/>
            <a:endCxn id="58" idx="0"/>
          </p:cNvCxnSpPr>
          <p:nvPr/>
        </p:nvCxnSpPr>
        <p:spPr>
          <a:xfrm>
            <a:off x="4823787" y="4040440"/>
            <a:ext cx="175081" cy="94880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57" idx="7"/>
          </p:cNvCxnSpPr>
          <p:nvPr/>
        </p:nvCxnSpPr>
        <p:spPr>
          <a:xfrm flipH="1">
            <a:off x="3943038" y="4040440"/>
            <a:ext cx="449697" cy="875677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4"/>
            <a:endCxn id="57" idx="0"/>
          </p:cNvCxnSpPr>
          <p:nvPr/>
        </p:nvCxnSpPr>
        <p:spPr>
          <a:xfrm>
            <a:off x="3653901" y="4152023"/>
            <a:ext cx="73611" cy="698256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6"/>
            <a:endCxn id="51" idx="2"/>
          </p:cNvCxnSpPr>
          <p:nvPr/>
        </p:nvCxnSpPr>
        <p:spPr>
          <a:xfrm>
            <a:off x="3311000" y="2620868"/>
            <a:ext cx="752752" cy="8237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5"/>
            <a:endCxn id="51" idx="0"/>
          </p:cNvCxnSpPr>
          <p:nvPr/>
        </p:nvCxnSpPr>
        <p:spPr>
          <a:xfrm>
            <a:off x="3869426" y="1638170"/>
            <a:ext cx="499126" cy="84029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1" idx="4"/>
            <a:endCxn id="50" idx="0"/>
          </p:cNvCxnSpPr>
          <p:nvPr/>
        </p:nvCxnSpPr>
        <p:spPr>
          <a:xfrm>
            <a:off x="4368552" y="2928022"/>
            <a:ext cx="239708" cy="72869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55" idx="0"/>
          </p:cNvCxnSpPr>
          <p:nvPr/>
        </p:nvCxnSpPr>
        <p:spPr>
          <a:xfrm>
            <a:off x="3118410" y="2845647"/>
            <a:ext cx="535490" cy="85681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3" idx="3"/>
          </p:cNvCxnSpPr>
          <p:nvPr/>
        </p:nvCxnSpPr>
        <p:spPr>
          <a:xfrm flipH="1">
            <a:off x="1135602" y="2785985"/>
            <a:ext cx="245373" cy="92783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3" idx="5"/>
            <a:endCxn id="49" idx="1"/>
          </p:cNvCxnSpPr>
          <p:nvPr/>
        </p:nvCxnSpPr>
        <p:spPr>
          <a:xfrm>
            <a:off x="1812026" y="2785985"/>
            <a:ext cx="237980" cy="973694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3"/>
            <a:endCxn id="49" idx="7"/>
          </p:cNvCxnSpPr>
          <p:nvPr/>
        </p:nvCxnSpPr>
        <p:spPr>
          <a:xfrm flipH="1">
            <a:off x="2481058" y="2779811"/>
            <a:ext cx="309616" cy="979869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66328" y="4789090"/>
            <a:ext cx="912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3301859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Modelling Interventions with PDAGs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5082485" cy="5161756"/>
          </a:xfrm>
        </p:spPr>
        <p:txBody>
          <a:bodyPr/>
          <a:lstStyle/>
          <a:p>
            <a:pPr algn="l"/>
            <a:r>
              <a:rPr lang="en-US" dirty="0"/>
              <a:t>You cannot model all interventions.</a:t>
            </a:r>
          </a:p>
          <a:p>
            <a:pPr lvl="1" algn="l"/>
            <a:r>
              <a:rPr lang="en-US" dirty="0">
                <a:latin typeface="+mn-lt"/>
              </a:rPr>
              <a:t>Only if you know the edges that are incoming to the manipulated variable.</a:t>
            </a:r>
          </a:p>
          <a:p>
            <a:pPr lvl="1" algn="l"/>
            <a:r>
              <a:rPr lang="en-US" dirty="0">
                <a:latin typeface="+mn-lt"/>
              </a:rPr>
              <a:t>PDAGs can help you design experiments to disambiguate a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21</a:t>
            </a:fld>
            <a:endParaRPr lang="el-GR"/>
          </a:p>
        </p:txBody>
      </p:sp>
      <p:sp>
        <p:nvSpPr>
          <p:cNvPr id="5" name="Oval 4"/>
          <p:cNvSpPr/>
          <p:nvPr/>
        </p:nvSpPr>
        <p:spPr>
          <a:xfrm>
            <a:off x="8948760" y="1254446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Oval 5"/>
          <p:cNvSpPr/>
          <p:nvPr/>
        </p:nvSpPr>
        <p:spPr>
          <a:xfrm>
            <a:off x="7560392" y="3693842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9903120" y="3656716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Oval 7"/>
          <p:cNvSpPr/>
          <p:nvPr/>
        </p:nvSpPr>
        <p:spPr>
          <a:xfrm>
            <a:off x="9663412" y="2478462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Oval 8"/>
          <p:cNvSpPr/>
          <p:nvPr/>
        </p:nvSpPr>
        <p:spPr>
          <a:xfrm>
            <a:off x="8301060" y="2396087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Oval 9"/>
          <p:cNvSpPr/>
          <p:nvPr/>
        </p:nvSpPr>
        <p:spPr>
          <a:xfrm>
            <a:off x="6891360" y="2402262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Straight Arrow Connector 10"/>
          <p:cNvCxnSpPr>
            <a:stCxn id="5" idx="3"/>
            <a:endCxn id="9" idx="0"/>
          </p:cNvCxnSpPr>
          <p:nvPr/>
        </p:nvCxnSpPr>
        <p:spPr>
          <a:xfrm flipH="1">
            <a:off x="8605860" y="1638169"/>
            <a:ext cx="432174" cy="757918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948760" y="3702463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Oval 12"/>
          <p:cNvSpPr/>
          <p:nvPr/>
        </p:nvSpPr>
        <p:spPr>
          <a:xfrm>
            <a:off x="6422933" y="3713817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Oval 13"/>
          <p:cNvSpPr/>
          <p:nvPr/>
        </p:nvSpPr>
        <p:spPr>
          <a:xfrm>
            <a:off x="9022371" y="4850279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Oval 14"/>
          <p:cNvSpPr/>
          <p:nvPr/>
        </p:nvSpPr>
        <p:spPr>
          <a:xfrm>
            <a:off x="10293727" y="4989242"/>
            <a:ext cx="609600" cy="449560"/>
          </a:xfrm>
          <a:prstGeom prst="ellips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6" name="Straight Arrow Connector 15"/>
          <p:cNvCxnSpPr>
            <a:stCxn id="7" idx="5"/>
            <a:endCxn id="15" idx="0"/>
          </p:cNvCxnSpPr>
          <p:nvPr/>
        </p:nvCxnSpPr>
        <p:spPr>
          <a:xfrm>
            <a:off x="10423447" y="4040440"/>
            <a:ext cx="175081" cy="94880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4" idx="7"/>
          </p:cNvCxnSpPr>
          <p:nvPr/>
        </p:nvCxnSpPr>
        <p:spPr>
          <a:xfrm flipH="1">
            <a:off x="9542698" y="4040440"/>
            <a:ext cx="449697" cy="875677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14" idx="0"/>
          </p:cNvCxnSpPr>
          <p:nvPr/>
        </p:nvCxnSpPr>
        <p:spPr>
          <a:xfrm>
            <a:off x="9253561" y="4152023"/>
            <a:ext cx="73611" cy="698256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8" idx="2"/>
          </p:cNvCxnSpPr>
          <p:nvPr/>
        </p:nvCxnSpPr>
        <p:spPr>
          <a:xfrm>
            <a:off x="8910660" y="2620868"/>
            <a:ext cx="752752" cy="82375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9469086" y="1638170"/>
            <a:ext cx="499126" cy="84029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7" idx="0"/>
          </p:cNvCxnSpPr>
          <p:nvPr/>
        </p:nvCxnSpPr>
        <p:spPr>
          <a:xfrm>
            <a:off x="9968212" y="2928022"/>
            <a:ext cx="239708" cy="72869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0"/>
          </p:cNvCxnSpPr>
          <p:nvPr/>
        </p:nvCxnSpPr>
        <p:spPr>
          <a:xfrm>
            <a:off x="8718070" y="2845647"/>
            <a:ext cx="535490" cy="856816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 flipH="1">
            <a:off x="6735262" y="2785985"/>
            <a:ext cx="245373" cy="927832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</p:cNvCxnSpPr>
          <p:nvPr/>
        </p:nvCxnSpPr>
        <p:spPr>
          <a:xfrm>
            <a:off x="7411686" y="2785985"/>
            <a:ext cx="237980" cy="973695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6" idx="7"/>
          </p:cNvCxnSpPr>
          <p:nvPr/>
        </p:nvCxnSpPr>
        <p:spPr>
          <a:xfrm flipH="1">
            <a:off x="8080718" y="2779811"/>
            <a:ext cx="309616" cy="979869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20090" y="4713429"/>
            <a:ext cx="186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PDAG</a:t>
            </a:r>
          </a:p>
        </p:txBody>
      </p:sp>
    </p:spTree>
    <p:extLst>
      <p:ext uri="{BB962C8B-B14F-4D97-AF65-F5344CB8AC3E}">
        <p14:creationId xmlns:p14="http://schemas.microsoft.com/office/powerpoint/2010/main" val="1394541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Reverse-engineering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37537" y="1985055"/>
            <a:ext cx="1872362" cy="927479"/>
            <a:chOff x="787399" y="3694956"/>
            <a:chExt cx="3623734" cy="1539105"/>
          </a:xfrm>
        </p:grpSpPr>
        <p:sp>
          <p:nvSpPr>
            <p:cNvPr id="11" name="Rounded Rectangle 10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9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C000"/>
                  </a:solidFill>
                </a:rPr>
                <a:t>Yellow Teeth</a:t>
              </a:r>
              <a:endParaRPr lang="el-GR" sz="700" dirty="0">
                <a:solidFill>
                  <a:srgbClr val="FFC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00490" y="4810256"/>
              <a:ext cx="1410643" cy="4238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</a:rPr>
                <a:t>CVD</a:t>
              </a:r>
              <a:endParaRPr lang="el-GR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2"/>
              <a:endCxn id="12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2"/>
              <a:endCxn id="13" idx="0"/>
            </p:cNvCxnSpPr>
            <p:nvPr/>
          </p:nvCxnSpPr>
          <p:spPr>
            <a:xfrm>
              <a:off x="2716945" y="4127004"/>
              <a:ext cx="988867" cy="6832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78757" y="3741379"/>
                <a:ext cx="190590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1" dirty="0" smtClean="0">
                        <a:solidFill>
                          <a:srgbClr val="FF0000"/>
                        </a:solidFill>
                      </a:rPr>
                      <m:t>CVD</m:t>
                    </m:r>
                    <m:r>
                      <a:rPr lang="en-US" sz="1050" b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Teeth</m:t>
                    </m:r>
                  </m:oMath>
                </a14:m>
                <a:r>
                  <a:rPr lang="en-US" sz="1100" b="1" dirty="0">
                    <a:solidFill>
                      <a:srgbClr val="FF0000"/>
                    </a:solidFill>
                  </a:rPr>
                  <a:t>|Smoking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7" y="3741379"/>
                <a:ext cx="1905906" cy="261610"/>
              </a:xfrm>
              <a:prstGeom prst="rect">
                <a:avLst/>
              </a:prstGeom>
              <a:blipFill rotWithShape="0"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177800" y="3324268"/>
            <a:ext cx="1163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7179" y="1983828"/>
            <a:ext cx="210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Causal Bayesian Network describing your variables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7179" y="3573451"/>
            <a:ext cx="210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Independencies entailed by the CMC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8469" y="5901266"/>
            <a:ext cx="1050713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a causal structure, Causal Markov Condition entails a (possibly empty) set of conditional independencies.</a:t>
            </a:r>
          </a:p>
        </p:txBody>
      </p:sp>
    </p:spTree>
    <p:extLst>
      <p:ext uri="{BB962C8B-B14F-4D97-AF65-F5344CB8AC3E}">
        <p14:creationId xmlns:p14="http://schemas.microsoft.com/office/powerpoint/2010/main" val="4086605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Reverse-engineering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37537" y="1985055"/>
            <a:ext cx="1872362" cy="927479"/>
            <a:chOff x="787399" y="3694956"/>
            <a:chExt cx="3623734" cy="1539105"/>
          </a:xfrm>
        </p:grpSpPr>
        <p:sp>
          <p:nvSpPr>
            <p:cNvPr id="11" name="Rounded Rectangle 10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9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C000"/>
                  </a:solidFill>
                </a:rPr>
                <a:t>Yellow Teeth</a:t>
              </a:r>
              <a:endParaRPr lang="el-GR" sz="700" dirty="0">
                <a:solidFill>
                  <a:srgbClr val="FFC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00490" y="4810256"/>
              <a:ext cx="1410643" cy="4238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</a:rPr>
                <a:t>CVD</a:t>
              </a:r>
              <a:endParaRPr lang="el-GR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2"/>
              <a:endCxn id="12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2"/>
              <a:endCxn id="13" idx="0"/>
            </p:cNvCxnSpPr>
            <p:nvPr/>
          </p:nvCxnSpPr>
          <p:spPr>
            <a:xfrm>
              <a:off x="2716945" y="4127004"/>
              <a:ext cx="988867" cy="6832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78757" y="3741379"/>
                <a:ext cx="190590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1" dirty="0" smtClean="0">
                        <a:solidFill>
                          <a:srgbClr val="FF0000"/>
                        </a:solidFill>
                      </a:rPr>
                      <m:t>CVD</m:t>
                    </m:r>
                    <m:r>
                      <a:rPr lang="en-US" sz="1050" b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Teeth</m:t>
                    </m:r>
                  </m:oMath>
                </a14:m>
                <a:r>
                  <a:rPr lang="en-US" sz="1100" b="1" dirty="0">
                    <a:solidFill>
                      <a:srgbClr val="FF0000"/>
                    </a:solidFill>
                  </a:rPr>
                  <a:t>|Smoking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7" y="3741379"/>
                <a:ext cx="1905906" cy="261610"/>
              </a:xfrm>
              <a:prstGeom prst="rect">
                <a:avLst/>
              </a:prstGeom>
              <a:blipFill rotWithShape="0"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008082" y="2003483"/>
            <a:ext cx="1872362" cy="927479"/>
            <a:chOff x="787399" y="3694956"/>
            <a:chExt cx="3623734" cy="1539105"/>
          </a:xfrm>
        </p:grpSpPr>
        <p:sp>
          <p:nvSpPr>
            <p:cNvPr id="19" name="Rounded Rectangle 18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9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C000"/>
                  </a:solidFill>
                </a:rPr>
                <a:t>Yellow Teeth</a:t>
              </a:r>
              <a:endParaRPr lang="el-GR" sz="700" dirty="0">
                <a:solidFill>
                  <a:srgbClr val="FFC000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00490" y="4810256"/>
              <a:ext cx="1410643" cy="4238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</a:rPr>
                <a:t>CVD</a:t>
              </a:r>
              <a:endParaRPr lang="el-GR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9" idx="2"/>
              <a:endCxn id="20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0"/>
              <a:endCxn id="19" idx="2"/>
            </p:cNvCxnSpPr>
            <p:nvPr/>
          </p:nvCxnSpPr>
          <p:spPr>
            <a:xfrm flipH="1" flipV="1">
              <a:off x="2716945" y="4127004"/>
              <a:ext cx="988867" cy="6832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278627" y="1991674"/>
            <a:ext cx="1872362" cy="927479"/>
            <a:chOff x="787399" y="3694956"/>
            <a:chExt cx="3623734" cy="1539105"/>
          </a:xfrm>
        </p:grpSpPr>
        <p:sp>
          <p:nvSpPr>
            <p:cNvPr id="25" name="Rounded Rectangle 24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9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C000"/>
                  </a:solidFill>
                </a:rPr>
                <a:t>Yellow Teeth</a:t>
              </a:r>
              <a:endParaRPr lang="el-GR" sz="700" dirty="0">
                <a:solidFill>
                  <a:srgbClr val="FFC000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00490" y="4810256"/>
              <a:ext cx="1410643" cy="4238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</a:rPr>
                <a:t>CVD</a:t>
              </a:r>
              <a:endParaRPr lang="el-GR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6" idx="0"/>
              <a:endCxn id="25" idx="2"/>
            </p:cNvCxnSpPr>
            <p:nvPr/>
          </p:nvCxnSpPr>
          <p:spPr>
            <a:xfrm flipV="1">
              <a:off x="1446139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7" idx="0"/>
            </p:cNvCxnSpPr>
            <p:nvPr/>
          </p:nvCxnSpPr>
          <p:spPr>
            <a:xfrm>
              <a:off x="2716945" y="4127004"/>
              <a:ext cx="988867" cy="6832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177800" y="3324268"/>
            <a:ext cx="1163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7179" y="1983828"/>
            <a:ext cx="210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Causal Bayesian Network describing your variables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7179" y="3573451"/>
            <a:ext cx="210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Independencies entailed by the CMC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022628" y="3741379"/>
                <a:ext cx="190590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1" dirty="0" smtClean="0">
                        <a:solidFill>
                          <a:srgbClr val="FF0000"/>
                        </a:solidFill>
                      </a:rPr>
                      <m:t>CVD</m:t>
                    </m:r>
                    <m:r>
                      <a:rPr lang="en-US" sz="1050" b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Teeth</m:t>
                    </m:r>
                  </m:oMath>
                </a14:m>
                <a:r>
                  <a:rPr lang="en-US" sz="1100" b="1" dirty="0">
                    <a:solidFill>
                      <a:srgbClr val="FF0000"/>
                    </a:solidFill>
                  </a:rPr>
                  <a:t>|Smoking</a:t>
                </a: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28" y="3741379"/>
                <a:ext cx="1905906" cy="261610"/>
              </a:xfrm>
              <a:prstGeom prst="rect">
                <a:avLst/>
              </a:prstGeom>
              <a:blipFill rotWithShape="0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325063" y="3747074"/>
                <a:ext cx="190590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1" dirty="0" smtClean="0">
                        <a:solidFill>
                          <a:srgbClr val="FF0000"/>
                        </a:solidFill>
                      </a:rPr>
                      <m:t>CVD</m:t>
                    </m:r>
                    <m:r>
                      <a:rPr lang="en-US" sz="1050" b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Teeth</m:t>
                    </m:r>
                  </m:oMath>
                </a14:m>
                <a:r>
                  <a:rPr lang="en-US" sz="1100" b="1" dirty="0">
                    <a:solidFill>
                      <a:srgbClr val="FF0000"/>
                    </a:solidFill>
                  </a:rPr>
                  <a:t>|Smoking</a:t>
                </a: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063" y="3747074"/>
                <a:ext cx="1905906" cy="261610"/>
              </a:xfrm>
              <a:prstGeom prst="rect">
                <a:avLst/>
              </a:prstGeom>
              <a:blipFill rotWithShape="0"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335867" y="5901266"/>
            <a:ext cx="856973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same set of conditional independencies is entailed by all Markov equivalent networks.</a:t>
            </a:r>
          </a:p>
        </p:txBody>
      </p:sp>
    </p:spTree>
    <p:extLst>
      <p:ext uri="{BB962C8B-B14F-4D97-AF65-F5344CB8AC3E}">
        <p14:creationId xmlns:p14="http://schemas.microsoft.com/office/powerpoint/2010/main" val="1780775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Reverse-engineering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37537" y="1985055"/>
            <a:ext cx="1872362" cy="927479"/>
            <a:chOff x="787399" y="3694956"/>
            <a:chExt cx="3623734" cy="1539105"/>
          </a:xfrm>
        </p:grpSpPr>
        <p:sp>
          <p:nvSpPr>
            <p:cNvPr id="11" name="Rounded Rectangle 10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9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C000"/>
                  </a:solidFill>
                </a:rPr>
                <a:t>Yellow Teeth</a:t>
              </a:r>
              <a:endParaRPr lang="el-GR" sz="700" dirty="0">
                <a:solidFill>
                  <a:srgbClr val="FFC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00490" y="4810256"/>
              <a:ext cx="1410643" cy="4238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</a:rPr>
                <a:t>CVD</a:t>
              </a:r>
              <a:endParaRPr lang="el-GR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2"/>
              <a:endCxn id="12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2"/>
              <a:endCxn id="13" idx="0"/>
            </p:cNvCxnSpPr>
            <p:nvPr/>
          </p:nvCxnSpPr>
          <p:spPr>
            <a:xfrm>
              <a:off x="2716945" y="4127004"/>
              <a:ext cx="988867" cy="6832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78757" y="3741379"/>
                <a:ext cx="190590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1" dirty="0" smtClean="0">
                        <a:solidFill>
                          <a:srgbClr val="FF0000"/>
                        </a:solidFill>
                      </a:rPr>
                      <m:t>CVD</m:t>
                    </m:r>
                    <m:r>
                      <a:rPr lang="en-US" sz="1050" b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Teeth</m:t>
                    </m:r>
                  </m:oMath>
                </a14:m>
                <a:r>
                  <a:rPr lang="en-US" sz="1100" b="1" dirty="0">
                    <a:solidFill>
                      <a:srgbClr val="FF0000"/>
                    </a:solidFill>
                  </a:rPr>
                  <a:t>|Smoking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7" y="3741379"/>
                <a:ext cx="1905906" cy="261610"/>
              </a:xfrm>
              <a:prstGeom prst="rect">
                <a:avLst/>
              </a:prstGeom>
              <a:blipFill rotWithShape="0"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008082" y="2003483"/>
            <a:ext cx="1872362" cy="927479"/>
            <a:chOff x="787399" y="3694956"/>
            <a:chExt cx="3623734" cy="1539105"/>
          </a:xfrm>
        </p:grpSpPr>
        <p:sp>
          <p:nvSpPr>
            <p:cNvPr id="19" name="Rounded Rectangle 18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9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C000"/>
                  </a:solidFill>
                </a:rPr>
                <a:t>Yellow Teeth</a:t>
              </a:r>
              <a:endParaRPr lang="el-GR" sz="700" dirty="0">
                <a:solidFill>
                  <a:srgbClr val="FFC000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00490" y="4810256"/>
              <a:ext cx="1410643" cy="4238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</a:rPr>
                <a:t>CVD</a:t>
              </a:r>
              <a:endParaRPr lang="el-GR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9" idx="2"/>
              <a:endCxn id="20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0"/>
              <a:endCxn id="19" idx="2"/>
            </p:cNvCxnSpPr>
            <p:nvPr/>
          </p:nvCxnSpPr>
          <p:spPr>
            <a:xfrm flipH="1" flipV="1">
              <a:off x="2716945" y="4127004"/>
              <a:ext cx="988867" cy="6832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278627" y="1991674"/>
            <a:ext cx="1872362" cy="927479"/>
            <a:chOff x="787399" y="3694956"/>
            <a:chExt cx="3623734" cy="1539105"/>
          </a:xfrm>
        </p:grpSpPr>
        <p:sp>
          <p:nvSpPr>
            <p:cNvPr id="25" name="Rounded Rectangle 24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9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C000"/>
                  </a:solidFill>
                </a:rPr>
                <a:t>Yellow Teeth</a:t>
              </a:r>
              <a:endParaRPr lang="el-GR" sz="700" dirty="0">
                <a:solidFill>
                  <a:srgbClr val="FFC000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00490" y="4810256"/>
              <a:ext cx="1410643" cy="4238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</a:rPr>
                <a:t>CVD</a:t>
              </a:r>
              <a:endParaRPr lang="el-GR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6" idx="0"/>
              <a:endCxn id="25" idx="2"/>
            </p:cNvCxnSpPr>
            <p:nvPr/>
          </p:nvCxnSpPr>
          <p:spPr>
            <a:xfrm flipV="1">
              <a:off x="1446139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7" idx="0"/>
            </p:cNvCxnSpPr>
            <p:nvPr/>
          </p:nvCxnSpPr>
          <p:spPr>
            <a:xfrm>
              <a:off x="2716945" y="4127004"/>
              <a:ext cx="988867" cy="6832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177800" y="3324268"/>
            <a:ext cx="1163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7179" y="1983828"/>
            <a:ext cx="210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Causal Bayesian Network describing your variables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7179" y="3573451"/>
            <a:ext cx="210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Independencies entailed by the CMC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7179" y="4554723"/>
            <a:ext cx="210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Faithfulness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88467" y="4416468"/>
            <a:ext cx="1163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022628" y="3741379"/>
                <a:ext cx="190590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1" dirty="0" smtClean="0">
                        <a:solidFill>
                          <a:srgbClr val="FF0000"/>
                        </a:solidFill>
                      </a:rPr>
                      <m:t>CVD</m:t>
                    </m:r>
                    <m:r>
                      <a:rPr lang="en-US" sz="1050" b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Teeth</m:t>
                    </m:r>
                  </m:oMath>
                </a14:m>
                <a:r>
                  <a:rPr lang="en-US" sz="1100" b="1" dirty="0">
                    <a:solidFill>
                      <a:srgbClr val="FF0000"/>
                    </a:solidFill>
                  </a:rPr>
                  <a:t>|Smoking</a:t>
                </a: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28" y="3741379"/>
                <a:ext cx="1905906" cy="261610"/>
              </a:xfrm>
              <a:prstGeom prst="rect">
                <a:avLst/>
              </a:prstGeom>
              <a:blipFill rotWithShape="0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325063" y="3747074"/>
                <a:ext cx="190590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1" dirty="0" smtClean="0">
                        <a:solidFill>
                          <a:srgbClr val="FF0000"/>
                        </a:solidFill>
                      </a:rPr>
                      <m:t>CVD</m:t>
                    </m:r>
                    <m:r>
                      <a:rPr lang="en-US" sz="1050" b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Teeth</m:t>
                    </m:r>
                  </m:oMath>
                </a14:m>
                <a:r>
                  <a:rPr lang="en-US" sz="1100" b="1" dirty="0">
                    <a:solidFill>
                      <a:srgbClr val="FF0000"/>
                    </a:solidFill>
                  </a:rPr>
                  <a:t>|Smoking</a:t>
                </a: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063" y="3747074"/>
                <a:ext cx="1905906" cy="261610"/>
              </a:xfrm>
              <a:prstGeom prst="rect">
                <a:avLst/>
              </a:prstGeom>
              <a:blipFill rotWithShape="0"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578757" y="4615825"/>
                <a:ext cx="1901098" cy="1277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  <m:r>
                      <a:rPr lang="en-US" sz="105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|CVD</a:t>
                </a: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|Yellow Teeth</a:t>
                </a: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7" y="4615825"/>
                <a:ext cx="1901098" cy="1277273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022628" y="4615825"/>
                <a:ext cx="1901098" cy="1277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  <m:r>
                      <a:rPr lang="en-US" sz="105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|CVD</a:t>
                </a: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|Yellow Teeth</a:t>
                </a: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28" y="4615825"/>
                <a:ext cx="1901098" cy="1277273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325063" y="4615825"/>
                <a:ext cx="1901098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  <m:r>
                      <a:rPr lang="en-US" sz="105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|CVD</a:t>
                </a: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|Yellow Teeth</a:t>
                </a: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063" y="4615825"/>
                <a:ext cx="1901098" cy="1446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836333" y="5901266"/>
            <a:ext cx="906927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you also assume faithfulness, all remaining relationships are conditional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226612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Reverse-engineering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37537" y="1985055"/>
            <a:ext cx="1872362" cy="927479"/>
            <a:chOff x="787399" y="3694956"/>
            <a:chExt cx="3623734" cy="1539105"/>
          </a:xfrm>
        </p:grpSpPr>
        <p:sp>
          <p:nvSpPr>
            <p:cNvPr id="11" name="Rounded Rectangle 10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9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C000"/>
                  </a:solidFill>
                </a:rPr>
                <a:t>Yellow Teeth</a:t>
              </a:r>
              <a:endParaRPr lang="el-GR" sz="700" dirty="0">
                <a:solidFill>
                  <a:srgbClr val="FFC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00490" y="4810256"/>
              <a:ext cx="1410643" cy="4238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</a:rPr>
                <a:t>CVD</a:t>
              </a:r>
              <a:endParaRPr lang="el-GR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2"/>
              <a:endCxn id="12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2"/>
              <a:endCxn id="13" idx="0"/>
            </p:cNvCxnSpPr>
            <p:nvPr/>
          </p:nvCxnSpPr>
          <p:spPr>
            <a:xfrm>
              <a:off x="2716945" y="4127004"/>
              <a:ext cx="988867" cy="6832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78757" y="3741379"/>
                <a:ext cx="190590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1" dirty="0" smtClean="0">
                        <a:solidFill>
                          <a:srgbClr val="FF0000"/>
                        </a:solidFill>
                      </a:rPr>
                      <m:t>CVD</m:t>
                    </m:r>
                    <m:r>
                      <a:rPr lang="en-US" sz="1050" b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Teeth</m:t>
                    </m:r>
                  </m:oMath>
                </a14:m>
                <a:r>
                  <a:rPr lang="en-US" sz="1100" b="1" dirty="0">
                    <a:solidFill>
                      <a:srgbClr val="FF0000"/>
                    </a:solidFill>
                  </a:rPr>
                  <a:t>|Smoking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7" y="3741379"/>
                <a:ext cx="1905906" cy="261610"/>
              </a:xfrm>
              <a:prstGeom prst="rect">
                <a:avLst/>
              </a:prstGeom>
              <a:blipFill rotWithShape="0"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008082" y="2003483"/>
            <a:ext cx="1872362" cy="927479"/>
            <a:chOff x="787399" y="3694956"/>
            <a:chExt cx="3623734" cy="1539105"/>
          </a:xfrm>
        </p:grpSpPr>
        <p:sp>
          <p:nvSpPr>
            <p:cNvPr id="19" name="Rounded Rectangle 18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9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C000"/>
                  </a:solidFill>
                </a:rPr>
                <a:t>Yellow Teeth</a:t>
              </a:r>
              <a:endParaRPr lang="el-GR" sz="700" dirty="0">
                <a:solidFill>
                  <a:srgbClr val="FFC000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00490" y="4810256"/>
              <a:ext cx="1410643" cy="4238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</a:rPr>
                <a:t>CVD</a:t>
              </a:r>
              <a:endParaRPr lang="el-GR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9" idx="2"/>
              <a:endCxn id="20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0"/>
              <a:endCxn id="19" idx="2"/>
            </p:cNvCxnSpPr>
            <p:nvPr/>
          </p:nvCxnSpPr>
          <p:spPr>
            <a:xfrm flipH="1" flipV="1">
              <a:off x="2716945" y="4127004"/>
              <a:ext cx="988867" cy="6832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278627" y="1991674"/>
            <a:ext cx="1872362" cy="927479"/>
            <a:chOff x="787399" y="3694956"/>
            <a:chExt cx="3623734" cy="1539105"/>
          </a:xfrm>
        </p:grpSpPr>
        <p:sp>
          <p:nvSpPr>
            <p:cNvPr id="25" name="Rounded Rectangle 24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9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C000"/>
                  </a:solidFill>
                </a:rPr>
                <a:t>Yellow Teeth</a:t>
              </a:r>
              <a:endParaRPr lang="el-GR" sz="700" dirty="0">
                <a:solidFill>
                  <a:srgbClr val="FFC000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00490" y="4810256"/>
              <a:ext cx="1410643" cy="4238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</a:rPr>
                <a:t>CVD</a:t>
              </a:r>
              <a:endParaRPr lang="el-GR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6" idx="0"/>
              <a:endCxn id="25" idx="2"/>
            </p:cNvCxnSpPr>
            <p:nvPr/>
          </p:nvCxnSpPr>
          <p:spPr>
            <a:xfrm flipV="1">
              <a:off x="1446139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7" idx="0"/>
            </p:cNvCxnSpPr>
            <p:nvPr/>
          </p:nvCxnSpPr>
          <p:spPr>
            <a:xfrm>
              <a:off x="2716945" y="4127004"/>
              <a:ext cx="988867" cy="6832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177800" y="3324268"/>
            <a:ext cx="1163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7179" y="1983828"/>
            <a:ext cx="210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Causal Bayesian Network describing your variables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7179" y="3573451"/>
            <a:ext cx="210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Independencies entailed by the CMC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7179" y="4554723"/>
            <a:ext cx="210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Faithfulness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88467" y="4416468"/>
            <a:ext cx="1163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022628" y="3741379"/>
                <a:ext cx="190590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1" dirty="0" smtClean="0">
                        <a:solidFill>
                          <a:srgbClr val="FF0000"/>
                        </a:solidFill>
                      </a:rPr>
                      <m:t>CVD</m:t>
                    </m:r>
                    <m:r>
                      <a:rPr lang="en-US" sz="1050" b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Teeth</m:t>
                    </m:r>
                  </m:oMath>
                </a14:m>
                <a:r>
                  <a:rPr lang="en-US" sz="1100" b="1" dirty="0">
                    <a:solidFill>
                      <a:srgbClr val="FF0000"/>
                    </a:solidFill>
                  </a:rPr>
                  <a:t>|Smoking</a:t>
                </a: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28" y="3741379"/>
                <a:ext cx="1905906" cy="261610"/>
              </a:xfrm>
              <a:prstGeom prst="rect">
                <a:avLst/>
              </a:prstGeom>
              <a:blipFill rotWithShape="0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325063" y="3747074"/>
                <a:ext cx="190590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1" dirty="0" smtClean="0">
                        <a:solidFill>
                          <a:srgbClr val="FF0000"/>
                        </a:solidFill>
                      </a:rPr>
                      <m:t>CVD</m:t>
                    </m:r>
                    <m:r>
                      <a:rPr lang="en-US" sz="1050" b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Teeth</m:t>
                    </m:r>
                  </m:oMath>
                </a14:m>
                <a:r>
                  <a:rPr lang="en-US" sz="1100" b="1" dirty="0">
                    <a:solidFill>
                      <a:srgbClr val="FF0000"/>
                    </a:solidFill>
                  </a:rPr>
                  <a:t>|Smoking</a:t>
                </a: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063" y="3747074"/>
                <a:ext cx="1905906" cy="261610"/>
              </a:xfrm>
              <a:prstGeom prst="rect">
                <a:avLst/>
              </a:prstGeom>
              <a:blipFill rotWithShape="0"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578757" y="4615825"/>
                <a:ext cx="1949188" cy="1277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  <m:r>
                      <a:rPr lang="en-US" sz="105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|CVD</a:t>
                </a: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|Yellow Teeth</a:t>
                </a: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7" y="4615825"/>
                <a:ext cx="1949188" cy="1277273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022628" y="4615825"/>
                <a:ext cx="1949188" cy="1277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  <m:r>
                      <a:rPr lang="en-US" sz="105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|CVD</a:t>
                </a: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|Yellow Teeth</a:t>
                </a: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28" y="4615825"/>
                <a:ext cx="1949188" cy="1277273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325063" y="4615825"/>
                <a:ext cx="1949188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  <m:r>
                      <a:rPr lang="en-US" sz="105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|CVD</a:t>
                </a: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|Yellow Teeth</a:t>
                </a: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063" y="4615825"/>
                <a:ext cx="1949188" cy="1446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9627498" y="4078717"/>
            <a:ext cx="1806146" cy="18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the data to get the conditional (in) dependencies</a:t>
            </a:r>
          </a:p>
        </p:txBody>
      </p:sp>
    </p:spTree>
    <p:extLst>
      <p:ext uri="{BB962C8B-B14F-4D97-AF65-F5344CB8AC3E}">
        <p14:creationId xmlns:p14="http://schemas.microsoft.com/office/powerpoint/2010/main" val="3675056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Reverse-engineering the PDAG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37537" y="1985055"/>
            <a:ext cx="1872362" cy="927479"/>
            <a:chOff x="787399" y="3694956"/>
            <a:chExt cx="3623734" cy="1539105"/>
          </a:xfrm>
        </p:grpSpPr>
        <p:sp>
          <p:nvSpPr>
            <p:cNvPr id="11" name="Rounded Rectangle 10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9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C000"/>
                  </a:solidFill>
                </a:rPr>
                <a:t>Yellow Teeth</a:t>
              </a:r>
              <a:endParaRPr lang="el-GR" sz="700" dirty="0">
                <a:solidFill>
                  <a:srgbClr val="FFC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00490" y="4810256"/>
              <a:ext cx="1410643" cy="4238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</a:rPr>
                <a:t>CVD</a:t>
              </a:r>
              <a:endParaRPr lang="el-GR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2"/>
              <a:endCxn id="12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2"/>
              <a:endCxn id="13" idx="0"/>
            </p:cNvCxnSpPr>
            <p:nvPr/>
          </p:nvCxnSpPr>
          <p:spPr>
            <a:xfrm>
              <a:off x="2716945" y="4127004"/>
              <a:ext cx="988867" cy="6832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78757" y="3741379"/>
                <a:ext cx="190590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1" dirty="0" smtClean="0">
                        <a:solidFill>
                          <a:srgbClr val="FF0000"/>
                        </a:solidFill>
                      </a:rPr>
                      <m:t>CVD</m:t>
                    </m:r>
                    <m:r>
                      <a:rPr lang="en-US" sz="1050" b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Teeth</m:t>
                    </m:r>
                  </m:oMath>
                </a14:m>
                <a:r>
                  <a:rPr lang="en-US" sz="1100" b="1" dirty="0">
                    <a:solidFill>
                      <a:srgbClr val="FF0000"/>
                    </a:solidFill>
                  </a:rPr>
                  <a:t>|Smoking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7" y="3741379"/>
                <a:ext cx="1905906" cy="261610"/>
              </a:xfrm>
              <a:prstGeom prst="rect">
                <a:avLst/>
              </a:prstGeom>
              <a:blipFill rotWithShape="0"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008082" y="2003483"/>
            <a:ext cx="1872362" cy="927479"/>
            <a:chOff x="787399" y="3694956"/>
            <a:chExt cx="3623734" cy="1539105"/>
          </a:xfrm>
        </p:grpSpPr>
        <p:sp>
          <p:nvSpPr>
            <p:cNvPr id="19" name="Rounded Rectangle 18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9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C000"/>
                  </a:solidFill>
                </a:rPr>
                <a:t>Yellow Teeth</a:t>
              </a:r>
              <a:endParaRPr lang="el-GR" sz="700" dirty="0">
                <a:solidFill>
                  <a:srgbClr val="FFC000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00490" y="4810256"/>
              <a:ext cx="1410643" cy="4238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</a:rPr>
                <a:t>CVD</a:t>
              </a:r>
              <a:endParaRPr lang="el-GR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9" idx="2"/>
              <a:endCxn id="20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0"/>
              <a:endCxn id="19" idx="2"/>
            </p:cNvCxnSpPr>
            <p:nvPr/>
          </p:nvCxnSpPr>
          <p:spPr>
            <a:xfrm flipH="1" flipV="1">
              <a:off x="2716945" y="4127004"/>
              <a:ext cx="988867" cy="6832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278627" y="1991674"/>
            <a:ext cx="1872362" cy="927479"/>
            <a:chOff x="787399" y="3694956"/>
            <a:chExt cx="3623734" cy="1539105"/>
          </a:xfrm>
        </p:grpSpPr>
        <p:sp>
          <p:nvSpPr>
            <p:cNvPr id="25" name="Rounded Rectangle 24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9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C000"/>
                  </a:solidFill>
                </a:rPr>
                <a:t>Yellow Teeth</a:t>
              </a:r>
              <a:endParaRPr lang="el-GR" sz="700" dirty="0">
                <a:solidFill>
                  <a:srgbClr val="FFC000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00490" y="4810256"/>
              <a:ext cx="1410643" cy="4238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</a:rPr>
                <a:t>CVD</a:t>
              </a:r>
              <a:endParaRPr lang="el-GR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6" idx="0"/>
              <a:endCxn id="25" idx="2"/>
            </p:cNvCxnSpPr>
            <p:nvPr/>
          </p:nvCxnSpPr>
          <p:spPr>
            <a:xfrm flipV="1">
              <a:off x="1446139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7" idx="0"/>
            </p:cNvCxnSpPr>
            <p:nvPr/>
          </p:nvCxnSpPr>
          <p:spPr>
            <a:xfrm>
              <a:off x="2716945" y="4127004"/>
              <a:ext cx="988867" cy="68325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177800" y="3324268"/>
            <a:ext cx="1163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7179" y="1983828"/>
            <a:ext cx="210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Causal Bayesian Network describing your variables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7179" y="3573451"/>
            <a:ext cx="210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Independencies entailed by the CMC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7179" y="4554723"/>
            <a:ext cx="210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Faithfulness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88467" y="4416468"/>
            <a:ext cx="1163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022628" y="3741379"/>
                <a:ext cx="190590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1" dirty="0" smtClean="0">
                        <a:solidFill>
                          <a:srgbClr val="FF0000"/>
                        </a:solidFill>
                      </a:rPr>
                      <m:t>CVD</m:t>
                    </m:r>
                    <m:r>
                      <a:rPr lang="en-US" sz="1050" b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Teeth</m:t>
                    </m:r>
                  </m:oMath>
                </a14:m>
                <a:r>
                  <a:rPr lang="en-US" sz="1100" b="1" dirty="0">
                    <a:solidFill>
                      <a:srgbClr val="FF0000"/>
                    </a:solidFill>
                  </a:rPr>
                  <a:t>|Smoking</a:t>
                </a: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28" y="3741379"/>
                <a:ext cx="1905906" cy="261610"/>
              </a:xfrm>
              <a:prstGeom prst="rect">
                <a:avLst/>
              </a:prstGeom>
              <a:blipFill rotWithShape="0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325063" y="3747074"/>
                <a:ext cx="190590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1" dirty="0" smtClean="0">
                        <a:solidFill>
                          <a:srgbClr val="FF0000"/>
                        </a:solidFill>
                      </a:rPr>
                      <m:t>CVD</m:t>
                    </m:r>
                    <m:r>
                      <a:rPr lang="en-US" sz="1050" b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Teeth</m:t>
                    </m:r>
                  </m:oMath>
                </a14:m>
                <a:r>
                  <a:rPr lang="en-US" sz="1100" b="1" dirty="0">
                    <a:solidFill>
                      <a:srgbClr val="FF0000"/>
                    </a:solidFill>
                  </a:rPr>
                  <a:t>|Smoking</a:t>
                </a: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063" y="3747074"/>
                <a:ext cx="1905906" cy="261610"/>
              </a:xfrm>
              <a:prstGeom prst="rect">
                <a:avLst/>
              </a:prstGeom>
              <a:blipFill rotWithShape="0"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578757" y="4615825"/>
                <a:ext cx="1901098" cy="1277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  <m:r>
                      <a:rPr lang="en-US" sz="105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|CVD</a:t>
                </a: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|Yellow Teeth</a:t>
                </a: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7" y="4615825"/>
                <a:ext cx="1901098" cy="1277273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022628" y="4615825"/>
                <a:ext cx="1901098" cy="1277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  <m:r>
                      <a:rPr lang="en-US" sz="105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|CVD</a:t>
                </a: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|Yellow Teeth</a:t>
                </a: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28" y="4615825"/>
                <a:ext cx="1901098" cy="1277273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325063" y="4615825"/>
                <a:ext cx="1901098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  <m:r>
                      <a:rPr lang="en-US" sz="105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|CVD</a:t>
                </a: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i="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b="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|Yellow Teeth</a:t>
                </a: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063" y="4615825"/>
                <a:ext cx="1901098" cy="1446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9627498" y="4078717"/>
            <a:ext cx="1806146" cy="18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the data to get the conditional (in) dependencies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27498" y="1313410"/>
            <a:ext cx="1806146" cy="18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Identify all DAGs that entail these (and only these) conditional independencies.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2315" y="6261731"/>
            <a:ext cx="7438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Brute force: generate all possible DAGs and test using d-separation.</a:t>
            </a:r>
          </a:p>
        </p:txBody>
      </p:sp>
    </p:spTree>
    <p:extLst>
      <p:ext uri="{BB962C8B-B14F-4D97-AF65-F5344CB8AC3E}">
        <p14:creationId xmlns:p14="http://schemas.microsoft.com/office/powerpoint/2010/main" val="3658987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Causal Networks is NP-complete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/>
              <p:cNvGraphicFramePr>
                <a:graphicFrameLocks noGrp="1"/>
              </p:cNvGraphicFramePr>
              <p:nvPr/>
            </p:nvGraphicFramePr>
            <p:xfrm>
              <a:off x="511279" y="1553761"/>
              <a:ext cx="3626295" cy="22452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10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752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103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# variables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# Possible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DAGs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29,281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1279" y="1553761"/>
              <a:ext cx="3626295" cy="22452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1077"/>
                    <a:gridCol w="2375218"/>
                  </a:tblGrid>
                  <a:tr h="39103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# variables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# Possible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DAGs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543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29,281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52821" t="-514754" r="-256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TextBox 35"/>
          <p:cNvSpPr txBox="1"/>
          <p:nvPr/>
        </p:nvSpPr>
        <p:spPr>
          <a:xfrm>
            <a:off x="609600" y="5339265"/>
            <a:ext cx="397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[Gillespie and Perlman 2001, 2002]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1279" y="957790"/>
            <a:ext cx="318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possible DAGs?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8586" y="4341842"/>
                <a:ext cx="4317348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6" y="4341842"/>
                <a:ext cx="4317348" cy="848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3542" r="5807"/>
          <a:stretch/>
        </p:blipFill>
        <p:spPr>
          <a:xfrm>
            <a:off x="5667910" y="3786282"/>
            <a:ext cx="6524090" cy="2587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4829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Reverse-engineering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37537" y="1985055"/>
            <a:ext cx="1872362" cy="927479"/>
            <a:chOff x="787399" y="3694956"/>
            <a:chExt cx="3623734" cy="1539105"/>
          </a:xfrm>
        </p:grpSpPr>
        <p:sp>
          <p:nvSpPr>
            <p:cNvPr id="11" name="Rounded Rectangle 10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9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C000"/>
                  </a:solidFill>
                </a:rPr>
                <a:t>Yellow Teeth</a:t>
              </a:r>
              <a:endParaRPr lang="el-GR" sz="700" dirty="0">
                <a:solidFill>
                  <a:srgbClr val="FFC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00490" y="4810256"/>
              <a:ext cx="1410643" cy="4238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</a:rPr>
                <a:t>CVD</a:t>
              </a:r>
              <a:endParaRPr lang="el-GR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2"/>
              <a:endCxn id="12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2"/>
              <a:endCxn id="13" idx="0"/>
            </p:cNvCxnSpPr>
            <p:nvPr/>
          </p:nvCxnSpPr>
          <p:spPr>
            <a:xfrm>
              <a:off x="2716945" y="4127004"/>
              <a:ext cx="988867" cy="68325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78757" y="3741379"/>
                <a:ext cx="190590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1" dirty="0" smtClean="0">
                        <a:solidFill>
                          <a:srgbClr val="FF0000"/>
                        </a:solidFill>
                      </a:rPr>
                      <m:t>CVD</m:t>
                    </m:r>
                    <m:r>
                      <a:rPr lang="en-US" sz="1050" b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rgbClr val="FF0000"/>
                        </a:solidFill>
                      </a:rPr>
                      <m:t>Teeth</m:t>
                    </m:r>
                  </m:oMath>
                </a14:m>
                <a:r>
                  <a:rPr lang="en-US" sz="1100" b="1" dirty="0">
                    <a:solidFill>
                      <a:srgbClr val="FF0000"/>
                    </a:solidFill>
                  </a:rPr>
                  <a:t>|Smoking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7" y="3741379"/>
                <a:ext cx="1905906" cy="261610"/>
              </a:xfrm>
              <a:prstGeom prst="rect">
                <a:avLst/>
              </a:prstGeom>
              <a:blipFill rotWithShape="0"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177800" y="3324268"/>
            <a:ext cx="1163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7179" y="1983828"/>
            <a:ext cx="210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Causal PDAG describing your variables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7179" y="3573451"/>
            <a:ext cx="210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Independencies entailed by the CMC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7179" y="4554723"/>
            <a:ext cx="210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Faithfulness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88467" y="4416468"/>
            <a:ext cx="1163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578757" y="4615825"/>
                <a:ext cx="1901098" cy="1277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1" dirty="0" smtClean="0">
                        <a:solidFill>
                          <a:schemeClr val="tx1"/>
                        </a:solidFill>
                      </a:rPr>
                      <m:t>CVD</m:t>
                    </m:r>
                    <m:r>
                      <a:rPr lang="en-US" sz="1050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b="1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b="1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b="1" dirty="0">
                  <a:solidFill>
                    <a:schemeClr val="tx1"/>
                  </a:solidFill>
                </a:endParaRP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Yellow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100" dirty="0">
                        <a:solidFill>
                          <a:schemeClr val="tx1"/>
                        </a:solidFill>
                      </a:rPr>
                      <m:t>Teeth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|CVD</a:t>
                </a:r>
              </a:p>
              <a:p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b="0" i="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b="0" i="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Smoking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105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sz="1100" dirty="0" smtClean="0">
                        <a:solidFill>
                          <a:schemeClr val="tx1"/>
                        </a:solidFill>
                      </a:rPr>
                      <m:t>CVD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|Yellow Teeth</a:t>
                </a: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7" y="4615825"/>
                <a:ext cx="1901098" cy="1277273"/>
              </a:xfrm>
              <a:prstGeom prst="rect">
                <a:avLst/>
              </a:prstGeom>
              <a:blipFill rotWithShape="0"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9627498" y="4078717"/>
            <a:ext cx="1806146" cy="18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the data to get the conditional (in) dependencies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27498" y="1313410"/>
            <a:ext cx="1806146" cy="18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Identify all PDAGs that entail these (and only these) conditional independencies.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2315" y="6261731"/>
            <a:ext cx="7438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Brute force: generate all possible PDAGs and test using d-separation.</a:t>
            </a:r>
          </a:p>
        </p:txBody>
      </p:sp>
    </p:spTree>
    <p:extLst>
      <p:ext uri="{BB962C8B-B14F-4D97-AF65-F5344CB8AC3E}">
        <p14:creationId xmlns:p14="http://schemas.microsoft.com/office/powerpoint/2010/main" val="3953132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8586" y="4341842"/>
                <a:ext cx="4317348" cy="14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)~0.267×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6" y="4341842"/>
                <a:ext cx="4317348" cy="1402500"/>
              </a:xfrm>
              <a:prstGeom prst="rect">
                <a:avLst/>
              </a:prstGeom>
              <a:blipFill rotWithShape="0">
                <a:blip r:embed="rId2"/>
                <a:stretch>
                  <a:fillRect b="-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Still NP-Complete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217805"/>
                  </p:ext>
                </p:extLst>
              </p:nvPr>
            </p:nvGraphicFramePr>
            <p:xfrm>
              <a:off x="511279" y="1553761"/>
              <a:ext cx="6406325" cy="22452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10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752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800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103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# variables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# Possible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DAGs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# Possible PDAGs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29,281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8,782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1,118,902,054,495,975,141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217805"/>
                  </p:ext>
                </p:extLst>
              </p:nvPr>
            </p:nvGraphicFramePr>
            <p:xfrm>
              <a:off x="511279" y="1553761"/>
              <a:ext cx="6406325" cy="22452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1077"/>
                    <a:gridCol w="2375218"/>
                    <a:gridCol w="2780030"/>
                  </a:tblGrid>
                  <a:tr h="39103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# variables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# Possible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DAGs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# Possible PDAGs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543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185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29,281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8,782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52564" t="-514754" r="-11743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1,118,902,054,495,975,141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609600" y="5831053"/>
            <a:ext cx="397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[Gillespie and Perlman 2001, 2002]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279" y="957790"/>
            <a:ext cx="318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possible PDAGs?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3542" r="5807"/>
          <a:stretch/>
        </p:blipFill>
        <p:spPr>
          <a:xfrm>
            <a:off x="5667910" y="3786282"/>
            <a:ext cx="6524090" cy="2587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450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Today: Learning Causal Networks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3</a:t>
            </a:fld>
            <a:endParaRPr lang="el-GR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728727" y="1108561"/>
            <a:ext cx="5183187" cy="823912"/>
          </a:xfrm>
        </p:spPr>
        <p:txBody>
          <a:bodyPr/>
          <a:lstStyle/>
          <a:p>
            <a:r>
              <a:rPr lang="en-US" dirty="0"/>
              <a:t>What you have 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89665"/>
              </p:ext>
            </p:extLst>
          </p:nvPr>
        </p:nvGraphicFramePr>
        <p:xfrm>
          <a:off x="6822684" y="1858878"/>
          <a:ext cx="3898718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189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r>
                        <a:rPr lang="en-US" baseline="0" dirty="0"/>
                        <a:t> (Person)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Yellow</a:t>
                      </a:r>
                      <a:r>
                        <a:rPr lang="en-US" baseline="0" dirty="0">
                          <a:solidFill>
                            <a:srgbClr val="FFC000"/>
                          </a:solidFill>
                        </a:rPr>
                        <a:t> Teeth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1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91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91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1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1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91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51619"/>
              </p:ext>
            </p:extLst>
          </p:nvPr>
        </p:nvGraphicFramePr>
        <p:xfrm>
          <a:off x="6822684" y="5677152"/>
          <a:ext cx="389871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915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CBDE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D25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650638" y="4977374"/>
            <a:ext cx="1200329" cy="65303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6600" dirty="0"/>
              <a:t>…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316344" y="2298518"/>
            <a:ext cx="3045956" cy="1126115"/>
            <a:chOff x="787399" y="3694956"/>
            <a:chExt cx="3623734" cy="1531515"/>
          </a:xfrm>
        </p:grpSpPr>
        <p:sp>
          <p:nvSpPr>
            <p:cNvPr id="46" name="Rounded Rectangle 45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C000"/>
                  </a:solidFill>
                </a:rPr>
                <a:t>Yellow Teeth</a:t>
              </a:r>
              <a:endParaRPr lang="el-GR" sz="1000" dirty="0">
                <a:solidFill>
                  <a:srgbClr val="FFC000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000490" y="4820942"/>
              <a:ext cx="1410643" cy="4024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70C0"/>
                  </a:solidFill>
                </a:rPr>
                <a:t>CVD</a:t>
              </a:r>
              <a:endParaRPr lang="el-GR" sz="1100" dirty="0">
                <a:solidFill>
                  <a:srgbClr val="0070C0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6" idx="2"/>
              <a:endCxn id="47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2"/>
              <a:endCxn id="48" idx="0"/>
            </p:cNvCxnSpPr>
            <p:nvPr/>
          </p:nvCxnSpPr>
          <p:spPr>
            <a:xfrm>
              <a:off x="2716945" y="4127003"/>
              <a:ext cx="988867" cy="69393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47225"/>
              </p:ext>
            </p:extLst>
          </p:nvPr>
        </p:nvGraphicFramePr>
        <p:xfrm>
          <a:off x="3501724" y="3600954"/>
          <a:ext cx="1396047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74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P(CVD</a:t>
                      </a:r>
                      <a:r>
                        <a:rPr lang="en-US" sz="105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8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58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59834"/>
              </p:ext>
            </p:extLst>
          </p:nvPr>
        </p:nvGraphicFramePr>
        <p:xfrm>
          <a:off x="3501724" y="1858878"/>
          <a:ext cx="799343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0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P(Smoking)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0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33991"/>
              </p:ext>
            </p:extLst>
          </p:nvPr>
        </p:nvGraphicFramePr>
        <p:xfrm>
          <a:off x="743406" y="3555417"/>
          <a:ext cx="1225404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8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P(YT</a:t>
                      </a:r>
                      <a:r>
                        <a:rPr lang="en-US" sz="105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8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8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6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Causal Networks : Constraint-based approach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1049"/>
                <a:ext cx="10515600" cy="4685914"/>
              </a:xfrm>
            </p:spPr>
            <p:txBody>
              <a:bodyPr>
                <a:normAutofit fontScale="85000" lnSpcReduction="10000"/>
              </a:bodyPr>
              <a:lstStyle/>
              <a:p>
                <a:pPr marL="182880" lvl="1"/>
                <a:r>
                  <a:rPr lang="en-US" dirty="0">
                    <a:solidFill>
                      <a:schemeClr val="tx1"/>
                    </a:solidFill>
                  </a:rPr>
                  <a:t>Good news: </a:t>
                </a:r>
              </a:p>
              <a:p>
                <a:pPr marL="457200" lvl="2"/>
                <a:r>
                  <a:rPr lang="en-US" dirty="0">
                    <a:solidFill>
                      <a:schemeClr val="tx1"/>
                    </a:solidFill>
                  </a:rPr>
                  <a:t>You can identify all invariant characteristics of a Markov equivalence class of causal Bayesian networks that faithfully represent the conditional independencies in your data.</a:t>
                </a:r>
              </a:p>
              <a:p>
                <a:pPr marL="182880" lvl="1"/>
                <a:r>
                  <a:rPr lang="en-US" dirty="0">
                    <a:solidFill>
                      <a:schemeClr val="tx1"/>
                    </a:solidFill>
                  </a:rPr>
                  <a:t>Bad news: </a:t>
                </a:r>
              </a:p>
              <a:p>
                <a:pPr marL="457200" lvl="2"/>
                <a:r>
                  <a:rPr lang="en-US" dirty="0">
                    <a:solidFill>
                      <a:schemeClr val="tx1"/>
                    </a:solidFill>
                  </a:rPr>
                  <a:t>There are too many possible networks (DAGs/PDAGs).</a:t>
                </a:r>
              </a:p>
              <a:p>
                <a:pPr marL="457200" lvl="2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There may not be a faithful representation.</a:t>
                </a:r>
              </a:p>
              <a:p>
                <a:pPr marL="182880" lvl="1"/>
                <a:endParaRPr lang="en-US" dirty="0">
                  <a:solidFill>
                    <a:schemeClr val="tx1"/>
                  </a:solidFill>
                </a:endParaRPr>
              </a:p>
              <a:p>
                <a:pPr marL="182880" lvl="1"/>
                <a:r>
                  <a:rPr lang="en-US" dirty="0">
                    <a:solidFill>
                      <a:schemeClr val="tx1"/>
                    </a:solidFill>
                  </a:rPr>
                  <a:t>You need: </a:t>
                </a:r>
              </a:p>
              <a:p>
                <a:pPr marL="457200" lvl="2"/>
                <a:r>
                  <a:rPr lang="en-US" dirty="0">
                    <a:solidFill>
                      <a:schemeClr val="tx1"/>
                    </a:solidFill>
                  </a:rPr>
                  <a:t>A search strategy.</a:t>
                </a:r>
              </a:p>
              <a:p>
                <a:pPr marL="457200" lvl="2"/>
                <a:r>
                  <a:rPr lang="en-US" dirty="0">
                    <a:solidFill>
                      <a:schemeClr val="tx1"/>
                    </a:solidFill>
                  </a:rPr>
                  <a:t>A test of conditional independence suitable for your data.</a:t>
                </a: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182880" lvl="1">
                  <a:buClr>
                    <a:schemeClr val="bg1"/>
                  </a:buClr>
                </a:pPr>
                <a:r>
                  <a:rPr lang="en-US" dirty="0">
                    <a:solidFill>
                      <a:schemeClr val="bg1"/>
                    </a:solidFill>
                  </a:rPr>
                  <a:t>Typical search strategy: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en-US" dirty="0">
                    <a:solidFill>
                      <a:schemeClr val="bg1"/>
                    </a:solidFill>
                  </a:rPr>
                  <a:t>Start from the full network.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en-US" dirty="0">
                    <a:solidFill>
                      <a:schemeClr val="bg1"/>
                    </a:solidFill>
                  </a:rPr>
                  <a:t>For each pair of variables X, Y, look for  a set of observed variables </a:t>
                </a:r>
                <a:r>
                  <a:rPr lang="en-US" b="1" dirty="0">
                    <a:solidFill>
                      <a:schemeClr val="bg1"/>
                    </a:solidFill>
                  </a:rPr>
                  <a:t>Z</a:t>
                </a:r>
                <a:r>
                  <a:rPr lang="en-US" dirty="0">
                    <a:solidFill>
                      <a:schemeClr val="bg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X</m:t>
                    </m:r>
                    <m:r>
                      <a:rPr lang="en-US" i="1" u="sng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Y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|</a:t>
                </a:r>
                <a:r>
                  <a:rPr lang="en-US" b="1" dirty="0">
                    <a:solidFill>
                      <a:schemeClr val="bg1"/>
                    </a:solidFill>
                  </a:rPr>
                  <a:t>Z</a:t>
                </a:r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en-US" dirty="0">
                    <a:solidFill>
                      <a:schemeClr val="bg1"/>
                    </a:solidFill>
                  </a:rPr>
                  <a:t>If you find one, remove X-Y.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en-US" dirty="0">
                    <a:solidFill>
                      <a:schemeClr val="bg1"/>
                    </a:solidFill>
                  </a:rPr>
                  <a:t>Orient invariant features of the Markov equivalence class.</a:t>
                </a:r>
              </a:p>
              <a:p>
                <a:pPr marL="182880" lvl="1"/>
                <a:endParaRPr lang="en-US" dirty="0">
                  <a:solidFill>
                    <a:schemeClr val="bg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bg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182880"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1049"/>
                <a:ext cx="10515600" cy="4685914"/>
              </a:xfrm>
              <a:blipFill>
                <a:blip r:embed="rId2"/>
                <a:stretch>
                  <a:fillRect l="-522" t="-1953" b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82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 Reminder : Causal Markov Condition </a:t>
            </a:r>
            <a:r>
              <a:rPr lang="en-US" dirty="0"/>
              <a:t>+ </a:t>
            </a:r>
            <a:r>
              <a:rPr lang="en-US" sz="4000" dirty="0"/>
              <a:t>Faithfulness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079" y="3802222"/>
                <a:ext cx="10265229" cy="2184513"/>
              </a:xfrm>
            </p:spPr>
            <p:txBody>
              <a:bodyPr/>
              <a:lstStyle/>
              <a:p>
                <a:r>
                  <a:rPr lang="en-US" dirty="0"/>
                  <a:t>A useful implication of the Causal Markov Condition</a:t>
                </a:r>
              </a:p>
              <a:p>
                <a:pPr lvl="1"/>
                <a:r>
                  <a:rPr lang="en-US" dirty="0">
                    <a:latin typeface="+mn-lt"/>
                  </a:rPr>
                  <a:t>If X, Y are adjacent in the graph,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s.t.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X</a:t>
                </a:r>
                <a:r>
                  <a:rPr lang="en-US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 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Y|</a:t>
                </a:r>
                <a:r>
                  <a:rPr lang="en-US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b="1" dirty="0">
                    <a:latin typeface="+mn-lt"/>
                  </a:rPr>
                  <a:t>.</a:t>
                </a: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s.t. </a:t>
                </a:r>
                <a:r>
                  <a:rPr lang="en-US" dirty="0"/>
                  <a:t>X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 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Y|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+mn-lt"/>
                  </a:rPr>
                  <a:t> X and Y are  NOT adjacent in the graph.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079" y="3802222"/>
                <a:ext cx="10265229" cy="2184513"/>
              </a:xfrm>
              <a:blipFill rotWithShape="0">
                <a:blip r:embed="rId2"/>
                <a:stretch>
                  <a:fillRect l="-534" t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31</a:t>
            </a:fld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609600" y="1389375"/>
            <a:ext cx="598714" cy="576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8" name="Oval 7"/>
          <p:cNvSpPr/>
          <p:nvPr/>
        </p:nvSpPr>
        <p:spPr>
          <a:xfrm>
            <a:off x="1785258" y="1389375"/>
            <a:ext cx="598714" cy="576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1208314" y="1677847"/>
            <a:ext cx="57694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98371" y="1389375"/>
            <a:ext cx="598714" cy="576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3" name="Oval 12"/>
          <p:cNvSpPr/>
          <p:nvPr/>
        </p:nvSpPr>
        <p:spPr>
          <a:xfrm>
            <a:off x="4474029" y="1389375"/>
            <a:ext cx="598714" cy="576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</a:p>
        </p:txBody>
      </p:sp>
      <p:cxnSp>
        <p:nvCxnSpPr>
          <p:cNvPr id="14" name="Straight Arrow Connector 13"/>
          <p:cNvCxnSpPr>
            <a:stCxn id="12" idx="6"/>
            <a:endCxn id="13" idx="2"/>
          </p:cNvCxnSpPr>
          <p:nvPr/>
        </p:nvCxnSpPr>
        <p:spPr>
          <a:xfrm>
            <a:off x="3897085" y="1677847"/>
            <a:ext cx="57694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1856" y="2227579"/>
            <a:ext cx="529045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edge is a d-connecting path that can not be broken given any other variables.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87674" y="5135747"/>
                <a:ext cx="5996495" cy="120032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You find a conditional independence X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Y|</a:t>
                </a:r>
                <a:r>
                  <a:rPr lang="en-US" sz="2400" b="1" dirty="0"/>
                  <a:t> Z </a:t>
                </a:r>
              </a:p>
              <a:p>
                <a:r>
                  <a:rPr lang="en-US" sz="2400" b="1" dirty="0"/>
                  <a:t>if and only if</a:t>
                </a:r>
              </a:p>
              <a:p>
                <a:r>
                  <a:rPr lang="en-US" sz="2400" b="1" dirty="0"/>
                  <a:t> </a:t>
                </a:r>
                <a:r>
                  <a:rPr lang="en-US" sz="2400" dirty="0"/>
                  <a:t>X and Y are not adjacent in the causal DAG.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674" y="5135747"/>
                <a:ext cx="5996495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524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162800" y="1811867"/>
            <a:ext cx="393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57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the skeleton of a CBN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82880" lvl="1"/>
                <a:r>
                  <a:rPr lang="en-US" dirty="0">
                    <a:solidFill>
                      <a:schemeClr val="tx1"/>
                    </a:solidFill>
                  </a:rPr>
                  <a:t>Search strategy: </a:t>
                </a:r>
              </a:p>
              <a:p>
                <a:pPr marL="457200" lvl="2"/>
                <a:r>
                  <a:rPr lang="en-US" dirty="0">
                    <a:solidFill>
                      <a:schemeClr val="tx1"/>
                    </a:solidFill>
                  </a:rPr>
                  <a:t>Identify the skeleton of your PDAG: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Begin with the full graph.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For each pair of adjacent variables look for a set of observed variables </a:t>
                </a:r>
                <a:r>
                  <a:rPr lang="en-US" b="1" dirty="0">
                    <a:solidFill>
                      <a:schemeClr val="tx1"/>
                    </a:solidFill>
                  </a:rPr>
                  <a:t>Z</a:t>
                </a:r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X</m:t>
                    </m:r>
                    <m:r>
                      <a:rPr lang="en-US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Y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b="1" dirty="0">
                    <a:solidFill>
                      <a:schemeClr val="tx1"/>
                    </a:solidFill>
                  </a:rPr>
                  <a:t>Z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If you find succeed, remove X-Y.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Until no more edges can be removed.</a:t>
                </a:r>
              </a:p>
              <a:p>
                <a:pPr marL="274320" lvl="2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74320" lvl="2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182880" lvl="1"/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182880"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8" t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70799" y="1456864"/>
                <a:ext cx="2971800" cy="646331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pair of variables: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tests of independence.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799" y="1456864"/>
                <a:ext cx="29718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63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86399" y="2828459"/>
                <a:ext cx="2971800" cy="1754326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Assume you have 20 variables. You may need to condition on 18 variables,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dirty="0"/>
                  <a:t> possible configurations of the conditioning set.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9" y="2828459"/>
                <a:ext cx="2971800" cy="1754326"/>
              </a:xfrm>
              <a:prstGeom prst="rect">
                <a:avLst/>
              </a:prstGeom>
              <a:blipFill>
                <a:blip r:embed="rId4"/>
                <a:stretch>
                  <a:fillRect l="-1643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969000" y="5066227"/>
            <a:ext cx="2971800" cy="1200329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need a MANY samples</a:t>
            </a:r>
          </a:p>
          <a:p>
            <a:r>
              <a:rPr lang="en-US" dirty="0"/>
              <a:t>For finite sizes, very low power, tests that cannot be performed.</a:t>
            </a:r>
          </a:p>
        </p:txBody>
      </p:sp>
    </p:spTree>
    <p:extLst>
      <p:ext uri="{BB962C8B-B14F-4D97-AF65-F5344CB8AC3E}">
        <p14:creationId xmlns:p14="http://schemas.microsoft.com/office/powerpoint/2010/main" val="307815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the skeleton of a CBN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82880" lvl="1"/>
                <a:r>
                  <a:rPr lang="en-US" dirty="0">
                    <a:solidFill>
                      <a:schemeClr val="tx1"/>
                    </a:solidFill>
                  </a:rPr>
                  <a:t>Search strategy: </a:t>
                </a:r>
              </a:p>
              <a:p>
                <a:pPr marL="457200" lvl="2"/>
                <a:r>
                  <a:rPr lang="en-US" dirty="0">
                    <a:solidFill>
                      <a:schemeClr val="tx1"/>
                    </a:solidFill>
                  </a:rPr>
                  <a:t>Identify the skeleton of your PDAG: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Begin with the full graph.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For each pair of adjacent variables look for a set of observed variables </a:t>
                </a:r>
                <a:r>
                  <a:rPr lang="en-US" b="1" dirty="0">
                    <a:solidFill>
                      <a:schemeClr val="tx1"/>
                    </a:solidFill>
                  </a:rPr>
                  <a:t>Z</a:t>
                </a:r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X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Y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b="1" dirty="0">
                    <a:solidFill>
                      <a:schemeClr val="tx1"/>
                    </a:solidFill>
                  </a:rPr>
                  <a:t>Z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If you find succeed, remove X-Y.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Until no more edges can be removed.</a:t>
                </a:r>
              </a:p>
              <a:p>
                <a:pPr marL="274320" lvl="2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74320" lvl="2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182880" lvl="1"/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182880"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5999" y="2712400"/>
                <a:ext cx="5007484" cy="1207382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Theorem</a:t>
                </a:r>
                <a:r>
                  <a:rPr lang="en-US" dirty="0">
                    <a:sym typeface="Wingdings" panose="05000000000000000000" pitchFamily="2" charset="2"/>
                  </a:rPr>
                  <a:t> (</a:t>
                </a:r>
                <a:r>
                  <a:rPr lang="en-US" dirty="0" err="1">
                    <a:sym typeface="Wingdings" panose="05000000000000000000" pitchFamily="2" charset="2"/>
                  </a:rPr>
                  <a:t>Spirtes</a:t>
                </a:r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:r>
                  <a:rPr lang="en-US" dirty="0" err="1">
                    <a:sym typeface="Wingdings" panose="05000000000000000000" pitchFamily="2" charset="2"/>
                  </a:rPr>
                  <a:t>Glymour</a:t>
                </a:r>
                <a:r>
                  <a:rPr lang="en-US" dirty="0">
                    <a:sym typeface="Wingdings" panose="05000000000000000000" pitchFamily="2" charset="2"/>
                  </a:rPr>
                  <a:t>, 1993):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is the skeleton of the true DAG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has a superset of edges, then the separating set of X , Y is a subset of the neighbors of X or 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𝐺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712400"/>
                <a:ext cx="5007484" cy="1207382"/>
              </a:xfrm>
              <a:prstGeom prst="rect">
                <a:avLst/>
              </a:prstGeom>
              <a:blipFill rotWithShape="0">
                <a:blip r:embed="rId3"/>
                <a:stretch>
                  <a:fillRect l="-974" t="-3030" r="-609" b="-70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55577" y="4099169"/>
            <a:ext cx="10280845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 not know the neighbors of each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begin with the full graph, so at each step of the algorithm you each variable is adjacent to a superset of its real neighbors.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you remove edges, the neighbor sets are reduced.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only have to check the  adjacent nodes of X or Y at the current step of the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sparse graph, this really speeds up the skeleton search.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Worst-case complexity is still exponential.</a:t>
            </a:r>
          </a:p>
        </p:txBody>
      </p:sp>
    </p:spTree>
    <p:extLst>
      <p:ext uri="{BB962C8B-B14F-4D97-AF65-F5344CB8AC3E}">
        <p14:creationId xmlns:p14="http://schemas.microsoft.com/office/powerpoint/2010/main" val="12662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the skeleton of a CBN: PC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24744"/>
                <a:ext cx="10862733" cy="2726088"/>
              </a:xfrm>
            </p:spPr>
            <p:txBody>
              <a:bodyPr>
                <a:normAutofit/>
              </a:bodyPr>
              <a:lstStyle/>
              <a:p>
                <a:pPr marL="182880" lvl="1"/>
                <a:r>
                  <a:rPr lang="en-US" dirty="0">
                    <a:solidFill>
                      <a:schemeClr val="tx1"/>
                    </a:solidFill>
                  </a:rPr>
                  <a:t>Search strategy: </a:t>
                </a:r>
              </a:p>
              <a:p>
                <a:pPr marL="457200" lvl="2"/>
                <a:r>
                  <a:rPr lang="en-US" dirty="0">
                    <a:solidFill>
                      <a:schemeClr val="tx1"/>
                    </a:solidFill>
                  </a:rPr>
                  <a:t>Identify the skeleton of your PDAG: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Begin with the full graph.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For k=0:number of variables-2 (or until k greater than the size of any neighborhood)</a:t>
                </a:r>
              </a:p>
              <a:p>
                <a:pPr marL="914400" lvl="4"/>
                <a:r>
                  <a:rPr lang="en-US" dirty="0">
                    <a:solidFill>
                      <a:schemeClr val="tx1"/>
                    </a:solidFill>
                  </a:rPr>
                  <a:t>For each pair of adjacent variables X, Y, </a:t>
                </a:r>
              </a:p>
              <a:p>
                <a:pPr marL="1097280" lvl="5"/>
                <a:r>
                  <a:rPr lang="en-US" sz="1400" dirty="0"/>
                  <a:t>L</a:t>
                </a:r>
                <a:r>
                  <a:rPr lang="en-US" sz="1400" dirty="0">
                    <a:solidFill>
                      <a:schemeClr val="tx1"/>
                    </a:solidFill>
                  </a:rPr>
                  <a:t>ook </a:t>
                </a:r>
                <a:r>
                  <a:rPr lang="en-US" sz="1400" dirty="0"/>
                  <a:t>within Adjacencies(X)\Y or Adjacencies(Y)\X </a:t>
                </a:r>
                <a:r>
                  <a:rPr lang="en-US" sz="1400" dirty="0">
                    <a:solidFill>
                      <a:schemeClr val="tx1"/>
                    </a:solidFill>
                  </a:rPr>
                  <a:t>for a set of </a:t>
                </a:r>
                <a:r>
                  <a:rPr lang="en-US" sz="1400" dirty="0"/>
                  <a:t>k</a:t>
                </a:r>
                <a:r>
                  <a:rPr lang="en-US" sz="1400" dirty="0">
                    <a:solidFill>
                      <a:srgbClr val="0000FF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observed variables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Z</a:t>
                </a:r>
                <a:r>
                  <a:rPr lang="en-US" sz="1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>
                        <a:solidFill>
                          <a:schemeClr val="tx1"/>
                        </a:solidFill>
                      </a:rPr>
                      <m:t>X</m:t>
                    </m:r>
                    <m:r>
                      <a:rPr lang="en-US" sz="140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tx1"/>
                        </a:solidFill>
                      </a:rPr>
                      <m:t>Y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|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Z</a:t>
                </a:r>
                <a:r>
                  <a:rPr lang="en-US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097280" lvl="5"/>
                <a:r>
                  <a:rPr lang="en-US" sz="1400" dirty="0">
                    <a:solidFill>
                      <a:schemeClr val="tx1"/>
                    </a:solidFill>
                  </a:rPr>
                  <a:t>If you succeed, remove X-Y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7432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Essentially three loops: conditioning set size</a:t>
                </a:r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pairs, conditioning sets</a:t>
                </a: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182880" lvl="1"/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182880"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24744"/>
                <a:ext cx="10862733" cy="2726088"/>
              </a:xfrm>
              <a:blipFill rotWithShape="0">
                <a:blip r:embed="rId2"/>
                <a:stretch>
                  <a:fillRect l="-281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6282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44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the skeleton of a CBN: PC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24744"/>
                <a:ext cx="10862733" cy="2726088"/>
              </a:xfrm>
            </p:spPr>
            <p:txBody>
              <a:bodyPr>
                <a:normAutofit/>
              </a:bodyPr>
              <a:lstStyle/>
              <a:p>
                <a:pPr marL="182880" lvl="1"/>
                <a:r>
                  <a:rPr lang="en-US" dirty="0">
                    <a:solidFill>
                      <a:schemeClr val="tx1"/>
                    </a:solidFill>
                  </a:rPr>
                  <a:t>Search strategy: </a:t>
                </a:r>
              </a:p>
              <a:p>
                <a:pPr marL="457200" lvl="2"/>
                <a:r>
                  <a:rPr lang="en-US" dirty="0">
                    <a:solidFill>
                      <a:schemeClr val="tx1"/>
                    </a:solidFill>
                  </a:rPr>
                  <a:t>Identify the skeleton of your PDAG: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Begin with the full graph.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For k=0:number of variables-2 (or until k greater than the size of any neighborhood)</a:t>
                </a:r>
              </a:p>
              <a:p>
                <a:pPr marL="914400" lvl="4"/>
                <a:r>
                  <a:rPr lang="en-US" dirty="0">
                    <a:solidFill>
                      <a:schemeClr val="tx1"/>
                    </a:solidFill>
                  </a:rPr>
                  <a:t>For each pair of adjacent variables X, Y, </a:t>
                </a:r>
              </a:p>
              <a:p>
                <a:pPr marL="1097280" lvl="5"/>
                <a:r>
                  <a:rPr lang="en-US" sz="1400" dirty="0"/>
                  <a:t>L</a:t>
                </a:r>
                <a:r>
                  <a:rPr lang="en-US" sz="1400" dirty="0">
                    <a:solidFill>
                      <a:schemeClr val="tx1"/>
                    </a:solidFill>
                  </a:rPr>
                  <a:t>ook </a:t>
                </a:r>
                <a:r>
                  <a:rPr lang="en-US" sz="1400" dirty="0"/>
                  <a:t>within Adjacencies(X)\Y or Adjacencies(Y)\X </a:t>
                </a:r>
                <a:r>
                  <a:rPr lang="en-US" sz="1400" dirty="0">
                    <a:solidFill>
                      <a:schemeClr val="tx1"/>
                    </a:solidFill>
                  </a:rPr>
                  <a:t>for a set of </a:t>
                </a:r>
                <a:r>
                  <a:rPr lang="en-US" sz="1400" dirty="0"/>
                  <a:t>k</a:t>
                </a:r>
                <a:r>
                  <a:rPr lang="en-US" sz="1400" dirty="0">
                    <a:solidFill>
                      <a:srgbClr val="0000FF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observed variables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Z</a:t>
                </a:r>
                <a:r>
                  <a:rPr lang="en-US" sz="1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>
                        <a:solidFill>
                          <a:schemeClr val="tx1"/>
                        </a:solidFill>
                      </a:rPr>
                      <m:t>X</m:t>
                    </m:r>
                    <m:r>
                      <a:rPr lang="en-US" sz="140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tx1"/>
                        </a:solidFill>
                      </a:rPr>
                      <m:t>Y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|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Z</a:t>
                </a:r>
                <a:r>
                  <a:rPr lang="en-US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097280" lvl="5"/>
                <a:r>
                  <a:rPr lang="en-US" sz="1400" dirty="0">
                    <a:solidFill>
                      <a:schemeClr val="tx1"/>
                    </a:solidFill>
                  </a:rPr>
                  <a:t>If you succeed, remove X-Y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7432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Essentially three loops: conditioning set size</a:t>
                </a:r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pairs, conditioning sets</a:t>
                </a: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182880" lvl="1"/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182880"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24744"/>
                <a:ext cx="10862733" cy="2726088"/>
              </a:xfrm>
              <a:blipFill rotWithShape="0">
                <a:blip r:embed="rId2"/>
                <a:stretch>
                  <a:fillRect l="-281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6282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199810"/>
            <a:ext cx="110258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How do you pick which  edges/neighbors to try first?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choice: lexicographic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 choice: (</a:t>
            </a:r>
            <a:r>
              <a:rPr lang="en-US" b="1" dirty="0"/>
              <a:t>HEURISTIC 3</a:t>
            </a:r>
            <a:r>
              <a:rPr lang="en-US" dirty="0"/>
              <a:t>, Causation, Prediction and Search, 1993):</a:t>
            </a:r>
          </a:p>
          <a:p>
            <a:r>
              <a:rPr lang="en-US" dirty="0"/>
              <a:t>	You want to remove edges (X, Y) and you are looking for conditioning sets within Adjacencies(X)\Y.</a:t>
            </a:r>
          </a:p>
          <a:p>
            <a:r>
              <a:rPr lang="en-US" dirty="0"/>
              <a:t>	-Start from the pair (X, Y) with the weakest pairwise association.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(weakest pairwise association more likely corresponds to non-adjacent variables)</a:t>
            </a:r>
          </a:p>
          <a:p>
            <a:r>
              <a:rPr lang="en-US" dirty="0"/>
              <a:t>	-Start from the neighbor with the highest pairwise association with X (or Y).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(variables strongly associated with X are more probable to be neighbors/mediators on the path from X to Y)</a:t>
            </a:r>
          </a:p>
        </p:txBody>
      </p:sp>
    </p:spTree>
    <p:extLst>
      <p:ext uri="{BB962C8B-B14F-4D97-AF65-F5344CB8AC3E}">
        <p14:creationId xmlns:p14="http://schemas.microsoft.com/office/powerpoint/2010/main" val="2052052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the skeleton of a CBN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8533" y="3705622"/>
            <a:ext cx="6121400" cy="461665"/>
          </a:xfrm>
          <a:prstGeom prst="rect">
            <a:avLst/>
          </a:prstGeom>
          <a:solidFill>
            <a:srgbClr val="F8D8CA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You have identified the skeleton of your graph!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282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683" y="4670779"/>
            <a:ext cx="1091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skeleton identification step of the  PC algorithm, introduced in 1993 by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eter </a:t>
            </a:r>
            <a:r>
              <a:rPr lang="en-US" dirty="0" err="1"/>
              <a:t>Spirtes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lark </a:t>
            </a:r>
            <a:r>
              <a:rPr lang="en-US" dirty="0" err="1"/>
              <a:t>Glymour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09600" y="1124744"/>
                <a:ext cx="10862733" cy="23917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82880" indent="-182880" algn="just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just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just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just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just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 baseline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880" lvl="1"/>
                <a:r>
                  <a:rPr lang="en-US" dirty="0">
                    <a:solidFill>
                      <a:schemeClr val="tx1"/>
                    </a:solidFill>
                  </a:rPr>
                  <a:t>Search strategy: </a:t>
                </a:r>
              </a:p>
              <a:p>
                <a:pPr marL="457200" lvl="2"/>
                <a:r>
                  <a:rPr lang="en-US" dirty="0">
                    <a:solidFill>
                      <a:schemeClr val="tx1"/>
                    </a:solidFill>
                  </a:rPr>
                  <a:t>Identify the skeleton of your PDAG: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Begin with the full graph.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For k=0:number of variables -2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Using heuristic 3</a:t>
                </a:r>
              </a:p>
              <a:p>
                <a:pPr marL="914400" lvl="4"/>
                <a:r>
                  <a:rPr lang="en-US" dirty="0">
                    <a:solidFill>
                      <a:schemeClr val="tx1"/>
                    </a:solidFill>
                  </a:rPr>
                  <a:t>For each pair of adjacent variables X, Y, </a:t>
                </a:r>
              </a:p>
              <a:p>
                <a:pPr marL="1097280" lvl="5"/>
                <a:r>
                  <a:rPr lang="en-US" sz="1400" dirty="0"/>
                  <a:t>look within Adjacencies(X)\Y or Adjacencies(Y)\X for a set of k</a:t>
                </a:r>
                <a:r>
                  <a:rPr lang="en-US" sz="1400" dirty="0">
                    <a:solidFill>
                      <a:srgbClr val="0000FF"/>
                    </a:solidFill>
                  </a:rPr>
                  <a:t> </a:t>
                </a:r>
                <a:r>
                  <a:rPr lang="en-US" sz="1400" dirty="0"/>
                  <a:t>observed variables </a:t>
                </a:r>
                <a:r>
                  <a:rPr lang="en-US" sz="1400" b="1" dirty="0"/>
                  <a:t>Z</a:t>
                </a:r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/>
                      <m:t>X</m:t>
                    </m:r>
                    <m:r>
                      <a:rPr lang="en-US" sz="14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400" dirty="0"/>
                      <m:t>Y</m:t>
                    </m:r>
                  </m:oMath>
                </a14:m>
                <a:r>
                  <a:rPr lang="en-US" sz="1400" dirty="0"/>
                  <a:t>|</a:t>
                </a:r>
                <a:r>
                  <a:rPr lang="en-US" sz="1400" b="1" dirty="0"/>
                  <a:t>Z</a:t>
                </a:r>
                <a:r>
                  <a:rPr lang="en-US" sz="1400" dirty="0"/>
                  <a:t>.</a:t>
                </a:r>
              </a:p>
              <a:p>
                <a:pPr marL="1097280" lvl="5"/>
                <a:r>
                  <a:rPr lang="en-US" sz="1400" dirty="0">
                    <a:solidFill>
                      <a:schemeClr val="tx1"/>
                    </a:solidFill>
                  </a:rPr>
                  <a:t>If you succeed, remove X-Y.</a:t>
                </a:r>
              </a:p>
              <a:p>
                <a:pPr marL="731520" lvl="3"/>
                <a:endParaRPr lang="en-US" dirty="0">
                  <a:solidFill>
                    <a:schemeClr val="tx1"/>
                  </a:solidFill>
                </a:endParaRPr>
              </a:p>
              <a:p>
                <a:pPr marL="274320" lvl="2" indent="0">
                  <a:buFont typeface="Arial" pitchFamily="34" charset="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74320" lvl="2" indent="0">
                  <a:buFont typeface="Arial" pitchFamily="34" charset="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182880" lvl="1"/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2"/>
                <a:endParaRPr lang="en-US" dirty="0">
                  <a:solidFill>
                    <a:schemeClr val="tx1"/>
                  </a:solidFill>
                </a:endParaRPr>
              </a:p>
              <a:p>
                <a:pPr marL="182880"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274320" lvl="1" indent="0"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24744"/>
                <a:ext cx="10862733" cy="2391728"/>
              </a:xfrm>
              <a:prstGeom prst="rect">
                <a:avLst/>
              </a:prstGeom>
              <a:blipFill>
                <a:blip r:embed="rId2"/>
                <a:stretch>
                  <a:fillRect l="-281" t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444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aphicFrame>
        <p:nvGraphicFramePr>
          <p:cNvPr id="33" name="Content Placeholder 9"/>
          <p:cNvGraphicFramePr>
            <a:graphicFrameLocks noGrp="1"/>
          </p:cNvGraphicFramePr>
          <p:nvPr>
            <p:ph idx="1"/>
          </p:nvPr>
        </p:nvGraphicFramePr>
        <p:xfrm>
          <a:off x="953844" y="1910267"/>
          <a:ext cx="4414020" cy="253655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22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575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/>
                        <a:t>Variables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/>
                        <a:t>Samples</a:t>
                      </a:r>
                      <a:endParaRPr lang="el-GR" sz="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664" marR="59664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 dirty="0"/>
                        <a:t>Yellow Teeth</a:t>
                      </a:r>
                    </a:p>
                  </a:txBody>
                  <a:tcPr marL="59664" marR="59664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 dirty="0"/>
                        <a:t>Smoking</a:t>
                      </a:r>
                    </a:p>
                  </a:txBody>
                  <a:tcPr marL="59664" marR="59664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 dirty="0"/>
                        <a:t>CVD</a:t>
                      </a:r>
                    </a:p>
                  </a:txBody>
                  <a:tcPr marL="59664" marR="59664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 dirty="0"/>
                        <a:t>Medicine</a:t>
                      </a:r>
                      <a:r>
                        <a:rPr lang="en-US" sz="900" b="1" baseline="0" dirty="0"/>
                        <a:t> Y</a:t>
                      </a:r>
                      <a:endParaRPr lang="en-US" sz="900" b="1" dirty="0"/>
                    </a:p>
                  </a:txBody>
                  <a:tcPr marL="59664" marR="59664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/>
                        <a:t>Levels of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/>
                        <a:t> Protein X </a:t>
                      </a:r>
                      <a:endParaRPr lang="el-GR" sz="900" b="1" dirty="0"/>
                    </a:p>
                  </a:txBody>
                  <a:tcPr marL="59664" marR="59664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l-G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664" marR="59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l-GR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l-G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664" marR="59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l-GR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l-G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664" marR="59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l-GR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l-G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664" marR="59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l-GR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l-G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664" marR="59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l-GR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l-G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664" marR="59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l-GR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9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l-G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664" marR="59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l-GR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l-G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664" marR="59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l-GR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l-G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664" marR="59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l-GR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705"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l-G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664" marR="59664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l-GR" sz="900" b="1" dirty="0"/>
                    </a:p>
                  </a:txBody>
                  <a:tcPr marL="59664" marR="59664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999</a:t>
                      </a:r>
                      <a:endParaRPr lang="el-G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664" marR="59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l-GR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l-G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664" marR="596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l-GR" sz="900" b="1" dirty="0"/>
                    </a:p>
                  </a:txBody>
                  <a:tcPr marL="59664" marR="59664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579" y="2169088"/>
            <a:ext cx="355688" cy="31725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200311" y="4902704"/>
            <a:ext cx="1192106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Let’s see an example of the PC algorithm skeleton identification step.</a:t>
            </a:r>
          </a:p>
          <a:p>
            <a:r>
              <a:rPr lang="en-US" dirty="0"/>
              <a:t>Assuming: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have a data-set of measuring Yellow Teeth,  Smoking, Medicine Y, Levels of Protein X and CVD in a sample of people.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CMC and Faithfulness hold for your distribution and the causal DAG.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threshold for statistical significance is 0.05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94"/>
          <a:stretch/>
        </p:blipFill>
        <p:spPr>
          <a:xfrm rot="5400000">
            <a:off x="2013877" y="2164177"/>
            <a:ext cx="335442" cy="25216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9" t="9507" r="9167" b="6790"/>
          <a:stretch/>
        </p:blipFill>
        <p:spPr>
          <a:xfrm>
            <a:off x="3351822" y="2195686"/>
            <a:ext cx="402602" cy="24276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17" y="2094180"/>
            <a:ext cx="464331" cy="39215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/>
          <a:stretch/>
        </p:blipFill>
        <p:spPr>
          <a:xfrm>
            <a:off x="4079103" y="2122538"/>
            <a:ext cx="388263" cy="34436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300278" y="1762828"/>
            <a:ext cx="3704492" cy="2933413"/>
            <a:chOff x="6038684" y="1286168"/>
            <a:chExt cx="4037063" cy="3532866"/>
          </a:xfrm>
        </p:grpSpPr>
        <p:cxnSp>
          <p:nvCxnSpPr>
            <p:cNvPr id="48" name="AutoShape 7"/>
            <p:cNvCxnSpPr>
              <a:cxnSpLocks noChangeShapeType="1"/>
              <a:stCxn id="60" idx="2"/>
              <a:endCxn id="64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AutoShape 16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AutoShape 20"/>
            <p:cNvCxnSpPr>
              <a:cxnSpLocks noChangeShapeType="1"/>
              <a:stCxn id="58" idx="2"/>
              <a:endCxn id="64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65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63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61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54" name="Group 53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59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57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56" name="AutoShape 14"/>
            <p:cNvCxnSpPr>
              <a:cxnSpLocks noChangeShapeType="1"/>
              <a:stCxn id="60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70337" y="1167457"/>
            <a:ext cx="356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UNKNOWN</a:t>
            </a:r>
            <a:r>
              <a:rPr lang="en-US" dirty="0"/>
              <a:t> causal DAG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2217" y="1139581"/>
            <a:ext cx="356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measuring your variables.</a:t>
            </a:r>
          </a:p>
        </p:txBody>
      </p:sp>
    </p:spTree>
    <p:extLst>
      <p:ext uri="{BB962C8B-B14F-4D97-AF65-F5344CB8AC3E}">
        <p14:creationId xmlns:p14="http://schemas.microsoft.com/office/powerpoint/2010/main" val="311325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63635" y="2097088"/>
            <a:ext cx="3704492" cy="2933413"/>
            <a:chOff x="609600" y="1518926"/>
            <a:chExt cx="3704492" cy="2933413"/>
          </a:xfrm>
        </p:grpSpPr>
        <p:grpSp>
          <p:nvGrpSpPr>
            <p:cNvPr id="93" name="Group 92"/>
            <p:cNvGrpSpPr/>
            <p:nvPr/>
          </p:nvGrpSpPr>
          <p:grpSpPr>
            <a:xfrm>
              <a:off x="609600" y="1518926"/>
              <a:ext cx="3704492" cy="2933413"/>
              <a:chOff x="6038684" y="1286168"/>
              <a:chExt cx="4037063" cy="3532866"/>
            </a:xfrm>
          </p:grpSpPr>
          <p:cxnSp>
            <p:nvCxnSpPr>
              <p:cNvPr id="100" name="AutoShape 7"/>
              <p:cNvCxnSpPr>
                <a:cxnSpLocks noChangeShapeType="1"/>
                <a:stCxn id="112" idx="2"/>
                <a:endCxn id="116" idx="0"/>
              </p:cNvCxnSpPr>
              <p:nvPr/>
            </p:nvCxnSpPr>
            <p:spPr bwMode="auto">
              <a:xfrm>
                <a:off x="7669709" y="2425315"/>
                <a:ext cx="934931" cy="563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1" name="AutoShape 16"/>
              <p:cNvCxnSpPr>
                <a:cxnSpLocks noChangeShapeType="1"/>
                <a:stCxn id="116" idx="2"/>
                <a:endCxn id="117" idx="0"/>
              </p:cNvCxnSpPr>
              <p:nvPr/>
            </p:nvCxnSpPr>
            <p:spPr bwMode="auto">
              <a:xfrm>
                <a:off x="8604640" y="3746798"/>
                <a:ext cx="11" cy="27126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2" name="AutoShape 20"/>
              <p:cNvCxnSpPr>
                <a:cxnSpLocks noChangeShapeType="1"/>
                <a:stCxn id="110" idx="2"/>
                <a:endCxn id="116" idx="0"/>
              </p:cNvCxnSpPr>
              <p:nvPr/>
            </p:nvCxnSpPr>
            <p:spPr bwMode="auto">
              <a:xfrm flipH="1">
                <a:off x="8604640" y="2459670"/>
                <a:ext cx="845955" cy="5292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8168618" y="4018059"/>
                <a:ext cx="930983" cy="800975"/>
                <a:chOff x="6986306" y="3521720"/>
                <a:chExt cx="930983" cy="800975"/>
              </a:xfrm>
            </p:grpSpPr>
            <p:sp>
              <p:nvSpPr>
                <p:cNvPr id="11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986306" y="3521720"/>
                  <a:ext cx="872066" cy="3706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/>
                    <a:t>CVD</a:t>
                  </a:r>
                </a:p>
              </p:txBody>
            </p:sp>
            <p:pic>
              <p:nvPicPr>
                <p:cNvPr id="118" name="Picture 11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9" t="9507" r="9167" b="6790"/>
                <a:stretch/>
              </p:blipFill>
              <p:spPr>
                <a:xfrm>
                  <a:off x="7045222" y="3828742"/>
                  <a:ext cx="872067" cy="493953"/>
                </a:xfrm>
                <a:prstGeom prst="rect">
                  <a:avLst/>
                </a:prstGeom>
              </p:spPr>
            </p:pic>
          </p:grpSp>
          <p:grpSp>
            <p:nvGrpSpPr>
              <p:cNvPr id="104" name="Group 103"/>
              <p:cNvGrpSpPr/>
              <p:nvPr/>
            </p:nvGrpSpPr>
            <p:grpSpPr>
              <a:xfrm>
                <a:off x="8152363" y="2988937"/>
                <a:ext cx="1786432" cy="757861"/>
                <a:chOff x="6424873" y="2488835"/>
                <a:chExt cx="1962653" cy="757861"/>
              </a:xfrm>
            </p:grpSpPr>
            <p:sp>
              <p:nvSpPr>
                <p:cNvPr id="1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308309" y="2600028"/>
                  <a:ext cx="1079217" cy="5560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dirty="0"/>
                    <a:t>Levels of Protein X</a:t>
                  </a:r>
                </a:p>
              </p:txBody>
            </p:sp>
            <p:pic>
              <p:nvPicPr>
                <p:cNvPr id="116" name="Picture 11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24873" y="2488835"/>
                  <a:ext cx="993782" cy="757861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Group 104"/>
              <p:cNvGrpSpPr/>
              <p:nvPr/>
            </p:nvGrpSpPr>
            <p:grpSpPr>
              <a:xfrm>
                <a:off x="6038684" y="2935787"/>
                <a:ext cx="1346326" cy="757843"/>
                <a:chOff x="5647016" y="3141659"/>
                <a:chExt cx="1346326" cy="757843"/>
              </a:xfrm>
            </p:grpSpPr>
            <p:sp>
              <p:nvSpPr>
                <p:cNvPr id="11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147342" y="3235732"/>
                  <a:ext cx="846000" cy="6301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/>
                    <a:t>Yellow </a:t>
                  </a:r>
                </a:p>
                <a:p>
                  <a:pPr algn="ctr"/>
                  <a:r>
                    <a:rPr lang="en-US" sz="1400" dirty="0"/>
                    <a:t>Teeth</a:t>
                  </a:r>
                </a:p>
              </p:txBody>
            </p:sp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0494"/>
                <a:stretch/>
              </p:blipFill>
              <p:spPr>
                <a:xfrm rot="5400000">
                  <a:off x="5571338" y="3217337"/>
                  <a:ext cx="757843" cy="606488"/>
                </a:xfrm>
                <a:prstGeom prst="rect">
                  <a:avLst/>
                </a:prstGeom>
              </p:spPr>
            </p:pic>
          </p:grpSp>
          <p:grpSp>
            <p:nvGrpSpPr>
              <p:cNvPr id="106" name="Group 105"/>
              <p:cNvGrpSpPr/>
              <p:nvPr/>
            </p:nvGrpSpPr>
            <p:grpSpPr>
              <a:xfrm>
                <a:off x="7149027" y="1286168"/>
                <a:ext cx="1171214" cy="1139147"/>
                <a:chOff x="5983966" y="1032939"/>
                <a:chExt cx="1171214" cy="1139147"/>
              </a:xfrm>
            </p:grpSpPr>
            <p:sp>
              <p:nvSpPr>
                <p:cNvPr id="11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124530" y="1032939"/>
                  <a:ext cx="1030650" cy="3706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 dirty="0"/>
                    <a:t>Smoking</a:t>
                  </a:r>
                </a:p>
              </p:txBody>
            </p:sp>
            <p:pic>
              <p:nvPicPr>
                <p:cNvPr id="112" name="Picture 11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3966" y="1345938"/>
                  <a:ext cx="1041363" cy="826148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/>
              <p:cNvGrpSpPr/>
              <p:nvPr/>
            </p:nvGrpSpPr>
            <p:grpSpPr>
              <a:xfrm>
                <a:off x="8825444" y="1291761"/>
                <a:ext cx="1250303" cy="1167909"/>
                <a:chOff x="7915661" y="1073632"/>
                <a:chExt cx="1250303" cy="1167909"/>
              </a:xfrm>
            </p:grpSpPr>
            <p:sp>
              <p:nvSpPr>
                <p:cNvPr id="10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915661" y="1073632"/>
                  <a:ext cx="1250303" cy="3706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dirty="0"/>
                    <a:t>Medicine Y</a:t>
                  </a:r>
                </a:p>
              </p:txBody>
            </p:sp>
            <p:pic>
              <p:nvPicPr>
                <p:cNvPr id="110" name="Picture 109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506"/>
                <a:stretch/>
              </p:blipFill>
              <p:spPr>
                <a:xfrm>
                  <a:off x="8045512" y="1416228"/>
                  <a:ext cx="990600" cy="825313"/>
                </a:xfrm>
                <a:prstGeom prst="rect">
                  <a:avLst/>
                </a:prstGeom>
              </p:spPr>
            </p:pic>
          </p:grpSp>
          <p:cxnSp>
            <p:nvCxnSpPr>
              <p:cNvPr id="108" name="AutoShape 14"/>
              <p:cNvCxnSpPr>
                <a:cxnSpLocks noChangeShapeType="1"/>
                <a:stCxn id="112" idx="2"/>
              </p:cNvCxnSpPr>
              <p:nvPr/>
            </p:nvCxnSpPr>
            <p:spPr bwMode="auto">
              <a:xfrm flipH="1">
                <a:off x="6672681" y="2425315"/>
                <a:ext cx="997028" cy="49588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94" name="AutoShape 14"/>
            <p:cNvCxnSpPr>
              <a:cxnSpLocks noChangeShapeType="1"/>
              <a:stCxn id="116" idx="1"/>
              <a:endCxn id="113" idx="3"/>
            </p:cNvCxnSpPr>
            <p:nvPr/>
          </p:nvCxnSpPr>
          <p:spPr bwMode="auto">
            <a:xfrm flipH="1" flipV="1">
              <a:off x="1845016" y="3228360"/>
              <a:ext cx="704139" cy="1904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AutoShape 14"/>
            <p:cNvCxnSpPr>
              <a:cxnSpLocks noChangeShapeType="1"/>
              <a:stCxn id="117" idx="1"/>
              <a:endCxn id="113" idx="2"/>
            </p:cNvCxnSpPr>
            <p:nvPr/>
          </p:nvCxnSpPr>
          <p:spPr bwMode="auto">
            <a:xfrm flipH="1" flipV="1">
              <a:off x="1456863" y="3489970"/>
              <a:ext cx="1107208" cy="45119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6" name="AutoShape 14"/>
            <p:cNvCxnSpPr>
              <a:cxnSpLocks noChangeShapeType="1"/>
              <a:stCxn id="109" idx="0"/>
              <a:endCxn id="114" idx="1"/>
            </p:cNvCxnSpPr>
            <p:nvPr/>
          </p:nvCxnSpPr>
          <p:spPr bwMode="auto">
            <a:xfrm rot="16200000" flipH="1" flipV="1">
              <a:off x="1631617" y="779816"/>
              <a:ext cx="1365070" cy="2852577"/>
            </a:xfrm>
            <a:prstGeom prst="curvedConnector3">
              <a:avLst>
                <a:gd name="adj1" fmla="val -1674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AutoShape 7"/>
            <p:cNvCxnSpPr>
              <a:cxnSpLocks noChangeShapeType="1"/>
              <a:stCxn id="112" idx="3"/>
              <a:endCxn id="110" idx="1"/>
            </p:cNvCxnSpPr>
            <p:nvPr/>
          </p:nvCxnSpPr>
          <p:spPr bwMode="auto">
            <a:xfrm>
              <a:off x="2584050" y="2121800"/>
              <a:ext cx="701893" cy="2887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AutoShape 7"/>
            <p:cNvCxnSpPr>
              <a:cxnSpLocks noChangeShapeType="1"/>
              <a:stCxn id="118" idx="3"/>
              <a:endCxn id="110" idx="3"/>
            </p:cNvCxnSpPr>
            <p:nvPr/>
          </p:nvCxnSpPr>
          <p:spPr bwMode="auto">
            <a:xfrm flipV="1">
              <a:off x="3418360" y="2150672"/>
              <a:ext cx="776577" cy="2096597"/>
            </a:xfrm>
            <a:prstGeom prst="curvedConnector3">
              <a:avLst>
                <a:gd name="adj1" fmla="val 127012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9" name="AutoShape 7"/>
            <p:cNvCxnSpPr>
              <a:cxnSpLocks noChangeShapeType="1"/>
              <a:stCxn id="112" idx="2"/>
              <a:endCxn id="117" idx="1"/>
            </p:cNvCxnSpPr>
            <p:nvPr/>
          </p:nvCxnSpPr>
          <p:spPr bwMode="auto">
            <a:xfrm>
              <a:off x="2106262" y="2464784"/>
              <a:ext cx="457809" cy="147637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Begin with the full graph.</a:t>
            </a:r>
          </a:p>
        </p:txBody>
      </p:sp>
    </p:spTree>
    <p:extLst>
      <p:ext uri="{BB962C8B-B14F-4D97-AF65-F5344CB8AC3E}">
        <p14:creationId xmlns:p14="http://schemas.microsoft.com/office/powerpoint/2010/main" val="2650788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63635" y="2097088"/>
            <a:ext cx="3704492" cy="2933413"/>
            <a:chOff x="609600" y="1518926"/>
            <a:chExt cx="3704492" cy="2933413"/>
          </a:xfrm>
        </p:grpSpPr>
        <p:grpSp>
          <p:nvGrpSpPr>
            <p:cNvPr id="93" name="Group 92"/>
            <p:cNvGrpSpPr/>
            <p:nvPr/>
          </p:nvGrpSpPr>
          <p:grpSpPr>
            <a:xfrm>
              <a:off x="609600" y="1518926"/>
              <a:ext cx="3704492" cy="2933413"/>
              <a:chOff x="6038684" y="1286168"/>
              <a:chExt cx="4037063" cy="3532866"/>
            </a:xfrm>
          </p:grpSpPr>
          <p:cxnSp>
            <p:nvCxnSpPr>
              <p:cNvPr id="100" name="AutoShape 7"/>
              <p:cNvCxnSpPr>
                <a:cxnSpLocks noChangeShapeType="1"/>
                <a:stCxn id="112" idx="2"/>
                <a:endCxn id="116" idx="0"/>
              </p:cNvCxnSpPr>
              <p:nvPr/>
            </p:nvCxnSpPr>
            <p:spPr bwMode="auto">
              <a:xfrm>
                <a:off x="7669709" y="2425315"/>
                <a:ext cx="934931" cy="563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1" name="AutoShape 16"/>
              <p:cNvCxnSpPr>
                <a:cxnSpLocks noChangeShapeType="1"/>
                <a:stCxn id="116" idx="2"/>
                <a:endCxn id="117" idx="0"/>
              </p:cNvCxnSpPr>
              <p:nvPr/>
            </p:nvCxnSpPr>
            <p:spPr bwMode="auto">
              <a:xfrm>
                <a:off x="8604640" y="3746798"/>
                <a:ext cx="11" cy="27126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2" name="AutoShape 20"/>
              <p:cNvCxnSpPr>
                <a:cxnSpLocks noChangeShapeType="1"/>
                <a:stCxn id="110" idx="2"/>
                <a:endCxn id="116" idx="0"/>
              </p:cNvCxnSpPr>
              <p:nvPr/>
            </p:nvCxnSpPr>
            <p:spPr bwMode="auto">
              <a:xfrm flipH="1">
                <a:off x="8604640" y="2459670"/>
                <a:ext cx="845955" cy="5292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8168618" y="4018059"/>
                <a:ext cx="930983" cy="800975"/>
                <a:chOff x="6986306" y="3521720"/>
                <a:chExt cx="930983" cy="800975"/>
              </a:xfrm>
            </p:grpSpPr>
            <p:sp>
              <p:nvSpPr>
                <p:cNvPr id="11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986306" y="3521720"/>
                  <a:ext cx="872066" cy="3706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/>
                    <a:t>CVD</a:t>
                  </a:r>
                </a:p>
              </p:txBody>
            </p:sp>
            <p:pic>
              <p:nvPicPr>
                <p:cNvPr id="118" name="Picture 11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9" t="9507" r="9167" b="6790"/>
                <a:stretch/>
              </p:blipFill>
              <p:spPr>
                <a:xfrm>
                  <a:off x="7045222" y="3828742"/>
                  <a:ext cx="872067" cy="493953"/>
                </a:xfrm>
                <a:prstGeom prst="rect">
                  <a:avLst/>
                </a:prstGeom>
              </p:spPr>
            </p:pic>
          </p:grpSp>
          <p:grpSp>
            <p:nvGrpSpPr>
              <p:cNvPr id="104" name="Group 103"/>
              <p:cNvGrpSpPr/>
              <p:nvPr/>
            </p:nvGrpSpPr>
            <p:grpSpPr>
              <a:xfrm>
                <a:off x="8152363" y="2988937"/>
                <a:ext cx="1786432" cy="757861"/>
                <a:chOff x="6424873" y="2488835"/>
                <a:chExt cx="1962653" cy="757861"/>
              </a:xfrm>
            </p:grpSpPr>
            <p:sp>
              <p:nvSpPr>
                <p:cNvPr id="1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308309" y="2600028"/>
                  <a:ext cx="1079217" cy="5560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dirty="0"/>
                    <a:t>Levels of Protein X</a:t>
                  </a:r>
                </a:p>
              </p:txBody>
            </p:sp>
            <p:pic>
              <p:nvPicPr>
                <p:cNvPr id="116" name="Picture 11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24873" y="2488835"/>
                  <a:ext cx="993782" cy="757861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Group 104"/>
              <p:cNvGrpSpPr/>
              <p:nvPr/>
            </p:nvGrpSpPr>
            <p:grpSpPr>
              <a:xfrm>
                <a:off x="6038684" y="2935787"/>
                <a:ext cx="1346326" cy="757843"/>
                <a:chOff x="5647016" y="3141659"/>
                <a:chExt cx="1346326" cy="757843"/>
              </a:xfrm>
            </p:grpSpPr>
            <p:sp>
              <p:nvSpPr>
                <p:cNvPr id="11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147342" y="3235732"/>
                  <a:ext cx="846000" cy="6301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/>
                    <a:t>Yellow </a:t>
                  </a:r>
                </a:p>
                <a:p>
                  <a:pPr algn="ctr"/>
                  <a:r>
                    <a:rPr lang="en-US" sz="1400" dirty="0"/>
                    <a:t>Teeth</a:t>
                  </a:r>
                </a:p>
              </p:txBody>
            </p:sp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0494"/>
                <a:stretch/>
              </p:blipFill>
              <p:spPr>
                <a:xfrm rot="5400000">
                  <a:off x="5571338" y="3217337"/>
                  <a:ext cx="757843" cy="606488"/>
                </a:xfrm>
                <a:prstGeom prst="rect">
                  <a:avLst/>
                </a:prstGeom>
              </p:spPr>
            </p:pic>
          </p:grpSp>
          <p:grpSp>
            <p:nvGrpSpPr>
              <p:cNvPr id="106" name="Group 105"/>
              <p:cNvGrpSpPr/>
              <p:nvPr/>
            </p:nvGrpSpPr>
            <p:grpSpPr>
              <a:xfrm>
                <a:off x="7149027" y="1286168"/>
                <a:ext cx="1171214" cy="1139147"/>
                <a:chOff x="5983966" y="1032939"/>
                <a:chExt cx="1171214" cy="1139147"/>
              </a:xfrm>
            </p:grpSpPr>
            <p:sp>
              <p:nvSpPr>
                <p:cNvPr id="11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124530" y="1032939"/>
                  <a:ext cx="1030650" cy="3706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 dirty="0"/>
                    <a:t>Smoking</a:t>
                  </a:r>
                </a:p>
              </p:txBody>
            </p:sp>
            <p:pic>
              <p:nvPicPr>
                <p:cNvPr id="112" name="Picture 11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3966" y="1345938"/>
                  <a:ext cx="1041363" cy="826148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/>
              <p:cNvGrpSpPr/>
              <p:nvPr/>
            </p:nvGrpSpPr>
            <p:grpSpPr>
              <a:xfrm>
                <a:off x="8825444" y="1291761"/>
                <a:ext cx="1250303" cy="1167909"/>
                <a:chOff x="7915661" y="1073632"/>
                <a:chExt cx="1250303" cy="1167909"/>
              </a:xfrm>
            </p:grpSpPr>
            <p:sp>
              <p:nvSpPr>
                <p:cNvPr id="10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915661" y="1073632"/>
                  <a:ext cx="1250303" cy="3706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dirty="0"/>
                    <a:t>Medicine Y</a:t>
                  </a:r>
                </a:p>
              </p:txBody>
            </p:sp>
            <p:pic>
              <p:nvPicPr>
                <p:cNvPr id="110" name="Picture 109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506"/>
                <a:stretch/>
              </p:blipFill>
              <p:spPr>
                <a:xfrm>
                  <a:off x="8045512" y="1416228"/>
                  <a:ext cx="990600" cy="825313"/>
                </a:xfrm>
                <a:prstGeom prst="rect">
                  <a:avLst/>
                </a:prstGeom>
              </p:spPr>
            </p:pic>
          </p:grpSp>
          <p:cxnSp>
            <p:nvCxnSpPr>
              <p:cNvPr id="108" name="AutoShape 14"/>
              <p:cNvCxnSpPr>
                <a:cxnSpLocks noChangeShapeType="1"/>
                <a:stCxn id="112" idx="2"/>
              </p:cNvCxnSpPr>
              <p:nvPr/>
            </p:nvCxnSpPr>
            <p:spPr bwMode="auto">
              <a:xfrm flipH="1">
                <a:off x="6672681" y="2425315"/>
                <a:ext cx="997028" cy="49588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94" name="AutoShape 14"/>
            <p:cNvCxnSpPr>
              <a:cxnSpLocks noChangeShapeType="1"/>
              <a:stCxn id="116" idx="1"/>
              <a:endCxn id="113" idx="3"/>
            </p:cNvCxnSpPr>
            <p:nvPr/>
          </p:nvCxnSpPr>
          <p:spPr bwMode="auto">
            <a:xfrm flipH="1" flipV="1">
              <a:off x="1845016" y="3228360"/>
              <a:ext cx="704139" cy="1904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AutoShape 14"/>
            <p:cNvCxnSpPr>
              <a:cxnSpLocks noChangeShapeType="1"/>
              <a:stCxn id="117" idx="1"/>
              <a:endCxn id="113" idx="2"/>
            </p:cNvCxnSpPr>
            <p:nvPr/>
          </p:nvCxnSpPr>
          <p:spPr bwMode="auto">
            <a:xfrm flipH="1" flipV="1">
              <a:off x="1456863" y="3489970"/>
              <a:ext cx="1107208" cy="45119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6" name="AutoShape 14"/>
            <p:cNvCxnSpPr>
              <a:cxnSpLocks noChangeShapeType="1"/>
              <a:stCxn id="109" idx="0"/>
              <a:endCxn id="114" idx="1"/>
            </p:cNvCxnSpPr>
            <p:nvPr/>
          </p:nvCxnSpPr>
          <p:spPr bwMode="auto">
            <a:xfrm rot="16200000" flipH="1" flipV="1">
              <a:off x="1631617" y="779816"/>
              <a:ext cx="1365070" cy="2852577"/>
            </a:xfrm>
            <a:prstGeom prst="curvedConnector3">
              <a:avLst>
                <a:gd name="adj1" fmla="val -1674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AutoShape 7"/>
            <p:cNvCxnSpPr>
              <a:cxnSpLocks noChangeShapeType="1"/>
              <a:stCxn id="112" idx="3"/>
              <a:endCxn id="110" idx="1"/>
            </p:cNvCxnSpPr>
            <p:nvPr/>
          </p:nvCxnSpPr>
          <p:spPr bwMode="auto">
            <a:xfrm>
              <a:off x="2584050" y="2121800"/>
              <a:ext cx="701893" cy="2887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AutoShape 7"/>
            <p:cNvCxnSpPr>
              <a:cxnSpLocks noChangeShapeType="1"/>
              <a:stCxn id="118" idx="3"/>
              <a:endCxn id="110" idx="3"/>
            </p:cNvCxnSpPr>
            <p:nvPr/>
          </p:nvCxnSpPr>
          <p:spPr bwMode="auto">
            <a:xfrm flipV="1">
              <a:off x="3418360" y="2150672"/>
              <a:ext cx="776577" cy="2096597"/>
            </a:xfrm>
            <a:prstGeom prst="curvedConnector3">
              <a:avLst>
                <a:gd name="adj1" fmla="val 127012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9" name="AutoShape 7"/>
            <p:cNvCxnSpPr>
              <a:cxnSpLocks noChangeShapeType="1"/>
              <a:stCxn id="112" idx="2"/>
              <a:endCxn id="117" idx="1"/>
            </p:cNvCxnSpPr>
            <p:nvPr/>
          </p:nvCxnSpPr>
          <p:spPr bwMode="auto">
            <a:xfrm>
              <a:off x="2106262" y="2464784"/>
              <a:ext cx="457809" cy="147637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k=0</a:t>
            </a:r>
          </a:p>
        </p:txBody>
      </p:sp>
    </p:spTree>
    <p:extLst>
      <p:ext uri="{BB962C8B-B14F-4D97-AF65-F5344CB8AC3E}">
        <p14:creationId xmlns:p14="http://schemas.microsoft.com/office/powerpoint/2010/main" val="134566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Markov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4</a:t>
            </a:fld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694266" y="2289487"/>
            <a:ext cx="3623734" cy="1531515"/>
            <a:chOff x="787399" y="3694956"/>
            <a:chExt cx="3623734" cy="1531515"/>
          </a:xfrm>
        </p:grpSpPr>
        <p:sp>
          <p:nvSpPr>
            <p:cNvPr id="6" name="Rounded Rectangle 5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Smoking</a:t>
              </a:r>
              <a:endParaRPr lang="el-G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C000"/>
                  </a:solidFill>
                </a:rPr>
                <a:t>Yellow Teeth</a:t>
              </a:r>
              <a:endParaRPr lang="el-GR" sz="1400" dirty="0">
                <a:solidFill>
                  <a:srgbClr val="FFC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00487" y="4817848"/>
              <a:ext cx="1410646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rIns="3600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CVD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2716944" y="4127004"/>
              <a:ext cx="988866" cy="69084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1913" y="1413977"/>
                <a:ext cx="4850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captures the qualitative causal relations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3" y="1413977"/>
                <a:ext cx="485088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0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31518" y="1445445"/>
                <a:ext cx="5248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JPD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encodes the quantitative probabilistic properties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18" y="1445445"/>
                <a:ext cx="52489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29" t="-8197" r="-8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64065" y="4623812"/>
            <a:ext cx="109304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Causal Markov Condition (CMC):</a:t>
            </a:r>
          </a:p>
          <a:p>
            <a:pPr lvl="1"/>
            <a:r>
              <a:rPr lang="en-US" sz="2400" dirty="0">
                <a:latin typeface="Calibri" pitchFamily="34" charset="0"/>
              </a:rPr>
              <a:t>Every variable is </a:t>
            </a:r>
            <a:r>
              <a:rPr lang="en-US" sz="2400" b="1" dirty="0">
                <a:solidFill>
                  <a:schemeClr val="tx2"/>
                </a:solidFill>
                <a:latin typeface="Calibri" pitchFamily="34" charset="0"/>
              </a:rPr>
              <a:t>independent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of its </a:t>
            </a:r>
            <a:r>
              <a:rPr lang="en-US" sz="2400" b="1" dirty="0">
                <a:solidFill>
                  <a:schemeClr val="tx2"/>
                </a:solidFill>
                <a:latin typeface="Calibri" pitchFamily="34" charset="0"/>
              </a:rPr>
              <a:t>non-effects</a:t>
            </a:r>
            <a:r>
              <a:rPr lang="en-US" sz="2400" b="1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 (non-descendants in the graph) given its </a:t>
            </a:r>
            <a:r>
              <a:rPr lang="en-US" sz="2400" b="1" dirty="0">
                <a:solidFill>
                  <a:schemeClr val="tx2"/>
                </a:solidFill>
                <a:latin typeface="Calibri" pitchFamily="34" charset="0"/>
              </a:rPr>
              <a:t>direct causes </a:t>
            </a:r>
            <a:r>
              <a:rPr lang="en-US" sz="2400" dirty="0">
                <a:latin typeface="Calibri" pitchFamily="34" charset="0"/>
              </a:rPr>
              <a:t>(parents).</a:t>
            </a:r>
            <a:endParaRPr lang="el-GR" sz="2000" dirty="0">
              <a:latin typeface="Calibri" pitchFamily="34" charset="0"/>
            </a:endParaRPr>
          </a:p>
          <a:p>
            <a:pPr lvl="1"/>
            <a:endParaRPr lang="en-US" sz="24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962294" y="2229850"/>
          <a:ext cx="4654551" cy="264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CVD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Yellow Teeth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056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63635" y="2097088"/>
            <a:ext cx="3704492" cy="2933413"/>
            <a:chOff x="609600" y="1518926"/>
            <a:chExt cx="3704492" cy="2933413"/>
          </a:xfrm>
        </p:grpSpPr>
        <p:grpSp>
          <p:nvGrpSpPr>
            <p:cNvPr id="93" name="Group 92"/>
            <p:cNvGrpSpPr/>
            <p:nvPr/>
          </p:nvGrpSpPr>
          <p:grpSpPr>
            <a:xfrm>
              <a:off x="609600" y="1518926"/>
              <a:ext cx="3704492" cy="2933413"/>
              <a:chOff x="6038684" y="1286168"/>
              <a:chExt cx="4037063" cy="3532866"/>
            </a:xfrm>
          </p:grpSpPr>
          <p:cxnSp>
            <p:nvCxnSpPr>
              <p:cNvPr id="100" name="AutoShape 7"/>
              <p:cNvCxnSpPr>
                <a:cxnSpLocks noChangeShapeType="1"/>
                <a:stCxn id="112" idx="2"/>
                <a:endCxn id="116" idx="0"/>
              </p:cNvCxnSpPr>
              <p:nvPr/>
            </p:nvCxnSpPr>
            <p:spPr bwMode="auto">
              <a:xfrm>
                <a:off x="7669709" y="2425315"/>
                <a:ext cx="934931" cy="56362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1" name="AutoShape 16"/>
              <p:cNvCxnSpPr>
                <a:cxnSpLocks noChangeShapeType="1"/>
                <a:stCxn id="116" idx="2"/>
                <a:endCxn id="117" idx="0"/>
              </p:cNvCxnSpPr>
              <p:nvPr/>
            </p:nvCxnSpPr>
            <p:spPr bwMode="auto">
              <a:xfrm>
                <a:off x="8604640" y="3746798"/>
                <a:ext cx="11" cy="27126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2" name="AutoShape 20"/>
              <p:cNvCxnSpPr>
                <a:cxnSpLocks noChangeShapeType="1"/>
                <a:stCxn id="110" idx="2"/>
                <a:endCxn id="116" idx="0"/>
              </p:cNvCxnSpPr>
              <p:nvPr/>
            </p:nvCxnSpPr>
            <p:spPr bwMode="auto">
              <a:xfrm flipH="1">
                <a:off x="8604640" y="2459670"/>
                <a:ext cx="845955" cy="52926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8168618" y="4018059"/>
                <a:ext cx="930983" cy="800975"/>
                <a:chOff x="6986306" y="3521720"/>
                <a:chExt cx="930983" cy="800975"/>
              </a:xfrm>
            </p:grpSpPr>
            <p:sp>
              <p:nvSpPr>
                <p:cNvPr id="11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986306" y="3521720"/>
                  <a:ext cx="872066" cy="3706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/>
                    <a:t>CVD</a:t>
                  </a:r>
                </a:p>
              </p:txBody>
            </p:sp>
            <p:pic>
              <p:nvPicPr>
                <p:cNvPr id="118" name="Picture 11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9" t="9507" r="9167" b="6790"/>
                <a:stretch/>
              </p:blipFill>
              <p:spPr>
                <a:xfrm>
                  <a:off x="7045222" y="3828742"/>
                  <a:ext cx="872067" cy="493953"/>
                </a:xfrm>
                <a:prstGeom prst="rect">
                  <a:avLst/>
                </a:prstGeom>
              </p:spPr>
            </p:pic>
          </p:grpSp>
          <p:grpSp>
            <p:nvGrpSpPr>
              <p:cNvPr id="104" name="Group 103"/>
              <p:cNvGrpSpPr/>
              <p:nvPr/>
            </p:nvGrpSpPr>
            <p:grpSpPr>
              <a:xfrm>
                <a:off x="8152363" y="2988937"/>
                <a:ext cx="1786432" cy="757861"/>
                <a:chOff x="6424873" y="2488835"/>
                <a:chExt cx="1962653" cy="757861"/>
              </a:xfrm>
            </p:grpSpPr>
            <p:sp>
              <p:nvSpPr>
                <p:cNvPr id="1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308309" y="2600028"/>
                  <a:ext cx="1079217" cy="5560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dirty="0"/>
                    <a:t>Levels of Protein X</a:t>
                  </a:r>
                </a:p>
              </p:txBody>
            </p:sp>
            <p:pic>
              <p:nvPicPr>
                <p:cNvPr id="116" name="Picture 11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24873" y="2488835"/>
                  <a:ext cx="993782" cy="757861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Group 104"/>
              <p:cNvGrpSpPr/>
              <p:nvPr/>
            </p:nvGrpSpPr>
            <p:grpSpPr>
              <a:xfrm>
                <a:off x="6038684" y="2935787"/>
                <a:ext cx="1346326" cy="757843"/>
                <a:chOff x="5647016" y="3141659"/>
                <a:chExt cx="1346326" cy="757843"/>
              </a:xfrm>
            </p:grpSpPr>
            <p:sp>
              <p:nvSpPr>
                <p:cNvPr id="11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147342" y="3235732"/>
                  <a:ext cx="846000" cy="6301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/>
                    <a:t>Yellow </a:t>
                  </a:r>
                </a:p>
                <a:p>
                  <a:pPr algn="ctr"/>
                  <a:r>
                    <a:rPr lang="en-US" sz="1400" dirty="0"/>
                    <a:t>Teeth</a:t>
                  </a:r>
                </a:p>
              </p:txBody>
            </p:sp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0494"/>
                <a:stretch/>
              </p:blipFill>
              <p:spPr>
                <a:xfrm rot="5400000">
                  <a:off x="5571338" y="3217337"/>
                  <a:ext cx="757843" cy="606488"/>
                </a:xfrm>
                <a:prstGeom prst="rect">
                  <a:avLst/>
                </a:prstGeom>
              </p:spPr>
            </p:pic>
          </p:grpSp>
          <p:grpSp>
            <p:nvGrpSpPr>
              <p:cNvPr id="106" name="Group 105"/>
              <p:cNvGrpSpPr/>
              <p:nvPr/>
            </p:nvGrpSpPr>
            <p:grpSpPr>
              <a:xfrm>
                <a:off x="7149027" y="1286168"/>
                <a:ext cx="1171214" cy="1139147"/>
                <a:chOff x="5983966" y="1032939"/>
                <a:chExt cx="1171214" cy="1139147"/>
              </a:xfrm>
            </p:grpSpPr>
            <p:sp>
              <p:nvSpPr>
                <p:cNvPr id="11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124530" y="1032939"/>
                  <a:ext cx="1030650" cy="3706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 dirty="0"/>
                    <a:t>Smoking</a:t>
                  </a:r>
                </a:p>
              </p:txBody>
            </p:sp>
            <p:pic>
              <p:nvPicPr>
                <p:cNvPr id="112" name="Picture 11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3966" y="1345938"/>
                  <a:ext cx="1041363" cy="826148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/>
              <p:cNvGrpSpPr/>
              <p:nvPr/>
            </p:nvGrpSpPr>
            <p:grpSpPr>
              <a:xfrm>
                <a:off x="8825444" y="1291761"/>
                <a:ext cx="1250303" cy="1167909"/>
                <a:chOff x="7915661" y="1073632"/>
                <a:chExt cx="1250303" cy="1167909"/>
              </a:xfrm>
            </p:grpSpPr>
            <p:sp>
              <p:nvSpPr>
                <p:cNvPr id="10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915661" y="1073632"/>
                  <a:ext cx="1250303" cy="3706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dirty="0"/>
                    <a:t>Medicine Y</a:t>
                  </a:r>
                </a:p>
              </p:txBody>
            </p:sp>
            <p:pic>
              <p:nvPicPr>
                <p:cNvPr id="110" name="Picture 109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506"/>
                <a:stretch/>
              </p:blipFill>
              <p:spPr>
                <a:xfrm>
                  <a:off x="8045512" y="1416228"/>
                  <a:ext cx="990600" cy="825313"/>
                </a:xfrm>
                <a:prstGeom prst="rect">
                  <a:avLst/>
                </a:prstGeom>
              </p:spPr>
            </p:pic>
          </p:grpSp>
          <p:cxnSp>
            <p:nvCxnSpPr>
              <p:cNvPr id="108" name="AutoShape 14"/>
              <p:cNvCxnSpPr>
                <a:cxnSpLocks noChangeShapeType="1"/>
                <a:stCxn id="112" idx="2"/>
              </p:cNvCxnSpPr>
              <p:nvPr/>
            </p:nvCxnSpPr>
            <p:spPr bwMode="auto">
              <a:xfrm flipH="1">
                <a:off x="6672681" y="2425315"/>
                <a:ext cx="997028" cy="49588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94" name="AutoShape 14"/>
            <p:cNvCxnSpPr>
              <a:cxnSpLocks noChangeShapeType="1"/>
              <a:stCxn id="116" idx="1"/>
              <a:endCxn id="113" idx="3"/>
            </p:cNvCxnSpPr>
            <p:nvPr/>
          </p:nvCxnSpPr>
          <p:spPr bwMode="auto">
            <a:xfrm flipH="1" flipV="1">
              <a:off x="1845016" y="3228360"/>
              <a:ext cx="704139" cy="1904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AutoShape 14"/>
            <p:cNvCxnSpPr>
              <a:cxnSpLocks noChangeShapeType="1"/>
              <a:stCxn id="117" idx="1"/>
              <a:endCxn id="113" idx="2"/>
            </p:cNvCxnSpPr>
            <p:nvPr/>
          </p:nvCxnSpPr>
          <p:spPr bwMode="auto">
            <a:xfrm flipH="1" flipV="1">
              <a:off x="1456863" y="3489970"/>
              <a:ext cx="1107208" cy="45119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6" name="AutoShape 14"/>
            <p:cNvCxnSpPr>
              <a:cxnSpLocks noChangeShapeType="1"/>
              <a:stCxn id="109" idx="0"/>
              <a:endCxn id="114" idx="1"/>
            </p:cNvCxnSpPr>
            <p:nvPr/>
          </p:nvCxnSpPr>
          <p:spPr bwMode="auto">
            <a:xfrm rot="16200000" flipH="1" flipV="1">
              <a:off x="1631617" y="779816"/>
              <a:ext cx="1365070" cy="2852577"/>
            </a:xfrm>
            <a:prstGeom prst="curvedConnector3">
              <a:avLst>
                <a:gd name="adj1" fmla="val -1674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AutoShape 7"/>
            <p:cNvCxnSpPr>
              <a:cxnSpLocks noChangeShapeType="1"/>
              <a:stCxn id="112" idx="3"/>
              <a:endCxn id="110" idx="1"/>
            </p:cNvCxnSpPr>
            <p:nvPr/>
          </p:nvCxnSpPr>
          <p:spPr bwMode="auto">
            <a:xfrm>
              <a:off x="2584050" y="2121800"/>
              <a:ext cx="701893" cy="2887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AutoShape 7"/>
            <p:cNvCxnSpPr>
              <a:cxnSpLocks noChangeShapeType="1"/>
              <a:stCxn id="118" idx="3"/>
              <a:endCxn id="110" idx="3"/>
            </p:cNvCxnSpPr>
            <p:nvPr/>
          </p:nvCxnSpPr>
          <p:spPr bwMode="auto">
            <a:xfrm flipV="1">
              <a:off x="3418360" y="2150672"/>
              <a:ext cx="776577" cy="2096597"/>
            </a:xfrm>
            <a:prstGeom prst="curvedConnector3">
              <a:avLst>
                <a:gd name="adj1" fmla="val 127012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9" name="AutoShape 7"/>
            <p:cNvCxnSpPr>
              <a:cxnSpLocks noChangeShapeType="1"/>
              <a:stCxn id="112" idx="2"/>
              <a:endCxn id="117" idx="1"/>
            </p:cNvCxnSpPr>
            <p:nvPr/>
          </p:nvCxnSpPr>
          <p:spPr bwMode="auto">
            <a:xfrm>
              <a:off x="2106262" y="2464784"/>
              <a:ext cx="457809" cy="147637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k=0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277479"/>
              </p:ext>
            </p:extLst>
          </p:nvPr>
        </p:nvGraphicFramePr>
        <p:xfrm>
          <a:off x="5126908" y="1291855"/>
          <a:ext cx="2564448" cy="510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770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AutoShape 14"/>
          <p:cNvCxnSpPr>
            <a:cxnSpLocks noChangeShapeType="1"/>
            <a:stCxn id="117" idx="1"/>
            <a:endCxn id="113" idx="2"/>
          </p:cNvCxnSpPr>
          <p:nvPr/>
        </p:nvCxnSpPr>
        <p:spPr bwMode="auto">
          <a:xfrm flipH="1" flipV="1">
            <a:off x="1210898" y="4068132"/>
            <a:ext cx="1107208" cy="451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AutoShape 14"/>
          <p:cNvCxnSpPr>
            <a:cxnSpLocks noChangeShapeType="1"/>
            <a:stCxn id="109" idx="0"/>
            <a:endCxn id="114" idx="1"/>
          </p:cNvCxnSpPr>
          <p:nvPr/>
        </p:nvCxnSpPr>
        <p:spPr bwMode="auto">
          <a:xfrm rot="16200000" flipH="1" flipV="1">
            <a:off x="1385652" y="1357978"/>
            <a:ext cx="1365070" cy="2852577"/>
          </a:xfrm>
          <a:prstGeom prst="curvedConnector3">
            <a:avLst>
              <a:gd name="adj1" fmla="val -1674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AutoShape 7"/>
          <p:cNvCxnSpPr>
            <a:cxnSpLocks noChangeShapeType="1"/>
            <a:stCxn id="112" idx="3"/>
            <a:endCxn id="110" idx="1"/>
          </p:cNvCxnSpPr>
          <p:nvPr/>
        </p:nvCxnSpPr>
        <p:spPr bwMode="auto">
          <a:xfrm>
            <a:off x="2338085" y="2699962"/>
            <a:ext cx="701893" cy="288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AutoShape 7"/>
          <p:cNvCxnSpPr>
            <a:cxnSpLocks noChangeShapeType="1"/>
            <a:stCxn id="118" idx="3"/>
            <a:endCxn id="110" idx="3"/>
          </p:cNvCxnSpPr>
          <p:nvPr/>
        </p:nvCxnSpPr>
        <p:spPr bwMode="auto">
          <a:xfrm flipV="1">
            <a:off x="3172395" y="2728834"/>
            <a:ext cx="776577" cy="2096597"/>
          </a:xfrm>
          <a:prstGeom prst="curvedConnector3">
            <a:avLst>
              <a:gd name="adj1" fmla="val 1270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00844"/>
              </p:ext>
            </p:extLst>
          </p:nvPr>
        </p:nvGraphicFramePr>
        <p:xfrm>
          <a:off x="5126908" y="1291855"/>
          <a:ext cx="2564448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CVD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k=0</a:t>
            </a:r>
          </a:p>
        </p:txBody>
      </p:sp>
    </p:spTree>
    <p:extLst>
      <p:ext uri="{BB962C8B-B14F-4D97-AF65-F5344CB8AC3E}">
        <p14:creationId xmlns:p14="http://schemas.microsoft.com/office/powerpoint/2010/main" val="2768444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AutoShape 14"/>
          <p:cNvCxnSpPr>
            <a:cxnSpLocks noChangeShapeType="1"/>
            <a:stCxn id="117" idx="1"/>
            <a:endCxn id="113" idx="2"/>
          </p:cNvCxnSpPr>
          <p:nvPr/>
        </p:nvCxnSpPr>
        <p:spPr bwMode="auto">
          <a:xfrm flipH="1" flipV="1">
            <a:off x="1210898" y="4068132"/>
            <a:ext cx="1107208" cy="451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AutoShape 14"/>
          <p:cNvCxnSpPr>
            <a:cxnSpLocks noChangeShapeType="1"/>
            <a:stCxn id="109" idx="0"/>
            <a:endCxn id="114" idx="1"/>
          </p:cNvCxnSpPr>
          <p:nvPr/>
        </p:nvCxnSpPr>
        <p:spPr bwMode="auto">
          <a:xfrm rot="16200000" flipH="1" flipV="1">
            <a:off x="1385652" y="1357978"/>
            <a:ext cx="1365070" cy="2852577"/>
          </a:xfrm>
          <a:prstGeom prst="curvedConnector3">
            <a:avLst>
              <a:gd name="adj1" fmla="val -1674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AutoShape 7"/>
          <p:cNvCxnSpPr>
            <a:cxnSpLocks noChangeShapeType="1"/>
            <a:stCxn id="112" idx="3"/>
            <a:endCxn id="110" idx="1"/>
          </p:cNvCxnSpPr>
          <p:nvPr/>
        </p:nvCxnSpPr>
        <p:spPr bwMode="auto">
          <a:xfrm>
            <a:off x="2338085" y="2699962"/>
            <a:ext cx="701893" cy="288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AutoShape 7"/>
          <p:cNvCxnSpPr>
            <a:cxnSpLocks noChangeShapeType="1"/>
            <a:stCxn id="118" idx="3"/>
            <a:endCxn id="110" idx="3"/>
          </p:cNvCxnSpPr>
          <p:nvPr/>
        </p:nvCxnSpPr>
        <p:spPr bwMode="auto">
          <a:xfrm flipV="1">
            <a:off x="3172395" y="2728834"/>
            <a:ext cx="776577" cy="2096597"/>
          </a:xfrm>
          <a:prstGeom prst="curvedConnector3">
            <a:avLst>
              <a:gd name="adj1" fmla="val 1270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32741"/>
              </p:ext>
            </p:extLst>
          </p:nvPr>
        </p:nvGraphicFramePr>
        <p:xfrm>
          <a:off x="5126908" y="1291855"/>
          <a:ext cx="2564448" cy="101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CVD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k=0</a:t>
            </a:r>
          </a:p>
        </p:txBody>
      </p:sp>
    </p:spTree>
    <p:extLst>
      <p:ext uri="{BB962C8B-B14F-4D97-AF65-F5344CB8AC3E}">
        <p14:creationId xmlns:p14="http://schemas.microsoft.com/office/powerpoint/2010/main" val="225420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AutoShape 14"/>
          <p:cNvCxnSpPr>
            <a:cxnSpLocks noChangeShapeType="1"/>
            <a:stCxn id="117" idx="1"/>
            <a:endCxn id="113" idx="2"/>
          </p:cNvCxnSpPr>
          <p:nvPr/>
        </p:nvCxnSpPr>
        <p:spPr bwMode="auto">
          <a:xfrm flipH="1" flipV="1">
            <a:off x="1210898" y="4068132"/>
            <a:ext cx="1107208" cy="451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AutoShape 7"/>
          <p:cNvCxnSpPr>
            <a:cxnSpLocks noChangeShapeType="1"/>
            <a:stCxn id="112" idx="3"/>
            <a:endCxn id="110" idx="1"/>
          </p:cNvCxnSpPr>
          <p:nvPr/>
        </p:nvCxnSpPr>
        <p:spPr bwMode="auto">
          <a:xfrm>
            <a:off x="2338085" y="2699962"/>
            <a:ext cx="701893" cy="288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AutoShape 7"/>
          <p:cNvCxnSpPr>
            <a:cxnSpLocks noChangeShapeType="1"/>
            <a:stCxn id="118" idx="3"/>
            <a:endCxn id="110" idx="3"/>
          </p:cNvCxnSpPr>
          <p:nvPr/>
        </p:nvCxnSpPr>
        <p:spPr bwMode="auto">
          <a:xfrm flipV="1">
            <a:off x="3172395" y="2728834"/>
            <a:ext cx="776577" cy="2096597"/>
          </a:xfrm>
          <a:prstGeom prst="curvedConnector3">
            <a:avLst>
              <a:gd name="adj1" fmla="val 1270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78083"/>
              </p:ext>
            </p:extLst>
          </p:nvPr>
        </p:nvGraphicFramePr>
        <p:xfrm>
          <a:off x="5126908" y="1291855"/>
          <a:ext cx="2564448" cy="1264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CVD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Protein 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k=0</a:t>
            </a:r>
          </a:p>
        </p:txBody>
      </p:sp>
    </p:spTree>
    <p:extLst>
      <p:ext uri="{BB962C8B-B14F-4D97-AF65-F5344CB8AC3E}">
        <p14:creationId xmlns:p14="http://schemas.microsoft.com/office/powerpoint/2010/main" val="1967139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AutoShape 14"/>
          <p:cNvCxnSpPr>
            <a:cxnSpLocks noChangeShapeType="1"/>
            <a:stCxn id="117" idx="1"/>
            <a:endCxn id="113" idx="2"/>
          </p:cNvCxnSpPr>
          <p:nvPr/>
        </p:nvCxnSpPr>
        <p:spPr bwMode="auto">
          <a:xfrm flipH="1" flipV="1">
            <a:off x="1210898" y="4068132"/>
            <a:ext cx="1107208" cy="451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AutoShape 7"/>
          <p:cNvCxnSpPr>
            <a:cxnSpLocks noChangeShapeType="1"/>
            <a:stCxn id="112" idx="3"/>
            <a:endCxn id="110" idx="1"/>
          </p:cNvCxnSpPr>
          <p:nvPr/>
        </p:nvCxnSpPr>
        <p:spPr bwMode="auto">
          <a:xfrm>
            <a:off x="2338085" y="2699962"/>
            <a:ext cx="701893" cy="288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AutoShape 7"/>
          <p:cNvCxnSpPr>
            <a:cxnSpLocks noChangeShapeType="1"/>
            <a:stCxn id="118" idx="3"/>
            <a:endCxn id="110" idx="3"/>
          </p:cNvCxnSpPr>
          <p:nvPr/>
        </p:nvCxnSpPr>
        <p:spPr bwMode="auto">
          <a:xfrm flipV="1">
            <a:off x="3172395" y="2728834"/>
            <a:ext cx="776577" cy="2096597"/>
          </a:xfrm>
          <a:prstGeom prst="curvedConnector3">
            <a:avLst>
              <a:gd name="adj1" fmla="val 1270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8406"/>
              </p:ext>
            </p:extLst>
          </p:nvPr>
        </p:nvGraphicFramePr>
        <p:xfrm>
          <a:off x="5126908" y="1291855"/>
          <a:ext cx="2564448" cy="151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CVD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Protein 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k=0</a:t>
            </a:r>
          </a:p>
        </p:txBody>
      </p:sp>
    </p:spTree>
    <p:extLst>
      <p:ext uri="{BB962C8B-B14F-4D97-AF65-F5344CB8AC3E}">
        <p14:creationId xmlns:p14="http://schemas.microsoft.com/office/powerpoint/2010/main" val="160265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AutoShape 14"/>
          <p:cNvCxnSpPr>
            <a:cxnSpLocks noChangeShapeType="1"/>
            <a:stCxn id="117" idx="1"/>
            <a:endCxn id="113" idx="2"/>
          </p:cNvCxnSpPr>
          <p:nvPr/>
        </p:nvCxnSpPr>
        <p:spPr bwMode="auto">
          <a:xfrm flipH="1" flipV="1">
            <a:off x="1210898" y="4068132"/>
            <a:ext cx="1107208" cy="451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AutoShape 7"/>
          <p:cNvCxnSpPr>
            <a:cxnSpLocks noChangeShapeType="1"/>
            <a:stCxn id="112" idx="3"/>
            <a:endCxn id="110" idx="1"/>
          </p:cNvCxnSpPr>
          <p:nvPr/>
        </p:nvCxnSpPr>
        <p:spPr bwMode="auto">
          <a:xfrm>
            <a:off x="2338085" y="2699962"/>
            <a:ext cx="701893" cy="288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AutoShape 7"/>
          <p:cNvCxnSpPr>
            <a:cxnSpLocks noChangeShapeType="1"/>
            <a:stCxn id="118" idx="3"/>
            <a:endCxn id="110" idx="3"/>
          </p:cNvCxnSpPr>
          <p:nvPr/>
        </p:nvCxnSpPr>
        <p:spPr bwMode="auto">
          <a:xfrm flipV="1">
            <a:off x="3172395" y="2728834"/>
            <a:ext cx="776577" cy="2096597"/>
          </a:xfrm>
          <a:prstGeom prst="curvedConnector3">
            <a:avLst>
              <a:gd name="adj1" fmla="val 1270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639876"/>
              </p:ext>
            </p:extLst>
          </p:nvPr>
        </p:nvGraphicFramePr>
        <p:xfrm>
          <a:off x="5126908" y="1291855"/>
          <a:ext cx="2564448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CVD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Protein 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k=0</a:t>
            </a:r>
          </a:p>
        </p:txBody>
      </p:sp>
    </p:spTree>
    <p:extLst>
      <p:ext uri="{BB962C8B-B14F-4D97-AF65-F5344CB8AC3E}">
        <p14:creationId xmlns:p14="http://schemas.microsoft.com/office/powerpoint/2010/main" val="276443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AutoShape 14"/>
          <p:cNvCxnSpPr>
            <a:cxnSpLocks noChangeShapeType="1"/>
            <a:stCxn id="117" idx="1"/>
            <a:endCxn id="113" idx="2"/>
          </p:cNvCxnSpPr>
          <p:nvPr/>
        </p:nvCxnSpPr>
        <p:spPr bwMode="auto">
          <a:xfrm flipH="1" flipV="1">
            <a:off x="1210898" y="4068132"/>
            <a:ext cx="1107208" cy="451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AutoShape 7"/>
          <p:cNvCxnSpPr>
            <a:cxnSpLocks noChangeShapeType="1"/>
            <a:stCxn id="118" idx="3"/>
            <a:endCxn id="110" idx="3"/>
          </p:cNvCxnSpPr>
          <p:nvPr/>
        </p:nvCxnSpPr>
        <p:spPr bwMode="auto">
          <a:xfrm flipV="1">
            <a:off x="3172395" y="2728834"/>
            <a:ext cx="776577" cy="2096597"/>
          </a:xfrm>
          <a:prstGeom prst="curvedConnector3">
            <a:avLst>
              <a:gd name="adj1" fmla="val 1270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43767"/>
              </p:ext>
            </p:extLst>
          </p:nvPr>
        </p:nvGraphicFramePr>
        <p:xfrm>
          <a:off x="5126908" y="1291855"/>
          <a:ext cx="2564448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CVD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Protein 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k=0</a:t>
            </a:r>
          </a:p>
        </p:txBody>
      </p:sp>
    </p:spTree>
    <p:extLst>
      <p:ext uri="{BB962C8B-B14F-4D97-AF65-F5344CB8AC3E}">
        <p14:creationId xmlns:p14="http://schemas.microsoft.com/office/powerpoint/2010/main" val="583469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AutoShape 14"/>
          <p:cNvCxnSpPr>
            <a:cxnSpLocks noChangeShapeType="1"/>
            <a:stCxn id="117" idx="1"/>
            <a:endCxn id="113" idx="2"/>
          </p:cNvCxnSpPr>
          <p:nvPr/>
        </p:nvCxnSpPr>
        <p:spPr bwMode="auto">
          <a:xfrm flipH="1" flipV="1">
            <a:off x="1210898" y="4068132"/>
            <a:ext cx="1107208" cy="451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AutoShape 7"/>
          <p:cNvCxnSpPr>
            <a:cxnSpLocks noChangeShapeType="1"/>
            <a:stCxn id="118" idx="3"/>
            <a:endCxn id="110" idx="3"/>
          </p:cNvCxnSpPr>
          <p:nvPr/>
        </p:nvCxnSpPr>
        <p:spPr bwMode="auto">
          <a:xfrm flipV="1">
            <a:off x="3172395" y="2728834"/>
            <a:ext cx="776577" cy="2096597"/>
          </a:xfrm>
          <a:prstGeom prst="curvedConnector3">
            <a:avLst>
              <a:gd name="adj1" fmla="val 1270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9077"/>
              </p:ext>
            </p:extLst>
          </p:nvPr>
        </p:nvGraphicFramePr>
        <p:xfrm>
          <a:off x="5126908" y="1291855"/>
          <a:ext cx="2564448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CVD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Protein 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0.00012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k=0</a:t>
            </a:r>
          </a:p>
        </p:txBody>
      </p:sp>
    </p:spTree>
    <p:extLst>
      <p:ext uri="{BB962C8B-B14F-4D97-AF65-F5344CB8AC3E}">
        <p14:creationId xmlns:p14="http://schemas.microsoft.com/office/powerpoint/2010/main" val="520495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AutoShape 14"/>
          <p:cNvCxnSpPr>
            <a:cxnSpLocks noChangeShapeType="1"/>
            <a:stCxn id="117" idx="1"/>
            <a:endCxn id="113" idx="2"/>
          </p:cNvCxnSpPr>
          <p:nvPr/>
        </p:nvCxnSpPr>
        <p:spPr bwMode="auto">
          <a:xfrm flipH="1" flipV="1">
            <a:off x="1210898" y="4068132"/>
            <a:ext cx="1107208" cy="451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AutoShape 7"/>
          <p:cNvCxnSpPr>
            <a:cxnSpLocks noChangeShapeType="1"/>
            <a:stCxn id="118" idx="3"/>
            <a:endCxn id="110" idx="3"/>
          </p:cNvCxnSpPr>
          <p:nvPr/>
        </p:nvCxnSpPr>
        <p:spPr bwMode="auto">
          <a:xfrm flipV="1">
            <a:off x="3172395" y="2728834"/>
            <a:ext cx="776577" cy="2096597"/>
          </a:xfrm>
          <a:prstGeom prst="curvedConnector3">
            <a:avLst>
              <a:gd name="adj1" fmla="val 1270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434814"/>
              </p:ext>
            </p:extLst>
          </p:nvPr>
        </p:nvGraphicFramePr>
        <p:xfrm>
          <a:off x="5126908" y="1291855"/>
          <a:ext cx="2564448" cy="252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CVD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Protein 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0.00012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k=0</a:t>
            </a:r>
          </a:p>
        </p:txBody>
      </p:sp>
    </p:spTree>
    <p:extLst>
      <p:ext uri="{BB962C8B-B14F-4D97-AF65-F5344CB8AC3E}">
        <p14:creationId xmlns:p14="http://schemas.microsoft.com/office/powerpoint/2010/main" val="1557183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AutoShape 14"/>
          <p:cNvCxnSpPr>
            <a:cxnSpLocks noChangeShapeType="1"/>
            <a:stCxn id="117" idx="1"/>
            <a:endCxn id="113" idx="2"/>
          </p:cNvCxnSpPr>
          <p:nvPr/>
        </p:nvCxnSpPr>
        <p:spPr bwMode="auto">
          <a:xfrm flipH="1" flipV="1">
            <a:off x="1210898" y="4068132"/>
            <a:ext cx="1107208" cy="451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AutoShape 7"/>
          <p:cNvCxnSpPr>
            <a:cxnSpLocks noChangeShapeType="1"/>
            <a:stCxn id="118" idx="3"/>
            <a:endCxn id="110" idx="3"/>
          </p:cNvCxnSpPr>
          <p:nvPr/>
        </p:nvCxnSpPr>
        <p:spPr bwMode="auto">
          <a:xfrm flipV="1">
            <a:off x="3172395" y="2728834"/>
            <a:ext cx="776577" cy="2096597"/>
          </a:xfrm>
          <a:prstGeom prst="curvedConnector3">
            <a:avLst>
              <a:gd name="adj1" fmla="val 1270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17506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CVD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Protein 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0.00012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k=0</a:t>
            </a:r>
          </a:p>
        </p:txBody>
      </p:sp>
    </p:spTree>
    <p:extLst>
      <p:ext uri="{BB962C8B-B14F-4D97-AF65-F5344CB8AC3E}">
        <p14:creationId xmlns:p14="http://schemas.microsoft.com/office/powerpoint/2010/main" val="7977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d-connection and conditional dependencies 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24744"/>
                <a:ext cx="6195136" cy="5161756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800" dirty="0">
                    <a:latin typeface="+mn-lt"/>
                  </a:rPr>
                  <a:t>You want to know if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800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sz="2800" dirty="0">
                    <a:latin typeface="+mn-lt"/>
                  </a:rPr>
                  <a:t> in the JPD: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800" dirty="0">
                    <a:latin typeface="+mn-lt"/>
                  </a:rPr>
                  <a:t>Find the paths from A to B in the graph (ignoring orientations).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800" dirty="0"/>
                  <a:t>If there exists no open path  given </a:t>
                </a:r>
                <a:r>
                  <a:rPr lang="en-US" sz="2800" b="1" dirty="0"/>
                  <a:t>Z</a:t>
                </a:r>
                <a:r>
                  <a:rPr lang="en-US" sz="2800" dirty="0">
                    <a:latin typeface="+mn-lt"/>
                  </a:rPr>
                  <a:t>, then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800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800" dirty="0"/>
                  <a:t>Else?</a:t>
                </a:r>
              </a:p>
            </p:txBody>
          </p:sp>
        </mc:Choice>
        <mc:Fallback xmlns="">
          <p:sp>
            <p:nvSpPr>
              <p:cNvPr id="29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24744"/>
                <a:ext cx="6195136" cy="5161756"/>
              </a:xfrm>
              <a:blipFill rotWithShape="0">
                <a:blip r:embed="rId8"/>
                <a:stretch>
                  <a:fillRect l="-1969" t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5</a:t>
            </a:fld>
            <a:endParaRPr lang="el-GR"/>
          </a:p>
        </p:txBody>
      </p:sp>
      <p:grpSp>
        <p:nvGrpSpPr>
          <p:cNvPr id="34" name="Group 33"/>
          <p:cNvGrpSpPr/>
          <p:nvPr/>
        </p:nvGrpSpPr>
        <p:grpSpPr>
          <a:xfrm>
            <a:off x="7031802" y="1123377"/>
            <a:ext cx="4037063" cy="5056020"/>
            <a:chOff x="6038684" y="1286168"/>
            <a:chExt cx="4037063" cy="5056020"/>
          </a:xfrm>
        </p:grpSpPr>
        <p:cxnSp>
          <p:nvCxnSpPr>
            <p:cNvPr id="35" name="AutoShape 7"/>
            <p:cNvCxnSpPr>
              <a:cxnSpLocks noChangeShapeType="1"/>
              <a:stCxn id="49" idx="2"/>
              <a:endCxn id="53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AutoShape 14"/>
            <p:cNvCxnSpPr>
              <a:cxnSpLocks noChangeShapeType="1"/>
              <a:stCxn id="75" idx="2"/>
              <a:endCxn id="76" idx="0"/>
            </p:cNvCxnSpPr>
            <p:nvPr/>
          </p:nvCxnSpPr>
          <p:spPr bwMode="auto">
            <a:xfrm flipH="1">
              <a:off x="8663219" y="4819034"/>
              <a:ext cx="349" cy="307022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AutoShape 16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8604642" y="3746798"/>
              <a:ext cx="10" cy="27126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AutoShape 20"/>
            <p:cNvCxnSpPr>
              <a:cxnSpLocks noChangeShapeType="1"/>
              <a:stCxn id="47" idx="2"/>
              <a:endCxn id="53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8214019" y="5126056"/>
              <a:ext cx="946592" cy="1216132"/>
              <a:chOff x="7586221" y="4311505"/>
              <a:chExt cx="946592" cy="1216132"/>
            </a:xfrm>
          </p:grpSpPr>
          <p:sp>
            <p:nvSpPr>
              <p:cNvPr id="76" name="Text Box 21"/>
              <p:cNvSpPr txBox="1">
                <a:spLocks noChangeArrowheads="1"/>
              </p:cNvSpPr>
              <p:nvPr/>
            </p:nvSpPr>
            <p:spPr bwMode="auto">
              <a:xfrm>
                <a:off x="7586221" y="4311505"/>
                <a:ext cx="898399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defTabSz="4232275"/>
                <a:r>
                  <a:rPr lang="en-US" dirty="0"/>
                  <a:t>Fatigue</a:t>
                </a: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1" r="12353" b="15257"/>
              <a:stretch/>
            </p:blipFill>
            <p:spPr>
              <a:xfrm>
                <a:off x="7645137" y="4663821"/>
                <a:ext cx="887676" cy="863816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54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CVD</a:t>
                </a: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52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Levels of Protein X</a:t>
                </a:r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50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Yellow </a:t>
                </a:r>
              </a:p>
              <a:p>
                <a:pPr algn="ctr"/>
                <a:r>
                  <a:rPr lang="en-US" dirty="0"/>
                  <a:t>Teeth</a:t>
                </a: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48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Smoking</a:t>
                </a: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46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/>
                  <a:t>Medicine Y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45" name="AutoShape 14"/>
            <p:cNvCxnSpPr>
              <a:cxnSpLocks noChangeShapeType="1"/>
              <a:stCxn id="49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260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AutoShape 14"/>
          <p:cNvCxnSpPr>
            <a:cxnSpLocks noChangeShapeType="1"/>
            <a:stCxn id="117" idx="1"/>
            <a:endCxn id="113" idx="2"/>
          </p:cNvCxnSpPr>
          <p:nvPr/>
        </p:nvCxnSpPr>
        <p:spPr bwMode="auto">
          <a:xfrm flipH="1" flipV="1">
            <a:off x="1210898" y="4068132"/>
            <a:ext cx="1107208" cy="451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AutoShape 7"/>
          <p:cNvCxnSpPr>
            <a:cxnSpLocks noChangeShapeType="1"/>
            <a:stCxn id="118" idx="3"/>
            <a:endCxn id="110" idx="3"/>
          </p:cNvCxnSpPr>
          <p:nvPr/>
        </p:nvCxnSpPr>
        <p:spPr bwMode="auto">
          <a:xfrm flipV="1">
            <a:off x="3172395" y="2728834"/>
            <a:ext cx="776577" cy="2096597"/>
          </a:xfrm>
          <a:prstGeom prst="curvedConnector3">
            <a:avLst>
              <a:gd name="adj1" fmla="val 1270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12625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CVD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Protein 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0.00012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75807" y="1591977"/>
            <a:ext cx="2630185" cy="1684962"/>
          </a:xfrm>
          <a:prstGeom prst="rect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want to identify the least correlated variables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Since all variables are binary, you can check the p-values (in decreasing order)</a:t>
            </a:r>
          </a:p>
        </p:txBody>
      </p:sp>
    </p:spTree>
    <p:extLst>
      <p:ext uri="{BB962C8B-B14F-4D97-AF65-F5344CB8AC3E}">
        <p14:creationId xmlns:p14="http://schemas.microsoft.com/office/powerpoint/2010/main" val="3361078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AutoShape 14"/>
          <p:cNvCxnSpPr>
            <a:cxnSpLocks noChangeShapeType="1"/>
            <a:stCxn id="117" idx="1"/>
            <a:endCxn id="113" idx="2"/>
          </p:cNvCxnSpPr>
          <p:nvPr/>
        </p:nvCxnSpPr>
        <p:spPr bwMode="auto">
          <a:xfrm flipH="1" flipV="1">
            <a:off x="1210898" y="4068132"/>
            <a:ext cx="1107208" cy="451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AutoShape 7"/>
          <p:cNvCxnSpPr>
            <a:cxnSpLocks noChangeShapeType="1"/>
            <a:stCxn id="118" idx="3"/>
            <a:endCxn id="110" idx="3"/>
          </p:cNvCxnSpPr>
          <p:nvPr/>
        </p:nvCxnSpPr>
        <p:spPr bwMode="auto">
          <a:xfrm flipV="1">
            <a:off x="3172395" y="2728834"/>
            <a:ext cx="776577" cy="2096597"/>
          </a:xfrm>
          <a:prstGeom prst="curvedConnector3">
            <a:avLst>
              <a:gd name="adj1" fmla="val 1270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CVD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Protein 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0.00012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7734" y="1792257"/>
            <a:ext cx="3102795" cy="262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165" y="5260565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Yellow Teeth, CVD are the </a:t>
            </a:r>
            <a:r>
              <a:rPr lang="en-US" dirty="0">
                <a:solidFill>
                  <a:srgbClr val="0000FF"/>
                </a:solidFill>
              </a:rPr>
              <a:t>least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</p:spTree>
    <p:extLst>
      <p:ext uri="{BB962C8B-B14F-4D97-AF65-F5344CB8AC3E}">
        <p14:creationId xmlns:p14="http://schemas.microsoft.com/office/powerpoint/2010/main" val="105922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AutoShape 14"/>
          <p:cNvCxnSpPr>
            <a:cxnSpLocks noChangeShapeType="1"/>
            <a:stCxn id="117" idx="1"/>
            <a:endCxn id="113" idx="2"/>
          </p:cNvCxnSpPr>
          <p:nvPr/>
        </p:nvCxnSpPr>
        <p:spPr bwMode="auto">
          <a:xfrm flipH="1" flipV="1">
            <a:off x="1210898" y="4068132"/>
            <a:ext cx="1107208" cy="451192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AutoShape 7"/>
          <p:cNvCxnSpPr>
            <a:cxnSpLocks noChangeShapeType="1"/>
            <a:stCxn id="118" idx="3"/>
            <a:endCxn id="110" idx="3"/>
          </p:cNvCxnSpPr>
          <p:nvPr/>
        </p:nvCxnSpPr>
        <p:spPr bwMode="auto">
          <a:xfrm flipV="1">
            <a:off x="3172395" y="2728834"/>
            <a:ext cx="776577" cy="2096597"/>
          </a:xfrm>
          <a:prstGeom prst="curvedConnector3">
            <a:avLst>
              <a:gd name="adj1" fmla="val 1270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CVD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Protein 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0.00012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7734" y="1792257"/>
            <a:ext cx="3102795" cy="262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165" y="5260565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Yellow Teeth, CVD are the </a:t>
            </a:r>
            <a:r>
              <a:rPr lang="en-US" dirty="0">
                <a:solidFill>
                  <a:srgbClr val="0000FF"/>
                </a:solidFill>
              </a:rPr>
              <a:t>least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" name="Oval 2"/>
          <p:cNvSpPr/>
          <p:nvPr/>
        </p:nvSpPr>
        <p:spPr>
          <a:xfrm>
            <a:off x="1115001" y="2054927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862012" y="3132250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1518" y="5700027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Adjacent(Yellow Teeth)\CVD = {Smoking, Protein X}</a:t>
            </a:r>
          </a:p>
        </p:txBody>
      </p:sp>
    </p:spTree>
    <p:extLst>
      <p:ext uri="{BB962C8B-B14F-4D97-AF65-F5344CB8AC3E}">
        <p14:creationId xmlns:p14="http://schemas.microsoft.com/office/powerpoint/2010/main" val="1136931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AutoShape 14"/>
          <p:cNvCxnSpPr>
            <a:cxnSpLocks noChangeShapeType="1"/>
            <a:stCxn id="117" idx="1"/>
            <a:endCxn id="113" idx="2"/>
          </p:cNvCxnSpPr>
          <p:nvPr/>
        </p:nvCxnSpPr>
        <p:spPr bwMode="auto">
          <a:xfrm flipH="1" flipV="1">
            <a:off x="1210898" y="4068132"/>
            <a:ext cx="1107208" cy="451192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AutoShape 7"/>
          <p:cNvCxnSpPr>
            <a:cxnSpLocks noChangeShapeType="1"/>
            <a:stCxn id="118" idx="3"/>
            <a:endCxn id="110" idx="3"/>
          </p:cNvCxnSpPr>
          <p:nvPr/>
        </p:nvCxnSpPr>
        <p:spPr bwMode="auto">
          <a:xfrm flipV="1">
            <a:off x="3172395" y="2728834"/>
            <a:ext cx="776577" cy="2096597"/>
          </a:xfrm>
          <a:prstGeom prst="curvedConnector3">
            <a:avLst>
              <a:gd name="adj1" fmla="val 1270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32820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CVD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Protein 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0.00012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7734" y="1792257"/>
            <a:ext cx="3102795" cy="262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165" y="5260565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Yellow Teeth, CVD are the </a:t>
            </a:r>
            <a:r>
              <a:rPr lang="en-US" dirty="0">
                <a:solidFill>
                  <a:srgbClr val="0000FF"/>
                </a:solidFill>
              </a:rPr>
              <a:t>least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" name="Oval 2"/>
          <p:cNvSpPr/>
          <p:nvPr/>
        </p:nvSpPr>
        <p:spPr>
          <a:xfrm>
            <a:off x="1115001" y="2054927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862012" y="3132250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1518" y="5700027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Adjacent(Yellow Teeth)\CVD = {Smoking, Protein X}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2850" y="6069359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Yellow Teeth, Smoking are the </a:t>
            </a:r>
            <a:r>
              <a:rPr lang="en-US" dirty="0">
                <a:solidFill>
                  <a:srgbClr val="00B050"/>
                </a:solidFill>
              </a:rPr>
              <a:t>most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57734" y="1499489"/>
            <a:ext cx="3102795" cy="2927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4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AutoShape 14"/>
          <p:cNvCxnSpPr>
            <a:cxnSpLocks noChangeShapeType="1"/>
            <a:stCxn id="117" idx="1"/>
            <a:endCxn id="113" idx="2"/>
          </p:cNvCxnSpPr>
          <p:nvPr/>
        </p:nvCxnSpPr>
        <p:spPr bwMode="auto">
          <a:xfrm flipH="1" flipV="1">
            <a:off x="1210898" y="4068132"/>
            <a:ext cx="1107208" cy="451192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AutoShape 7"/>
          <p:cNvCxnSpPr>
            <a:cxnSpLocks noChangeShapeType="1"/>
            <a:stCxn id="118" idx="3"/>
            <a:endCxn id="110" idx="3"/>
          </p:cNvCxnSpPr>
          <p:nvPr/>
        </p:nvCxnSpPr>
        <p:spPr bwMode="auto">
          <a:xfrm flipV="1">
            <a:off x="3172395" y="2728834"/>
            <a:ext cx="776577" cy="2096597"/>
          </a:xfrm>
          <a:prstGeom prst="curvedConnector3">
            <a:avLst>
              <a:gd name="adj1" fmla="val 1270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207907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CVD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Protein 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0.00012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7734" y="1792257"/>
            <a:ext cx="3102795" cy="262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165" y="5260565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Yellow Teeth, CVD are the </a:t>
            </a:r>
            <a:r>
              <a:rPr lang="en-US" dirty="0">
                <a:solidFill>
                  <a:srgbClr val="0000FF"/>
                </a:solidFill>
              </a:rPr>
              <a:t>least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" name="Oval 2"/>
          <p:cNvSpPr/>
          <p:nvPr/>
        </p:nvSpPr>
        <p:spPr>
          <a:xfrm>
            <a:off x="1115001" y="2054927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862012" y="3132250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1518" y="5700027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Adjacent(Yellow Teeth)\CVD = {Smoking, Protein X}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2850" y="6069359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Yellow Teeth, Smoking are the </a:t>
            </a:r>
            <a:r>
              <a:rPr lang="en-US" dirty="0">
                <a:solidFill>
                  <a:srgbClr val="00B050"/>
                </a:solidFill>
              </a:rPr>
              <a:t>most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57734" y="1499489"/>
            <a:ext cx="3102795" cy="2927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68815"/>
              </p:ext>
            </p:extLst>
          </p:nvPr>
        </p:nvGraphicFramePr>
        <p:xfrm>
          <a:off x="8265912" y="1281919"/>
          <a:ext cx="3145851" cy="510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4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cxnSp>
        <p:nvCxnSpPr>
          <p:cNvPr id="100" name="AutoShape 7"/>
          <p:cNvCxnSpPr>
            <a:cxnSpLocks noChangeShapeType="1"/>
            <a:stCxn id="112" idx="2"/>
            <a:endCxn id="116" idx="0"/>
          </p:cNvCxnSpPr>
          <p:nvPr/>
        </p:nvCxnSpPr>
        <p:spPr bwMode="auto">
          <a:xfrm>
            <a:off x="1860297" y="3042946"/>
            <a:ext cx="857912" cy="4679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AutoShape 16"/>
          <p:cNvCxnSpPr>
            <a:cxnSpLocks noChangeShapeType="1"/>
            <a:stCxn id="116" idx="2"/>
            <a:endCxn id="117" idx="0"/>
          </p:cNvCxnSpPr>
          <p:nvPr/>
        </p:nvCxnSpPr>
        <p:spPr bwMode="auto">
          <a:xfrm>
            <a:off x="2718209" y="4140201"/>
            <a:ext cx="10" cy="2252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" name="AutoShape 20"/>
          <p:cNvCxnSpPr>
            <a:cxnSpLocks noChangeShapeType="1"/>
            <a:stCxn id="110" idx="2"/>
            <a:endCxn id="116" idx="0"/>
          </p:cNvCxnSpPr>
          <p:nvPr/>
        </p:nvCxnSpPr>
        <p:spPr bwMode="auto">
          <a:xfrm flipH="1">
            <a:off x="2718209" y="3071471"/>
            <a:ext cx="776266" cy="4394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18106" y="4365435"/>
            <a:ext cx="854289" cy="665066"/>
            <a:chOff x="6986306" y="3521720"/>
            <a:chExt cx="930983" cy="800975"/>
          </a:xfrm>
        </p:grpSpPr>
        <p:sp>
          <p:nvSpPr>
            <p:cNvPr id="117" name="Text Box 12"/>
            <p:cNvSpPr txBox="1">
              <a:spLocks noChangeArrowheads="1"/>
            </p:cNvSpPr>
            <p:nvPr/>
          </p:nvSpPr>
          <p:spPr bwMode="auto">
            <a:xfrm>
              <a:off x="6986306" y="3521720"/>
              <a:ext cx="872066" cy="370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CVD</a:t>
              </a:r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9" t="9507" r="9167" b="6790"/>
            <a:stretch/>
          </p:blipFill>
          <p:spPr>
            <a:xfrm>
              <a:off x="7045222" y="3828742"/>
              <a:ext cx="872067" cy="493953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2303190" y="3510933"/>
            <a:ext cx="1639267" cy="629268"/>
            <a:chOff x="6424873" y="2488835"/>
            <a:chExt cx="1962653" cy="757861"/>
          </a:xfrm>
        </p:grpSpPr>
        <p:sp>
          <p:nvSpPr>
            <p:cNvPr id="115" name="Text Box 17"/>
            <p:cNvSpPr txBox="1">
              <a:spLocks noChangeArrowheads="1"/>
            </p:cNvSpPr>
            <p:nvPr/>
          </p:nvSpPr>
          <p:spPr bwMode="auto">
            <a:xfrm>
              <a:off x="7308309" y="2600028"/>
              <a:ext cx="1079217" cy="556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/>
                <a:t>Levels of Protein X</a:t>
              </a:r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873" y="2488835"/>
              <a:ext cx="993782" cy="757861"/>
            </a:xfrm>
            <a:prstGeom prst="rect">
              <a:avLst/>
            </a:prstGeom>
          </p:spPr>
        </p:pic>
      </p:grpSp>
      <p:grpSp>
        <p:nvGrpSpPr>
          <p:cNvPr id="105" name="Group 104"/>
          <p:cNvGrpSpPr/>
          <p:nvPr/>
        </p:nvGrpSpPr>
        <p:grpSpPr>
          <a:xfrm>
            <a:off x="363635" y="3466801"/>
            <a:ext cx="1235416" cy="629253"/>
            <a:chOff x="5647016" y="3141659"/>
            <a:chExt cx="1346326" cy="757843"/>
          </a:xfrm>
        </p:grpSpPr>
        <p:sp>
          <p:nvSpPr>
            <p:cNvPr id="113" name="Text Box 11"/>
            <p:cNvSpPr txBox="1">
              <a:spLocks noChangeArrowheads="1"/>
            </p:cNvSpPr>
            <p:nvPr/>
          </p:nvSpPr>
          <p:spPr bwMode="auto">
            <a:xfrm>
              <a:off x="6147342" y="3235732"/>
              <a:ext cx="846000" cy="630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Yellow </a:t>
              </a:r>
            </a:p>
            <a:p>
              <a:pPr algn="ctr"/>
              <a:r>
                <a:rPr lang="en-US" sz="1400" dirty="0"/>
                <a:t>Teeth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494"/>
            <a:stretch/>
          </p:blipFill>
          <p:spPr>
            <a:xfrm rot="5400000">
              <a:off x="5571338" y="3217337"/>
              <a:ext cx="757843" cy="606488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1382509" y="2097088"/>
            <a:ext cx="1074730" cy="945858"/>
            <a:chOff x="5983966" y="1032939"/>
            <a:chExt cx="1171214" cy="1139147"/>
          </a:xfrm>
        </p:grpSpPr>
        <p:sp>
          <p:nvSpPr>
            <p:cNvPr id="111" name="Text Box 10"/>
            <p:cNvSpPr txBox="1">
              <a:spLocks noChangeArrowheads="1"/>
            </p:cNvSpPr>
            <p:nvPr/>
          </p:nvSpPr>
          <p:spPr bwMode="auto">
            <a:xfrm>
              <a:off x="6124530" y="1032939"/>
              <a:ext cx="1030650" cy="37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Smoking</a:t>
              </a: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966" y="1345938"/>
              <a:ext cx="1041363" cy="826148"/>
            </a:xfrm>
            <a:prstGeom prst="rect">
              <a:avLst/>
            </a:prstGeom>
          </p:spPr>
        </p:pic>
      </p:grpSp>
      <p:grpSp>
        <p:nvGrpSpPr>
          <p:cNvPr id="107" name="Group 106"/>
          <p:cNvGrpSpPr/>
          <p:nvPr/>
        </p:nvGrpSpPr>
        <p:grpSpPr>
          <a:xfrm>
            <a:off x="2920823" y="2101732"/>
            <a:ext cx="1147304" cy="969739"/>
            <a:chOff x="7915661" y="1073632"/>
            <a:chExt cx="1250303" cy="1167909"/>
          </a:xfrm>
        </p:grpSpPr>
        <p:sp>
          <p:nvSpPr>
            <p:cNvPr id="109" name="Text Box 18"/>
            <p:cNvSpPr txBox="1">
              <a:spLocks noChangeArrowheads="1"/>
            </p:cNvSpPr>
            <p:nvPr/>
          </p:nvSpPr>
          <p:spPr bwMode="auto">
            <a:xfrm>
              <a:off x="7915661" y="1073632"/>
              <a:ext cx="1250303" cy="37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Medicine Y</a:t>
              </a: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06"/>
            <a:stretch/>
          </p:blipFill>
          <p:spPr>
            <a:xfrm>
              <a:off x="8045512" y="1416228"/>
              <a:ext cx="990600" cy="825313"/>
            </a:xfrm>
            <a:prstGeom prst="rect">
              <a:avLst/>
            </a:prstGeom>
          </p:spPr>
        </p:pic>
      </p:grpSp>
      <p:cxnSp>
        <p:nvCxnSpPr>
          <p:cNvPr id="108" name="AutoShape 14"/>
          <p:cNvCxnSpPr>
            <a:cxnSpLocks noChangeShapeType="1"/>
            <a:stCxn id="112" idx="2"/>
          </p:cNvCxnSpPr>
          <p:nvPr/>
        </p:nvCxnSpPr>
        <p:spPr bwMode="auto">
          <a:xfrm flipH="1">
            <a:off x="945404" y="3042946"/>
            <a:ext cx="914893" cy="4117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AutoShape 7"/>
          <p:cNvCxnSpPr>
            <a:cxnSpLocks noChangeShapeType="1"/>
            <a:stCxn id="118" idx="3"/>
            <a:endCxn id="110" idx="3"/>
          </p:cNvCxnSpPr>
          <p:nvPr/>
        </p:nvCxnSpPr>
        <p:spPr bwMode="auto">
          <a:xfrm flipV="1">
            <a:off x="3172395" y="2728834"/>
            <a:ext cx="776577" cy="2096597"/>
          </a:xfrm>
          <a:prstGeom prst="curvedConnector3">
            <a:avLst>
              <a:gd name="adj1" fmla="val 127012"/>
            </a:avLst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38927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CVD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Protein 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9890" y="3282242"/>
            <a:ext cx="3102795" cy="262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165" y="5260565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CVD, Medicine Y are the </a:t>
            </a:r>
            <a:r>
              <a:rPr lang="en-US" dirty="0">
                <a:solidFill>
                  <a:srgbClr val="0000FF"/>
                </a:solidFill>
              </a:rPr>
              <a:t>least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" name="Oval 2"/>
          <p:cNvSpPr/>
          <p:nvPr/>
        </p:nvSpPr>
        <p:spPr>
          <a:xfrm>
            <a:off x="1115001" y="2054927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895686" y="3158511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1518" y="5700027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Adjacent(CVD)\Medicine Y = {Smoking, Protein X}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2850" y="6069359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CVD, Protein X are the </a:t>
            </a:r>
            <a:r>
              <a:rPr lang="en-US" dirty="0">
                <a:solidFill>
                  <a:srgbClr val="00B050"/>
                </a:solidFill>
              </a:rPr>
              <a:t>most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39890" y="3554819"/>
            <a:ext cx="3102795" cy="2927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47676"/>
              </p:ext>
            </p:extLst>
          </p:nvPr>
        </p:nvGraphicFramePr>
        <p:xfrm>
          <a:off x="8265912" y="1281919"/>
          <a:ext cx="3145851" cy="510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1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/>
      <p:bldP spid="38" grpId="0"/>
      <p:bldP spid="3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AutoShape 7"/>
          <p:cNvCxnSpPr>
            <a:cxnSpLocks noChangeShapeType="1"/>
            <a:stCxn id="118" idx="3"/>
            <a:endCxn id="110" idx="3"/>
          </p:cNvCxnSpPr>
          <p:nvPr/>
        </p:nvCxnSpPr>
        <p:spPr bwMode="auto">
          <a:xfrm flipV="1">
            <a:off x="3172395" y="2728834"/>
            <a:ext cx="776577" cy="2096597"/>
          </a:xfrm>
          <a:prstGeom prst="curvedConnector3">
            <a:avLst>
              <a:gd name="adj1" fmla="val 127012"/>
            </a:avLst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475467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CVD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Protein 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9890" y="3282242"/>
            <a:ext cx="3102795" cy="262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165" y="5260565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CVD, Medicine Y are the </a:t>
            </a:r>
            <a:r>
              <a:rPr lang="en-US" dirty="0">
                <a:solidFill>
                  <a:srgbClr val="0000FF"/>
                </a:solidFill>
              </a:rPr>
              <a:t>least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" name="Oval 2"/>
          <p:cNvSpPr/>
          <p:nvPr/>
        </p:nvSpPr>
        <p:spPr>
          <a:xfrm>
            <a:off x="1115001" y="2054927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1518" y="5700027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Adjacent(CVD)\Medicine Y = {Smoking, Protein X}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2850" y="6069359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CVD, Protein X are the </a:t>
            </a:r>
            <a:r>
              <a:rPr lang="en-US" dirty="0">
                <a:solidFill>
                  <a:srgbClr val="00B050"/>
                </a:solidFill>
              </a:rPr>
              <a:t>most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39890" y="3554819"/>
            <a:ext cx="3102795" cy="2927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86022"/>
              </p:ext>
            </p:extLst>
          </p:nvPr>
        </p:nvGraphicFramePr>
        <p:xfrm>
          <a:off x="8265912" y="1281919"/>
          <a:ext cx="3145851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1895686" y="3158511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21582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CVD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Protein 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7734" y="2273530"/>
            <a:ext cx="3102795" cy="262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165" y="5260565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Yellow Teeth, Protein X are the </a:t>
            </a:r>
            <a:r>
              <a:rPr lang="en-US" dirty="0">
                <a:solidFill>
                  <a:srgbClr val="0000FF"/>
                </a:solidFill>
              </a:rPr>
              <a:t>least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" name="Oval 2"/>
          <p:cNvSpPr/>
          <p:nvPr/>
        </p:nvSpPr>
        <p:spPr>
          <a:xfrm>
            <a:off x="1115001" y="2054927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1518" y="5700027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Adjacent(Yellow Teeth)\Protein X = {Smoking}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63958"/>
              </p:ext>
            </p:extLst>
          </p:nvPr>
        </p:nvGraphicFramePr>
        <p:xfrm>
          <a:off x="8265912" y="1281919"/>
          <a:ext cx="3145851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83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4" name="AutoShape 14"/>
          <p:cNvCxnSpPr>
            <a:cxnSpLocks noChangeShapeType="1"/>
            <a:stCxn id="116" idx="1"/>
            <a:endCxn id="113" idx="3"/>
          </p:cNvCxnSpPr>
          <p:nvPr/>
        </p:nvCxnSpPr>
        <p:spPr bwMode="auto">
          <a:xfrm flipH="1" flipV="1">
            <a:off x="1599051" y="3806522"/>
            <a:ext cx="704139" cy="19045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87030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Yellow</a:t>
                      </a:r>
                      <a:r>
                        <a:rPr lang="en-US" sz="1050" baseline="0" dirty="0"/>
                        <a:t> Teeth, Smoking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CVD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Yellow Teeth,</a:t>
                      </a:r>
                      <a:r>
                        <a:rPr lang="en-US" sz="1050" baseline="0" dirty="0"/>
                        <a:t> Protein X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7734" y="2273530"/>
            <a:ext cx="3102795" cy="262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165" y="5260565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Yellow Teeth, Protein X are the </a:t>
            </a:r>
            <a:r>
              <a:rPr lang="en-US" dirty="0">
                <a:solidFill>
                  <a:srgbClr val="0000FF"/>
                </a:solidFill>
              </a:rPr>
              <a:t>least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" name="Oval 2"/>
          <p:cNvSpPr/>
          <p:nvPr/>
        </p:nvSpPr>
        <p:spPr>
          <a:xfrm>
            <a:off x="1115001" y="2054927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1518" y="5700027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Adjacent(Yellow Teeth)\Protein X = {Smoking}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265912" y="1281919"/>
          <a:ext cx="3145851" cy="101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46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cxnSp>
        <p:nvCxnSpPr>
          <p:cNvPr id="100" name="AutoShape 7"/>
          <p:cNvCxnSpPr>
            <a:cxnSpLocks noChangeShapeType="1"/>
            <a:stCxn id="112" idx="2"/>
            <a:endCxn id="116" idx="0"/>
          </p:cNvCxnSpPr>
          <p:nvPr/>
        </p:nvCxnSpPr>
        <p:spPr bwMode="auto">
          <a:xfrm>
            <a:off x="1860297" y="3042946"/>
            <a:ext cx="857912" cy="4679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AutoShape 16"/>
          <p:cNvCxnSpPr>
            <a:cxnSpLocks noChangeShapeType="1"/>
            <a:stCxn id="116" idx="2"/>
            <a:endCxn id="117" idx="0"/>
          </p:cNvCxnSpPr>
          <p:nvPr/>
        </p:nvCxnSpPr>
        <p:spPr bwMode="auto">
          <a:xfrm>
            <a:off x="2718209" y="4140201"/>
            <a:ext cx="10" cy="2252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" name="AutoShape 20"/>
          <p:cNvCxnSpPr>
            <a:cxnSpLocks noChangeShapeType="1"/>
            <a:stCxn id="110" idx="2"/>
            <a:endCxn id="116" idx="0"/>
          </p:cNvCxnSpPr>
          <p:nvPr/>
        </p:nvCxnSpPr>
        <p:spPr bwMode="auto">
          <a:xfrm flipH="1">
            <a:off x="2718209" y="3071471"/>
            <a:ext cx="776266" cy="4394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18106" y="4365435"/>
            <a:ext cx="854289" cy="665066"/>
            <a:chOff x="6986306" y="3521720"/>
            <a:chExt cx="930983" cy="800975"/>
          </a:xfrm>
        </p:grpSpPr>
        <p:sp>
          <p:nvSpPr>
            <p:cNvPr id="117" name="Text Box 12"/>
            <p:cNvSpPr txBox="1">
              <a:spLocks noChangeArrowheads="1"/>
            </p:cNvSpPr>
            <p:nvPr/>
          </p:nvSpPr>
          <p:spPr bwMode="auto">
            <a:xfrm>
              <a:off x="6986306" y="3521720"/>
              <a:ext cx="872066" cy="370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CVD</a:t>
              </a:r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9" t="9507" r="9167" b="6790"/>
            <a:stretch/>
          </p:blipFill>
          <p:spPr>
            <a:xfrm>
              <a:off x="7045222" y="3828742"/>
              <a:ext cx="872067" cy="493953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2303190" y="3510933"/>
            <a:ext cx="1639267" cy="629268"/>
            <a:chOff x="6424873" y="2488835"/>
            <a:chExt cx="1962653" cy="757861"/>
          </a:xfrm>
        </p:grpSpPr>
        <p:sp>
          <p:nvSpPr>
            <p:cNvPr id="115" name="Text Box 17"/>
            <p:cNvSpPr txBox="1">
              <a:spLocks noChangeArrowheads="1"/>
            </p:cNvSpPr>
            <p:nvPr/>
          </p:nvSpPr>
          <p:spPr bwMode="auto">
            <a:xfrm>
              <a:off x="7308309" y="2600028"/>
              <a:ext cx="1079217" cy="556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/>
                <a:t>Levels of Protein X</a:t>
              </a:r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873" y="2488835"/>
              <a:ext cx="993782" cy="757861"/>
            </a:xfrm>
            <a:prstGeom prst="rect">
              <a:avLst/>
            </a:prstGeom>
          </p:spPr>
        </p:pic>
      </p:grpSp>
      <p:grpSp>
        <p:nvGrpSpPr>
          <p:cNvPr id="105" name="Group 104"/>
          <p:cNvGrpSpPr/>
          <p:nvPr/>
        </p:nvGrpSpPr>
        <p:grpSpPr>
          <a:xfrm>
            <a:off x="363635" y="3466801"/>
            <a:ext cx="1235416" cy="629253"/>
            <a:chOff x="5647016" y="3141659"/>
            <a:chExt cx="1346326" cy="757843"/>
          </a:xfrm>
        </p:grpSpPr>
        <p:sp>
          <p:nvSpPr>
            <p:cNvPr id="113" name="Text Box 11"/>
            <p:cNvSpPr txBox="1">
              <a:spLocks noChangeArrowheads="1"/>
            </p:cNvSpPr>
            <p:nvPr/>
          </p:nvSpPr>
          <p:spPr bwMode="auto">
            <a:xfrm>
              <a:off x="6147342" y="3235732"/>
              <a:ext cx="846000" cy="630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Yellow </a:t>
              </a:r>
            </a:p>
            <a:p>
              <a:pPr algn="ctr"/>
              <a:r>
                <a:rPr lang="en-US" sz="1400" dirty="0"/>
                <a:t>Teeth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494"/>
            <a:stretch/>
          </p:blipFill>
          <p:spPr>
            <a:xfrm rot="5400000">
              <a:off x="5571338" y="3217337"/>
              <a:ext cx="757843" cy="606488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1382509" y="2097088"/>
            <a:ext cx="1074730" cy="945858"/>
            <a:chOff x="5983966" y="1032939"/>
            <a:chExt cx="1171214" cy="1139147"/>
          </a:xfrm>
        </p:grpSpPr>
        <p:sp>
          <p:nvSpPr>
            <p:cNvPr id="111" name="Text Box 10"/>
            <p:cNvSpPr txBox="1">
              <a:spLocks noChangeArrowheads="1"/>
            </p:cNvSpPr>
            <p:nvPr/>
          </p:nvSpPr>
          <p:spPr bwMode="auto">
            <a:xfrm>
              <a:off x="6124530" y="1032939"/>
              <a:ext cx="1030650" cy="37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Smoking</a:t>
              </a: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966" y="1345938"/>
              <a:ext cx="1041363" cy="826148"/>
            </a:xfrm>
            <a:prstGeom prst="rect">
              <a:avLst/>
            </a:prstGeom>
          </p:spPr>
        </p:pic>
      </p:grpSp>
      <p:grpSp>
        <p:nvGrpSpPr>
          <p:cNvPr id="107" name="Group 106"/>
          <p:cNvGrpSpPr/>
          <p:nvPr/>
        </p:nvGrpSpPr>
        <p:grpSpPr>
          <a:xfrm>
            <a:off x="2920823" y="2101732"/>
            <a:ext cx="1147304" cy="969739"/>
            <a:chOff x="7915661" y="1073632"/>
            <a:chExt cx="1250303" cy="1167909"/>
          </a:xfrm>
        </p:grpSpPr>
        <p:sp>
          <p:nvSpPr>
            <p:cNvPr id="109" name="Text Box 18"/>
            <p:cNvSpPr txBox="1">
              <a:spLocks noChangeArrowheads="1"/>
            </p:cNvSpPr>
            <p:nvPr/>
          </p:nvSpPr>
          <p:spPr bwMode="auto">
            <a:xfrm>
              <a:off x="7915661" y="1073632"/>
              <a:ext cx="1250303" cy="37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Medicine Y</a:t>
              </a: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06"/>
            <a:stretch/>
          </p:blipFill>
          <p:spPr>
            <a:xfrm>
              <a:off x="8045512" y="1416228"/>
              <a:ext cx="990600" cy="825313"/>
            </a:xfrm>
            <a:prstGeom prst="rect">
              <a:avLst/>
            </a:prstGeom>
          </p:spPr>
        </p:pic>
      </p:grpSp>
      <p:cxnSp>
        <p:nvCxnSpPr>
          <p:cNvPr id="108" name="AutoShape 14"/>
          <p:cNvCxnSpPr>
            <a:cxnSpLocks noChangeShapeType="1"/>
            <a:stCxn id="112" idx="2"/>
          </p:cNvCxnSpPr>
          <p:nvPr/>
        </p:nvCxnSpPr>
        <p:spPr bwMode="auto">
          <a:xfrm flipH="1">
            <a:off x="945404" y="3042946"/>
            <a:ext cx="914893" cy="4117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79484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</a:t>
                      </a:r>
                      <a:r>
                        <a:rPr lang="en-US" sz="1050" strike="noStrike" baseline="0" dirty="0"/>
                        <a:t> Teeth, Smoking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CVD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Protein X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93002" y="2543550"/>
            <a:ext cx="3102795" cy="262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165" y="5260565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Smoking, CVD are the </a:t>
            </a:r>
            <a:r>
              <a:rPr lang="en-US" dirty="0">
                <a:solidFill>
                  <a:srgbClr val="0000FF"/>
                </a:solidFill>
              </a:rPr>
              <a:t>least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" name="Oval 2"/>
          <p:cNvSpPr/>
          <p:nvPr/>
        </p:nvSpPr>
        <p:spPr>
          <a:xfrm>
            <a:off x="1955785" y="3173346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1518" y="5700027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Adjacent(Smoking)\CVD= {Yellow Teeth, Protein X}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2850" y="6069359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Smoking, Yellow Teeth are the </a:t>
            </a:r>
            <a:r>
              <a:rPr lang="en-US" dirty="0">
                <a:solidFill>
                  <a:srgbClr val="00B050"/>
                </a:solidFill>
              </a:rPr>
              <a:t>most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55791" y="1535578"/>
            <a:ext cx="3102795" cy="2927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8265912" y="1281919"/>
          <a:ext cx="3145851" cy="101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Oval 40"/>
          <p:cNvSpPr/>
          <p:nvPr/>
        </p:nvSpPr>
        <p:spPr>
          <a:xfrm>
            <a:off x="116824" y="3145221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/>
      <p:bldP spid="38" grpId="0"/>
      <p:bldP spid="39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Faithfulness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6</a:t>
            </a:fld>
            <a:endParaRPr lang="el-GR"/>
          </a:p>
        </p:txBody>
      </p:sp>
      <p:grpSp>
        <p:nvGrpSpPr>
          <p:cNvPr id="11" name="Group 10"/>
          <p:cNvGrpSpPr/>
          <p:nvPr/>
        </p:nvGrpSpPr>
        <p:grpSpPr>
          <a:xfrm>
            <a:off x="1001564" y="2529827"/>
            <a:ext cx="9344702" cy="1634289"/>
            <a:chOff x="1498854" y="4914612"/>
            <a:chExt cx="9344702" cy="1634289"/>
          </a:xfrm>
        </p:grpSpPr>
        <p:sp>
          <p:nvSpPr>
            <p:cNvPr id="4" name="Rectangle 3"/>
            <p:cNvSpPr/>
            <p:nvPr/>
          </p:nvSpPr>
          <p:spPr>
            <a:xfrm>
              <a:off x="1498854" y="4914612"/>
              <a:ext cx="9749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CMC</a:t>
              </a:r>
              <a:endParaRPr lang="el-GR" sz="3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8854" y="5594794"/>
              <a:ext cx="360887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CMC+FAITHFULNESS</a:t>
              </a:r>
              <a:endParaRPr lang="el-GR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361158" y="5594794"/>
                  <a:ext cx="5482398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𝐷𝑆𝑒𝑝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dirty="0">
                          <a:sym typeface="Symbol" pitchFamily="18" charset="2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2800" dirty="0">
                          <a:sym typeface="Symbol" pitchFamily="18" charset="2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𝐺</m:t>
                      </m:r>
                    </m:oMath>
                  </a14:m>
                  <a:r>
                    <a:rPr lang="en-US" sz="2800" b="1" dirty="0">
                      <a:sym typeface="Symbol" pitchFamily="18" charset="2"/>
                    </a:rPr>
                    <a:t>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800" i="1" u="sng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𝐙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in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𝐽</m:t>
                      </m:r>
                    </m:oMath>
                  </a14:m>
                  <a:endParaRPr lang="en-US" sz="2800" dirty="0"/>
                </a:p>
                <a:p>
                  <a:endParaRPr lang="el-GR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158" y="5594794"/>
                  <a:ext cx="5482398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974538" y="5042449"/>
                  <a:ext cx="548239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𝐷𝑆𝑒𝑝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800" dirty="0">
                      <a:sym typeface="Symbol" pitchFamily="18" charset="2"/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𝐺</m:t>
                      </m:r>
                    </m:oMath>
                  </a14:m>
                  <a:r>
                    <a:rPr lang="en-US" sz="2800" b="1" dirty="0">
                      <a:sym typeface="Symbol" pitchFamily="18" charset="2"/>
                    </a:rPr>
                    <a:t>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800" i="1" u="sng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𝐙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in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𝐽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538" y="5042449"/>
                  <a:ext cx="548239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5116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2"/>
          <p:cNvSpPr/>
          <p:nvPr/>
        </p:nvSpPr>
        <p:spPr>
          <a:xfrm>
            <a:off x="963551" y="950494"/>
            <a:ext cx="9382715" cy="1546579"/>
          </a:xfrm>
          <a:prstGeom prst="rect">
            <a:avLst/>
          </a:prstGeom>
          <a:ln>
            <a:noFill/>
          </a:ln>
        </p:spPr>
        <p:txBody>
          <a:bodyPr wrap="square" lIns="68580" tIns="34291" rIns="68580" bIns="34291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Faithfulness Condition:</a:t>
            </a:r>
          </a:p>
          <a:p>
            <a:r>
              <a:rPr lang="en-US" sz="2400" dirty="0"/>
              <a:t>Independences stem </a:t>
            </a:r>
            <a:r>
              <a:rPr lang="en-US" sz="2400" b="1" dirty="0">
                <a:solidFill>
                  <a:schemeClr val="accent2"/>
                </a:solidFill>
                <a:latin typeface="Calibri" pitchFamily="34" charset="0"/>
              </a:rPr>
              <a:t>only</a:t>
            </a:r>
            <a:r>
              <a:rPr lang="en-US" sz="2400" dirty="0"/>
              <a:t> from the causal structure, </a:t>
            </a:r>
            <a:r>
              <a:rPr lang="en-US" sz="2400" b="1" dirty="0">
                <a:solidFill>
                  <a:schemeClr val="accent2"/>
                </a:solidFill>
                <a:latin typeface="Calibri" pitchFamily="34" charset="0"/>
              </a:rPr>
              <a:t>not the parameterization </a:t>
            </a:r>
            <a:r>
              <a:rPr lang="en-US" sz="2400" dirty="0"/>
              <a:t>of the distribution.</a:t>
            </a:r>
          </a:p>
          <a:p>
            <a:r>
              <a:rPr lang="en-US" sz="2400" dirty="0">
                <a:latin typeface="Calibri" pitchFamily="34" charset="0"/>
              </a:rPr>
              <a:t>We say that the graph and the distribution are </a:t>
            </a:r>
            <a:r>
              <a:rPr lang="en-US" sz="2400" b="1" dirty="0">
                <a:latin typeface="Calibri" pitchFamily="34" charset="0"/>
              </a:rPr>
              <a:t>faithful to each other</a:t>
            </a:r>
            <a:r>
              <a:rPr lang="en-US" sz="2400" dirty="0">
                <a:latin typeface="Calibri" pitchFamily="34" charset="0"/>
              </a:rPr>
              <a:t>.</a:t>
            </a:r>
            <a:endParaRPr lang="el-GR" sz="2000" dirty="0">
              <a:latin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39595-8B17-548F-97AB-DF05A4D7CC39}"/>
              </a:ext>
            </a:extLst>
          </p:cNvPr>
          <p:cNvSpPr txBox="1"/>
          <p:nvPr/>
        </p:nvSpPr>
        <p:spPr>
          <a:xfrm>
            <a:off x="1976511" y="5163704"/>
            <a:ext cx="90744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Independencies stem from the causal structure, are not accidental properties of the parameters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415537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55438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</a:t>
                      </a:r>
                      <a:r>
                        <a:rPr lang="en-US" sz="1050" strike="noStrike" baseline="0" dirty="0"/>
                        <a:t> Teeth, Smoking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CVD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Protein X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93002" y="2543550"/>
            <a:ext cx="3102795" cy="262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165" y="5260565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Smoking, CVD are the </a:t>
            </a:r>
            <a:r>
              <a:rPr lang="en-US" dirty="0">
                <a:solidFill>
                  <a:srgbClr val="0000FF"/>
                </a:solidFill>
              </a:rPr>
              <a:t>least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" name="Oval 2"/>
          <p:cNvSpPr/>
          <p:nvPr/>
        </p:nvSpPr>
        <p:spPr>
          <a:xfrm>
            <a:off x="1955785" y="3173346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1518" y="5700027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Adjacent(Smoking)\CVD= {Yellow Teeth, Protein X}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2850" y="6069359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Smoking, Yellow Teeth are the </a:t>
            </a:r>
            <a:r>
              <a:rPr lang="en-US" dirty="0">
                <a:solidFill>
                  <a:srgbClr val="00B050"/>
                </a:solidFill>
              </a:rPr>
              <a:t>most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55791" y="1535578"/>
            <a:ext cx="3102795" cy="2927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09845"/>
              </p:ext>
            </p:extLst>
          </p:nvPr>
        </p:nvGraphicFramePr>
        <p:xfrm>
          <a:off x="8265912" y="1281919"/>
          <a:ext cx="3145851" cy="1264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Oval 40"/>
          <p:cNvSpPr/>
          <p:nvPr/>
        </p:nvSpPr>
        <p:spPr>
          <a:xfrm>
            <a:off x="116824" y="3145221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901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99" name="AutoShape 7"/>
          <p:cNvCxnSpPr>
            <a:cxnSpLocks noChangeShapeType="1"/>
            <a:stCxn id="112" idx="2"/>
            <a:endCxn id="117" idx="1"/>
          </p:cNvCxnSpPr>
          <p:nvPr/>
        </p:nvCxnSpPr>
        <p:spPr bwMode="auto">
          <a:xfrm>
            <a:off x="1860297" y="3042946"/>
            <a:ext cx="457809" cy="1476378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86882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</a:t>
                      </a:r>
                      <a:r>
                        <a:rPr lang="en-US" sz="1050" strike="noStrike" baseline="0" dirty="0"/>
                        <a:t> Teeth, Smoking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CVD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Protein X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93002" y="2543550"/>
            <a:ext cx="3102795" cy="262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165" y="5260565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Smoking, CVD are the </a:t>
            </a:r>
            <a:r>
              <a:rPr lang="en-US" dirty="0">
                <a:solidFill>
                  <a:srgbClr val="0000FF"/>
                </a:solidFill>
              </a:rPr>
              <a:t>least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" name="Oval 2"/>
          <p:cNvSpPr/>
          <p:nvPr/>
        </p:nvSpPr>
        <p:spPr>
          <a:xfrm>
            <a:off x="1955785" y="3173346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1518" y="5700027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Adjacent(Smoking)\CVD= {Yellow Teeth, Protein X}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2850" y="6069359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Smoking, Protein X are the </a:t>
            </a:r>
            <a:r>
              <a:rPr lang="en-US" dirty="0">
                <a:solidFill>
                  <a:srgbClr val="00B050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most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57734" y="3042946"/>
            <a:ext cx="3102795" cy="2927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21993"/>
              </p:ext>
            </p:extLst>
          </p:nvPr>
        </p:nvGraphicFramePr>
        <p:xfrm>
          <a:off x="8265912" y="1281919"/>
          <a:ext cx="3145851" cy="151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0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2915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</a:t>
                      </a:r>
                      <a:r>
                        <a:rPr lang="en-US" sz="1050" strike="noStrike" baseline="0" dirty="0"/>
                        <a:t> Teeth, Smoking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CVD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Protein X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179" y="3554847"/>
            <a:ext cx="3102795" cy="262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165" y="5260565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CVD, Protein X are the </a:t>
            </a:r>
            <a:r>
              <a:rPr lang="en-US" dirty="0">
                <a:solidFill>
                  <a:srgbClr val="0000FF"/>
                </a:solidFill>
              </a:rPr>
              <a:t>least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1518" y="5700027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Adjacent(CVD)\Protein X = {}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28969"/>
              </p:ext>
            </p:extLst>
          </p:nvPr>
        </p:nvGraphicFramePr>
        <p:xfrm>
          <a:off x="8265912" y="1281919"/>
          <a:ext cx="3145851" cy="151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06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cxnSp>
        <p:nvCxnSpPr>
          <p:cNvPr id="100" name="AutoShape 7"/>
          <p:cNvCxnSpPr>
            <a:cxnSpLocks noChangeShapeType="1"/>
            <a:stCxn id="112" idx="2"/>
            <a:endCxn id="116" idx="0"/>
          </p:cNvCxnSpPr>
          <p:nvPr/>
        </p:nvCxnSpPr>
        <p:spPr bwMode="auto">
          <a:xfrm>
            <a:off x="1860297" y="3042946"/>
            <a:ext cx="857912" cy="4679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AutoShape 16"/>
          <p:cNvCxnSpPr>
            <a:cxnSpLocks noChangeShapeType="1"/>
            <a:stCxn id="116" idx="2"/>
            <a:endCxn id="117" idx="0"/>
          </p:cNvCxnSpPr>
          <p:nvPr/>
        </p:nvCxnSpPr>
        <p:spPr bwMode="auto">
          <a:xfrm>
            <a:off x="2718209" y="4140201"/>
            <a:ext cx="10" cy="225234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" name="AutoShape 20"/>
          <p:cNvCxnSpPr>
            <a:cxnSpLocks noChangeShapeType="1"/>
            <a:stCxn id="110" idx="2"/>
            <a:endCxn id="116" idx="0"/>
          </p:cNvCxnSpPr>
          <p:nvPr/>
        </p:nvCxnSpPr>
        <p:spPr bwMode="auto">
          <a:xfrm flipH="1">
            <a:off x="2718209" y="3071471"/>
            <a:ext cx="776266" cy="4394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18106" y="4365435"/>
            <a:ext cx="854289" cy="665066"/>
            <a:chOff x="6986306" y="3521720"/>
            <a:chExt cx="930983" cy="800975"/>
          </a:xfrm>
        </p:grpSpPr>
        <p:sp>
          <p:nvSpPr>
            <p:cNvPr id="117" name="Text Box 12"/>
            <p:cNvSpPr txBox="1">
              <a:spLocks noChangeArrowheads="1"/>
            </p:cNvSpPr>
            <p:nvPr/>
          </p:nvSpPr>
          <p:spPr bwMode="auto">
            <a:xfrm>
              <a:off x="6986306" y="3521720"/>
              <a:ext cx="872066" cy="370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CVD</a:t>
              </a:r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9" t="9507" r="9167" b="6790"/>
            <a:stretch/>
          </p:blipFill>
          <p:spPr>
            <a:xfrm>
              <a:off x="7045222" y="3828742"/>
              <a:ext cx="872067" cy="493953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2303190" y="3510933"/>
            <a:ext cx="1639267" cy="629268"/>
            <a:chOff x="6424873" y="2488835"/>
            <a:chExt cx="1962653" cy="757861"/>
          </a:xfrm>
        </p:grpSpPr>
        <p:sp>
          <p:nvSpPr>
            <p:cNvPr id="115" name="Text Box 17"/>
            <p:cNvSpPr txBox="1">
              <a:spLocks noChangeArrowheads="1"/>
            </p:cNvSpPr>
            <p:nvPr/>
          </p:nvSpPr>
          <p:spPr bwMode="auto">
            <a:xfrm>
              <a:off x="7308309" y="2600028"/>
              <a:ext cx="1079217" cy="556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/>
                <a:t>Levels of Protein X</a:t>
              </a:r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873" y="2488835"/>
              <a:ext cx="993782" cy="757861"/>
            </a:xfrm>
            <a:prstGeom prst="rect">
              <a:avLst/>
            </a:prstGeom>
          </p:spPr>
        </p:pic>
      </p:grpSp>
      <p:grpSp>
        <p:nvGrpSpPr>
          <p:cNvPr id="105" name="Group 104"/>
          <p:cNvGrpSpPr/>
          <p:nvPr/>
        </p:nvGrpSpPr>
        <p:grpSpPr>
          <a:xfrm>
            <a:off x="363635" y="3466801"/>
            <a:ext cx="1235416" cy="629253"/>
            <a:chOff x="5647016" y="3141659"/>
            <a:chExt cx="1346326" cy="757843"/>
          </a:xfrm>
        </p:grpSpPr>
        <p:sp>
          <p:nvSpPr>
            <p:cNvPr id="113" name="Text Box 11"/>
            <p:cNvSpPr txBox="1">
              <a:spLocks noChangeArrowheads="1"/>
            </p:cNvSpPr>
            <p:nvPr/>
          </p:nvSpPr>
          <p:spPr bwMode="auto">
            <a:xfrm>
              <a:off x="6147342" y="3235732"/>
              <a:ext cx="846000" cy="630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Yellow </a:t>
              </a:r>
            </a:p>
            <a:p>
              <a:pPr algn="ctr"/>
              <a:r>
                <a:rPr lang="en-US" sz="1400" dirty="0"/>
                <a:t>Teeth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494"/>
            <a:stretch/>
          </p:blipFill>
          <p:spPr>
            <a:xfrm rot="5400000">
              <a:off x="5571338" y="3217337"/>
              <a:ext cx="757843" cy="606488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1382509" y="2097088"/>
            <a:ext cx="1074730" cy="945858"/>
            <a:chOff x="5983966" y="1032939"/>
            <a:chExt cx="1171214" cy="1139147"/>
          </a:xfrm>
        </p:grpSpPr>
        <p:sp>
          <p:nvSpPr>
            <p:cNvPr id="111" name="Text Box 10"/>
            <p:cNvSpPr txBox="1">
              <a:spLocks noChangeArrowheads="1"/>
            </p:cNvSpPr>
            <p:nvPr/>
          </p:nvSpPr>
          <p:spPr bwMode="auto">
            <a:xfrm>
              <a:off x="6124530" y="1032939"/>
              <a:ext cx="1030650" cy="37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Smoking</a:t>
              </a: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966" y="1345938"/>
              <a:ext cx="1041363" cy="826148"/>
            </a:xfrm>
            <a:prstGeom prst="rect">
              <a:avLst/>
            </a:prstGeom>
          </p:spPr>
        </p:pic>
      </p:grpSp>
      <p:grpSp>
        <p:nvGrpSpPr>
          <p:cNvPr id="107" name="Group 106"/>
          <p:cNvGrpSpPr/>
          <p:nvPr/>
        </p:nvGrpSpPr>
        <p:grpSpPr>
          <a:xfrm>
            <a:off x="2920823" y="2101732"/>
            <a:ext cx="1147304" cy="969739"/>
            <a:chOff x="7915661" y="1073632"/>
            <a:chExt cx="1250303" cy="1167909"/>
          </a:xfrm>
        </p:grpSpPr>
        <p:sp>
          <p:nvSpPr>
            <p:cNvPr id="109" name="Text Box 18"/>
            <p:cNvSpPr txBox="1">
              <a:spLocks noChangeArrowheads="1"/>
            </p:cNvSpPr>
            <p:nvPr/>
          </p:nvSpPr>
          <p:spPr bwMode="auto">
            <a:xfrm>
              <a:off x="7915661" y="1073632"/>
              <a:ext cx="1250303" cy="37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Medicine Y</a:t>
              </a: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06"/>
            <a:stretch/>
          </p:blipFill>
          <p:spPr>
            <a:xfrm>
              <a:off x="8045512" y="1416228"/>
              <a:ext cx="990600" cy="825313"/>
            </a:xfrm>
            <a:prstGeom prst="rect">
              <a:avLst/>
            </a:prstGeom>
          </p:spPr>
        </p:pic>
      </p:grpSp>
      <p:cxnSp>
        <p:nvCxnSpPr>
          <p:cNvPr id="108" name="AutoShape 14"/>
          <p:cNvCxnSpPr>
            <a:cxnSpLocks noChangeShapeType="1"/>
            <a:stCxn id="112" idx="2"/>
          </p:cNvCxnSpPr>
          <p:nvPr/>
        </p:nvCxnSpPr>
        <p:spPr bwMode="auto">
          <a:xfrm flipH="1">
            <a:off x="945404" y="3042946"/>
            <a:ext cx="914893" cy="4117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14056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</a:t>
                      </a:r>
                      <a:r>
                        <a:rPr lang="en-US" sz="1050" strike="noStrike" baseline="0" dirty="0"/>
                        <a:t> Teeth, Smoking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CVD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Protein X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179" y="3554847"/>
            <a:ext cx="3102795" cy="262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1518" y="5700027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Adjacent(Protein X)\CVD= {Smoking, Medicine Y}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265912" y="1281919"/>
          <a:ext cx="3145851" cy="151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7165" y="5260565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CVD, Protein X are the </a:t>
            </a:r>
            <a:r>
              <a:rPr lang="en-US" dirty="0">
                <a:solidFill>
                  <a:srgbClr val="0000FF"/>
                </a:solidFill>
              </a:rPr>
              <a:t>least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4" name="Oval 33"/>
          <p:cNvSpPr/>
          <p:nvPr/>
        </p:nvSpPr>
        <p:spPr>
          <a:xfrm>
            <a:off x="995653" y="2038236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92107" y="2068101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44388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</a:t>
                      </a:r>
                      <a:r>
                        <a:rPr lang="en-US" sz="1050" strike="noStrike" baseline="0" dirty="0"/>
                        <a:t> Teeth, Smoking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CVD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Protein X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179" y="3554847"/>
            <a:ext cx="3102795" cy="262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1518" y="5700027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Adjacent(Protein X)\CVD= {Smoking, Medicine Y}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68640"/>
              </p:ext>
            </p:extLst>
          </p:nvPr>
        </p:nvGraphicFramePr>
        <p:xfrm>
          <a:off x="8265912" y="1281919"/>
          <a:ext cx="3145851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Smoking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7165" y="5260565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CVD, Protein X are the </a:t>
            </a:r>
            <a:r>
              <a:rPr lang="en-US" dirty="0">
                <a:solidFill>
                  <a:srgbClr val="0000FF"/>
                </a:solidFill>
              </a:rPr>
              <a:t>least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850" y="6069359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Protein X, Smoking are the </a:t>
            </a:r>
            <a:r>
              <a:rPr lang="en-US" dirty="0">
                <a:solidFill>
                  <a:srgbClr val="00B050"/>
                </a:solidFill>
              </a:rPr>
              <a:t>most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57734" y="3042946"/>
            <a:ext cx="3102795" cy="2927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95653" y="2038236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92107" y="2068101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37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14780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</a:t>
                      </a:r>
                      <a:r>
                        <a:rPr lang="en-US" sz="1050" strike="noStrike" baseline="0" dirty="0"/>
                        <a:t> Teeth, Smoking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CVD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Protein X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179" y="3554847"/>
            <a:ext cx="3102795" cy="26267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1518" y="5700027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Adjacent(Protein X)\CVD= {Smoking, Medicine Y}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54737"/>
              </p:ext>
            </p:extLst>
          </p:nvPr>
        </p:nvGraphicFramePr>
        <p:xfrm>
          <a:off x="8265912" y="1281919"/>
          <a:ext cx="3145851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Smoking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7165" y="5260565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CVD, Protein X are the </a:t>
            </a:r>
            <a:r>
              <a:rPr lang="en-US" dirty="0">
                <a:solidFill>
                  <a:srgbClr val="0000FF"/>
                </a:solidFill>
              </a:rPr>
              <a:t>least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850" y="6069359"/>
            <a:ext cx="64070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Protein X, Medicine Y are the next </a:t>
            </a:r>
            <a:r>
              <a:rPr lang="en-US" dirty="0">
                <a:solidFill>
                  <a:srgbClr val="00B050"/>
                </a:solidFill>
              </a:rPr>
              <a:t>most</a:t>
            </a:r>
            <a:r>
              <a:rPr lang="en-US" dirty="0">
                <a:solidFill>
                  <a:schemeClr val="tx1"/>
                </a:solidFill>
              </a:rPr>
              <a:t> associated variables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57734" y="3791332"/>
            <a:ext cx="3102795" cy="2927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95653" y="2038236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92107" y="2068101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039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</a:t>
                      </a:r>
                      <a:r>
                        <a:rPr lang="en-US" sz="1050" strike="noStrike" baseline="0" dirty="0"/>
                        <a:t> Teeth, Smoking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CVD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Protein X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/>
                        <a:t>Smoking,</a:t>
                      </a:r>
                      <a:r>
                        <a:rPr lang="en-US" sz="1050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k=1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32088"/>
              </p:ext>
            </p:extLst>
          </p:nvPr>
        </p:nvGraphicFramePr>
        <p:xfrm>
          <a:off x="8265912" y="1281919"/>
          <a:ext cx="3145851" cy="3025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Smoking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Y, Protein X|CVD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 Protein X | Yellow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 Protein X|CVD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Yellow Teeth,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Smoking|Protein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4" name="Oval 33"/>
          <p:cNvSpPr/>
          <p:nvPr/>
        </p:nvSpPr>
        <p:spPr>
          <a:xfrm>
            <a:off x="995653" y="2038236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92107" y="2068101"/>
            <a:ext cx="1561672" cy="1263721"/>
          </a:xfrm>
          <a:prstGeom prst="ellipse">
            <a:avLst/>
          </a:prstGeom>
          <a:solidFill>
            <a:srgbClr val="CBDE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89138" y="4928139"/>
            <a:ext cx="1029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</p:spTree>
    <p:extLst>
      <p:ext uri="{BB962C8B-B14F-4D97-AF65-F5344CB8AC3E}">
        <p14:creationId xmlns:p14="http://schemas.microsoft.com/office/powerpoint/2010/main" val="11483127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47393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</a:t>
                      </a:r>
                      <a:r>
                        <a:rPr lang="en-US" sz="1050" strike="sngStrike" baseline="0" dirty="0"/>
                        <a:t> Teeth, Smoking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CVD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Protein X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Smoking,</a:t>
                      </a:r>
                      <a:r>
                        <a:rPr lang="en-US" sz="1050" strike="sngStrike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k=2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34102"/>
              </p:ext>
            </p:extLst>
          </p:nvPr>
        </p:nvGraphicFramePr>
        <p:xfrm>
          <a:off x="8265912" y="1281919"/>
          <a:ext cx="3145851" cy="3025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Smoking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Y, Protein X|CVD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 Protein X | Yellow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 Protein X|CVD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Yellow Teeth,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Smoking|Protein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3634" y="5393268"/>
            <a:ext cx="44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Protein X </a:t>
            </a:r>
            <a:r>
              <a:rPr lang="en-US"/>
              <a:t>has two neighbors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0447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40240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</a:t>
                      </a:r>
                      <a:r>
                        <a:rPr lang="en-US" sz="1050" strike="sngStrike" baseline="0" dirty="0"/>
                        <a:t> Teeth, Smoking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CVD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Protein X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Smoking,</a:t>
                      </a:r>
                      <a:r>
                        <a:rPr lang="en-US" sz="1050" strike="sngStrike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0678"/>
              </p:ext>
            </p:extLst>
          </p:nvPr>
        </p:nvGraphicFramePr>
        <p:xfrm>
          <a:off x="5695433" y="4924278"/>
          <a:ext cx="3339526" cy="101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Protein X| Smoking,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, Protein X|CVD,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Y, Protein X| Smoking, CVD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34102"/>
              </p:ext>
            </p:extLst>
          </p:nvPr>
        </p:nvGraphicFramePr>
        <p:xfrm>
          <a:off x="8265912" y="1281919"/>
          <a:ext cx="3145851" cy="3025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Smoking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Y, Protein X|CVD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 Protein X | Yellow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 Protein X|CVD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Yellow Teeth,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Smoking|Protein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63634" y="5393268"/>
            <a:ext cx="44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Protein X has two neighbors</a:t>
            </a:r>
          </a:p>
        </p:txBody>
      </p:sp>
    </p:spTree>
    <p:extLst>
      <p:ext uri="{BB962C8B-B14F-4D97-AF65-F5344CB8AC3E}">
        <p14:creationId xmlns:p14="http://schemas.microsoft.com/office/powerpoint/2010/main" val="32789680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661825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</a:t>
                      </a:r>
                      <a:r>
                        <a:rPr lang="en-US" sz="1050" strike="sngStrike" baseline="0" dirty="0"/>
                        <a:t> Teeth, Smoking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CVD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Yellow Teeth,</a:t>
                      </a:r>
                      <a:r>
                        <a:rPr lang="en-US" sz="1050" strike="sngStrike" baseline="0" dirty="0"/>
                        <a:t> Protein X</a:t>
                      </a:r>
                      <a:endParaRPr lang="en-US" sz="10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Smoking,</a:t>
                      </a:r>
                      <a:r>
                        <a:rPr lang="en-US" sz="1050" strike="sngStrike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sng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sngStrike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sngStrike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k=3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695433" y="4924278"/>
          <a:ext cx="3339526" cy="101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Protein X| Smoking,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, Protein X|CVD,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Y, Protein X| Smoking, CVD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265912" y="1281919"/>
          <a:ext cx="3145851" cy="3025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Smoking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Y, Protein X|CVD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 Protein X | Yellow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 Protein X|CVD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Yellow Teeth,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Smoking|Protein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63634" y="5393268"/>
            <a:ext cx="44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variable has four neighbors.</a:t>
            </a:r>
          </a:p>
        </p:txBody>
      </p:sp>
    </p:spTree>
    <p:extLst>
      <p:ext uri="{BB962C8B-B14F-4D97-AF65-F5344CB8AC3E}">
        <p14:creationId xmlns:p14="http://schemas.microsoft.com/office/powerpoint/2010/main" val="72055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Faithfulness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7</a:t>
            </a:fld>
            <a:endParaRPr lang="el-GR"/>
          </a:p>
        </p:txBody>
      </p:sp>
      <p:sp>
        <p:nvSpPr>
          <p:cNvPr id="6" name="Oval 5"/>
          <p:cNvSpPr/>
          <p:nvPr/>
        </p:nvSpPr>
        <p:spPr>
          <a:xfrm>
            <a:off x="2161308" y="2774373"/>
            <a:ext cx="1184566" cy="654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</a:t>
            </a:r>
          </a:p>
        </p:txBody>
      </p:sp>
      <p:sp>
        <p:nvSpPr>
          <p:cNvPr id="7" name="Oval 6"/>
          <p:cNvSpPr/>
          <p:nvPr/>
        </p:nvSpPr>
        <p:spPr>
          <a:xfrm>
            <a:off x="3591788" y="1520506"/>
            <a:ext cx="1634837" cy="7013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Sunscreen</a:t>
            </a:r>
          </a:p>
        </p:txBody>
      </p:sp>
      <p:sp>
        <p:nvSpPr>
          <p:cNvPr id="8" name="Oval 7"/>
          <p:cNvSpPr/>
          <p:nvPr/>
        </p:nvSpPr>
        <p:spPr>
          <a:xfrm>
            <a:off x="5818909" y="2712028"/>
            <a:ext cx="1735282" cy="654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Melanoma</a:t>
            </a:r>
          </a:p>
        </p:txBody>
      </p:sp>
      <p:cxnSp>
        <p:nvCxnSpPr>
          <p:cNvPr id="10" name="Straight Arrow Connector 9"/>
          <p:cNvCxnSpPr>
            <a:stCxn id="6" idx="7"/>
            <a:endCxn id="7" idx="3"/>
          </p:cNvCxnSpPr>
          <p:nvPr/>
        </p:nvCxnSpPr>
        <p:spPr>
          <a:xfrm flipV="1">
            <a:off x="3172398" y="2119177"/>
            <a:ext cx="658806" cy="7510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8" idx="0"/>
          </p:cNvCxnSpPr>
          <p:nvPr/>
        </p:nvCxnSpPr>
        <p:spPr>
          <a:xfrm>
            <a:off x="4987209" y="2119177"/>
            <a:ext cx="1699341" cy="59285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 flipV="1">
            <a:off x="3345874" y="3039342"/>
            <a:ext cx="2473035" cy="623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Plus 18"/>
          <p:cNvSpPr/>
          <p:nvPr/>
        </p:nvSpPr>
        <p:spPr>
          <a:xfrm>
            <a:off x="2977978" y="2177273"/>
            <a:ext cx="367896" cy="33213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4579584" y="3270788"/>
            <a:ext cx="367896" cy="33213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5679496" y="1981454"/>
            <a:ext cx="277091" cy="247978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43403" y="5226908"/>
            <a:ext cx="603899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parameters do not cancel each other out!</a:t>
            </a:r>
          </a:p>
        </p:txBody>
      </p:sp>
    </p:spTree>
    <p:extLst>
      <p:ext uri="{BB962C8B-B14F-4D97-AF65-F5344CB8AC3E}">
        <p14:creationId xmlns:p14="http://schemas.microsoft.com/office/powerpoint/2010/main" val="28736761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61111"/>
              </p:ext>
            </p:extLst>
          </p:nvPr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</a:t>
                      </a:r>
                      <a:r>
                        <a:rPr lang="en-US" sz="1050" strike="noStrike" baseline="0" dirty="0"/>
                        <a:t> Teeth, Smoking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 Teeth,</a:t>
                      </a:r>
                      <a:r>
                        <a:rPr lang="en-US" sz="1050" strike="noStrike" baseline="0" dirty="0"/>
                        <a:t> CVD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/>
                        <a:t>Yellow Teeth,</a:t>
                      </a:r>
                      <a:r>
                        <a:rPr lang="en-US" sz="1050" strike="noStrike" baseline="0" dirty="0"/>
                        <a:t> Protein X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Smoking,</a:t>
                      </a:r>
                      <a:r>
                        <a:rPr lang="en-US" sz="1050" strike="noStrike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7803"/>
              </p:ext>
            </p:extLst>
          </p:nvPr>
        </p:nvGraphicFramePr>
        <p:xfrm>
          <a:off x="5695433" y="4924278"/>
          <a:ext cx="3339526" cy="101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Protein X| Smoking,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, Protein X|CVD,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Y, Protein X| Smoking, CVD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7" y="5116894"/>
            <a:ext cx="5092299" cy="646331"/>
          </a:xfrm>
          <a:prstGeom prst="rect">
            <a:avLst/>
          </a:prstGeom>
          <a:solidFill>
            <a:srgbClr val="CBDEEB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have (correctly) identified the skeleton of your graph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165" y="6000246"/>
            <a:ext cx="5249315" cy="646331"/>
          </a:xfrm>
          <a:prstGeom prst="rect">
            <a:avLst/>
          </a:prstGeom>
          <a:solidFill>
            <a:srgbClr val="CBDEEB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causal discovery, you also want to identify some edge directions!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34102"/>
              </p:ext>
            </p:extLst>
          </p:nvPr>
        </p:nvGraphicFramePr>
        <p:xfrm>
          <a:off x="8265912" y="1281919"/>
          <a:ext cx="3145851" cy="3025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Smoking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Y, Protein X|CVD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 Protein X | Yellow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 Protein X|CVD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Yellow Teeth,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Smoking|Protein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030372"/>
            <a:ext cx="367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more edges can be removed.</a:t>
            </a:r>
          </a:p>
        </p:txBody>
      </p:sp>
    </p:spTree>
    <p:extLst>
      <p:ext uri="{BB962C8B-B14F-4D97-AF65-F5344CB8AC3E}">
        <p14:creationId xmlns:p14="http://schemas.microsoft.com/office/powerpoint/2010/main" val="30109163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27920"/>
              </p:ext>
            </p:extLst>
          </p:nvPr>
        </p:nvGraphicFramePr>
        <p:xfrm>
          <a:off x="5126908" y="1291855"/>
          <a:ext cx="2564448" cy="279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Yellow</a:t>
                      </a:r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Teeth, Smoking</a:t>
                      </a:r>
                      <a:endParaRPr lang="en-US" sz="1050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CVD</a:t>
                      </a:r>
                      <a:endParaRPr lang="en-US" sz="1050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Protein X</a:t>
                      </a:r>
                      <a:endParaRPr lang="en-US" sz="1050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200" b="1" strike="noStrike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200" b="1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2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trike="noStrike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Smoking,</a:t>
                      </a:r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695433" y="4924278"/>
          <a:ext cx="3339526" cy="101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CVD,</a:t>
                      </a:r>
                      <a:r>
                        <a:rPr lang="en-US" sz="105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Protein X| Smoking, Medicine Y</a:t>
                      </a:r>
                      <a:endParaRPr 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Smoking</a:t>
                      </a:r>
                      <a:r>
                        <a:rPr lang="en-US" sz="105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Protein X|CVD, Medicine Y</a:t>
                      </a:r>
                      <a:endParaRPr 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Y, Protein X| Smoking, CVD</a:t>
                      </a:r>
                      <a:endParaRPr 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962" y="1162390"/>
            <a:ext cx="369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Smoking and Medicine Y are independent given the empty set.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633" y="5157627"/>
            <a:ext cx="4958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Levels of Protein X was a non-collider on the path Smoking – Protein X – Medicine Y the path would be d-connecting given the empty set</a:t>
            </a:r>
          </a:p>
        </p:txBody>
      </p:sp>
      <p:sp>
        <p:nvSpPr>
          <p:cNvPr id="6" name="Freeform 5"/>
          <p:cNvSpPr/>
          <p:nvPr/>
        </p:nvSpPr>
        <p:spPr>
          <a:xfrm>
            <a:off x="1069205" y="2099728"/>
            <a:ext cx="3174715" cy="2085655"/>
          </a:xfrm>
          <a:custGeom>
            <a:avLst/>
            <a:gdLst>
              <a:gd name="connsiteX0" fmla="*/ 113016 w 3298005"/>
              <a:gd name="connsiteY0" fmla="*/ 0 h 2065106"/>
              <a:gd name="connsiteX1" fmla="*/ 0 w 3298005"/>
              <a:gd name="connsiteY1" fmla="*/ 719191 h 2065106"/>
              <a:gd name="connsiteX2" fmla="*/ 1356189 w 3298005"/>
              <a:gd name="connsiteY2" fmla="*/ 2065106 h 2065106"/>
              <a:gd name="connsiteX3" fmla="*/ 2424702 w 3298005"/>
              <a:gd name="connsiteY3" fmla="*/ 1993187 h 2065106"/>
              <a:gd name="connsiteX4" fmla="*/ 3298005 w 3298005"/>
              <a:gd name="connsiteY4" fmla="*/ 1099335 h 2065106"/>
              <a:gd name="connsiteX5" fmla="*/ 3174715 w 3298005"/>
              <a:gd name="connsiteY5" fmla="*/ 71919 h 2065106"/>
              <a:gd name="connsiteX6" fmla="*/ 1952090 w 3298005"/>
              <a:gd name="connsiteY6" fmla="*/ 41097 h 2065106"/>
              <a:gd name="connsiteX7" fmla="*/ 1787704 w 3298005"/>
              <a:gd name="connsiteY7" fmla="*/ 945223 h 2065106"/>
              <a:gd name="connsiteX8" fmla="*/ 1304818 w 3298005"/>
              <a:gd name="connsiteY8" fmla="*/ 143838 h 2065106"/>
              <a:gd name="connsiteX9" fmla="*/ 113016 w 3298005"/>
              <a:gd name="connsiteY9" fmla="*/ 0 h 2065106"/>
              <a:gd name="connsiteX0" fmla="*/ 113016 w 3298005"/>
              <a:gd name="connsiteY0" fmla="*/ 20549 h 2085655"/>
              <a:gd name="connsiteX1" fmla="*/ 0 w 3298005"/>
              <a:gd name="connsiteY1" fmla="*/ 739740 h 2085655"/>
              <a:gd name="connsiteX2" fmla="*/ 1356189 w 3298005"/>
              <a:gd name="connsiteY2" fmla="*/ 2085655 h 2085655"/>
              <a:gd name="connsiteX3" fmla="*/ 2424702 w 3298005"/>
              <a:gd name="connsiteY3" fmla="*/ 2013736 h 2085655"/>
              <a:gd name="connsiteX4" fmla="*/ 3298005 w 3298005"/>
              <a:gd name="connsiteY4" fmla="*/ 1119884 h 2085655"/>
              <a:gd name="connsiteX5" fmla="*/ 3174715 w 3298005"/>
              <a:gd name="connsiteY5" fmla="*/ 92468 h 2085655"/>
              <a:gd name="connsiteX6" fmla="*/ 1952090 w 3298005"/>
              <a:gd name="connsiteY6" fmla="*/ 61646 h 2085655"/>
              <a:gd name="connsiteX7" fmla="*/ 1787704 w 3298005"/>
              <a:gd name="connsiteY7" fmla="*/ 965772 h 2085655"/>
              <a:gd name="connsiteX8" fmla="*/ 1191802 w 3298005"/>
              <a:gd name="connsiteY8" fmla="*/ 0 h 2085655"/>
              <a:gd name="connsiteX9" fmla="*/ 113016 w 3298005"/>
              <a:gd name="connsiteY9" fmla="*/ 20549 h 2085655"/>
              <a:gd name="connsiteX0" fmla="*/ 113016 w 3298005"/>
              <a:gd name="connsiteY0" fmla="*/ 20549 h 2085655"/>
              <a:gd name="connsiteX1" fmla="*/ 0 w 3298005"/>
              <a:gd name="connsiteY1" fmla="*/ 739740 h 2085655"/>
              <a:gd name="connsiteX2" fmla="*/ 1356189 w 3298005"/>
              <a:gd name="connsiteY2" fmla="*/ 2085655 h 2085655"/>
              <a:gd name="connsiteX3" fmla="*/ 2835669 w 3298005"/>
              <a:gd name="connsiteY3" fmla="*/ 1972639 h 2085655"/>
              <a:gd name="connsiteX4" fmla="*/ 3298005 w 3298005"/>
              <a:gd name="connsiteY4" fmla="*/ 1119884 h 2085655"/>
              <a:gd name="connsiteX5" fmla="*/ 3174715 w 3298005"/>
              <a:gd name="connsiteY5" fmla="*/ 92468 h 2085655"/>
              <a:gd name="connsiteX6" fmla="*/ 1952090 w 3298005"/>
              <a:gd name="connsiteY6" fmla="*/ 61646 h 2085655"/>
              <a:gd name="connsiteX7" fmla="*/ 1787704 w 3298005"/>
              <a:gd name="connsiteY7" fmla="*/ 965772 h 2085655"/>
              <a:gd name="connsiteX8" fmla="*/ 1191802 w 3298005"/>
              <a:gd name="connsiteY8" fmla="*/ 0 h 2085655"/>
              <a:gd name="connsiteX9" fmla="*/ 113016 w 3298005"/>
              <a:gd name="connsiteY9" fmla="*/ 20549 h 2085655"/>
              <a:gd name="connsiteX0" fmla="*/ 113016 w 3174715"/>
              <a:gd name="connsiteY0" fmla="*/ 20549 h 2085655"/>
              <a:gd name="connsiteX1" fmla="*/ 0 w 3174715"/>
              <a:gd name="connsiteY1" fmla="*/ 739740 h 2085655"/>
              <a:gd name="connsiteX2" fmla="*/ 1356189 w 3174715"/>
              <a:gd name="connsiteY2" fmla="*/ 2085655 h 2085655"/>
              <a:gd name="connsiteX3" fmla="*/ 2835669 w 3174715"/>
              <a:gd name="connsiteY3" fmla="*/ 1972639 h 2085655"/>
              <a:gd name="connsiteX4" fmla="*/ 2948683 w 3174715"/>
              <a:gd name="connsiteY4" fmla="*/ 1078787 h 2085655"/>
              <a:gd name="connsiteX5" fmla="*/ 3174715 w 3174715"/>
              <a:gd name="connsiteY5" fmla="*/ 92468 h 2085655"/>
              <a:gd name="connsiteX6" fmla="*/ 1952090 w 3174715"/>
              <a:gd name="connsiteY6" fmla="*/ 61646 h 2085655"/>
              <a:gd name="connsiteX7" fmla="*/ 1787704 w 3174715"/>
              <a:gd name="connsiteY7" fmla="*/ 965772 h 2085655"/>
              <a:gd name="connsiteX8" fmla="*/ 1191802 w 3174715"/>
              <a:gd name="connsiteY8" fmla="*/ 0 h 2085655"/>
              <a:gd name="connsiteX9" fmla="*/ 113016 w 3174715"/>
              <a:gd name="connsiteY9" fmla="*/ 20549 h 2085655"/>
              <a:gd name="connsiteX0" fmla="*/ 113016 w 3174715"/>
              <a:gd name="connsiteY0" fmla="*/ 20549 h 2085655"/>
              <a:gd name="connsiteX1" fmla="*/ 0 w 3174715"/>
              <a:gd name="connsiteY1" fmla="*/ 739740 h 2085655"/>
              <a:gd name="connsiteX2" fmla="*/ 1356189 w 3174715"/>
              <a:gd name="connsiteY2" fmla="*/ 2085655 h 2085655"/>
              <a:gd name="connsiteX3" fmla="*/ 2835669 w 3174715"/>
              <a:gd name="connsiteY3" fmla="*/ 1972639 h 2085655"/>
              <a:gd name="connsiteX4" fmla="*/ 3000053 w 3174715"/>
              <a:gd name="connsiteY4" fmla="*/ 1078787 h 2085655"/>
              <a:gd name="connsiteX5" fmla="*/ 3174715 w 3174715"/>
              <a:gd name="connsiteY5" fmla="*/ 92468 h 2085655"/>
              <a:gd name="connsiteX6" fmla="*/ 1952090 w 3174715"/>
              <a:gd name="connsiteY6" fmla="*/ 61646 h 2085655"/>
              <a:gd name="connsiteX7" fmla="*/ 1787704 w 3174715"/>
              <a:gd name="connsiteY7" fmla="*/ 965772 h 2085655"/>
              <a:gd name="connsiteX8" fmla="*/ 1191802 w 3174715"/>
              <a:gd name="connsiteY8" fmla="*/ 0 h 2085655"/>
              <a:gd name="connsiteX9" fmla="*/ 113016 w 3174715"/>
              <a:gd name="connsiteY9" fmla="*/ 20549 h 208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4715" h="2085655">
                <a:moveTo>
                  <a:pt x="113016" y="20549"/>
                </a:moveTo>
                <a:lnTo>
                  <a:pt x="0" y="739740"/>
                </a:lnTo>
                <a:lnTo>
                  <a:pt x="1356189" y="2085655"/>
                </a:lnTo>
                <a:lnTo>
                  <a:pt x="2835669" y="1972639"/>
                </a:lnTo>
                <a:lnTo>
                  <a:pt x="3000053" y="1078787"/>
                </a:lnTo>
                <a:lnTo>
                  <a:pt x="3174715" y="92468"/>
                </a:lnTo>
                <a:lnTo>
                  <a:pt x="1952090" y="61646"/>
                </a:lnTo>
                <a:lnTo>
                  <a:pt x="1787704" y="965772"/>
                </a:lnTo>
                <a:lnTo>
                  <a:pt x="1191802" y="0"/>
                </a:lnTo>
                <a:lnTo>
                  <a:pt x="113016" y="20549"/>
                </a:lnTo>
                <a:close/>
              </a:path>
            </a:pathLst>
          </a:custGeom>
          <a:solidFill>
            <a:srgbClr val="CBDEE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95046"/>
              </p:ext>
            </p:extLst>
          </p:nvPr>
        </p:nvGraphicFramePr>
        <p:xfrm>
          <a:off x="8265912" y="1281919"/>
          <a:ext cx="3145851" cy="3025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Smoking, CVD |Yellow Teeth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CVD,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CVD, Protein X |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Medicine Y, Protein X|CVD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Smoking, Protein X | Yellow Teeth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Smoking, Protein X|CVD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Yellow Teeth, </a:t>
                      </a:r>
                      <a:r>
                        <a:rPr lang="en-US" sz="1050" strike="noStrike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Smoking|Protein</a:t>
                      </a: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1455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26908" y="1291855"/>
          <a:ext cx="2564448" cy="279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Yellow</a:t>
                      </a:r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Teeth, Smoking</a:t>
                      </a:r>
                      <a:endParaRPr lang="en-US" sz="1050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CVD</a:t>
                      </a:r>
                      <a:endParaRPr lang="en-US" sz="1050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Protein X</a:t>
                      </a:r>
                      <a:endParaRPr lang="en-US" sz="1050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200" b="1" strike="noStrike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200" b="1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2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trike="noStrike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Smoking,</a:t>
                      </a:r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695433" y="4924278"/>
          <a:ext cx="3339526" cy="101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CVD,</a:t>
                      </a:r>
                      <a:r>
                        <a:rPr lang="en-US" sz="105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Protein X| Smoking, Medicine Y</a:t>
                      </a:r>
                      <a:endParaRPr 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Smoking</a:t>
                      </a:r>
                      <a:r>
                        <a:rPr lang="en-US" sz="105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Protein X|CVD, Medicine Y</a:t>
                      </a:r>
                      <a:endParaRPr 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Y, Protein X| Smoking, CVD</a:t>
                      </a:r>
                      <a:endParaRPr 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962" y="1162390"/>
            <a:ext cx="369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Smoking and Medicine Y are independent given the empty set.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633" y="5157627"/>
            <a:ext cx="495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would expect a dependence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2744" y="5501240"/>
            <a:ext cx="2859217" cy="382574"/>
            <a:chOff x="1453106" y="5674756"/>
            <a:chExt cx="2859217" cy="382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453106" y="5687998"/>
                  <a:ext cx="24144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rgbClr val="292934"/>
                      </a:solidFill>
                    </a:rPr>
                    <a:t>Smoking </a:t>
                  </a:r>
                  <a14:m>
                    <m:oMath xmlns:m="http://schemas.openxmlformats.org/officeDocument/2006/math">
                      <m:r>
                        <a:rPr lang="en-US" i="1" u="sng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∦</m:t>
                      </m:r>
                    </m:oMath>
                  </a14:m>
                  <a:r>
                    <a:rPr lang="en-US" dirty="0">
                      <a:solidFill>
                        <a:srgbClr val="292934"/>
                      </a:solidFill>
                    </a:rPr>
                    <a:t> Medicine Y |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106" y="5687998"/>
                  <a:ext cx="241444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273" t="-10000" r="-126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373987" y="5674756"/>
                  <a:ext cx="9383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987" y="5674756"/>
                  <a:ext cx="93833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1860297" y="5937738"/>
            <a:ext cx="24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(i.e. a p-value &lt; 0.05)</a:t>
            </a:r>
          </a:p>
        </p:txBody>
      </p:sp>
      <p:sp>
        <p:nvSpPr>
          <p:cNvPr id="6" name="Freeform 5"/>
          <p:cNvSpPr/>
          <p:nvPr/>
        </p:nvSpPr>
        <p:spPr>
          <a:xfrm>
            <a:off x="1069205" y="2099728"/>
            <a:ext cx="3174715" cy="2085655"/>
          </a:xfrm>
          <a:custGeom>
            <a:avLst/>
            <a:gdLst>
              <a:gd name="connsiteX0" fmla="*/ 113016 w 3298005"/>
              <a:gd name="connsiteY0" fmla="*/ 0 h 2065106"/>
              <a:gd name="connsiteX1" fmla="*/ 0 w 3298005"/>
              <a:gd name="connsiteY1" fmla="*/ 719191 h 2065106"/>
              <a:gd name="connsiteX2" fmla="*/ 1356189 w 3298005"/>
              <a:gd name="connsiteY2" fmla="*/ 2065106 h 2065106"/>
              <a:gd name="connsiteX3" fmla="*/ 2424702 w 3298005"/>
              <a:gd name="connsiteY3" fmla="*/ 1993187 h 2065106"/>
              <a:gd name="connsiteX4" fmla="*/ 3298005 w 3298005"/>
              <a:gd name="connsiteY4" fmla="*/ 1099335 h 2065106"/>
              <a:gd name="connsiteX5" fmla="*/ 3174715 w 3298005"/>
              <a:gd name="connsiteY5" fmla="*/ 71919 h 2065106"/>
              <a:gd name="connsiteX6" fmla="*/ 1952090 w 3298005"/>
              <a:gd name="connsiteY6" fmla="*/ 41097 h 2065106"/>
              <a:gd name="connsiteX7" fmla="*/ 1787704 w 3298005"/>
              <a:gd name="connsiteY7" fmla="*/ 945223 h 2065106"/>
              <a:gd name="connsiteX8" fmla="*/ 1304818 w 3298005"/>
              <a:gd name="connsiteY8" fmla="*/ 143838 h 2065106"/>
              <a:gd name="connsiteX9" fmla="*/ 113016 w 3298005"/>
              <a:gd name="connsiteY9" fmla="*/ 0 h 2065106"/>
              <a:gd name="connsiteX0" fmla="*/ 113016 w 3298005"/>
              <a:gd name="connsiteY0" fmla="*/ 20549 h 2085655"/>
              <a:gd name="connsiteX1" fmla="*/ 0 w 3298005"/>
              <a:gd name="connsiteY1" fmla="*/ 739740 h 2085655"/>
              <a:gd name="connsiteX2" fmla="*/ 1356189 w 3298005"/>
              <a:gd name="connsiteY2" fmla="*/ 2085655 h 2085655"/>
              <a:gd name="connsiteX3" fmla="*/ 2424702 w 3298005"/>
              <a:gd name="connsiteY3" fmla="*/ 2013736 h 2085655"/>
              <a:gd name="connsiteX4" fmla="*/ 3298005 w 3298005"/>
              <a:gd name="connsiteY4" fmla="*/ 1119884 h 2085655"/>
              <a:gd name="connsiteX5" fmla="*/ 3174715 w 3298005"/>
              <a:gd name="connsiteY5" fmla="*/ 92468 h 2085655"/>
              <a:gd name="connsiteX6" fmla="*/ 1952090 w 3298005"/>
              <a:gd name="connsiteY6" fmla="*/ 61646 h 2085655"/>
              <a:gd name="connsiteX7" fmla="*/ 1787704 w 3298005"/>
              <a:gd name="connsiteY7" fmla="*/ 965772 h 2085655"/>
              <a:gd name="connsiteX8" fmla="*/ 1191802 w 3298005"/>
              <a:gd name="connsiteY8" fmla="*/ 0 h 2085655"/>
              <a:gd name="connsiteX9" fmla="*/ 113016 w 3298005"/>
              <a:gd name="connsiteY9" fmla="*/ 20549 h 2085655"/>
              <a:gd name="connsiteX0" fmla="*/ 113016 w 3298005"/>
              <a:gd name="connsiteY0" fmla="*/ 20549 h 2085655"/>
              <a:gd name="connsiteX1" fmla="*/ 0 w 3298005"/>
              <a:gd name="connsiteY1" fmla="*/ 739740 h 2085655"/>
              <a:gd name="connsiteX2" fmla="*/ 1356189 w 3298005"/>
              <a:gd name="connsiteY2" fmla="*/ 2085655 h 2085655"/>
              <a:gd name="connsiteX3" fmla="*/ 2835669 w 3298005"/>
              <a:gd name="connsiteY3" fmla="*/ 1972639 h 2085655"/>
              <a:gd name="connsiteX4" fmla="*/ 3298005 w 3298005"/>
              <a:gd name="connsiteY4" fmla="*/ 1119884 h 2085655"/>
              <a:gd name="connsiteX5" fmla="*/ 3174715 w 3298005"/>
              <a:gd name="connsiteY5" fmla="*/ 92468 h 2085655"/>
              <a:gd name="connsiteX6" fmla="*/ 1952090 w 3298005"/>
              <a:gd name="connsiteY6" fmla="*/ 61646 h 2085655"/>
              <a:gd name="connsiteX7" fmla="*/ 1787704 w 3298005"/>
              <a:gd name="connsiteY7" fmla="*/ 965772 h 2085655"/>
              <a:gd name="connsiteX8" fmla="*/ 1191802 w 3298005"/>
              <a:gd name="connsiteY8" fmla="*/ 0 h 2085655"/>
              <a:gd name="connsiteX9" fmla="*/ 113016 w 3298005"/>
              <a:gd name="connsiteY9" fmla="*/ 20549 h 2085655"/>
              <a:gd name="connsiteX0" fmla="*/ 113016 w 3174715"/>
              <a:gd name="connsiteY0" fmla="*/ 20549 h 2085655"/>
              <a:gd name="connsiteX1" fmla="*/ 0 w 3174715"/>
              <a:gd name="connsiteY1" fmla="*/ 739740 h 2085655"/>
              <a:gd name="connsiteX2" fmla="*/ 1356189 w 3174715"/>
              <a:gd name="connsiteY2" fmla="*/ 2085655 h 2085655"/>
              <a:gd name="connsiteX3" fmla="*/ 2835669 w 3174715"/>
              <a:gd name="connsiteY3" fmla="*/ 1972639 h 2085655"/>
              <a:gd name="connsiteX4" fmla="*/ 2948683 w 3174715"/>
              <a:gd name="connsiteY4" fmla="*/ 1078787 h 2085655"/>
              <a:gd name="connsiteX5" fmla="*/ 3174715 w 3174715"/>
              <a:gd name="connsiteY5" fmla="*/ 92468 h 2085655"/>
              <a:gd name="connsiteX6" fmla="*/ 1952090 w 3174715"/>
              <a:gd name="connsiteY6" fmla="*/ 61646 h 2085655"/>
              <a:gd name="connsiteX7" fmla="*/ 1787704 w 3174715"/>
              <a:gd name="connsiteY7" fmla="*/ 965772 h 2085655"/>
              <a:gd name="connsiteX8" fmla="*/ 1191802 w 3174715"/>
              <a:gd name="connsiteY8" fmla="*/ 0 h 2085655"/>
              <a:gd name="connsiteX9" fmla="*/ 113016 w 3174715"/>
              <a:gd name="connsiteY9" fmla="*/ 20549 h 2085655"/>
              <a:gd name="connsiteX0" fmla="*/ 113016 w 3174715"/>
              <a:gd name="connsiteY0" fmla="*/ 20549 h 2085655"/>
              <a:gd name="connsiteX1" fmla="*/ 0 w 3174715"/>
              <a:gd name="connsiteY1" fmla="*/ 739740 h 2085655"/>
              <a:gd name="connsiteX2" fmla="*/ 1356189 w 3174715"/>
              <a:gd name="connsiteY2" fmla="*/ 2085655 h 2085655"/>
              <a:gd name="connsiteX3" fmla="*/ 2835669 w 3174715"/>
              <a:gd name="connsiteY3" fmla="*/ 1972639 h 2085655"/>
              <a:gd name="connsiteX4" fmla="*/ 3000053 w 3174715"/>
              <a:gd name="connsiteY4" fmla="*/ 1078787 h 2085655"/>
              <a:gd name="connsiteX5" fmla="*/ 3174715 w 3174715"/>
              <a:gd name="connsiteY5" fmla="*/ 92468 h 2085655"/>
              <a:gd name="connsiteX6" fmla="*/ 1952090 w 3174715"/>
              <a:gd name="connsiteY6" fmla="*/ 61646 h 2085655"/>
              <a:gd name="connsiteX7" fmla="*/ 1787704 w 3174715"/>
              <a:gd name="connsiteY7" fmla="*/ 965772 h 2085655"/>
              <a:gd name="connsiteX8" fmla="*/ 1191802 w 3174715"/>
              <a:gd name="connsiteY8" fmla="*/ 0 h 2085655"/>
              <a:gd name="connsiteX9" fmla="*/ 113016 w 3174715"/>
              <a:gd name="connsiteY9" fmla="*/ 20549 h 208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4715" h="2085655">
                <a:moveTo>
                  <a:pt x="113016" y="20549"/>
                </a:moveTo>
                <a:lnTo>
                  <a:pt x="0" y="739740"/>
                </a:lnTo>
                <a:lnTo>
                  <a:pt x="1356189" y="2085655"/>
                </a:lnTo>
                <a:lnTo>
                  <a:pt x="2835669" y="1972639"/>
                </a:lnTo>
                <a:lnTo>
                  <a:pt x="3000053" y="1078787"/>
                </a:lnTo>
                <a:lnTo>
                  <a:pt x="3174715" y="92468"/>
                </a:lnTo>
                <a:lnTo>
                  <a:pt x="1952090" y="61646"/>
                </a:lnTo>
                <a:lnTo>
                  <a:pt x="1787704" y="965772"/>
                </a:lnTo>
                <a:lnTo>
                  <a:pt x="1191802" y="0"/>
                </a:lnTo>
                <a:lnTo>
                  <a:pt x="113016" y="20549"/>
                </a:lnTo>
                <a:close/>
              </a:path>
            </a:pathLst>
          </a:custGeom>
          <a:solidFill>
            <a:srgbClr val="CBDEE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75903"/>
              </p:ext>
            </p:extLst>
          </p:nvPr>
        </p:nvGraphicFramePr>
        <p:xfrm>
          <a:off x="8265912" y="1281919"/>
          <a:ext cx="3145851" cy="3025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Smoking, CVD |Yellow Teeth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CVD,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CVD, Protein X |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Medicine Y, Protein X|CVD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Smoking, Protein X | Yellow Teeth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Smoking, Protein X|CVD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Yellow Teeth, </a:t>
                      </a:r>
                      <a:r>
                        <a:rPr lang="en-US" sz="1050" strike="noStrike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Smoking|Protein</a:t>
                      </a: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5338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solidFill>
                <a:srgbClr val="7030A0"/>
              </a:solidFill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solidFill>
                <a:srgbClr val="7030A0"/>
              </a:solidFill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26908" y="1291855"/>
          <a:ext cx="2564448" cy="279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Yellow</a:t>
                      </a:r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Teeth, Smoking</a:t>
                      </a:r>
                      <a:endParaRPr lang="en-US" sz="1050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CVD</a:t>
                      </a:r>
                      <a:endParaRPr lang="en-US" sz="1050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Protein X</a:t>
                      </a:r>
                      <a:endParaRPr lang="en-US" sz="1050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200" b="1" strike="noStrike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200" b="1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2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trike="noStrike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Smoking,</a:t>
                      </a:r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695433" y="4924278"/>
          <a:ext cx="3339526" cy="101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CVD,</a:t>
                      </a:r>
                      <a:r>
                        <a:rPr lang="en-US" sz="105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Protein X| Smoking, Medicine Y</a:t>
                      </a:r>
                      <a:endParaRPr 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Smoking</a:t>
                      </a:r>
                      <a:r>
                        <a:rPr lang="en-US" sz="105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Protein X|CVD, Medicine Y</a:t>
                      </a:r>
                      <a:endParaRPr 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Y, Protein X| Smoking, CVD</a:t>
                      </a:r>
                      <a:endParaRPr 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962" y="1162390"/>
            <a:ext cx="369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Smoking and Medicine Y are independent given the empty set.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633" y="5157627"/>
            <a:ext cx="495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Thus, the triple must be a </a:t>
            </a:r>
            <a:r>
              <a:rPr lang="en-US" b="1" dirty="0">
                <a:solidFill>
                  <a:srgbClr val="7030A0"/>
                </a:solidFill>
              </a:rPr>
              <a:t>collider</a:t>
            </a:r>
            <a:r>
              <a:rPr lang="en-US" dirty="0"/>
              <a:t>!</a:t>
            </a:r>
          </a:p>
        </p:txBody>
      </p:sp>
      <p:sp>
        <p:nvSpPr>
          <p:cNvPr id="6" name="Freeform 5"/>
          <p:cNvSpPr/>
          <p:nvPr/>
        </p:nvSpPr>
        <p:spPr>
          <a:xfrm>
            <a:off x="1069205" y="2099728"/>
            <a:ext cx="3174715" cy="2085655"/>
          </a:xfrm>
          <a:custGeom>
            <a:avLst/>
            <a:gdLst>
              <a:gd name="connsiteX0" fmla="*/ 113016 w 3298005"/>
              <a:gd name="connsiteY0" fmla="*/ 0 h 2065106"/>
              <a:gd name="connsiteX1" fmla="*/ 0 w 3298005"/>
              <a:gd name="connsiteY1" fmla="*/ 719191 h 2065106"/>
              <a:gd name="connsiteX2" fmla="*/ 1356189 w 3298005"/>
              <a:gd name="connsiteY2" fmla="*/ 2065106 h 2065106"/>
              <a:gd name="connsiteX3" fmla="*/ 2424702 w 3298005"/>
              <a:gd name="connsiteY3" fmla="*/ 1993187 h 2065106"/>
              <a:gd name="connsiteX4" fmla="*/ 3298005 w 3298005"/>
              <a:gd name="connsiteY4" fmla="*/ 1099335 h 2065106"/>
              <a:gd name="connsiteX5" fmla="*/ 3174715 w 3298005"/>
              <a:gd name="connsiteY5" fmla="*/ 71919 h 2065106"/>
              <a:gd name="connsiteX6" fmla="*/ 1952090 w 3298005"/>
              <a:gd name="connsiteY6" fmla="*/ 41097 h 2065106"/>
              <a:gd name="connsiteX7" fmla="*/ 1787704 w 3298005"/>
              <a:gd name="connsiteY7" fmla="*/ 945223 h 2065106"/>
              <a:gd name="connsiteX8" fmla="*/ 1304818 w 3298005"/>
              <a:gd name="connsiteY8" fmla="*/ 143838 h 2065106"/>
              <a:gd name="connsiteX9" fmla="*/ 113016 w 3298005"/>
              <a:gd name="connsiteY9" fmla="*/ 0 h 2065106"/>
              <a:gd name="connsiteX0" fmla="*/ 113016 w 3298005"/>
              <a:gd name="connsiteY0" fmla="*/ 20549 h 2085655"/>
              <a:gd name="connsiteX1" fmla="*/ 0 w 3298005"/>
              <a:gd name="connsiteY1" fmla="*/ 739740 h 2085655"/>
              <a:gd name="connsiteX2" fmla="*/ 1356189 w 3298005"/>
              <a:gd name="connsiteY2" fmla="*/ 2085655 h 2085655"/>
              <a:gd name="connsiteX3" fmla="*/ 2424702 w 3298005"/>
              <a:gd name="connsiteY3" fmla="*/ 2013736 h 2085655"/>
              <a:gd name="connsiteX4" fmla="*/ 3298005 w 3298005"/>
              <a:gd name="connsiteY4" fmla="*/ 1119884 h 2085655"/>
              <a:gd name="connsiteX5" fmla="*/ 3174715 w 3298005"/>
              <a:gd name="connsiteY5" fmla="*/ 92468 h 2085655"/>
              <a:gd name="connsiteX6" fmla="*/ 1952090 w 3298005"/>
              <a:gd name="connsiteY6" fmla="*/ 61646 h 2085655"/>
              <a:gd name="connsiteX7" fmla="*/ 1787704 w 3298005"/>
              <a:gd name="connsiteY7" fmla="*/ 965772 h 2085655"/>
              <a:gd name="connsiteX8" fmla="*/ 1191802 w 3298005"/>
              <a:gd name="connsiteY8" fmla="*/ 0 h 2085655"/>
              <a:gd name="connsiteX9" fmla="*/ 113016 w 3298005"/>
              <a:gd name="connsiteY9" fmla="*/ 20549 h 2085655"/>
              <a:gd name="connsiteX0" fmla="*/ 113016 w 3298005"/>
              <a:gd name="connsiteY0" fmla="*/ 20549 h 2085655"/>
              <a:gd name="connsiteX1" fmla="*/ 0 w 3298005"/>
              <a:gd name="connsiteY1" fmla="*/ 739740 h 2085655"/>
              <a:gd name="connsiteX2" fmla="*/ 1356189 w 3298005"/>
              <a:gd name="connsiteY2" fmla="*/ 2085655 h 2085655"/>
              <a:gd name="connsiteX3" fmla="*/ 2835669 w 3298005"/>
              <a:gd name="connsiteY3" fmla="*/ 1972639 h 2085655"/>
              <a:gd name="connsiteX4" fmla="*/ 3298005 w 3298005"/>
              <a:gd name="connsiteY4" fmla="*/ 1119884 h 2085655"/>
              <a:gd name="connsiteX5" fmla="*/ 3174715 w 3298005"/>
              <a:gd name="connsiteY5" fmla="*/ 92468 h 2085655"/>
              <a:gd name="connsiteX6" fmla="*/ 1952090 w 3298005"/>
              <a:gd name="connsiteY6" fmla="*/ 61646 h 2085655"/>
              <a:gd name="connsiteX7" fmla="*/ 1787704 w 3298005"/>
              <a:gd name="connsiteY7" fmla="*/ 965772 h 2085655"/>
              <a:gd name="connsiteX8" fmla="*/ 1191802 w 3298005"/>
              <a:gd name="connsiteY8" fmla="*/ 0 h 2085655"/>
              <a:gd name="connsiteX9" fmla="*/ 113016 w 3298005"/>
              <a:gd name="connsiteY9" fmla="*/ 20549 h 2085655"/>
              <a:gd name="connsiteX0" fmla="*/ 113016 w 3174715"/>
              <a:gd name="connsiteY0" fmla="*/ 20549 h 2085655"/>
              <a:gd name="connsiteX1" fmla="*/ 0 w 3174715"/>
              <a:gd name="connsiteY1" fmla="*/ 739740 h 2085655"/>
              <a:gd name="connsiteX2" fmla="*/ 1356189 w 3174715"/>
              <a:gd name="connsiteY2" fmla="*/ 2085655 h 2085655"/>
              <a:gd name="connsiteX3" fmla="*/ 2835669 w 3174715"/>
              <a:gd name="connsiteY3" fmla="*/ 1972639 h 2085655"/>
              <a:gd name="connsiteX4" fmla="*/ 2948683 w 3174715"/>
              <a:gd name="connsiteY4" fmla="*/ 1078787 h 2085655"/>
              <a:gd name="connsiteX5" fmla="*/ 3174715 w 3174715"/>
              <a:gd name="connsiteY5" fmla="*/ 92468 h 2085655"/>
              <a:gd name="connsiteX6" fmla="*/ 1952090 w 3174715"/>
              <a:gd name="connsiteY6" fmla="*/ 61646 h 2085655"/>
              <a:gd name="connsiteX7" fmla="*/ 1787704 w 3174715"/>
              <a:gd name="connsiteY7" fmla="*/ 965772 h 2085655"/>
              <a:gd name="connsiteX8" fmla="*/ 1191802 w 3174715"/>
              <a:gd name="connsiteY8" fmla="*/ 0 h 2085655"/>
              <a:gd name="connsiteX9" fmla="*/ 113016 w 3174715"/>
              <a:gd name="connsiteY9" fmla="*/ 20549 h 2085655"/>
              <a:gd name="connsiteX0" fmla="*/ 113016 w 3174715"/>
              <a:gd name="connsiteY0" fmla="*/ 20549 h 2085655"/>
              <a:gd name="connsiteX1" fmla="*/ 0 w 3174715"/>
              <a:gd name="connsiteY1" fmla="*/ 739740 h 2085655"/>
              <a:gd name="connsiteX2" fmla="*/ 1356189 w 3174715"/>
              <a:gd name="connsiteY2" fmla="*/ 2085655 h 2085655"/>
              <a:gd name="connsiteX3" fmla="*/ 2835669 w 3174715"/>
              <a:gd name="connsiteY3" fmla="*/ 1972639 h 2085655"/>
              <a:gd name="connsiteX4" fmla="*/ 3000053 w 3174715"/>
              <a:gd name="connsiteY4" fmla="*/ 1078787 h 2085655"/>
              <a:gd name="connsiteX5" fmla="*/ 3174715 w 3174715"/>
              <a:gd name="connsiteY5" fmla="*/ 92468 h 2085655"/>
              <a:gd name="connsiteX6" fmla="*/ 1952090 w 3174715"/>
              <a:gd name="connsiteY6" fmla="*/ 61646 h 2085655"/>
              <a:gd name="connsiteX7" fmla="*/ 1787704 w 3174715"/>
              <a:gd name="connsiteY7" fmla="*/ 965772 h 2085655"/>
              <a:gd name="connsiteX8" fmla="*/ 1191802 w 3174715"/>
              <a:gd name="connsiteY8" fmla="*/ 0 h 2085655"/>
              <a:gd name="connsiteX9" fmla="*/ 113016 w 3174715"/>
              <a:gd name="connsiteY9" fmla="*/ 20549 h 208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4715" h="2085655">
                <a:moveTo>
                  <a:pt x="113016" y="20549"/>
                </a:moveTo>
                <a:lnTo>
                  <a:pt x="0" y="739740"/>
                </a:lnTo>
                <a:lnTo>
                  <a:pt x="1356189" y="2085655"/>
                </a:lnTo>
                <a:lnTo>
                  <a:pt x="2835669" y="1972639"/>
                </a:lnTo>
                <a:lnTo>
                  <a:pt x="3000053" y="1078787"/>
                </a:lnTo>
                <a:lnTo>
                  <a:pt x="3174715" y="92468"/>
                </a:lnTo>
                <a:lnTo>
                  <a:pt x="1952090" y="61646"/>
                </a:lnTo>
                <a:lnTo>
                  <a:pt x="1787704" y="965772"/>
                </a:lnTo>
                <a:lnTo>
                  <a:pt x="1191802" y="0"/>
                </a:lnTo>
                <a:lnTo>
                  <a:pt x="113016" y="20549"/>
                </a:lnTo>
                <a:close/>
              </a:path>
            </a:pathLst>
          </a:custGeom>
          <a:solidFill>
            <a:srgbClr val="CBDEE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75903"/>
              </p:ext>
            </p:extLst>
          </p:nvPr>
        </p:nvGraphicFramePr>
        <p:xfrm>
          <a:off x="8265912" y="1281919"/>
          <a:ext cx="3145851" cy="3025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Smoking, CVD |Yellow Teeth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CVD,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CVD, Protein X |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Medicine Y, Protein X|CVD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Smoking, Protein X | Yellow Teeth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Smoking, Protein X|CVD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Yellow Teeth, </a:t>
                      </a:r>
                      <a:r>
                        <a:rPr lang="en-US" sz="1050" strike="noStrike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Smoking|Protein</a:t>
                      </a:r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4210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Unshielded colliders in CBNs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37537" y="1985055"/>
            <a:ext cx="1872362" cy="922905"/>
            <a:chOff x="787399" y="3694956"/>
            <a:chExt cx="3623734" cy="1531515"/>
          </a:xfrm>
        </p:grpSpPr>
        <p:sp>
          <p:nvSpPr>
            <p:cNvPr id="11" name="Rounded Rectangle 10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</a:t>
              </a:r>
              <a:endParaRPr lang="el-GR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X</a:t>
              </a:r>
              <a:endParaRPr lang="el-GR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00490" y="4789067"/>
              <a:ext cx="1410643" cy="3972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Z</a:t>
              </a:r>
              <a:endParaRPr lang="el-G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2"/>
              <a:endCxn id="12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2"/>
              <a:endCxn id="13" idx="0"/>
            </p:cNvCxnSpPr>
            <p:nvPr/>
          </p:nvCxnSpPr>
          <p:spPr>
            <a:xfrm>
              <a:off x="2716945" y="4127004"/>
              <a:ext cx="988867" cy="66206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177800" y="3324268"/>
            <a:ext cx="1163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7179" y="1983828"/>
            <a:ext cx="210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Causal Bayesian Network describing your variables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7179" y="3573451"/>
            <a:ext cx="210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Independencies entailed by the CMC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389533" y="1176867"/>
            <a:ext cx="0" cy="5113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49759" y="4804546"/>
            <a:ext cx="5262556" cy="62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You need Y to d-separate X and Z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584739" y="4233433"/>
            <a:ext cx="2446299" cy="972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You DON’T need Y to d-separate X and Z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77779" y="5344423"/>
            <a:ext cx="2446299" cy="972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fact, conditioning on Y would make X, Z dependent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077956" y="1991672"/>
            <a:ext cx="1872362" cy="944166"/>
            <a:chOff x="787399" y="3694956"/>
            <a:chExt cx="3623734" cy="1566798"/>
          </a:xfrm>
        </p:grpSpPr>
        <p:sp>
          <p:nvSpPr>
            <p:cNvPr id="58" name="Rounded Rectangle 57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</a:t>
              </a:r>
              <a:endParaRPr lang="el-GR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X</a:t>
              </a:r>
              <a:endParaRPr lang="el-GR" sz="1050" dirty="0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00490" y="4880314"/>
              <a:ext cx="1410643" cy="381440"/>
            </a:xfrm>
            <a:prstGeom prst="roundRect">
              <a:avLst>
                <a:gd name="adj" fmla="val 2337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Z</a:t>
              </a:r>
              <a:endParaRPr lang="el-G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0"/>
              <a:endCxn id="58" idx="2"/>
            </p:cNvCxnSpPr>
            <p:nvPr/>
          </p:nvCxnSpPr>
          <p:spPr>
            <a:xfrm flipH="1" flipV="1">
              <a:off x="2716945" y="4127004"/>
              <a:ext cx="988867" cy="75331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7215936" y="2023200"/>
            <a:ext cx="1872362" cy="922905"/>
            <a:chOff x="787399" y="3694956"/>
            <a:chExt cx="3623734" cy="1531515"/>
          </a:xfrm>
        </p:grpSpPr>
        <p:sp>
          <p:nvSpPr>
            <p:cNvPr id="73" name="Rounded Rectangle 72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</a:t>
              </a:r>
              <a:endParaRPr lang="el-GR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X</a:t>
              </a:r>
              <a:endParaRPr lang="el-GR" sz="1050" dirty="0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00490" y="4789067"/>
              <a:ext cx="1410643" cy="3972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Z</a:t>
              </a:r>
              <a:endParaRPr lang="el-G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74" idx="0"/>
              <a:endCxn id="73" idx="2"/>
            </p:cNvCxnSpPr>
            <p:nvPr/>
          </p:nvCxnSpPr>
          <p:spPr>
            <a:xfrm flipV="1">
              <a:off x="1446139" y="4127004"/>
              <a:ext cx="1270806" cy="69084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75" idx="0"/>
            </p:cNvCxnSpPr>
            <p:nvPr/>
          </p:nvCxnSpPr>
          <p:spPr>
            <a:xfrm>
              <a:off x="2716945" y="4127004"/>
              <a:ext cx="988867" cy="66206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>
            <a:stCxn id="12" idx="2"/>
            <a:endCxn id="13" idx="2"/>
          </p:cNvCxnSpPr>
          <p:nvPr/>
        </p:nvCxnSpPr>
        <p:spPr>
          <a:xfrm rot="5400000" flipH="1" flipV="1">
            <a:off x="3649596" y="2312092"/>
            <a:ext cx="24176" cy="1167560"/>
          </a:xfrm>
          <a:prstGeom prst="curvedConnector3">
            <a:avLst>
              <a:gd name="adj1" fmla="val -94556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78"/>
          <p:cNvCxnSpPr/>
          <p:nvPr/>
        </p:nvCxnSpPr>
        <p:spPr>
          <a:xfrm rot="5400000" flipH="1" flipV="1">
            <a:off x="6031762" y="2362325"/>
            <a:ext cx="24176" cy="1167560"/>
          </a:xfrm>
          <a:prstGeom prst="curvedConnector3">
            <a:avLst>
              <a:gd name="adj1" fmla="val -94556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78"/>
          <p:cNvCxnSpPr/>
          <p:nvPr/>
        </p:nvCxnSpPr>
        <p:spPr>
          <a:xfrm rot="5400000" flipH="1" flipV="1">
            <a:off x="8146946" y="2379520"/>
            <a:ext cx="24176" cy="1167560"/>
          </a:xfrm>
          <a:prstGeom prst="curvedConnector3">
            <a:avLst>
              <a:gd name="adj1" fmla="val -94556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78"/>
          <p:cNvCxnSpPr/>
          <p:nvPr/>
        </p:nvCxnSpPr>
        <p:spPr>
          <a:xfrm rot="5400000" flipH="1" flipV="1">
            <a:off x="10534069" y="2377698"/>
            <a:ext cx="24176" cy="1167560"/>
          </a:xfrm>
          <a:prstGeom prst="curvedConnector3">
            <a:avLst>
              <a:gd name="adj1" fmla="val -94556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9644981" y="2008908"/>
            <a:ext cx="1872362" cy="922905"/>
            <a:chOff x="787399" y="3694956"/>
            <a:chExt cx="3623734" cy="1531515"/>
          </a:xfrm>
        </p:grpSpPr>
        <p:sp>
          <p:nvSpPr>
            <p:cNvPr id="87" name="Rounded Rectangle 86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</a:t>
              </a:r>
              <a:endParaRPr lang="el-GR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X</a:t>
              </a:r>
              <a:endParaRPr lang="el-GR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000490" y="4789067"/>
              <a:ext cx="1410643" cy="3972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Z</a:t>
              </a:r>
              <a:endParaRPr lang="el-G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88" idx="0"/>
              <a:endCxn id="87" idx="2"/>
            </p:cNvCxnSpPr>
            <p:nvPr/>
          </p:nvCxnSpPr>
          <p:spPr>
            <a:xfrm flipV="1">
              <a:off x="1446139" y="4127004"/>
              <a:ext cx="1270806" cy="69084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9" idx="0"/>
              <a:endCxn id="87" idx="2"/>
            </p:cNvCxnSpPr>
            <p:nvPr/>
          </p:nvCxnSpPr>
          <p:spPr>
            <a:xfrm flipH="1" flipV="1">
              <a:off x="2716945" y="4127004"/>
              <a:ext cx="988867" cy="6620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149009" y="4251567"/>
            <a:ext cx="3789682" cy="246221"/>
            <a:chOff x="455781" y="1168850"/>
            <a:chExt cx="3789682" cy="246221"/>
          </a:xfrm>
        </p:grpSpPr>
        <p:cxnSp>
          <p:nvCxnSpPr>
            <p:cNvPr id="99" name="Straight Connector 78"/>
            <p:cNvCxnSpPr/>
            <p:nvPr/>
          </p:nvCxnSpPr>
          <p:spPr>
            <a:xfrm>
              <a:off x="455781" y="1281774"/>
              <a:ext cx="643053" cy="432"/>
            </a:xfrm>
            <a:prstGeom prst="straightConnector1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143021" y="1168850"/>
              <a:ext cx="31024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Could be connected by another path, but not an edge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3218920" y="3710301"/>
                <a:ext cx="1270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X</m:t>
                    </m:r>
                    <m:r>
                      <a:rPr lang="en-US" sz="1600" b="0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Z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|{Y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…}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20" y="3710301"/>
                <a:ext cx="1270797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5308743" y="3670751"/>
                <a:ext cx="13188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X</m:t>
                    </m:r>
                    <m:r>
                      <a:rPr lang="en-US" sz="1600" b="0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Z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|{Y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…}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743" y="3670751"/>
                <a:ext cx="131888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7487990" y="3648446"/>
                <a:ext cx="1270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X</m:t>
                    </m:r>
                    <m:r>
                      <a:rPr lang="en-US" sz="1600" b="0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Z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|{Y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…}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90" y="3648446"/>
                <a:ext cx="1270797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10103549" y="3855417"/>
                <a:ext cx="1217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X</m:t>
                    </m:r>
                    <m:r>
                      <a:rPr lang="en-US" sz="1600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Z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|{Y…}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549" y="3855417"/>
                <a:ext cx="1217898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10076774" y="3493640"/>
                <a:ext cx="1158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X</m:t>
                    </m:r>
                    <m:r>
                      <a:rPr lang="en-US" sz="1600" b="0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Z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|{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…}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774" y="3493640"/>
                <a:ext cx="1158587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5917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Unshielded colliders in CBNs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37537" y="1985055"/>
            <a:ext cx="1872362" cy="922905"/>
            <a:chOff x="787399" y="3694956"/>
            <a:chExt cx="3623734" cy="1531515"/>
          </a:xfrm>
        </p:grpSpPr>
        <p:sp>
          <p:nvSpPr>
            <p:cNvPr id="11" name="Rounded Rectangle 10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</a:t>
              </a:r>
              <a:endParaRPr lang="el-GR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X</a:t>
              </a:r>
              <a:endParaRPr lang="el-GR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00490" y="4789067"/>
              <a:ext cx="1410643" cy="3972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Z</a:t>
              </a:r>
              <a:endParaRPr lang="el-G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2"/>
              <a:endCxn id="12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2"/>
              <a:endCxn id="13" idx="0"/>
            </p:cNvCxnSpPr>
            <p:nvPr/>
          </p:nvCxnSpPr>
          <p:spPr>
            <a:xfrm>
              <a:off x="2716945" y="4127004"/>
              <a:ext cx="988867" cy="66206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177800" y="3324268"/>
            <a:ext cx="1163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7179" y="1983828"/>
            <a:ext cx="210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Causal Bayesian Network describing your variables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7179" y="3573451"/>
            <a:ext cx="210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Independencies entailed by the CMC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389533" y="1176867"/>
            <a:ext cx="0" cy="5113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49759" y="4804546"/>
            <a:ext cx="5262556" cy="62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You need Y to d-separate X and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218920" y="3710301"/>
                <a:ext cx="1270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X</m:t>
                    </m:r>
                    <m:r>
                      <a:rPr lang="en-US" sz="1600" b="0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Z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|{Y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…}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20" y="3710301"/>
                <a:ext cx="1270797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584739" y="4233433"/>
            <a:ext cx="2446299" cy="972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You DON’T need Y to d-separate X and Z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77779" y="5344423"/>
            <a:ext cx="2446299" cy="972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fact, conditioning on Y would make X, Z dependent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077956" y="1991672"/>
            <a:ext cx="1872362" cy="944166"/>
            <a:chOff x="787399" y="3694956"/>
            <a:chExt cx="3623734" cy="1566798"/>
          </a:xfrm>
        </p:grpSpPr>
        <p:sp>
          <p:nvSpPr>
            <p:cNvPr id="58" name="Rounded Rectangle 57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</a:t>
              </a:r>
              <a:endParaRPr lang="el-GR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X</a:t>
              </a:r>
              <a:endParaRPr lang="el-GR" sz="1050" dirty="0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00490" y="4880314"/>
              <a:ext cx="1410643" cy="381440"/>
            </a:xfrm>
            <a:prstGeom prst="roundRect">
              <a:avLst>
                <a:gd name="adj" fmla="val 2337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Z</a:t>
              </a:r>
              <a:endParaRPr lang="el-G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 flipH="1">
              <a:off x="1446138" y="4127004"/>
              <a:ext cx="1270806" cy="69084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0"/>
              <a:endCxn id="58" idx="2"/>
            </p:cNvCxnSpPr>
            <p:nvPr/>
          </p:nvCxnSpPr>
          <p:spPr>
            <a:xfrm flipH="1" flipV="1">
              <a:off x="2716945" y="4127004"/>
              <a:ext cx="988867" cy="75331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7215936" y="2023200"/>
            <a:ext cx="1872362" cy="922905"/>
            <a:chOff x="787399" y="3694956"/>
            <a:chExt cx="3623734" cy="1531515"/>
          </a:xfrm>
        </p:grpSpPr>
        <p:sp>
          <p:nvSpPr>
            <p:cNvPr id="73" name="Rounded Rectangle 72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</a:t>
              </a:r>
              <a:endParaRPr lang="el-GR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X</a:t>
              </a:r>
              <a:endParaRPr lang="el-GR" sz="1050" dirty="0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00490" y="4789067"/>
              <a:ext cx="1410643" cy="3972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Z</a:t>
              </a:r>
              <a:endParaRPr lang="el-G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74" idx="0"/>
              <a:endCxn id="73" idx="2"/>
            </p:cNvCxnSpPr>
            <p:nvPr/>
          </p:nvCxnSpPr>
          <p:spPr>
            <a:xfrm flipV="1">
              <a:off x="1446139" y="4127004"/>
              <a:ext cx="1270806" cy="69084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75" idx="0"/>
            </p:cNvCxnSpPr>
            <p:nvPr/>
          </p:nvCxnSpPr>
          <p:spPr>
            <a:xfrm>
              <a:off x="2716945" y="4127004"/>
              <a:ext cx="988867" cy="66206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>
            <a:stCxn id="12" idx="2"/>
            <a:endCxn id="13" idx="2"/>
          </p:cNvCxnSpPr>
          <p:nvPr/>
        </p:nvCxnSpPr>
        <p:spPr>
          <a:xfrm rot="5400000" flipH="1" flipV="1">
            <a:off x="3649596" y="2312092"/>
            <a:ext cx="24176" cy="1167560"/>
          </a:xfrm>
          <a:prstGeom prst="curvedConnector3">
            <a:avLst>
              <a:gd name="adj1" fmla="val -94556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78"/>
          <p:cNvCxnSpPr/>
          <p:nvPr/>
        </p:nvCxnSpPr>
        <p:spPr>
          <a:xfrm rot="5400000" flipH="1" flipV="1">
            <a:off x="6031762" y="2362325"/>
            <a:ext cx="24176" cy="1167560"/>
          </a:xfrm>
          <a:prstGeom prst="curvedConnector3">
            <a:avLst>
              <a:gd name="adj1" fmla="val -94556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78"/>
          <p:cNvCxnSpPr/>
          <p:nvPr/>
        </p:nvCxnSpPr>
        <p:spPr>
          <a:xfrm rot="5400000" flipH="1" flipV="1">
            <a:off x="8146946" y="2379520"/>
            <a:ext cx="24176" cy="1167560"/>
          </a:xfrm>
          <a:prstGeom prst="curvedConnector3">
            <a:avLst>
              <a:gd name="adj1" fmla="val -94556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78"/>
          <p:cNvCxnSpPr/>
          <p:nvPr/>
        </p:nvCxnSpPr>
        <p:spPr>
          <a:xfrm rot="5400000" flipH="1" flipV="1">
            <a:off x="10534069" y="2377698"/>
            <a:ext cx="24176" cy="1167560"/>
          </a:xfrm>
          <a:prstGeom prst="curvedConnector3">
            <a:avLst>
              <a:gd name="adj1" fmla="val -94556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9644981" y="2008908"/>
            <a:ext cx="1872362" cy="922905"/>
            <a:chOff x="787399" y="3694956"/>
            <a:chExt cx="3623734" cy="1531515"/>
          </a:xfrm>
        </p:grpSpPr>
        <p:sp>
          <p:nvSpPr>
            <p:cNvPr id="87" name="Rounded Rectangle 86"/>
            <p:cNvSpPr/>
            <p:nvPr/>
          </p:nvSpPr>
          <p:spPr>
            <a:xfrm>
              <a:off x="2104876" y="3694956"/>
              <a:ext cx="1224136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</a:t>
              </a:r>
              <a:endParaRPr lang="el-GR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787399" y="4817848"/>
              <a:ext cx="1317477" cy="4086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X</a:t>
              </a:r>
              <a:endParaRPr lang="el-GR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000490" y="4789067"/>
              <a:ext cx="1410643" cy="3972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Z</a:t>
              </a:r>
              <a:endParaRPr lang="el-G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88" idx="0"/>
              <a:endCxn id="87" idx="2"/>
            </p:cNvCxnSpPr>
            <p:nvPr/>
          </p:nvCxnSpPr>
          <p:spPr>
            <a:xfrm flipV="1">
              <a:off x="1446139" y="4127004"/>
              <a:ext cx="1270806" cy="69084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9" idx="0"/>
              <a:endCxn id="87" idx="2"/>
            </p:cNvCxnSpPr>
            <p:nvPr/>
          </p:nvCxnSpPr>
          <p:spPr>
            <a:xfrm flipH="1" flipV="1">
              <a:off x="2716945" y="4127004"/>
              <a:ext cx="988867" cy="6620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1182353" y="5722465"/>
            <a:ext cx="5615279" cy="866684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X-Z-Y form an unshielded triplet, you can distinguish whether the triplet is a collider or a non-collider.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308743" y="3670751"/>
                <a:ext cx="13188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X</m:t>
                    </m:r>
                    <m:r>
                      <a:rPr lang="en-US" sz="1600" b="0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Z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|{Y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…}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743" y="3670751"/>
                <a:ext cx="131888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7487990" y="3648446"/>
                <a:ext cx="1270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X</m:t>
                    </m:r>
                    <m:r>
                      <a:rPr lang="en-US" sz="1600" b="0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Z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|{Y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…}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90" y="3648446"/>
                <a:ext cx="1270797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0103549" y="3855417"/>
                <a:ext cx="1217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X</m:t>
                    </m:r>
                    <m:r>
                      <a:rPr lang="en-US" sz="1600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∦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Z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|{Y…}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549" y="3855417"/>
                <a:ext cx="1217898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0076774" y="3493640"/>
                <a:ext cx="1158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X</m:t>
                    </m:r>
                    <m:r>
                      <a:rPr lang="en-US" sz="1600" b="0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FF0000"/>
                        </a:solidFill>
                      </a:rPr>
                      <m:t>Z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|{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…}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774" y="3493640"/>
                <a:ext cx="1158587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4149009" y="4251567"/>
            <a:ext cx="3789682" cy="246221"/>
            <a:chOff x="455781" y="1168850"/>
            <a:chExt cx="3789682" cy="246221"/>
          </a:xfrm>
        </p:grpSpPr>
        <p:cxnSp>
          <p:nvCxnSpPr>
            <p:cNvPr id="64" name="Straight Connector 78"/>
            <p:cNvCxnSpPr/>
            <p:nvPr/>
          </p:nvCxnSpPr>
          <p:spPr>
            <a:xfrm>
              <a:off x="455781" y="1281774"/>
              <a:ext cx="643053" cy="432"/>
            </a:xfrm>
            <a:prstGeom prst="straightConnector1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143021" y="1168850"/>
              <a:ext cx="31024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Could be connected by another path, but not an 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873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Orientation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78788" y="1194537"/>
            <a:ext cx="6171278" cy="1600034"/>
            <a:chOff x="1078788" y="1194537"/>
            <a:chExt cx="6171278" cy="1600034"/>
          </a:xfrm>
        </p:grpSpPr>
        <p:sp>
          <p:nvSpPr>
            <p:cNvPr id="19" name="Right Arrow 18"/>
            <p:cNvSpPr/>
            <p:nvPr/>
          </p:nvSpPr>
          <p:spPr>
            <a:xfrm>
              <a:off x="3410911" y="1818381"/>
              <a:ext cx="1284269" cy="58519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98123" y="1194537"/>
              <a:ext cx="17206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If C is NOT in the d-separating set of A, B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78788" y="1312911"/>
              <a:ext cx="1407558" cy="1481660"/>
              <a:chOff x="955498" y="799203"/>
              <a:chExt cx="1652426" cy="175906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55498" y="2095926"/>
                <a:ext cx="554804" cy="462337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053120" y="1561670"/>
                <a:ext cx="554804" cy="462337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006868" y="799203"/>
                <a:ext cx="554804" cy="462337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9" name="Straight Connector 8"/>
              <p:cNvCxnSpPr>
                <a:stCxn id="7" idx="5"/>
                <a:endCxn id="7" idx="5"/>
              </p:cNvCxnSpPr>
              <p:nvPr/>
            </p:nvCxnSpPr>
            <p:spPr>
              <a:xfrm>
                <a:off x="1480423" y="119383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5"/>
                <a:endCxn id="6" idx="1"/>
              </p:cNvCxnSpPr>
              <p:nvPr/>
            </p:nvCxnSpPr>
            <p:spPr>
              <a:xfrm>
                <a:off x="1480423" y="1193832"/>
                <a:ext cx="653946" cy="435546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5" idx="6"/>
                <a:endCxn id="6" idx="3"/>
              </p:cNvCxnSpPr>
              <p:nvPr/>
            </p:nvCxnSpPr>
            <p:spPr>
              <a:xfrm flipV="1">
                <a:off x="1510302" y="1956299"/>
                <a:ext cx="624067" cy="370796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842508" y="1312910"/>
              <a:ext cx="1407558" cy="1481660"/>
              <a:chOff x="955498" y="799203"/>
              <a:chExt cx="1652426" cy="175906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955498" y="2095926"/>
                <a:ext cx="554804" cy="462337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053120" y="1561670"/>
                <a:ext cx="554804" cy="462337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006868" y="799203"/>
                <a:ext cx="554804" cy="462337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8" name="Straight Connector 37"/>
              <p:cNvCxnSpPr>
                <a:stCxn id="37" idx="5"/>
                <a:endCxn id="37" idx="5"/>
              </p:cNvCxnSpPr>
              <p:nvPr/>
            </p:nvCxnSpPr>
            <p:spPr>
              <a:xfrm>
                <a:off x="1480423" y="119383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7" idx="5"/>
                <a:endCxn id="36" idx="1"/>
              </p:cNvCxnSpPr>
              <p:nvPr/>
            </p:nvCxnSpPr>
            <p:spPr>
              <a:xfrm>
                <a:off x="1480423" y="1193832"/>
                <a:ext cx="653946" cy="435546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5" idx="6"/>
                <a:endCxn id="36" idx="3"/>
              </p:cNvCxnSpPr>
              <p:nvPr/>
            </p:nvCxnSpPr>
            <p:spPr>
              <a:xfrm flipV="1">
                <a:off x="1510302" y="1956299"/>
                <a:ext cx="624067" cy="370796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8977885" y="1828737"/>
            <a:ext cx="275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Orient Unshielded Colliders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1356" y="3785545"/>
            <a:ext cx="6171278" cy="1481661"/>
            <a:chOff x="891356" y="3785545"/>
            <a:chExt cx="6171278" cy="1481661"/>
          </a:xfrm>
        </p:grpSpPr>
        <p:sp>
          <p:nvSpPr>
            <p:cNvPr id="42" name="Right Arrow 41"/>
            <p:cNvSpPr/>
            <p:nvPr/>
          </p:nvSpPr>
          <p:spPr>
            <a:xfrm>
              <a:off x="3223479" y="4291016"/>
              <a:ext cx="1284269" cy="58519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91356" y="3785546"/>
              <a:ext cx="1407558" cy="1481660"/>
              <a:chOff x="955498" y="799203"/>
              <a:chExt cx="1652426" cy="175906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955498" y="2095926"/>
                <a:ext cx="554804" cy="462337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053120" y="1561670"/>
                <a:ext cx="554804" cy="462337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006868" y="799203"/>
                <a:ext cx="554804" cy="462337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50" name="Straight Connector 49"/>
              <p:cNvCxnSpPr>
                <a:stCxn id="49" idx="5"/>
                <a:endCxn id="49" idx="5"/>
              </p:cNvCxnSpPr>
              <p:nvPr/>
            </p:nvCxnSpPr>
            <p:spPr>
              <a:xfrm>
                <a:off x="1480423" y="119383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9" idx="5"/>
                <a:endCxn id="48" idx="1"/>
              </p:cNvCxnSpPr>
              <p:nvPr/>
            </p:nvCxnSpPr>
            <p:spPr>
              <a:xfrm>
                <a:off x="1480423" y="1193832"/>
                <a:ext cx="653946" cy="435546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47" idx="6"/>
                <a:endCxn id="48" idx="3"/>
              </p:cNvCxnSpPr>
              <p:nvPr/>
            </p:nvCxnSpPr>
            <p:spPr>
              <a:xfrm flipV="1">
                <a:off x="1510302" y="1956299"/>
                <a:ext cx="624067" cy="370796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655076" y="3785545"/>
              <a:ext cx="1407558" cy="1481660"/>
              <a:chOff x="955498" y="799203"/>
              <a:chExt cx="1652426" cy="175906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955498" y="2095926"/>
                <a:ext cx="554804" cy="462337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053120" y="1561670"/>
                <a:ext cx="554804" cy="462337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006868" y="799203"/>
                <a:ext cx="554804" cy="462337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59" name="Straight Connector 58"/>
              <p:cNvCxnSpPr>
                <a:stCxn id="58" idx="5"/>
                <a:endCxn id="58" idx="5"/>
              </p:cNvCxnSpPr>
              <p:nvPr/>
            </p:nvCxnSpPr>
            <p:spPr>
              <a:xfrm>
                <a:off x="1480423" y="119383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8" idx="5"/>
                <a:endCxn id="57" idx="1"/>
              </p:cNvCxnSpPr>
              <p:nvPr/>
            </p:nvCxnSpPr>
            <p:spPr>
              <a:xfrm>
                <a:off x="1480423" y="1193832"/>
                <a:ext cx="653946" cy="435546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7" idx="3"/>
                <a:endCxn id="56" idx="6"/>
              </p:cNvCxnSpPr>
              <p:nvPr/>
            </p:nvCxnSpPr>
            <p:spPr>
              <a:xfrm flipH="1">
                <a:off x="1510302" y="1956299"/>
                <a:ext cx="624068" cy="370796"/>
              </a:xfrm>
              <a:prstGeom prst="line">
                <a:avLst/>
              </a:prstGeom>
              <a:ln w="12700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/>
          <p:cNvSpPr txBox="1"/>
          <p:nvPr/>
        </p:nvSpPr>
        <p:spPr>
          <a:xfrm>
            <a:off x="8977885" y="4301372"/>
            <a:ext cx="194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Away from collider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4596" y="1827502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R0.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4596" y="4390837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62634" y="3779821"/>
            <a:ext cx="1720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C is in the d-separating set of A, B</a:t>
            </a:r>
          </a:p>
        </p:txBody>
      </p:sp>
    </p:spTree>
    <p:extLst>
      <p:ext uri="{BB962C8B-B14F-4D97-AF65-F5344CB8AC3E}">
        <p14:creationId xmlns:p14="http://schemas.microsoft.com/office/powerpoint/2010/main" val="850772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Orientation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410911" y="1818381"/>
            <a:ext cx="1284269" cy="5851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8788" y="2405144"/>
            <a:ext cx="472589" cy="389427"/>
          </a:xfrm>
          <a:prstGeom prst="ellips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013757" y="1955139"/>
            <a:ext cx="472589" cy="389427"/>
          </a:xfrm>
          <a:prstGeom prst="ellips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122546" y="1312911"/>
            <a:ext cx="472589" cy="389427"/>
          </a:xfrm>
          <a:prstGeom prst="ellips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2" name="Straight Connector 11"/>
          <p:cNvCxnSpPr>
            <a:stCxn id="7" idx="5"/>
            <a:endCxn id="6" idx="1"/>
          </p:cNvCxnSpPr>
          <p:nvPr/>
        </p:nvCxnSpPr>
        <p:spPr>
          <a:xfrm>
            <a:off x="1525926" y="1645308"/>
            <a:ext cx="557040" cy="36686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6" idx="3"/>
          </p:cNvCxnSpPr>
          <p:nvPr/>
        </p:nvCxnSpPr>
        <p:spPr>
          <a:xfrm flipV="1">
            <a:off x="1551377" y="2287535"/>
            <a:ext cx="531588" cy="312322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842508" y="1312910"/>
            <a:ext cx="1407558" cy="1481660"/>
            <a:chOff x="955498" y="799203"/>
            <a:chExt cx="1652426" cy="1759060"/>
          </a:xfrm>
        </p:grpSpPr>
        <p:sp>
          <p:nvSpPr>
            <p:cNvPr id="35" name="Oval 34"/>
            <p:cNvSpPr/>
            <p:nvPr/>
          </p:nvSpPr>
          <p:spPr>
            <a:xfrm>
              <a:off x="955498" y="2095926"/>
              <a:ext cx="554804" cy="462337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053120" y="1561670"/>
              <a:ext cx="554804" cy="462337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006868" y="799203"/>
              <a:ext cx="554804" cy="462337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38" name="Straight Connector 37"/>
            <p:cNvCxnSpPr>
              <a:stCxn id="37" idx="5"/>
              <a:endCxn id="37" idx="5"/>
            </p:cNvCxnSpPr>
            <p:nvPr/>
          </p:nvCxnSpPr>
          <p:spPr>
            <a:xfrm>
              <a:off x="1480423" y="119383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7" idx="5"/>
              <a:endCxn id="36" idx="1"/>
            </p:cNvCxnSpPr>
            <p:nvPr/>
          </p:nvCxnSpPr>
          <p:spPr>
            <a:xfrm>
              <a:off x="1480423" y="1193832"/>
              <a:ext cx="653946" cy="435546"/>
            </a:xfrm>
            <a:prstGeom prst="line">
              <a:avLst/>
            </a:prstGeom>
            <a:ln w="127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5" idx="6"/>
              <a:endCxn id="36" idx="3"/>
            </p:cNvCxnSpPr>
            <p:nvPr/>
          </p:nvCxnSpPr>
          <p:spPr>
            <a:xfrm flipV="1">
              <a:off x="1510302" y="1956299"/>
              <a:ext cx="624067" cy="37079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8977885" y="1828737"/>
            <a:ext cx="180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Away from cycles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3487909" y="4269734"/>
            <a:ext cx="1284269" cy="5851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977885" y="430137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triangle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4596" y="1827502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4596" y="4390837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R3.</a:t>
            </a:r>
          </a:p>
        </p:txBody>
      </p:sp>
      <p:cxnSp>
        <p:nvCxnSpPr>
          <p:cNvPr id="62" name="Straight Connector 61"/>
          <p:cNvCxnSpPr>
            <a:stCxn id="7" idx="4"/>
            <a:endCxn id="5" idx="0"/>
          </p:cNvCxnSpPr>
          <p:nvPr/>
        </p:nvCxnSpPr>
        <p:spPr>
          <a:xfrm flipH="1">
            <a:off x="1315083" y="1702338"/>
            <a:ext cx="43758" cy="70280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5" idx="0"/>
            <a:endCxn id="37" idx="4"/>
          </p:cNvCxnSpPr>
          <p:nvPr/>
        </p:nvCxnSpPr>
        <p:spPr>
          <a:xfrm flipV="1">
            <a:off x="6078803" y="1702337"/>
            <a:ext cx="43758" cy="702806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620586" y="4775763"/>
            <a:ext cx="472589" cy="389427"/>
          </a:xfrm>
          <a:prstGeom prst="ellips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8" name="Oval 67"/>
          <p:cNvSpPr/>
          <p:nvPr/>
        </p:nvSpPr>
        <p:spPr>
          <a:xfrm>
            <a:off x="2555555" y="4325758"/>
            <a:ext cx="472589" cy="389427"/>
          </a:xfrm>
          <a:prstGeom prst="ellips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Oval 68"/>
          <p:cNvSpPr/>
          <p:nvPr/>
        </p:nvSpPr>
        <p:spPr>
          <a:xfrm>
            <a:off x="1664344" y="3683530"/>
            <a:ext cx="472589" cy="389427"/>
          </a:xfrm>
          <a:prstGeom prst="ellips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0" name="Straight Connector 69"/>
          <p:cNvCxnSpPr>
            <a:stCxn id="69" idx="5"/>
            <a:endCxn id="68" idx="1"/>
          </p:cNvCxnSpPr>
          <p:nvPr/>
        </p:nvCxnSpPr>
        <p:spPr>
          <a:xfrm>
            <a:off x="2067724" y="4015927"/>
            <a:ext cx="557040" cy="36686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6"/>
            <a:endCxn id="68" idx="3"/>
          </p:cNvCxnSpPr>
          <p:nvPr/>
        </p:nvCxnSpPr>
        <p:spPr>
          <a:xfrm flipV="1">
            <a:off x="2093175" y="4658154"/>
            <a:ext cx="531588" cy="312322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4"/>
            <a:endCxn id="64" idx="0"/>
          </p:cNvCxnSpPr>
          <p:nvPr/>
        </p:nvCxnSpPr>
        <p:spPr>
          <a:xfrm flipH="1">
            <a:off x="1856881" y="4072957"/>
            <a:ext cx="43758" cy="70280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95951" y="4239213"/>
            <a:ext cx="472589" cy="389427"/>
          </a:xfrm>
          <a:prstGeom prst="ellips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74" name="Straight Connector 73"/>
          <p:cNvCxnSpPr>
            <a:stCxn id="69" idx="3"/>
            <a:endCxn id="73" idx="7"/>
          </p:cNvCxnSpPr>
          <p:nvPr/>
        </p:nvCxnSpPr>
        <p:spPr>
          <a:xfrm flipH="1">
            <a:off x="1299331" y="4015927"/>
            <a:ext cx="434222" cy="28031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2"/>
            <a:endCxn id="73" idx="4"/>
          </p:cNvCxnSpPr>
          <p:nvPr/>
        </p:nvCxnSpPr>
        <p:spPr>
          <a:xfrm flipH="1" flipV="1">
            <a:off x="1132246" y="4628640"/>
            <a:ext cx="488340" cy="341837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887368" y="4877778"/>
            <a:ext cx="472589" cy="389427"/>
          </a:xfrm>
          <a:prstGeom prst="ellips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7" name="Oval 76"/>
          <p:cNvSpPr/>
          <p:nvPr/>
        </p:nvSpPr>
        <p:spPr>
          <a:xfrm>
            <a:off x="6822337" y="4427773"/>
            <a:ext cx="472589" cy="389427"/>
          </a:xfrm>
          <a:prstGeom prst="ellips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8" name="Oval 77"/>
          <p:cNvSpPr/>
          <p:nvPr/>
        </p:nvSpPr>
        <p:spPr>
          <a:xfrm>
            <a:off x="5931126" y="3785545"/>
            <a:ext cx="472589" cy="389427"/>
          </a:xfrm>
          <a:prstGeom prst="ellips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9" name="Straight Connector 78"/>
          <p:cNvCxnSpPr>
            <a:stCxn id="78" idx="5"/>
            <a:endCxn id="77" idx="1"/>
          </p:cNvCxnSpPr>
          <p:nvPr/>
        </p:nvCxnSpPr>
        <p:spPr>
          <a:xfrm>
            <a:off x="6334506" y="4117942"/>
            <a:ext cx="557040" cy="36686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6" idx="6"/>
            <a:endCxn id="77" idx="3"/>
          </p:cNvCxnSpPr>
          <p:nvPr/>
        </p:nvCxnSpPr>
        <p:spPr>
          <a:xfrm flipV="1">
            <a:off x="6359957" y="4760169"/>
            <a:ext cx="531588" cy="312322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8" idx="4"/>
            <a:endCxn id="76" idx="0"/>
          </p:cNvCxnSpPr>
          <p:nvPr/>
        </p:nvCxnSpPr>
        <p:spPr>
          <a:xfrm flipH="1">
            <a:off x="6123663" y="4174972"/>
            <a:ext cx="43758" cy="70280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162733" y="4341228"/>
            <a:ext cx="472589" cy="389427"/>
          </a:xfrm>
          <a:prstGeom prst="ellips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3" name="Straight Connector 82"/>
          <p:cNvCxnSpPr>
            <a:stCxn id="78" idx="3"/>
            <a:endCxn id="82" idx="7"/>
          </p:cNvCxnSpPr>
          <p:nvPr/>
        </p:nvCxnSpPr>
        <p:spPr>
          <a:xfrm flipH="1">
            <a:off x="5566113" y="4117942"/>
            <a:ext cx="434222" cy="28031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2"/>
            <a:endCxn id="82" idx="4"/>
          </p:cNvCxnSpPr>
          <p:nvPr/>
        </p:nvCxnSpPr>
        <p:spPr>
          <a:xfrm flipH="1" flipV="1">
            <a:off x="5399028" y="4730655"/>
            <a:ext cx="488340" cy="341837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3557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24743"/>
                <a:ext cx="10862733" cy="4135625"/>
              </a:xfrm>
            </p:spPr>
            <p:txBody>
              <a:bodyPr>
                <a:noAutofit/>
              </a:bodyPr>
              <a:lstStyle/>
              <a:p>
                <a:pPr marL="182880" lvl="1"/>
                <a:r>
                  <a:rPr lang="en-US" dirty="0">
                    <a:solidFill>
                      <a:schemeClr val="tx1"/>
                    </a:solidFill>
                  </a:rPr>
                  <a:t>Search strategy: </a:t>
                </a:r>
              </a:p>
              <a:p>
                <a:pPr marL="457200" lvl="2"/>
                <a:r>
                  <a:rPr lang="en-US" dirty="0">
                    <a:solidFill>
                      <a:schemeClr val="tx1"/>
                    </a:solidFill>
                  </a:rPr>
                  <a:t>Identify the skeleton of your PDAG: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Begin with the full graph.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For k=0:number of variables -2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Using heuristic 3</a:t>
                </a:r>
              </a:p>
              <a:p>
                <a:pPr marL="914400" lvl="4"/>
                <a:r>
                  <a:rPr lang="en-US" dirty="0">
                    <a:solidFill>
                      <a:schemeClr val="tx1"/>
                    </a:solidFill>
                  </a:rPr>
                  <a:t>For each pair of adjacent variables X, Y, </a:t>
                </a:r>
              </a:p>
              <a:p>
                <a:pPr marL="1097280" lvl="5"/>
                <a:r>
                  <a:rPr lang="en-US" sz="1400" dirty="0"/>
                  <a:t>look within Adjacencies(X)\Y or Adjacencies(Y)\X for a set of k</a:t>
                </a:r>
                <a:r>
                  <a:rPr lang="en-US" sz="1400" dirty="0">
                    <a:solidFill>
                      <a:srgbClr val="0000FF"/>
                    </a:solidFill>
                  </a:rPr>
                  <a:t> </a:t>
                </a:r>
                <a:r>
                  <a:rPr lang="en-US" sz="1400" dirty="0"/>
                  <a:t>observed variables </a:t>
                </a:r>
                <a:r>
                  <a:rPr lang="en-US" sz="1400" b="1" dirty="0"/>
                  <a:t>Z</a:t>
                </a:r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/>
                      <m:t>X</m:t>
                    </m:r>
                    <m:r>
                      <a:rPr lang="en-US" sz="14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sz="1400" dirty="0"/>
                      <m:t>Y</m:t>
                    </m:r>
                  </m:oMath>
                </a14:m>
                <a:r>
                  <a:rPr lang="en-US" sz="1400" dirty="0"/>
                  <a:t>|</a:t>
                </a:r>
                <a:r>
                  <a:rPr lang="en-US" sz="1400" b="1" dirty="0"/>
                  <a:t>Z</a:t>
                </a:r>
                <a:r>
                  <a:rPr lang="en-US" sz="1400" dirty="0"/>
                  <a:t>.</a:t>
                </a:r>
              </a:p>
              <a:p>
                <a:pPr marL="1097280" lvl="5"/>
                <a:r>
                  <a:rPr lang="en-US" sz="1400" dirty="0">
                    <a:solidFill>
                      <a:schemeClr val="tx1"/>
                    </a:solidFill>
                  </a:rPr>
                  <a:t>If you succeed, remove X-Y.</a:t>
                </a:r>
              </a:p>
              <a:p>
                <a:pPr marL="457200" lvl="2"/>
                <a:r>
                  <a:rPr lang="en-US" dirty="0">
                    <a:solidFill>
                      <a:schemeClr val="tx1"/>
                    </a:solidFill>
                  </a:rPr>
                  <a:t>Orient all invariant edges of the Markov Equivalence class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Apply R0</a:t>
                </a:r>
              </a:p>
              <a:p>
                <a:pPr marL="731520" lvl="3"/>
                <a:r>
                  <a:rPr lang="en-US" dirty="0">
                    <a:solidFill>
                      <a:schemeClr val="tx1"/>
                    </a:solidFill>
                  </a:rPr>
                  <a:t>While no more rules are applicable, apply R1-R3</a:t>
                </a:r>
              </a:p>
              <a:p>
                <a:pPr marL="274320" lvl="2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182880"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24743"/>
                <a:ext cx="10862733" cy="4135625"/>
              </a:xfrm>
              <a:blipFill rotWithShape="0">
                <a:blip r:embed="rId2"/>
                <a:stretch>
                  <a:fillRect l="-281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6282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65186" y="5401984"/>
            <a:ext cx="3935003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Rules R0-R3 are complete (Meek, 1995)</a:t>
            </a:r>
          </a:p>
        </p:txBody>
      </p:sp>
    </p:spTree>
    <p:extLst>
      <p:ext uri="{BB962C8B-B14F-4D97-AF65-F5344CB8AC3E}">
        <p14:creationId xmlns:p14="http://schemas.microsoft.com/office/powerpoint/2010/main" val="39947943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</a:t>
                      </a:r>
                      <a:r>
                        <a:rPr lang="en-US" sz="1050" strike="noStrike" baseline="0" dirty="0"/>
                        <a:t> Teeth, Smoking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 Teeth,</a:t>
                      </a:r>
                      <a:r>
                        <a:rPr lang="en-US" sz="1050" strike="noStrike" baseline="0" dirty="0"/>
                        <a:t> CVD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/>
                        <a:t>Yellow Teeth,</a:t>
                      </a:r>
                      <a:r>
                        <a:rPr lang="en-US" sz="1050" strike="noStrike" baseline="0" dirty="0"/>
                        <a:t> Protein X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Smoking,</a:t>
                      </a:r>
                      <a:r>
                        <a:rPr lang="en-US" sz="1050" strike="noStrike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265912" y="1281919"/>
          <a:ext cx="3145851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Smoking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695433" y="4924278"/>
          <a:ext cx="3339526" cy="101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Protein X| Smoking,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, Protein X|CVD,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Y, Protein X| Smoking, CVD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orientation rules</a:t>
            </a:r>
          </a:p>
        </p:txBody>
      </p:sp>
    </p:spTree>
    <p:extLst>
      <p:ext uri="{BB962C8B-B14F-4D97-AF65-F5344CB8AC3E}">
        <p14:creationId xmlns:p14="http://schemas.microsoft.com/office/powerpoint/2010/main" val="251410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Faithfulness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5219"/>
            <a:ext cx="10972800" cy="479695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+mn-lt"/>
              </a:rPr>
              <a:t>Is it realistic?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+mn-lt"/>
              </a:rPr>
              <a:t>Assume you are given a graph and you select the parameters of the conditional probability tables randomly following a </a:t>
            </a:r>
            <a:r>
              <a:rPr lang="en-US" sz="2800" dirty="0" err="1">
                <a:latin typeface="+mn-lt"/>
              </a:rPr>
              <a:t>Dirichlet</a:t>
            </a:r>
            <a:r>
              <a:rPr lang="en-US" sz="2800" dirty="0">
                <a:latin typeface="+mn-lt"/>
              </a:rPr>
              <a:t> distribution.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+mn-lt"/>
              </a:rPr>
              <a:t>The probability you get a non-faithful BN is zero (</a:t>
            </a:r>
            <a:r>
              <a:rPr lang="en-US" sz="2800" dirty="0" err="1">
                <a:latin typeface="+mn-lt"/>
              </a:rPr>
              <a:t>Lebesque</a:t>
            </a:r>
            <a:r>
              <a:rPr lang="en-US" sz="2800" dirty="0">
                <a:latin typeface="+mn-lt"/>
              </a:rPr>
              <a:t> measure is zero).</a:t>
            </a:r>
          </a:p>
          <a:p>
            <a:pPr>
              <a:lnSpc>
                <a:spcPct val="110000"/>
              </a:lnSpc>
            </a:pPr>
            <a:endParaRPr lang="en-US" sz="2800" dirty="0">
              <a:latin typeface="+mn-lt"/>
            </a:endParaRPr>
          </a:p>
          <a:p>
            <a:pPr>
              <a:lnSpc>
                <a:spcPct val="110000"/>
              </a:lnSpc>
            </a:pPr>
            <a:endParaRPr lang="en-US" sz="2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8</a:t>
            </a:fld>
            <a:endParaRPr lang="el-GR"/>
          </a:p>
        </p:txBody>
      </p:sp>
      <p:sp>
        <p:nvSpPr>
          <p:cNvPr id="5" name="Rectangle 4"/>
          <p:cNvSpPr/>
          <p:nvPr/>
        </p:nvSpPr>
        <p:spPr>
          <a:xfrm>
            <a:off x="3810000" y="25518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1031" t="15960" r="43656" b="41429"/>
          <a:stretch/>
        </p:blipFill>
        <p:spPr>
          <a:xfrm>
            <a:off x="7968343" y="4374821"/>
            <a:ext cx="3614057" cy="191167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3663034"/>
            <a:ext cx="109728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Helvetica" pitchFamily="2" charset="-95"/>
                <a:ea typeface="+mn-ea"/>
                <a:cs typeface="+mn-cs"/>
              </a:defRPr>
            </a:lvl1pPr>
            <a:lvl2pPr marL="457200" indent="-18288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Helvetica LT Std Light" pitchFamily="34" charset="0"/>
                <a:ea typeface="+mn-ea"/>
                <a:cs typeface="+mn-cs"/>
              </a:defRPr>
            </a:lvl2pPr>
            <a:lvl3pPr marL="731520" indent="-18288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Helvetica LT Std Light" pitchFamily="34" charset="0"/>
                <a:ea typeface="+mn-ea"/>
                <a:cs typeface="+mn-cs"/>
              </a:defRPr>
            </a:lvl3pPr>
            <a:lvl4pPr marL="1005840" indent="-18288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Helvetica LT Std Light" pitchFamily="34" charset="0"/>
                <a:ea typeface="+mn-ea"/>
                <a:cs typeface="+mn-cs"/>
              </a:defRPr>
            </a:lvl4pPr>
            <a:lvl5pPr marL="1188720" indent="-13716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 baseline="0">
                <a:solidFill>
                  <a:schemeClr val="bg2">
                    <a:lumMod val="25000"/>
                  </a:schemeClr>
                </a:solidFill>
                <a:latin typeface="Helvetica LT Std Light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1" y="4932179"/>
            <a:ext cx="7126514" cy="1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Helvetica" pitchFamily="2" charset="-95"/>
                <a:ea typeface="+mn-ea"/>
                <a:cs typeface="+mn-cs"/>
              </a:defRPr>
            </a:lvl1pPr>
            <a:lvl2pPr marL="457200" indent="-18288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Helvetica LT Std Light" pitchFamily="34" charset="0"/>
                <a:ea typeface="+mn-ea"/>
                <a:cs typeface="+mn-cs"/>
              </a:defRPr>
            </a:lvl2pPr>
            <a:lvl3pPr marL="731520" indent="-18288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Helvetica LT Std Light" pitchFamily="34" charset="0"/>
                <a:ea typeface="+mn-ea"/>
                <a:cs typeface="+mn-cs"/>
              </a:defRPr>
            </a:lvl3pPr>
            <a:lvl4pPr marL="1005840" indent="-18288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Helvetica LT Std Light" pitchFamily="34" charset="0"/>
                <a:ea typeface="+mn-ea"/>
                <a:cs typeface="+mn-cs"/>
              </a:defRPr>
            </a:lvl4pPr>
            <a:lvl5pPr marL="1188720" indent="-13716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 baseline="0">
                <a:solidFill>
                  <a:schemeClr val="bg2">
                    <a:lumMod val="25000"/>
                  </a:schemeClr>
                </a:solidFill>
                <a:latin typeface="Helvetica LT Std Light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137890" y="5763281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92934"/>
                </a:solidFill>
              </a:rPr>
              <a:t>[</a:t>
            </a:r>
            <a:r>
              <a:rPr lang="en-US" sz="2400" dirty="0">
                <a:solidFill>
                  <a:srgbClr val="292934"/>
                </a:solidFill>
              </a:rPr>
              <a:t>Meek. C.  UAI 1995</a:t>
            </a:r>
            <a:r>
              <a:rPr lang="en-US" sz="2800" dirty="0">
                <a:solidFill>
                  <a:srgbClr val="292934"/>
                </a:solidFill>
              </a:rPr>
              <a:t>]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200044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02959"/>
              </p:ext>
            </p:extLst>
          </p:nvPr>
        </p:nvGraphicFramePr>
        <p:xfrm>
          <a:off x="5126908" y="1291855"/>
          <a:ext cx="2564448" cy="279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</a:t>
                      </a:r>
                      <a:r>
                        <a:rPr lang="en-US" sz="1050" strike="noStrike" baseline="0" dirty="0"/>
                        <a:t> Teeth, Smoking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 Teeth,</a:t>
                      </a:r>
                      <a:r>
                        <a:rPr lang="en-US" sz="1050" strike="noStrike" baseline="0" dirty="0"/>
                        <a:t> CVD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/>
                        <a:t>Yellow Teeth,</a:t>
                      </a:r>
                      <a:r>
                        <a:rPr lang="en-US" sz="1050" strike="noStrike" baseline="0" dirty="0"/>
                        <a:t> Protein X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200" b="1" strike="noStrike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200" b="1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2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trike="noStrike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Smoking,</a:t>
                      </a:r>
                      <a:r>
                        <a:rPr lang="en-US" sz="1050" strike="noStrike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265912" y="1281919"/>
          <a:ext cx="3145851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Smoking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695433" y="4924278"/>
          <a:ext cx="3339526" cy="101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Protein X| Smoking,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, Protein X|CVD,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Y, Protein X| Smoking, CVD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orientation rules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8512" y="5661061"/>
            <a:ext cx="32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 unshielded colliders</a:t>
            </a:r>
          </a:p>
        </p:txBody>
      </p:sp>
      <p:sp>
        <p:nvSpPr>
          <p:cNvPr id="31" name="Freeform 30"/>
          <p:cNvSpPr/>
          <p:nvPr/>
        </p:nvSpPr>
        <p:spPr>
          <a:xfrm>
            <a:off x="1069205" y="2099728"/>
            <a:ext cx="3174715" cy="2085655"/>
          </a:xfrm>
          <a:custGeom>
            <a:avLst/>
            <a:gdLst>
              <a:gd name="connsiteX0" fmla="*/ 113016 w 3298005"/>
              <a:gd name="connsiteY0" fmla="*/ 0 h 2065106"/>
              <a:gd name="connsiteX1" fmla="*/ 0 w 3298005"/>
              <a:gd name="connsiteY1" fmla="*/ 719191 h 2065106"/>
              <a:gd name="connsiteX2" fmla="*/ 1356189 w 3298005"/>
              <a:gd name="connsiteY2" fmla="*/ 2065106 h 2065106"/>
              <a:gd name="connsiteX3" fmla="*/ 2424702 w 3298005"/>
              <a:gd name="connsiteY3" fmla="*/ 1993187 h 2065106"/>
              <a:gd name="connsiteX4" fmla="*/ 3298005 w 3298005"/>
              <a:gd name="connsiteY4" fmla="*/ 1099335 h 2065106"/>
              <a:gd name="connsiteX5" fmla="*/ 3174715 w 3298005"/>
              <a:gd name="connsiteY5" fmla="*/ 71919 h 2065106"/>
              <a:gd name="connsiteX6" fmla="*/ 1952090 w 3298005"/>
              <a:gd name="connsiteY6" fmla="*/ 41097 h 2065106"/>
              <a:gd name="connsiteX7" fmla="*/ 1787704 w 3298005"/>
              <a:gd name="connsiteY7" fmla="*/ 945223 h 2065106"/>
              <a:gd name="connsiteX8" fmla="*/ 1304818 w 3298005"/>
              <a:gd name="connsiteY8" fmla="*/ 143838 h 2065106"/>
              <a:gd name="connsiteX9" fmla="*/ 113016 w 3298005"/>
              <a:gd name="connsiteY9" fmla="*/ 0 h 2065106"/>
              <a:gd name="connsiteX0" fmla="*/ 113016 w 3298005"/>
              <a:gd name="connsiteY0" fmla="*/ 20549 h 2085655"/>
              <a:gd name="connsiteX1" fmla="*/ 0 w 3298005"/>
              <a:gd name="connsiteY1" fmla="*/ 739740 h 2085655"/>
              <a:gd name="connsiteX2" fmla="*/ 1356189 w 3298005"/>
              <a:gd name="connsiteY2" fmla="*/ 2085655 h 2085655"/>
              <a:gd name="connsiteX3" fmla="*/ 2424702 w 3298005"/>
              <a:gd name="connsiteY3" fmla="*/ 2013736 h 2085655"/>
              <a:gd name="connsiteX4" fmla="*/ 3298005 w 3298005"/>
              <a:gd name="connsiteY4" fmla="*/ 1119884 h 2085655"/>
              <a:gd name="connsiteX5" fmla="*/ 3174715 w 3298005"/>
              <a:gd name="connsiteY5" fmla="*/ 92468 h 2085655"/>
              <a:gd name="connsiteX6" fmla="*/ 1952090 w 3298005"/>
              <a:gd name="connsiteY6" fmla="*/ 61646 h 2085655"/>
              <a:gd name="connsiteX7" fmla="*/ 1787704 w 3298005"/>
              <a:gd name="connsiteY7" fmla="*/ 965772 h 2085655"/>
              <a:gd name="connsiteX8" fmla="*/ 1191802 w 3298005"/>
              <a:gd name="connsiteY8" fmla="*/ 0 h 2085655"/>
              <a:gd name="connsiteX9" fmla="*/ 113016 w 3298005"/>
              <a:gd name="connsiteY9" fmla="*/ 20549 h 2085655"/>
              <a:gd name="connsiteX0" fmla="*/ 113016 w 3298005"/>
              <a:gd name="connsiteY0" fmla="*/ 20549 h 2085655"/>
              <a:gd name="connsiteX1" fmla="*/ 0 w 3298005"/>
              <a:gd name="connsiteY1" fmla="*/ 739740 h 2085655"/>
              <a:gd name="connsiteX2" fmla="*/ 1356189 w 3298005"/>
              <a:gd name="connsiteY2" fmla="*/ 2085655 h 2085655"/>
              <a:gd name="connsiteX3" fmla="*/ 2835669 w 3298005"/>
              <a:gd name="connsiteY3" fmla="*/ 1972639 h 2085655"/>
              <a:gd name="connsiteX4" fmla="*/ 3298005 w 3298005"/>
              <a:gd name="connsiteY4" fmla="*/ 1119884 h 2085655"/>
              <a:gd name="connsiteX5" fmla="*/ 3174715 w 3298005"/>
              <a:gd name="connsiteY5" fmla="*/ 92468 h 2085655"/>
              <a:gd name="connsiteX6" fmla="*/ 1952090 w 3298005"/>
              <a:gd name="connsiteY6" fmla="*/ 61646 h 2085655"/>
              <a:gd name="connsiteX7" fmla="*/ 1787704 w 3298005"/>
              <a:gd name="connsiteY7" fmla="*/ 965772 h 2085655"/>
              <a:gd name="connsiteX8" fmla="*/ 1191802 w 3298005"/>
              <a:gd name="connsiteY8" fmla="*/ 0 h 2085655"/>
              <a:gd name="connsiteX9" fmla="*/ 113016 w 3298005"/>
              <a:gd name="connsiteY9" fmla="*/ 20549 h 2085655"/>
              <a:gd name="connsiteX0" fmla="*/ 113016 w 3174715"/>
              <a:gd name="connsiteY0" fmla="*/ 20549 h 2085655"/>
              <a:gd name="connsiteX1" fmla="*/ 0 w 3174715"/>
              <a:gd name="connsiteY1" fmla="*/ 739740 h 2085655"/>
              <a:gd name="connsiteX2" fmla="*/ 1356189 w 3174715"/>
              <a:gd name="connsiteY2" fmla="*/ 2085655 h 2085655"/>
              <a:gd name="connsiteX3" fmla="*/ 2835669 w 3174715"/>
              <a:gd name="connsiteY3" fmla="*/ 1972639 h 2085655"/>
              <a:gd name="connsiteX4" fmla="*/ 2948683 w 3174715"/>
              <a:gd name="connsiteY4" fmla="*/ 1078787 h 2085655"/>
              <a:gd name="connsiteX5" fmla="*/ 3174715 w 3174715"/>
              <a:gd name="connsiteY5" fmla="*/ 92468 h 2085655"/>
              <a:gd name="connsiteX6" fmla="*/ 1952090 w 3174715"/>
              <a:gd name="connsiteY6" fmla="*/ 61646 h 2085655"/>
              <a:gd name="connsiteX7" fmla="*/ 1787704 w 3174715"/>
              <a:gd name="connsiteY7" fmla="*/ 965772 h 2085655"/>
              <a:gd name="connsiteX8" fmla="*/ 1191802 w 3174715"/>
              <a:gd name="connsiteY8" fmla="*/ 0 h 2085655"/>
              <a:gd name="connsiteX9" fmla="*/ 113016 w 3174715"/>
              <a:gd name="connsiteY9" fmla="*/ 20549 h 2085655"/>
              <a:gd name="connsiteX0" fmla="*/ 113016 w 3174715"/>
              <a:gd name="connsiteY0" fmla="*/ 20549 h 2085655"/>
              <a:gd name="connsiteX1" fmla="*/ 0 w 3174715"/>
              <a:gd name="connsiteY1" fmla="*/ 739740 h 2085655"/>
              <a:gd name="connsiteX2" fmla="*/ 1356189 w 3174715"/>
              <a:gd name="connsiteY2" fmla="*/ 2085655 h 2085655"/>
              <a:gd name="connsiteX3" fmla="*/ 2835669 w 3174715"/>
              <a:gd name="connsiteY3" fmla="*/ 1972639 h 2085655"/>
              <a:gd name="connsiteX4" fmla="*/ 3000053 w 3174715"/>
              <a:gd name="connsiteY4" fmla="*/ 1078787 h 2085655"/>
              <a:gd name="connsiteX5" fmla="*/ 3174715 w 3174715"/>
              <a:gd name="connsiteY5" fmla="*/ 92468 h 2085655"/>
              <a:gd name="connsiteX6" fmla="*/ 1952090 w 3174715"/>
              <a:gd name="connsiteY6" fmla="*/ 61646 h 2085655"/>
              <a:gd name="connsiteX7" fmla="*/ 1787704 w 3174715"/>
              <a:gd name="connsiteY7" fmla="*/ 965772 h 2085655"/>
              <a:gd name="connsiteX8" fmla="*/ 1191802 w 3174715"/>
              <a:gd name="connsiteY8" fmla="*/ 0 h 2085655"/>
              <a:gd name="connsiteX9" fmla="*/ 113016 w 3174715"/>
              <a:gd name="connsiteY9" fmla="*/ 20549 h 208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4715" h="2085655">
                <a:moveTo>
                  <a:pt x="113016" y="20549"/>
                </a:moveTo>
                <a:lnTo>
                  <a:pt x="0" y="739740"/>
                </a:lnTo>
                <a:lnTo>
                  <a:pt x="1356189" y="2085655"/>
                </a:lnTo>
                <a:lnTo>
                  <a:pt x="2835669" y="1972639"/>
                </a:lnTo>
                <a:lnTo>
                  <a:pt x="3000053" y="1078787"/>
                </a:lnTo>
                <a:lnTo>
                  <a:pt x="3174715" y="92468"/>
                </a:lnTo>
                <a:lnTo>
                  <a:pt x="1952090" y="61646"/>
                </a:lnTo>
                <a:lnTo>
                  <a:pt x="1787704" y="965772"/>
                </a:lnTo>
                <a:lnTo>
                  <a:pt x="1191802" y="0"/>
                </a:lnTo>
                <a:lnTo>
                  <a:pt x="113016" y="20549"/>
                </a:lnTo>
                <a:close/>
              </a:path>
            </a:pathLst>
          </a:custGeom>
          <a:solidFill>
            <a:srgbClr val="CBDEE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82509" y="6018350"/>
            <a:ext cx="492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Smoking-Protein X-Medicine Y is a collider</a:t>
            </a:r>
          </a:p>
        </p:txBody>
      </p:sp>
    </p:spTree>
    <p:extLst>
      <p:ext uri="{BB962C8B-B14F-4D97-AF65-F5344CB8AC3E}">
        <p14:creationId xmlns:p14="http://schemas.microsoft.com/office/powerpoint/2010/main" val="20339648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26908" y="1291855"/>
          <a:ext cx="2564448" cy="279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</a:t>
                      </a:r>
                      <a:r>
                        <a:rPr lang="en-US" sz="1050" strike="noStrike" baseline="0" dirty="0"/>
                        <a:t> Teeth, Smoking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 Teeth,</a:t>
                      </a:r>
                      <a:r>
                        <a:rPr lang="en-US" sz="1050" strike="noStrike" baseline="0" dirty="0"/>
                        <a:t> CVD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/>
                        <a:t>Yellow Teeth,</a:t>
                      </a:r>
                      <a:r>
                        <a:rPr lang="en-US" sz="1050" strike="noStrike" baseline="0" dirty="0"/>
                        <a:t> Protein X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200" b="1" strike="noStrike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200" b="1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2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trike="noStrike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Smoking,</a:t>
                      </a:r>
                      <a:r>
                        <a:rPr lang="en-US" sz="1050" strike="noStrike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265912" y="1281919"/>
          <a:ext cx="3145851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Smoking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695433" y="4924278"/>
          <a:ext cx="3339526" cy="101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Protein X| Smoking,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, Protein X|CVD,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Y, Protein X| Smoking, CVD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orientation rules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8512" y="5661061"/>
            <a:ext cx="32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 unshielded colliders</a:t>
            </a:r>
          </a:p>
        </p:txBody>
      </p:sp>
      <p:sp>
        <p:nvSpPr>
          <p:cNvPr id="3" name="Freeform 2"/>
          <p:cNvSpPr/>
          <p:nvPr/>
        </p:nvSpPr>
        <p:spPr>
          <a:xfrm>
            <a:off x="194733" y="1989667"/>
            <a:ext cx="4013200" cy="2658533"/>
          </a:xfrm>
          <a:custGeom>
            <a:avLst/>
            <a:gdLst>
              <a:gd name="connsiteX0" fmla="*/ 0 w 4013200"/>
              <a:gd name="connsiteY0" fmla="*/ 1049866 h 2658533"/>
              <a:gd name="connsiteX1" fmla="*/ 16934 w 4013200"/>
              <a:gd name="connsiteY1" fmla="*/ 2658533 h 2658533"/>
              <a:gd name="connsiteX2" fmla="*/ 1253067 w 4013200"/>
              <a:gd name="connsiteY2" fmla="*/ 2565400 h 2658533"/>
              <a:gd name="connsiteX3" fmla="*/ 1659467 w 4013200"/>
              <a:gd name="connsiteY3" fmla="*/ 1600200 h 2658533"/>
              <a:gd name="connsiteX4" fmla="*/ 2125134 w 4013200"/>
              <a:gd name="connsiteY4" fmla="*/ 2192866 h 2658533"/>
              <a:gd name="connsiteX5" fmla="*/ 3048000 w 4013200"/>
              <a:gd name="connsiteY5" fmla="*/ 2175933 h 2658533"/>
              <a:gd name="connsiteX6" fmla="*/ 4013200 w 4013200"/>
              <a:gd name="connsiteY6" fmla="*/ 2175933 h 2658533"/>
              <a:gd name="connsiteX7" fmla="*/ 3920067 w 4013200"/>
              <a:gd name="connsiteY7" fmla="*/ 1405466 h 2658533"/>
              <a:gd name="connsiteX8" fmla="*/ 2523067 w 4013200"/>
              <a:gd name="connsiteY8" fmla="*/ 999066 h 2658533"/>
              <a:gd name="connsiteX9" fmla="*/ 2032000 w 4013200"/>
              <a:gd name="connsiteY9" fmla="*/ 0 h 2658533"/>
              <a:gd name="connsiteX10" fmla="*/ 863600 w 4013200"/>
              <a:gd name="connsiteY10" fmla="*/ 143933 h 2658533"/>
              <a:gd name="connsiteX11" fmla="*/ 0 w 4013200"/>
              <a:gd name="connsiteY11" fmla="*/ 1049866 h 26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13200" h="2658533">
                <a:moveTo>
                  <a:pt x="0" y="1049866"/>
                </a:moveTo>
                <a:lnTo>
                  <a:pt x="16934" y="2658533"/>
                </a:lnTo>
                <a:lnTo>
                  <a:pt x="1253067" y="2565400"/>
                </a:lnTo>
                <a:lnTo>
                  <a:pt x="1659467" y="1600200"/>
                </a:lnTo>
                <a:lnTo>
                  <a:pt x="2125134" y="2192866"/>
                </a:lnTo>
                <a:lnTo>
                  <a:pt x="3048000" y="2175933"/>
                </a:lnTo>
                <a:lnTo>
                  <a:pt x="4013200" y="2175933"/>
                </a:lnTo>
                <a:lnTo>
                  <a:pt x="3920067" y="1405466"/>
                </a:lnTo>
                <a:lnTo>
                  <a:pt x="2523067" y="999066"/>
                </a:lnTo>
                <a:lnTo>
                  <a:pt x="2032000" y="0"/>
                </a:lnTo>
                <a:lnTo>
                  <a:pt x="863600" y="143933"/>
                </a:lnTo>
                <a:lnTo>
                  <a:pt x="0" y="1049866"/>
                </a:lnTo>
                <a:close/>
              </a:path>
            </a:pathLst>
          </a:custGeom>
          <a:solidFill>
            <a:srgbClr val="CBDEE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382509" y="6018350"/>
            <a:ext cx="492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Yellow Teeth-Smoking-Protein X is a non collider</a:t>
            </a:r>
          </a:p>
        </p:txBody>
      </p:sp>
    </p:spTree>
    <p:extLst>
      <p:ext uri="{BB962C8B-B14F-4D97-AF65-F5344CB8AC3E}">
        <p14:creationId xmlns:p14="http://schemas.microsoft.com/office/powerpoint/2010/main" val="7802595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26908" y="1291855"/>
          <a:ext cx="2564448" cy="279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</a:t>
                      </a:r>
                      <a:r>
                        <a:rPr lang="en-US" sz="1050" strike="noStrike" baseline="0" dirty="0"/>
                        <a:t> Teeth, Smoking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 Teeth,</a:t>
                      </a:r>
                      <a:r>
                        <a:rPr lang="en-US" sz="1050" strike="noStrike" baseline="0" dirty="0"/>
                        <a:t> CVD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/>
                        <a:t>Yellow Teeth,</a:t>
                      </a:r>
                      <a:r>
                        <a:rPr lang="en-US" sz="1050" strike="noStrike" baseline="0" dirty="0"/>
                        <a:t> Protein X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200" b="1" strike="noStrike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200" b="1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2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trike="noStrike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Smoking,</a:t>
                      </a:r>
                      <a:r>
                        <a:rPr lang="en-US" sz="1050" strike="noStrike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265912" y="1281919"/>
          <a:ext cx="3145851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Smoking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695433" y="4924278"/>
          <a:ext cx="3339526" cy="101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Protein X| Smoking,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, Protein X|CVD,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Y, Protein X| Smoking, CVD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orientation rules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8512" y="5661061"/>
            <a:ext cx="32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 unshielded colliders</a:t>
            </a:r>
          </a:p>
        </p:txBody>
      </p:sp>
      <p:sp>
        <p:nvSpPr>
          <p:cNvPr id="3" name="Freeform 2"/>
          <p:cNvSpPr/>
          <p:nvPr/>
        </p:nvSpPr>
        <p:spPr>
          <a:xfrm>
            <a:off x="550333" y="2031999"/>
            <a:ext cx="3352800" cy="3310468"/>
          </a:xfrm>
          <a:custGeom>
            <a:avLst/>
            <a:gdLst>
              <a:gd name="connsiteX0" fmla="*/ 880534 w 2192867"/>
              <a:gd name="connsiteY0" fmla="*/ 33867 h 3471334"/>
              <a:gd name="connsiteX1" fmla="*/ 2192867 w 2192867"/>
              <a:gd name="connsiteY1" fmla="*/ 0 h 3471334"/>
              <a:gd name="connsiteX2" fmla="*/ 2099734 w 2192867"/>
              <a:gd name="connsiteY2" fmla="*/ 1210734 h 3471334"/>
              <a:gd name="connsiteX3" fmla="*/ 1490134 w 2192867"/>
              <a:gd name="connsiteY3" fmla="*/ 2438400 h 3471334"/>
              <a:gd name="connsiteX4" fmla="*/ 1337734 w 2192867"/>
              <a:gd name="connsiteY4" fmla="*/ 3378200 h 3471334"/>
              <a:gd name="connsiteX5" fmla="*/ 0 w 2192867"/>
              <a:gd name="connsiteY5" fmla="*/ 3471334 h 3471334"/>
              <a:gd name="connsiteX6" fmla="*/ 194734 w 2192867"/>
              <a:gd name="connsiteY6" fmla="*/ 1710267 h 3471334"/>
              <a:gd name="connsiteX7" fmla="*/ 880534 w 2192867"/>
              <a:gd name="connsiteY7" fmla="*/ 33867 h 3471334"/>
              <a:gd name="connsiteX0" fmla="*/ 0 w 3640667"/>
              <a:gd name="connsiteY0" fmla="*/ 313267 h 3471334"/>
              <a:gd name="connsiteX1" fmla="*/ 3640667 w 3640667"/>
              <a:gd name="connsiteY1" fmla="*/ 0 h 3471334"/>
              <a:gd name="connsiteX2" fmla="*/ 3547534 w 3640667"/>
              <a:gd name="connsiteY2" fmla="*/ 1210734 h 3471334"/>
              <a:gd name="connsiteX3" fmla="*/ 2937934 w 3640667"/>
              <a:gd name="connsiteY3" fmla="*/ 2438400 h 3471334"/>
              <a:gd name="connsiteX4" fmla="*/ 2785534 w 3640667"/>
              <a:gd name="connsiteY4" fmla="*/ 3378200 h 3471334"/>
              <a:gd name="connsiteX5" fmla="*/ 1447800 w 3640667"/>
              <a:gd name="connsiteY5" fmla="*/ 3471334 h 3471334"/>
              <a:gd name="connsiteX6" fmla="*/ 1642534 w 3640667"/>
              <a:gd name="connsiteY6" fmla="*/ 1710267 h 3471334"/>
              <a:gd name="connsiteX7" fmla="*/ 0 w 3640667"/>
              <a:gd name="connsiteY7" fmla="*/ 313267 h 3471334"/>
              <a:gd name="connsiteX0" fmla="*/ 0 w 3547534"/>
              <a:gd name="connsiteY0" fmla="*/ 152401 h 3310468"/>
              <a:gd name="connsiteX1" fmla="*/ 1507067 w 3547534"/>
              <a:gd name="connsiteY1" fmla="*/ 0 h 3310468"/>
              <a:gd name="connsiteX2" fmla="*/ 3547534 w 3547534"/>
              <a:gd name="connsiteY2" fmla="*/ 1049868 h 3310468"/>
              <a:gd name="connsiteX3" fmla="*/ 2937934 w 3547534"/>
              <a:gd name="connsiteY3" fmla="*/ 2277534 h 3310468"/>
              <a:gd name="connsiteX4" fmla="*/ 2785534 w 3547534"/>
              <a:gd name="connsiteY4" fmla="*/ 3217334 h 3310468"/>
              <a:gd name="connsiteX5" fmla="*/ 1447800 w 3547534"/>
              <a:gd name="connsiteY5" fmla="*/ 3310468 h 3310468"/>
              <a:gd name="connsiteX6" fmla="*/ 1642534 w 3547534"/>
              <a:gd name="connsiteY6" fmla="*/ 1549401 h 3310468"/>
              <a:gd name="connsiteX7" fmla="*/ 0 w 3547534"/>
              <a:gd name="connsiteY7" fmla="*/ 152401 h 3310468"/>
              <a:gd name="connsiteX0" fmla="*/ 0 w 2937934"/>
              <a:gd name="connsiteY0" fmla="*/ 152401 h 3310468"/>
              <a:gd name="connsiteX1" fmla="*/ 1507067 w 2937934"/>
              <a:gd name="connsiteY1" fmla="*/ 0 h 3310468"/>
              <a:gd name="connsiteX2" fmla="*/ 2861734 w 2937934"/>
              <a:gd name="connsiteY2" fmla="*/ 1540934 h 3310468"/>
              <a:gd name="connsiteX3" fmla="*/ 2937934 w 2937934"/>
              <a:gd name="connsiteY3" fmla="*/ 2277534 h 3310468"/>
              <a:gd name="connsiteX4" fmla="*/ 2785534 w 2937934"/>
              <a:gd name="connsiteY4" fmla="*/ 3217334 h 3310468"/>
              <a:gd name="connsiteX5" fmla="*/ 1447800 w 2937934"/>
              <a:gd name="connsiteY5" fmla="*/ 3310468 h 3310468"/>
              <a:gd name="connsiteX6" fmla="*/ 1642534 w 2937934"/>
              <a:gd name="connsiteY6" fmla="*/ 1549401 h 3310468"/>
              <a:gd name="connsiteX7" fmla="*/ 0 w 2937934"/>
              <a:gd name="connsiteY7" fmla="*/ 152401 h 3310468"/>
              <a:gd name="connsiteX0" fmla="*/ 0 w 3352800"/>
              <a:gd name="connsiteY0" fmla="*/ 152401 h 3310468"/>
              <a:gd name="connsiteX1" fmla="*/ 1507067 w 3352800"/>
              <a:gd name="connsiteY1" fmla="*/ 0 h 3310468"/>
              <a:gd name="connsiteX2" fmla="*/ 3352800 w 3352800"/>
              <a:gd name="connsiteY2" fmla="*/ 1667934 h 3310468"/>
              <a:gd name="connsiteX3" fmla="*/ 2937934 w 3352800"/>
              <a:gd name="connsiteY3" fmla="*/ 2277534 h 3310468"/>
              <a:gd name="connsiteX4" fmla="*/ 2785534 w 3352800"/>
              <a:gd name="connsiteY4" fmla="*/ 3217334 h 3310468"/>
              <a:gd name="connsiteX5" fmla="*/ 1447800 w 3352800"/>
              <a:gd name="connsiteY5" fmla="*/ 3310468 h 3310468"/>
              <a:gd name="connsiteX6" fmla="*/ 1642534 w 3352800"/>
              <a:gd name="connsiteY6" fmla="*/ 1549401 h 3310468"/>
              <a:gd name="connsiteX7" fmla="*/ 0 w 3352800"/>
              <a:gd name="connsiteY7" fmla="*/ 152401 h 3310468"/>
              <a:gd name="connsiteX0" fmla="*/ 0 w 3352800"/>
              <a:gd name="connsiteY0" fmla="*/ 152401 h 3310468"/>
              <a:gd name="connsiteX1" fmla="*/ 1507067 w 3352800"/>
              <a:gd name="connsiteY1" fmla="*/ 0 h 3310468"/>
              <a:gd name="connsiteX2" fmla="*/ 3352800 w 3352800"/>
              <a:gd name="connsiteY2" fmla="*/ 1667934 h 3310468"/>
              <a:gd name="connsiteX3" fmla="*/ 3251201 w 3352800"/>
              <a:gd name="connsiteY3" fmla="*/ 2286001 h 3310468"/>
              <a:gd name="connsiteX4" fmla="*/ 2785534 w 3352800"/>
              <a:gd name="connsiteY4" fmla="*/ 3217334 h 3310468"/>
              <a:gd name="connsiteX5" fmla="*/ 1447800 w 3352800"/>
              <a:gd name="connsiteY5" fmla="*/ 3310468 h 3310468"/>
              <a:gd name="connsiteX6" fmla="*/ 1642534 w 3352800"/>
              <a:gd name="connsiteY6" fmla="*/ 1549401 h 3310468"/>
              <a:gd name="connsiteX7" fmla="*/ 0 w 3352800"/>
              <a:gd name="connsiteY7" fmla="*/ 152401 h 331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2800" h="3310468">
                <a:moveTo>
                  <a:pt x="0" y="152401"/>
                </a:moveTo>
                <a:lnTo>
                  <a:pt x="1507067" y="0"/>
                </a:lnTo>
                <a:lnTo>
                  <a:pt x="3352800" y="1667934"/>
                </a:lnTo>
                <a:lnTo>
                  <a:pt x="3251201" y="2286001"/>
                </a:lnTo>
                <a:lnTo>
                  <a:pt x="2785534" y="3217334"/>
                </a:lnTo>
                <a:lnTo>
                  <a:pt x="1447800" y="3310468"/>
                </a:lnTo>
                <a:lnTo>
                  <a:pt x="1642534" y="1549401"/>
                </a:lnTo>
                <a:lnTo>
                  <a:pt x="0" y="152401"/>
                </a:lnTo>
                <a:close/>
              </a:path>
            </a:pathLst>
          </a:custGeom>
          <a:solidFill>
            <a:srgbClr val="CBDEE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382509" y="6018350"/>
            <a:ext cx="492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Smoking-Protein X- CVD is a non collider</a:t>
            </a:r>
          </a:p>
        </p:txBody>
      </p:sp>
    </p:spTree>
    <p:extLst>
      <p:ext uri="{BB962C8B-B14F-4D97-AF65-F5344CB8AC3E}">
        <p14:creationId xmlns:p14="http://schemas.microsoft.com/office/powerpoint/2010/main" val="2120737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26908" y="1291855"/>
          <a:ext cx="2564448" cy="279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</a:t>
                      </a:r>
                      <a:r>
                        <a:rPr lang="en-US" sz="1050" strike="noStrike" baseline="0" dirty="0"/>
                        <a:t> Teeth, Smoking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 Teeth,</a:t>
                      </a:r>
                      <a:r>
                        <a:rPr lang="en-US" sz="1050" strike="noStrike" baseline="0" dirty="0"/>
                        <a:t> CVD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/>
                        <a:t>Yellow Teeth,</a:t>
                      </a:r>
                      <a:r>
                        <a:rPr lang="en-US" sz="1050" strike="noStrike" baseline="0" dirty="0"/>
                        <a:t> Protein X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200" b="1" strike="noStrike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200" b="1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2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trike="noStrike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Smoking,</a:t>
                      </a:r>
                      <a:r>
                        <a:rPr lang="en-US" sz="1050" strike="noStrike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265912" y="1281919"/>
          <a:ext cx="3145851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Smoking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695433" y="4924278"/>
          <a:ext cx="3339526" cy="101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Protein X| Smoking,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, Protein X|CVD,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Y, Protein X| Smoking, CVD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orientation rules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8512" y="5661061"/>
            <a:ext cx="32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 unshielded colliders</a:t>
            </a:r>
          </a:p>
        </p:txBody>
      </p:sp>
      <p:sp>
        <p:nvSpPr>
          <p:cNvPr id="3" name="Freeform 2"/>
          <p:cNvSpPr/>
          <p:nvPr/>
        </p:nvSpPr>
        <p:spPr>
          <a:xfrm>
            <a:off x="1998133" y="1871133"/>
            <a:ext cx="2192867" cy="3471334"/>
          </a:xfrm>
          <a:custGeom>
            <a:avLst/>
            <a:gdLst>
              <a:gd name="connsiteX0" fmla="*/ 880534 w 2192867"/>
              <a:gd name="connsiteY0" fmla="*/ 33867 h 3471334"/>
              <a:gd name="connsiteX1" fmla="*/ 2192867 w 2192867"/>
              <a:gd name="connsiteY1" fmla="*/ 0 h 3471334"/>
              <a:gd name="connsiteX2" fmla="*/ 2099734 w 2192867"/>
              <a:gd name="connsiteY2" fmla="*/ 1210734 h 3471334"/>
              <a:gd name="connsiteX3" fmla="*/ 1490134 w 2192867"/>
              <a:gd name="connsiteY3" fmla="*/ 2438400 h 3471334"/>
              <a:gd name="connsiteX4" fmla="*/ 1337734 w 2192867"/>
              <a:gd name="connsiteY4" fmla="*/ 3378200 h 3471334"/>
              <a:gd name="connsiteX5" fmla="*/ 0 w 2192867"/>
              <a:gd name="connsiteY5" fmla="*/ 3471334 h 3471334"/>
              <a:gd name="connsiteX6" fmla="*/ 194734 w 2192867"/>
              <a:gd name="connsiteY6" fmla="*/ 1710267 h 3471334"/>
              <a:gd name="connsiteX7" fmla="*/ 880534 w 2192867"/>
              <a:gd name="connsiteY7" fmla="*/ 33867 h 347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2867" h="3471334">
                <a:moveTo>
                  <a:pt x="880534" y="33867"/>
                </a:moveTo>
                <a:lnTo>
                  <a:pt x="2192867" y="0"/>
                </a:lnTo>
                <a:lnTo>
                  <a:pt x="2099734" y="1210734"/>
                </a:lnTo>
                <a:lnTo>
                  <a:pt x="1490134" y="2438400"/>
                </a:lnTo>
                <a:lnTo>
                  <a:pt x="1337734" y="3378200"/>
                </a:lnTo>
                <a:lnTo>
                  <a:pt x="0" y="3471334"/>
                </a:lnTo>
                <a:lnTo>
                  <a:pt x="194734" y="1710267"/>
                </a:lnTo>
                <a:lnTo>
                  <a:pt x="880534" y="33867"/>
                </a:lnTo>
                <a:close/>
              </a:path>
            </a:pathLst>
          </a:custGeom>
          <a:solidFill>
            <a:srgbClr val="CBDEE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82509" y="6018350"/>
            <a:ext cx="492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Medicine Y -Protein </a:t>
            </a:r>
            <a:r>
              <a:rPr lang="en-US" dirty="0"/>
              <a:t>X- CVD is a non collider</a:t>
            </a:r>
          </a:p>
        </p:txBody>
      </p:sp>
    </p:spTree>
    <p:extLst>
      <p:ext uri="{BB962C8B-B14F-4D97-AF65-F5344CB8AC3E}">
        <p14:creationId xmlns:p14="http://schemas.microsoft.com/office/powerpoint/2010/main" val="14260849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</a:t>
                      </a:r>
                      <a:r>
                        <a:rPr lang="en-US" sz="1050" strike="noStrike" baseline="0" dirty="0"/>
                        <a:t> Teeth, Smoking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 Teeth,</a:t>
                      </a:r>
                      <a:r>
                        <a:rPr lang="en-US" sz="1050" strike="noStrike" baseline="0" dirty="0"/>
                        <a:t> CVD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/>
                        <a:t>Yellow Teeth,</a:t>
                      </a:r>
                      <a:r>
                        <a:rPr lang="en-US" sz="1050" strike="noStrike" baseline="0" dirty="0"/>
                        <a:t> Protein X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Smoking,</a:t>
                      </a:r>
                      <a:r>
                        <a:rPr lang="en-US" sz="1050" strike="noStrike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94007"/>
              </p:ext>
            </p:extLst>
          </p:nvPr>
        </p:nvGraphicFramePr>
        <p:xfrm>
          <a:off x="8265912" y="1281919"/>
          <a:ext cx="3145851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100" b="1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Smoking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695433" y="4924278"/>
          <a:ext cx="3339526" cy="101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Protein X| Smoking,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, Protein X|CVD,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Y, Protein X| Smoking, CVD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orientation rules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8512" y="5661061"/>
            <a:ext cx="32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Away from collider</a:t>
            </a:r>
          </a:p>
        </p:txBody>
      </p:sp>
    </p:spTree>
    <p:extLst>
      <p:ext uri="{BB962C8B-B14F-4D97-AF65-F5344CB8AC3E}">
        <p14:creationId xmlns:p14="http://schemas.microsoft.com/office/powerpoint/2010/main" val="17672614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– an example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26908" y="1291855"/>
          <a:ext cx="256444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</a:t>
                      </a:r>
                      <a:r>
                        <a:rPr lang="en-US" sz="1050" strike="noStrike" baseline="0" dirty="0"/>
                        <a:t> Teeth, Smoking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Yellow Teeth,</a:t>
                      </a:r>
                      <a:r>
                        <a:rPr lang="en-US" sz="1050" strike="noStrike" baseline="0" dirty="0"/>
                        <a:t> CVD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Yellow Teeth,</a:t>
                      </a:r>
                      <a:r>
                        <a:rPr lang="en-US" sz="1050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0.54501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/>
                        <a:t>Yellow Teeth,</a:t>
                      </a:r>
                      <a:r>
                        <a:rPr lang="en-US" sz="1050" strike="noStrike" baseline="0" dirty="0"/>
                        <a:t> Protein X</a:t>
                      </a:r>
                      <a:endParaRPr lang="en-US" sz="105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Smoking, 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Smoking,</a:t>
                      </a:r>
                      <a:r>
                        <a:rPr lang="en-US" sz="1050" strike="noStrike" baseline="0" dirty="0">
                          <a:solidFill>
                            <a:srgbClr val="FF0000"/>
                          </a:solidFill>
                        </a:rPr>
                        <a:t> Medicine Y</a:t>
                      </a:r>
                      <a:endParaRPr lang="en-US" sz="1050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>
                          <a:solidFill>
                            <a:srgbClr val="FF0000"/>
                          </a:solidFill>
                        </a:rPr>
                        <a:t>0.36458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Smoking,</a:t>
                      </a:r>
                      <a:r>
                        <a:rPr lang="en-US" sz="1050" strike="noStrike" baseline="0" dirty="0"/>
                        <a:t>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CVD, Medicine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trike="noStrike" dirty="0"/>
                        <a:t>0.00062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CVD,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strike="noStrike" baseline="0" dirty="0"/>
                        <a:t>Medicine Y, Protein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trike="noStrike" dirty="0"/>
                        <a:t>0.00007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33966"/>
              </p:ext>
            </p:extLst>
          </p:nvPr>
        </p:nvGraphicFramePr>
        <p:xfrm>
          <a:off x="8265912" y="1281919"/>
          <a:ext cx="3145851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Teeth, CVD| Smoking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0.78961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CVD, Medicine Y | Protein</a:t>
                      </a:r>
                      <a:r>
                        <a:rPr lang="en-US" sz="105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0.15092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Yellow Teeth, Protein X | Smoking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0.23567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CVD |Yellow Teeth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rgbClr val="FF0000"/>
                          </a:solidFill>
                        </a:rPr>
                        <a:t>Smoking, CVD | Protein</a:t>
                      </a:r>
                      <a:r>
                        <a:rPr lang="en-US" sz="1050" b="0" baseline="0" dirty="0">
                          <a:solidFill>
                            <a:srgbClr val="FF0000"/>
                          </a:solidFill>
                        </a:rPr>
                        <a:t> X</a:t>
                      </a:r>
                      <a:endParaRPr lang="en-US" sz="105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rgbClr val="FF0000"/>
                          </a:solidFill>
                        </a:rPr>
                        <a:t>0.12365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Smoking 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 Protein 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|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695433" y="4924278"/>
          <a:ext cx="3339526" cy="101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CVD,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Protein X| Smoking,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Smoking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, Protein X|CVD, Medicine 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Medicine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</a:rPr>
                        <a:t> Y, Protein X| Smoking, CVD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0.00074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41898" y="1130157"/>
            <a:ext cx="33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orientation rules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8512" y="5661061"/>
            <a:ext cx="32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more rules are applicable</a:t>
            </a:r>
          </a:p>
        </p:txBody>
      </p:sp>
    </p:spTree>
    <p:extLst>
      <p:ext uri="{BB962C8B-B14F-4D97-AF65-F5344CB8AC3E}">
        <p14:creationId xmlns:p14="http://schemas.microsoft.com/office/powerpoint/2010/main" val="21818741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 output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3635" y="2097088"/>
            <a:ext cx="3704492" cy="2933413"/>
            <a:chOff x="6038684" y="1286168"/>
            <a:chExt cx="4037063" cy="3532866"/>
          </a:xfrm>
        </p:grpSpPr>
        <p:cxnSp>
          <p:nvCxnSpPr>
            <p:cNvPr id="100" name="AutoShape 7"/>
            <p:cNvCxnSpPr>
              <a:cxnSpLocks noChangeShapeType="1"/>
              <a:stCxn id="112" idx="2"/>
              <a:endCxn id="116" idx="0"/>
            </p:cNvCxnSpPr>
            <p:nvPr/>
          </p:nvCxnSpPr>
          <p:spPr bwMode="auto">
            <a:xfrm>
              <a:off x="7669709" y="2425315"/>
              <a:ext cx="934931" cy="563622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AutoShape 16"/>
            <p:cNvCxnSpPr>
              <a:cxnSpLocks noChangeShapeType="1"/>
              <a:stCxn id="116" idx="2"/>
              <a:endCxn id="117" idx="0"/>
            </p:cNvCxnSpPr>
            <p:nvPr/>
          </p:nvCxnSpPr>
          <p:spPr bwMode="auto">
            <a:xfrm>
              <a:off x="8604640" y="3746798"/>
              <a:ext cx="11" cy="271261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2" name="AutoShape 20"/>
            <p:cNvCxnSpPr>
              <a:cxnSpLocks noChangeShapeType="1"/>
              <a:stCxn id="110" idx="2"/>
              <a:endCxn id="116" idx="0"/>
            </p:cNvCxnSpPr>
            <p:nvPr/>
          </p:nvCxnSpPr>
          <p:spPr bwMode="auto">
            <a:xfrm flipH="1">
              <a:off x="8604640" y="2459670"/>
              <a:ext cx="845955" cy="529267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8168618" y="4018059"/>
              <a:ext cx="930983" cy="800975"/>
              <a:chOff x="6986306" y="3521720"/>
              <a:chExt cx="930983" cy="800975"/>
            </a:xfrm>
          </p:grpSpPr>
          <p:sp>
            <p:nvSpPr>
              <p:cNvPr id="117" name="Text Box 12"/>
              <p:cNvSpPr txBox="1">
                <a:spLocks noChangeArrowheads="1"/>
              </p:cNvSpPr>
              <p:nvPr/>
            </p:nvSpPr>
            <p:spPr bwMode="auto">
              <a:xfrm>
                <a:off x="6986306" y="3521720"/>
                <a:ext cx="872066" cy="37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CVD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9" t="9507" r="9167" b="6790"/>
              <a:stretch/>
            </p:blipFill>
            <p:spPr>
              <a:xfrm>
                <a:off x="7045222" y="3828742"/>
                <a:ext cx="872067" cy="493953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8152363" y="2988937"/>
              <a:ext cx="1786432" cy="757861"/>
              <a:chOff x="6424873" y="2488835"/>
              <a:chExt cx="1962653" cy="757861"/>
            </a:xfrm>
          </p:grpSpPr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7308309" y="2600028"/>
                <a:ext cx="1079217" cy="556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Levels of Protein X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873" y="2488835"/>
                <a:ext cx="993782" cy="757861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6038684" y="2935787"/>
              <a:ext cx="1346326" cy="757843"/>
              <a:chOff x="5647016" y="3141659"/>
              <a:chExt cx="1346326" cy="757843"/>
            </a:xfrm>
          </p:grpSpPr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6147342" y="3235732"/>
                <a:ext cx="846000" cy="630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Yellow </a:t>
                </a:r>
              </a:p>
              <a:p>
                <a:pPr algn="ctr"/>
                <a:r>
                  <a:rPr lang="en-US" sz="1400" dirty="0"/>
                  <a:t>Teeth</a:t>
                </a: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494"/>
              <a:stretch/>
            </p:blipFill>
            <p:spPr>
              <a:xfrm rot="5400000">
                <a:off x="5571338" y="3217337"/>
                <a:ext cx="757843" cy="606488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149027" y="1286168"/>
              <a:ext cx="1171214" cy="1139147"/>
              <a:chOff x="5983966" y="1032939"/>
              <a:chExt cx="1171214" cy="1139147"/>
            </a:xfrm>
          </p:grpSpPr>
          <p:sp>
            <p:nvSpPr>
              <p:cNvPr id="111" name="Text Box 10"/>
              <p:cNvSpPr txBox="1">
                <a:spLocks noChangeArrowheads="1"/>
              </p:cNvSpPr>
              <p:nvPr/>
            </p:nvSpPr>
            <p:spPr bwMode="auto">
              <a:xfrm>
                <a:off x="6124530" y="1032939"/>
                <a:ext cx="1030650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Smoking</a:t>
                </a:r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66" y="1345938"/>
                <a:ext cx="1041363" cy="826148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8825444" y="1291761"/>
              <a:ext cx="1250303" cy="1167909"/>
              <a:chOff x="7915661" y="1073632"/>
              <a:chExt cx="1250303" cy="1167909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7915661" y="1073632"/>
                <a:ext cx="1250303" cy="370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Medicine Y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06"/>
              <a:stretch/>
            </p:blipFill>
            <p:spPr>
              <a:xfrm>
                <a:off x="8045512" y="1416228"/>
                <a:ext cx="990600" cy="825313"/>
              </a:xfrm>
              <a:prstGeom prst="rect">
                <a:avLst/>
              </a:prstGeom>
            </p:spPr>
          </p:pic>
        </p:grpSp>
        <p:cxnSp>
          <p:nvCxnSpPr>
            <p:cNvPr id="108" name="AutoShape 14"/>
            <p:cNvCxnSpPr>
              <a:cxnSpLocks noChangeShapeType="1"/>
              <a:stCxn id="112" idx="2"/>
            </p:cNvCxnSpPr>
            <p:nvPr/>
          </p:nvCxnSpPr>
          <p:spPr bwMode="auto">
            <a:xfrm flipH="1">
              <a:off x="6672681" y="2425315"/>
              <a:ext cx="997028" cy="4958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8136" y="4516529"/>
            <a:ext cx="2347163" cy="18289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8136" y="4147197"/>
            <a:ext cx="249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(unknown) graph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1898" y="1130157"/>
            <a:ext cx="391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PDAG returned by the PC algorithm</a:t>
            </a:r>
          </a:p>
        </p:txBody>
      </p:sp>
    </p:spTree>
    <p:extLst>
      <p:ext uri="{BB962C8B-B14F-4D97-AF65-F5344CB8AC3E}">
        <p14:creationId xmlns:p14="http://schemas.microsoft.com/office/powerpoint/2010/main" val="38080784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Introduced by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eter </a:t>
            </a:r>
            <a:r>
              <a:rPr lang="en-US" dirty="0" err="1"/>
              <a:t>Spirtes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lark </a:t>
            </a:r>
            <a:r>
              <a:rPr lang="en-US" dirty="0" err="1"/>
              <a:t>Glymour</a:t>
            </a:r>
            <a:r>
              <a:rPr lang="en-US" dirty="0"/>
              <a:t> in 1993.</a:t>
            </a:r>
          </a:p>
          <a:p>
            <a:pPr algn="l"/>
            <a:r>
              <a:rPr lang="en-US" dirty="0"/>
              <a:t>One of the first algorithms to perform causal discovery from cross-sectional data.</a:t>
            </a:r>
          </a:p>
          <a:p>
            <a:pPr algn="l"/>
            <a:r>
              <a:rPr lang="en-US" dirty="0"/>
              <a:t>Uses a complete set of orientation rules and therefore identifies the PDAG that faithfully represents the conditional independencies it identifies.</a:t>
            </a:r>
          </a:p>
          <a:p>
            <a:pPr lvl="1" algn="l"/>
            <a:r>
              <a:rPr lang="en-US" dirty="0"/>
              <a:t>The PDAG is maximally informative, in the sense that every un-oriented edge has different orientations in different DAGs in the Markov Equivalence class.</a:t>
            </a:r>
          </a:p>
          <a:p>
            <a:pPr algn="l"/>
            <a:r>
              <a:rPr lang="en-US" dirty="0"/>
              <a:t>Most current constraint-based algorithms are extensions/improvements of the PC algorithm.</a:t>
            </a:r>
          </a:p>
          <a:p>
            <a:pPr marL="0" indent="0" algn="l">
              <a:buNone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123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Remember the assumptions:</a:t>
            </a:r>
          </a:p>
          <a:p>
            <a:pPr lvl="1" algn="l"/>
            <a:r>
              <a:rPr lang="en-US" dirty="0"/>
              <a:t>Causal Markov Condition.</a:t>
            </a:r>
          </a:p>
          <a:p>
            <a:pPr lvl="1" algn="l"/>
            <a:r>
              <a:rPr lang="en-US" dirty="0"/>
              <a:t>Faithfulness.</a:t>
            </a:r>
          </a:p>
          <a:p>
            <a:pPr lvl="1" algn="l"/>
            <a:r>
              <a:rPr lang="en-US" dirty="0"/>
              <a:t>Acyclicity.</a:t>
            </a:r>
          </a:p>
          <a:p>
            <a:pPr lvl="1" algn="l"/>
            <a:r>
              <a:rPr lang="en-US" dirty="0"/>
              <a:t>Causal Sufficiency (no hidden confounders).</a:t>
            </a:r>
          </a:p>
          <a:p>
            <a:pPr marL="0" indent="0" algn="l">
              <a:buNone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44" y="4717588"/>
            <a:ext cx="2236700" cy="137761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123543" y="4194629"/>
            <a:ext cx="23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971" y="4539594"/>
            <a:ext cx="2085574" cy="165679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625971" y="4194629"/>
            <a:ext cx="23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538154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 Algorithm -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124744"/>
                <a:ext cx="11195407" cy="51617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 the maximum number of parents for any variable in the 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r>
                  <a:rPr lang="en-US" dirty="0"/>
                  <a:t>Then the worst-case number of tests of conditional independence performed by PC is:</a:t>
                </a:r>
              </a:p>
              <a:p>
                <a:pPr algn="ctr"/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l">
                  <a:buNone/>
                </a:pPr>
                <a:r>
                  <a:rPr lang="en-US" dirty="0"/>
                  <a:t>which is bounded by 		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:endParaRPr lang="en-US" dirty="0"/>
              </a:p>
              <a:p>
                <a:pPr marL="0" indent="0" algn="l">
                  <a:buNone/>
                </a:pPr>
                <a:r>
                  <a:rPr lang="en-US" dirty="0"/>
                  <a:t>i.e., polynomial to the number of variables, exponential to the maximum number of parents.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124744"/>
                <a:ext cx="11195407" cy="5161756"/>
              </a:xfrm>
              <a:blipFill rotWithShape="0">
                <a:blip r:embed="rId2"/>
                <a:stretch>
                  <a:fillRect l="-980" t="-2482" r="-1089" b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1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Faithfulness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5219"/>
            <a:ext cx="10972800" cy="4796959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400" dirty="0">
                <a:latin typeface="+mn-lt"/>
              </a:rPr>
              <a:t>Is it realistic?</a:t>
            </a:r>
          </a:p>
          <a:p>
            <a:pPr algn="l">
              <a:lnSpc>
                <a:spcPct val="110000"/>
              </a:lnSpc>
            </a:pPr>
            <a:r>
              <a:rPr lang="en-US" sz="2400" dirty="0">
                <a:latin typeface="+mn-lt"/>
              </a:rPr>
              <a:t>Probable causes of non-faithfulness:</a:t>
            </a:r>
          </a:p>
          <a:p>
            <a:pPr lvl="1" algn="l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Too low associations are not detectable for finite samples.</a:t>
            </a:r>
          </a:p>
          <a:p>
            <a:pPr lvl="1" algn="l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Too high correlations (determinism or close-to-determinism).</a:t>
            </a:r>
          </a:p>
          <a:p>
            <a:pPr lvl="1" algn="l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Natural selection may be biasing towards creating non-faithful distributions in systems in nature (e.g.. cells)! 	</a:t>
            </a:r>
          </a:p>
          <a:p>
            <a:pPr lvl="1" algn="l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Not all joint probability distributions have a faithful representation.</a:t>
            </a:r>
          </a:p>
          <a:p>
            <a:pPr>
              <a:lnSpc>
                <a:spcPct val="110000"/>
              </a:lnSpc>
            </a:pPr>
            <a:r>
              <a:rPr lang="en-US" dirty="0"/>
              <a:t>The probability of getting an almost non-faithful distribution is non-zero.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DCE5-4316-4054-8E01-72147F453FFE}" type="slidenum">
              <a:rPr lang="el-GR" smtClean="0"/>
              <a:pPr/>
              <a:t>9</a:t>
            </a:fld>
            <a:endParaRPr lang="el-GR"/>
          </a:p>
        </p:txBody>
      </p:sp>
      <p:sp>
        <p:nvSpPr>
          <p:cNvPr id="5" name="Rectangle 4"/>
          <p:cNvSpPr/>
          <p:nvPr/>
        </p:nvSpPr>
        <p:spPr>
          <a:xfrm>
            <a:off x="3810000" y="25518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3663034"/>
            <a:ext cx="109728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Helvetica" pitchFamily="2" charset="-95"/>
                <a:ea typeface="+mn-ea"/>
                <a:cs typeface="+mn-cs"/>
              </a:defRPr>
            </a:lvl1pPr>
            <a:lvl2pPr marL="457200" indent="-18288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Helvetica LT Std Light" pitchFamily="34" charset="0"/>
                <a:ea typeface="+mn-ea"/>
                <a:cs typeface="+mn-cs"/>
              </a:defRPr>
            </a:lvl2pPr>
            <a:lvl3pPr marL="731520" indent="-18288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Helvetica LT Std Light" pitchFamily="34" charset="0"/>
                <a:ea typeface="+mn-ea"/>
                <a:cs typeface="+mn-cs"/>
              </a:defRPr>
            </a:lvl3pPr>
            <a:lvl4pPr marL="1005840" indent="-18288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Helvetica LT Std Light" pitchFamily="34" charset="0"/>
                <a:ea typeface="+mn-ea"/>
                <a:cs typeface="+mn-cs"/>
              </a:defRPr>
            </a:lvl4pPr>
            <a:lvl5pPr marL="1188720" indent="-13716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 baseline="0">
                <a:solidFill>
                  <a:schemeClr val="bg2">
                    <a:lumMod val="25000"/>
                  </a:schemeClr>
                </a:solidFill>
                <a:latin typeface="Helvetica LT Std Light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1" y="4932179"/>
            <a:ext cx="7126514" cy="1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Helvetica" pitchFamily="2" charset="-95"/>
                <a:ea typeface="+mn-ea"/>
                <a:cs typeface="+mn-cs"/>
              </a:defRPr>
            </a:lvl1pPr>
            <a:lvl2pPr marL="457200" indent="-18288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Helvetica LT Std Light" pitchFamily="34" charset="0"/>
                <a:ea typeface="+mn-ea"/>
                <a:cs typeface="+mn-cs"/>
              </a:defRPr>
            </a:lvl2pPr>
            <a:lvl3pPr marL="731520" indent="-18288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Helvetica LT Std Light" pitchFamily="34" charset="0"/>
                <a:ea typeface="+mn-ea"/>
                <a:cs typeface="+mn-cs"/>
              </a:defRPr>
            </a:lvl3pPr>
            <a:lvl4pPr marL="1005840" indent="-18288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Helvetica LT Std Light" pitchFamily="34" charset="0"/>
                <a:ea typeface="+mn-ea"/>
                <a:cs typeface="+mn-cs"/>
              </a:defRPr>
            </a:lvl4pPr>
            <a:lvl5pPr marL="1188720" indent="-137160" algn="just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 baseline="0">
                <a:solidFill>
                  <a:schemeClr val="bg2">
                    <a:lumMod val="25000"/>
                  </a:schemeClr>
                </a:solidFill>
                <a:latin typeface="Helvetica LT Std Light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44854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365126"/>
            <a:ext cx="11088601" cy="779698"/>
          </a:xfrm>
        </p:spPr>
        <p:txBody>
          <a:bodyPr>
            <a:normAutofit/>
          </a:bodyPr>
          <a:lstStyle/>
          <a:p>
            <a:r>
              <a:rPr lang="en-US" sz="3600" dirty="0"/>
              <a:t>Learning causal networks as a model selection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CDCE5-4316-4054-8E01-72147F453FFE}" type="slidenum">
              <a:rPr lang="el-GR" smtClean="0"/>
              <a:pPr>
                <a:defRPr/>
              </a:pPr>
              <a:t>90</a:t>
            </a:fld>
            <a:endParaRPr lang="el-GR"/>
          </a:p>
        </p:txBody>
      </p:sp>
      <p:grpSp>
        <p:nvGrpSpPr>
          <p:cNvPr id="11" name="Group 10"/>
          <p:cNvGrpSpPr/>
          <p:nvPr/>
        </p:nvGrpSpPr>
        <p:grpSpPr>
          <a:xfrm>
            <a:off x="849351" y="1637081"/>
            <a:ext cx="4826000" cy="2291791"/>
            <a:chOff x="849351" y="1637081"/>
            <a:chExt cx="4826000" cy="2291791"/>
          </a:xfrm>
        </p:grpSpPr>
        <p:sp>
          <p:nvSpPr>
            <p:cNvPr id="5" name="Oval 4"/>
            <p:cNvSpPr/>
            <p:nvPr/>
          </p:nvSpPr>
          <p:spPr>
            <a:xfrm>
              <a:off x="849351" y="1637081"/>
              <a:ext cx="4826000" cy="22917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267878" y="1943568"/>
              <a:ext cx="1551824" cy="741416"/>
              <a:chOff x="787399" y="3694956"/>
              <a:chExt cx="3623734" cy="1539294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2104876" y="3694956"/>
                <a:ext cx="1224136" cy="432048"/>
              </a:xfrm>
              <a:prstGeom prst="round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2">
                        <a:lumMod val="25000"/>
                      </a:schemeClr>
                    </a:solidFill>
                  </a:rPr>
                  <a:t>Smoking</a:t>
                </a:r>
                <a:endParaRPr lang="el-GR" sz="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87399" y="4817848"/>
                <a:ext cx="1317477" cy="408623"/>
              </a:xfrm>
              <a:prstGeom prst="round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>
                    <a:solidFill>
                      <a:srgbClr val="FFC000"/>
                    </a:solidFill>
                  </a:rPr>
                  <a:t>Yellow Teeth</a:t>
                </a:r>
                <a:endParaRPr lang="el-GR" sz="4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000491" y="4810069"/>
                <a:ext cx="1410642" cy="424181"/>
              </a:xfrm>
              <a:prstGeom prst="round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rIns="36000" rtlCol="0" anchor="ctr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0070C0"/>
                    </a:solidFill>
                  </a:rPr>
                  <a:t>CVD</a:t>
                </a:r>
                <a:endParaRPr lang="el-GR" sz="6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30" idx="2"/>
                <a:endCxn id="31" idx="0"/>
              </p:cNvCxnSpPr>
              <p:nvPr/>
            </p:nvCxnSpPr>
            <p:spPr>
              <a:xfrm flipH="1">
                <a:off x="1446138" y="4127004"/>
                <a:ext cx="1270806" cy="690844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0" idx="2"/>
                <a:endCxn id="32" idx="0"/>
              </p:cNvCxnSpPr>
              <p:nvPr/>
            </p:nvCxnSpPr>
            <p:spPr>
              <a:xfrm>
                <a:off x="2716946" y="4127004"/>
                <a:ext cx="988866" cy="683065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2224309" y="2825788"/>
              <a:ext cx="1551824" cy="741416"/>
              <a:chOff x="787399" y="3694956"/>
              <a:chExt cx="3623734" cy="1539294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2104876" y="3694956"/>
                <a:ext cx="1224136" cy="432048"/>
              </a:xfrm>
              <a:prstGeom prst="round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2">
                        <a:lumMod val="25000"/>
                      </a:schemeClr>
                    </a:solidFill>
                  </a:rPr>
                  <a:t>Smoking</a:t>
                </a:r>
                <a:endParaRPr lang="el-GR" sz="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787399" y="4817848"/>
                <a:ext cx="1317477" cy="408623"/>
              </a:xfrm>
              <a:prstGeom prst="round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>
                    <a:solidFill>
                      <a:srgbClr val="FFC000"/>
                    </a:solidFill>
                  </a:rPr>
                  <a:t>Yellow Teeth</a:t>
                </a:r>
                <a:endParaRPr lang="el-GR" sz="4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000491" y="4810069"/>
                <a:ext cx="1410642" cy="424181"/>
              </a:xfrm>
              <a:prstGeom prst="round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rIns="36000" rtlCol="0" anchor="ctr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0070C0"/>
                    </a:solidFill>
                  </a:rPr>
                  <a:t>CVD</a:t>
                </a:r>
                <a:endParaRPr lang="el-GR" sz="6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42" name="Straight Arrow Connector 41"/>
              <p:cNvCxnSpPr>
                <a:stCxn id="39" idx="2"/>
                <a:endCxn id="40" idx="0"/>
              </p:cNvCxnSpPr>
              <p:nvPr/>
            </p:nvCxnSpPr>
            <p:spPr>
              <a:xfrm flipH="1">
                <a:off x="1446138" y="4127004"/>
                <a:ext cx="1270806" cy="690844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41" idx="0"/>
                <a:endCxn id="39" idx="2"/>
              </p:cNvCxnSpPr>
              <p:nvPr/>
            </p:nvCxnSpPr>
            <p:spPr>
              <a:xfrm flipH="1" flipV="1">
                <a:off x="2716946" y="4127004"/>
                <a:ext cx="988866" cy="683065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3675232" y="2014134"/>
              <a:ext cx="1551824" cy="741416"/>
              <a:chOff x="787399" y="3694956"/>
              <a:chExt cx="3623734" cy="153929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2104876" y="3694956"/>
                <a:ext cx="1224136" cy="432048"/>
              </a:xfrm>
              <a:prstGeom prst="round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bg2">
                        <a:lumMod val="25000"/>
                      </a:schemeClr>
                    </a:solidFill>
                  </a:rPr>
                  <a:t>Smoking</a:t>
                </a:r>
                <a:endParaRPr lang="el-GR" sz="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787399" y="4817848"/>
                <a:ext cx="1317477" cy="408623"/>
              </a:xfrm>
              <a:prstGeom prst="round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>
                    <a:solidFill>
                      <a:srgbClr val="FFC000"/>
                    </a:solidFill>
                  </a:rPr>
                  <a:t>Yellow Teeth</a:t>
                </a:r>
                <a:endParaRPr lang="el-GR" sz="4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000491" y="4810069"/>
                <a:ext cx="1410642" cy="424181"/>
              </a:xfrm>
              <a:prstGeom prst="round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rIns="36000" rtlCol="0" anchor="ctr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0070C0"/>
                    </a:solidFill>
                  </a:rPr>
                  <a:t>CVD</a:t>
                </a:r>
                <a:endParaRPr lang="el-GR" sz="6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7" name="Straight Arrow Connector 56"/>
              <p:cNvCxnSpPr>
                <a:stCxn id="55" idx="0"/>
                <a:endCxn id="53" idx="2"/>
              </p:cNvCxnSpPr>
              <p:nvPr/>
            </p:nvCxnSpPr>
            <p:spPr>
              <a:xfrm flipV="1">
                <a:off x="1446139" y="4127004"/>
                <a:ext cx="1270806" cy="690844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2"/>
                <a:endCxn id="56" idx="0"/>
              </p:cNvCxnSpPr>
              <p:nvPr/>
            </p:nvCxnSpPr>
            <p:spPr>
              <a:xfrm>
                <a:off x="2716946" y="4127004"/>
                <a:ext cx="988866" cy="683065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846970" y="4055513"/>
            <a:ext cx="524903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Identify all DAGs that maximize the posterior probability of the graph given the data: P(G|D)</a:t>
            </a:r>
          </a:p>
          <a:p>
            <a:r>
              <a:rPr lang="en-US" dirty="0"/>
              <a:t>(or some other data-fitting criterion in general)</a:t>
            </a:r>
          </a:p>
        </p:txBody>
      </p:sp>
      <p:pic>
        <p:nvPicPr>
          <p:cNvPr id="37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9701" y="1826479"/>
            <a:ext cx="2193576" cy="24153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6549081" y="2551239"/>
            <a:ext cx="494270" cy="595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62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Posterior probability of the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24744"/>
                <a:ext cx="10066867" cy="2583656"/>
              </a:xfrm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24744"/>
                <a:ext cx="10066867" cy="2583656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86033" y="2699954"/>
            <a:ext cx="2480734" cy="1671269"/>
            <a:chOff x="6697133" y="2589282"/>
            <a:chExt cx="2480734" cy="1671269"/>
          </a:xfrm>
        </p:grpSpPr>
        <p:sp>
          <p:nvSpPr>
            <p:cNvPr id="6" name="Line Callout 1 5"/>
            <p:cNvSpPr/>
            <p:nvPr/>
          </p:nvSpPr>
          <p:spPr>
            <a:xfrm>
              <a:off x="7044267" y="2589282"/>
              <a:ext cx="2133600" cy="592667"/>
            </a:xfrm>
            <a:prstGeom prst="borderCallout1">
              <a:avLst>
                <a:gd name="adj1" fmla="val 117321"/>
                <a:gd name="adj2" fmla="val 51984"/>
                <a:gd name="adj3" fmla="val 216785"/>
                <a:gd name="adj4" fmla="val 2238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97133" y="3891219"/>
              <a:ext cx="248073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Normalization constant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03384" y="960554"/>
            <a:ext cx="2459566" cy="1643356"/>
            <a:chOff x="5913967" y="967991"/>
            <a:chExt cx="2459566" cy="1643356"/>
          </a:xfrm>
        </p:grpSpPr>
        <p:sp>
          <p:nvSpPr>
            <p:cNvPr id="9" name="Line Callout 1 8"/>
            <p:cNvSpPr/>
            <p:nvPr/>
          </p:nvSpPr>
          <p:spPr>
            <a:xfrm>
              <a:off x="6697133" y="2027147"/>
              <a:ext cx="1464734" cy="584200"/>
            </a:xfrm>
            <a:prstGeom prst="borderCallout1">
              <a:avLst>
                <a:gd name="adj1" fmla="val -73984"/>
                <a:gd name="adj2" fmla="val 31635"/>
                <a:gd name="adj3" fmla="val -9302"/>
                <a:gd name="adj4" fmla="val 4912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13967" y="967991"/>
              <a:ext cx="2459566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Probability  of the data given the graph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517925" y="1306611"/>
            <a:ext cx="3048000" cy="1297299"/>
            <a:chOff x="6697133" y="1314048"/>
            <a:chExt cx="3048000" cy="1297299"/>
          </a:xfrm>
        </p:grpSpPr>
        <p:sp>
          <p:nvSpPr>
            <p:cNvPr id="14" name="Line Callout 1 13"/>
            <p:cNvSpPr/>
            <p:nvPr/>
          </p:nvSpPr>
          <p:spPr>
            <a:xfrm>
              <a:off x="6697133" y="2027147"/>
              <a:ext cx="1464734" cy="584200"/>
            </a:xfrm>
            <a:prstGeom prst="borderCallout1">
              <a:avLst>
                <a:gd name="adj1" fmla="val -55143"/>
                <a:gd name="adj2" fmla="val 87126"/>
                <a:gd name="adj3" fmla="val -9302"/>
                <a:gd name="adj4" fmla="val 4912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4067" y="1314048"/>
              <a:ext cx="1761066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Prior probability of the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Posterior probability of the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24744"/>
                <a:ext cx="10066867" cy="258365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24744"/>
                <a:ext cx="10066867" cy="258365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786033" y="2699954"/>
            <a:ext cx="2480734" cy="2225267"/>
            <a:chOff x="6697133" y="2589282"/>
            <a:chExt cx="2480734" cy="2225267"/>
          </a:xfrm>
        </p:grpSpPr>
        <p:sp>
          <p:nvSpPr>
            <p:cNvPr id="17" name="Line Callout 1 16"/>
            <p:cNvSpPr/>
            <p:nvPr/>
          </p:nvSpPr>
          <p:spPr>
            <a:xfrm>
              <a:off x="7044267" y="2589282"/>
              <a:ext cx="2133600" cy="592667"/>
            </a:xfrm>
            <a:prstGeom prst="borderCallout1">
              <a:avLst>
                <a:gd name="adj1" fmla="val 117321"/>
                <a:gd name="adj2" fmla="val 51984"/>
                <a:gd name="adj3" fmla="val 216785"/>
                <a:gd name="adj4" fmla="val 22381"/>
              </a:avLst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97133" y="3891219"/>
              <a:ext cx="2480734" cy="92333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You can ignore it since it does not depend on the graph structure.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03384" y="960554"/>
            <a:ext cx="2459566" cy="1643356"/>
            <a:chOff x="5913967" y="967991"/>
            <a:chExt cx="2459566" cy="1643356"/>
          </a:xfrm>
        </p:grpSpPr>
        <p:sp>
          <p:nvSpPr>
            <p:cNvPr id="20" name="Line Callout 1 19"/>
            <p:cNvSpPr/>
            <p:nvPr/>
          </p:nvSpPr>
          <p:spPr>
            <a:xfrm>
              <a:off x="6697133" y="2027147"/>
              <a:ext cx="1464734" cy="584200"/>
            </a:xfrm>
            <a:prstGeom prst="borderCallout1">
              <a:avLst>
                <a:gd name="adj1" fmla="val -73984"/>
                <a:gd name="adj2" fmla="val 31635"/>
                <a:gd name="adj3" fmla="val -9302"/>
                <a:gd name="adj4" fmla="val 4912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13967" y="967991"/>
              <a:ext cx="2459566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Probability  of the data given the graph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517925" y="1306611"/>
            <a:ext cx="3048000" cy="1297299"/>
            <a:chOff x="6697133" y="1314048"/>
            <a:chExt cx="3048000" cy="1297299"/>
          </a:xfrm>
        </p:grpSpPr>
        <p:sp>
          <p:nvSpPr>
            <p:cNvPr id="23" name="Line Callout 1 22"/>
            <p:cNvSpPr/>
            <p:nvPr/>
          </p:nvSpPr>
          <p:spPr>
            <a:xfrm>
              <a:off x="6697133" y="2027147"/>
              <a:ext cx="1464734" cy="584200"/>
            </a:xfrm>
            <a:prstGeom prst="borderCallout1">
              <a:avLst>
                <a:gd name="adj1" fmla="val -55143"/>
                <a:gd name="adj2" fmla="val 87126"/>
                <a:gd name="adj3" fmla="val -9302"/>
                <a:gd name="adj4" fmla="val 4912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84067" y="1314048"/>
              <a:ext cx="1761066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Prior probability of the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7391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Scoring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57731" y="1638526"/>
                <a:ext cx="46407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731" y="1638526"/>
                <a:ext cx="4640758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198724" y="3215811"/>
            <a:ext cx="616449" cy="56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607747"/>
            <a:ext cx="343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Find G: </a:t>
            </a:r>
          </a:p>
        </p:txBody>
      </p:sp>
    </p:spTree>
    <p:extLst>
      <p:ext uri="{BB962C8B-B14F-4D97-AF65-F5344CB8AC3E}">
        <p14:creationId xmlns:p14="http://schemas.microsoft.com/office/powerpoint/2010/main" val="25082607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Scoring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57731" y="1638526"/>
                <a:ext cx="46407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731" y="1638526"/>
                <a:ext cx="4640758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9600" y="1607747"/>
            <a:ext cx="343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Find G: 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5996683" y="1639101"/>
            <a:ext cx="1464734" cy="584200"/>
          </a:xfrm>
          <a:prstGeom prst="borderCallout1">
            <a:avLst>
              <a:gd name="adj1" fmla="val -55143"/>
              <a:gd name="adj2" fmla="val 87126"/>
              <a:gd name="adj3" fmla="val -9302"/>
              <a:gd name="adj4" fmla="val 49125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8724" y="3215811"/>
            <a:ext cx="616449" cy="56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83616" y="926002"/>
            <a:ext cx="332550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Uniform/based on prior knowledge/favoring sparsity</a:t>
            </a:r>
          </a:p>
        </p:txBody>
      </p:sp>
    </p:spTree>
    <p:extLst>
      <p:ext uri="{BB962C8B-B14F-4D97-AF65-F5344CB8AC3E}">
        <p14:creationId xmlns:p14="http://schemas.microsoft.com/office/powerpoint/2010/main" val="42513269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Scoring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57731" y="1638526"/>
                <a:ext cx="46407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731" y="1638526"/>
                <a:ext cx="4640758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9600" y="1500027"/>
            <a:ext cx="343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Find G: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96683" y="926002"/>
            <a:ext cx="4612435" cy="1297299"/>
            <a:chOff x="6697133" y="1314048"/>
            <a:chExt cx="4612435" cy="1297299"/>
          </a:xfrm>
        </p:grpSpPr>
        <p:sp>
          <p:nvSpPr>
            <p:cNvPr id="9" name="Line Callout 1 8"/>
            <p:cNvSpPr/>
            <p:nvPr/>
          </p:nvSpPr>
          <p:spPr>
            <a:xfrm>
              <a:off x="6697133" y="2027147"/>
              <a:ext cx="1464734" cy="584200"/>
            </a:xfrm>
            <a:prstGeom prst="borderCallout1">
              <a:avLst>
                <a:gd name="adj1" fmla="val -55143"/>
                <a:gd name="adj2" fmla="val 87126"/>
                <a:gd name="adj3" fmla="val -9302"/>
                <a:gd name="adj4" fmla="val 49125"/>
              </a:avLst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84066" y="1314048"/>
              <a:ext cx="3325502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Uniform/based on prior knowledge/favoring sparsity</a:t>
              </a:r>
            </a:p>
          </p:txBody>
        </p:sp>
      </p:grpSp>
      <p:sp>
        <p:nvSpPr>
          <p:cNvPr id="11" name="Line Callout 1 10"/>
          <p:cNvSpPr/>
          <p:nvPr/>
        </p:nvSpPr>
        <p:spPr>
          <a:xfrm>
            <a:off x="4242129" y="1639101"/>
            <a:ext cx="1464734" cy="584200"/>
          </a:xfrm>
          <a:prstGeom prst="borderCallout1">
            <a:avLst>
              <a:gd name="adj1" fmla="val 403480"/>
              <a:gd name="adj2" fmla="val -76544"/>
              <a:gd name="adj3" fmla="val 115564"/>
              <a:gd name="adj4" fmla="val 561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7992" y="3780890"/>
                <a:ext cx="3001631" cy="1428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92" y="3780890"/>
                <a:ext cx="3001631" cy="1428276"/>
              </a:xfrm>
              <a:prstGeom prst="rect">
                <a:avLst/>
              </a:prstGeom>
              <a:blipFill rotWithShape="0">
                <a:blip r:embed="rId3"/>
                <a:stretch>
                  <a:fillRect r="-3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225555" y="2700140"/>
            <a:ext cx="3372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over all possible parameters (of the joint probability distribution).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8724" y="3215811"/>
            <a:ext cx="616449" cy="56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877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Scoring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57731" y="1638526"/>
                <a:ext cx="46407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731" y="1638526"/>
                <a:ext cx="4640758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9600" y="1500027"/>
            <a:ext cx="343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Find G: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96683" y="926002"/>
            <a:ext cx="5028072" cy="1297299"/>
            <a:chOff x="6697133" y="1314048"/>
            <a:chExt cx="5028072" cy="1297299"/>
          </a:xfrm>
        </p:grpSpPr>
        <p:sp>
          <p:nvSpPr>
            <p:cNvPr id="9" name="Line Callout 1 8"/>
            <p:cNvSpPr/>
            <p:nvPr/>
          </p:nvSpPr>
          <p:spPr>
            <a:xfrm>
              <a:off x="6697133" y="2027147"/>
              <a:ext cx="1464734" cy="584200"/>
            </a:xfrm>
            <a:prstGeom prst="borderCallout1">
              <a:avLst>
                <a:gd name="adj1" fmla="val -55143"/>
                <a:gd name="adj2" fmla="val 87126"/>
                <a:gd name="adj3" fmla="val -9302"/>
                <a:gd name="adj4" fmla="val 49125"/>
              </a:avLst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84066" y="1314048"/>
              <a:ext cx="3741139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Uniform/based on prior knowledge/favoring sparsity</a:t>
              </a:r>
            </a:p>
          </p:txBody>
        </p:sp>
      </p:grpSp>
      <p:sp>
        <p:nvSpPr>
          <p:cNvPr id="11" name="Line Callout 1 10"/>
          <p:cNvSpPr/>
          <p:nvPr/>
        </p:nvSpPr>
        <p:spPr>
          <a:xfrm>
            <a:off x="4242129" y="1639101"/>
            <a:ext cx="1464734" cy="584200"/>
          </a:xfrm>
          <a:prstGeom prst="borderCallout1">
            <a:avLst>
              <a:gd name="adj1" fmla="val 403480"/>
              <a:gd name="adj2" fmla="val -76544"/>
              <a:gd name="adj3" fmla="val 115564"/>
              <a:gd name="adj4" fmla="val 561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7992" y="3780890"/>
                <a:ext cx="3001631" cy="1428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92" y="3780890"/>
                <a:ext cx="3001631" cy="1428276"/>
              </a:xfrm>
              <a:prstGeom prst="rect">
                <a:avLst/>
              </a:prstGeom>
              <a:blipFill rotWithShape="0">
                <a:blip r:embed="rId3"/>
                <a:stretch>
                  <a:fillRect r="-3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225555" y="2700140"/>
            <a:ext cx="3372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over all possible parameters (of the joint probability distribution).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8724" y="3215811"/>
            <a:ext cx="616449" cy="56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48017" y="3923846"/>
                <a:ext cx="5693045" cy="120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𝒑𝒂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017" y="3923846"/>
                <a:ext cx="5693045" cy="1201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552303" y="5502876"/>
            <a:ext cx="2982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parameterization depends on the graphical structure.</a:t>
            </a:r>
          </a:p>
        </p:txBody>
      </p:sp>
    </p:spTree>
    <p:extLst>
      <p:ext uri="{BB962C8B-B14F-4D97-AF65-F5344CB8AC3E}">
        <p14:creationId xmlns:p14="http://schemas.microsoft.com/office/powerpoint/2010/main" val="17890257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Scoring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47990" y="2065532"/>
            <a:ext cx="1028956" cy="317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Smoking</a:t>
            </a:r>
            <a:endParaRPr lang="el-GR" sz="11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69605" y="3916534"/>
            <a:ext cx="1185726" cy="295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CVD</a:t>
            </a:r>
            <a:endParaRPr lang="el-GR" sz="11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8062468" y="2383215"/>
            <a:ext cx="0" cy="153331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/>
            </p:nvGraphicFramePr>
            <p:xfrm>
              <a:off x="8858013" y="1995673"/>
              <a:ext cx="1222315" cy="754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6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26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30707"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P(Smoking)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0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0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58013" y="1995673"/>
              <a:ext cx="1222315" cy="754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672"/>
                    <a:gridCol w="822643"/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P(Smoking)</a:t>
                          </a:r>
                          <a:endParaRPr lang="en-US" sz="1050" dirty="0"/>
                        </a:p>
                      </a:txBody>
                      <a:tcPr/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Yes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630" t="-104878" r="-1481" b="-114634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No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630" t="-200000" r="-1481" b="-1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/>
            </p:nvGraphicFramePr>
            <p:xfrm>
              <a:off x="8858012" y="3699799"/>
              <a:ext cx="2531894" cy="10699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28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91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899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997"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P(CVD</a:t>
                          </a:r>
                          <a:r>
                            <a:rPr lang="en-US" sz="1050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5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Smoking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1− 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𝑁𝑆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𝑁𝑆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58012" y="3699799"/>
              <a:ext cx="2531894" cy="10699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2813"/>
                    <a:gridCol w="539115"/>
                    <a:gridCol w="789966"/>
                  </a:tblGrid>
                  <a:tr h="274997"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P(CVD</a:t>
                          </a:r>
                          <a:r>
                            <a:rPr lang="en-US" sz="1050" dirty="0" smtClean="0"/>
                            <a:t>)</a:t>
                          </a:r>
                          <a:endParaRPr lang="en-US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</a:tr>
                  <a:tr h="255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Smoking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Yes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No</a:t>
                          </a:r>
                          <a:endParaRPr lang="en-US" sz="1050" dirty="0"/>
                        </a:p>
                      </a:txBody>
                      <a:tcPr/>
                    </a:tc>
                  </a:tr>
                  <a:tr h="269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Yes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6136" t="-202273" r="-150000" b="-1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0769" t="-202273" r="-1538" b="-106818"/>
                          </a:stretch>
                        </a:blipFill>
                      </a:tcPr>
                    </a:tc>
                  </a:tr>
                  <a:tr h="269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No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6136" t="-295556" r="-150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0769" t="-295556" r="-1538" b="-44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05450" y="1580117"/>
                <a:ext cx="3967561" cy="1046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𝒑𝒂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r>
                  <a:rPr lang="en-US" dirty="0"/>
                  <a:t> =</a:t>
                </a:r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50" y="1580117"/>
                <a:ext cx="3967561" cy="1046633"/>
              </a:xfrm>
              <a:prstGeom prst="rect">
                <a:avLst/>
              </a:prstGeom>
              <a:blipFill>
                <a:blip r:embed="rId4"/>
                <a:stretch>
                  <a:fillRect t="-44767" r="-462" b="-2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538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41E677-4DFE-4B56-8C6C-5C4850D78AC5}"/>
              </a:ext>
            </a:extLst>
          </p:cNvPr>
          <p:cNvSpPr txBox="1"/>
          <p:nvPr/>
        </p:nvSpPr>
        <p:spPr>
          <a:xfrm>
            <a:off x="626075" y="5644943"/>
            <a:ext cx="1112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Score is decomposable: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 product of terms involving only a variable and its parents.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Scoring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47990" y="2065532"/>
            <a:ext cx="1028956" cy="317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Smoking</a:t>
            </a:r>
            <a:endParaRPr lang="el-GR" sz="11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69605" y="3916534"/>
            <a:ext cx="1185726" cy="295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CVD</a:t>
            </a:r>
            <a:endParaRPr lang="el-GR" sz="11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8062468" y="2383215"/>
            <a:ext cx="0" cy="153331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/>
            </p:nvGraphicFramePr>
            <p:xfrm>
              <a:off x="8858013" y="1995673"/>
              <a:ext cx="1222315" cy="754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6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26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30707"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P(Smoking)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0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0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58013" y="1995673"/>
              <a:ext cx="1222315" cy="754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672"/>
                    <a:gridCol w="822643"/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P(Smoking)</a:t>
                          </a:r>
                          <a:endParaRPr lang="en-US" sz="1050" dirty="0"/>
                        </a:p>
                      </a:txBody>
                      <a:tcPr/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Yes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630" t="-104878" r="-1481" b="-114634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No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630" t="-200000" r="-1481" b="-1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/>
            </p:nvGraphicFramePr>
            <p:xfrm>
              <a:off x="8858012" y="3699799"/>
              <a:ext cx="2531894" cy="10699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28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91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899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997"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P(CVD</a:t>
                          </a:r>
                          <a:r>
                            <a:rPr lang="en-US" sz="1050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5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Smoking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1− 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𝑁𝑆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𝑁𝑆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58012" y="3699799"/>
              <a:ext cx="2531894" cy="10699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2813"/>
                    <a:gridCol w="539115"/>
                    <a:gridCol w="789966"/>
                  </a:tblGrid>
                  <a:tr h="274997"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P(CVD</a:t>
                          </a:r>
                          <a:r>
                            <a:rPr lang="en-US" sz="1050" dirty="0" smtClean="0"/>
                            <a:t>)</a:t>
                          </a:r>
                          <a:endParaRPr lang="en-US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</a:tr>
                  <a:tr h="255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Smoking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Yes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No</a:t>
                          </a:r>
                          <a:endParaRPr lang="en-US" sz="1050" dirty="0"/>
                        </a:p>
                      </a:txBody>
                      <a:tcPr/>
                    </a:tc>
                  </a:tr>
                  <a:tr h="269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Yes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6136" t="-202273" r="-150000" b="-1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0769" t="-202273" r="-1538" b="-106818"/>
                          </a:stretch>
                        </a:blipFill>
                      </a:tcPr>
                    </a:tc>
                  </a:tr>
                  <a:tr h="269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No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6136" t="-295556" r="-150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0769" t="-295556" r="-1538" b="-44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05450" y="1580117"/>
                <a:ext cx="3967561" cy="1046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𝒑𝒂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r>
                  <a:rPr lang="en-US" dirty="0"/>
                  <a:t> =</a:t>
                </a:r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50" y="1580117"/>
                <a:ext cx="3967561" cy="1046633"/>
              </a:xfrm>
              <a:prstGeom prst="rect">
                <a:avLst/>
              </a:prstGeom>
              <a:blipFill>
                <a:blip r:embed="rId4"/>
                <a:stretch>
                  <a:fillRect t="-44767" r="-462" b="-2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65343" y="2626750"/>
                <a:ext cx="4776820" cy="1015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𝑝𝑎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43" y="2626750"/>
                <a:ext cx="4776820" cy="1015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4346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Scoring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47990" y="2065532"/>
            <a:ext cx="1028956" cy="317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Smoking</a:t>
            </a:r>
            <a:endParaRPr lang="el-GR" sz="11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69605" y="3916534"/>
            <a:ext cx="1185726" cy="295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CVD</a:t>
            </a:r>
            <a:endParaRPr lang="el-GR" sz="11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8062468" y="2383215"/>
            <a:ext cx="0" cy="153331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/>
            </p:nvGraphicFramePr>
            <p:xfrm>
              <a:off x="8858013" y="1995673"/>
              <a:ext cx="1222315" cy="754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6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26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30707"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P(Smoking)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0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0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58013" y="1995673"/>
              <a:ext cx="1222315" cy="754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672"/>
                    <a:gridCol w="822643"/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P(Smoking)</a:t>
                          </a:r>
                          <a:endParaRPr lang="en-US" sz="1050" dirty="0"/>
                        </a:p>
                      </a:txBody>
                      <a:tcPr/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Yes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630" t="-104878" r="-1481" b="-114634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No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630" t="-200000" r="-1481" b="-1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/>
            </p:nvGraphicFramePr>
            <p:xfrm>
              <a:off x="8858012" y="3699799"/>
              <a:ext cx="2531894" cy="10699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28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91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899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997"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P(CVD</a:t>
                          </a:r>
                          <a:r>
                            <a:rPr lang="en-US" sz="1050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5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Smoking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1− 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𝑁𝑆</m:t>
                                    </m:r>
                                  </m:sub>
                                </m:s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𝑁𝑆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58012" y="3699799"/>
              <a:ext cx="2531894" cy="10699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2813"/>
                    <a:gridCol w="539115"/>
                    <a:gridCol w="789966"/>
                  </a:tblGrid>
                  <a:tr h="274997">
                    <a:tc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P(CVD</a:t>
                          </a:r>
                          <a:r>
                            <a:rPr lang="en-US" sz="1050" dirty="0" smtClean="0"/>
                            <a:t>)</a:t>
                          </a:r>
                          <a:endParaRPr lang="en-US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50" dirty="0"/>
                        </a:p>
                      </a:txBody>
                      <a:tcPr/>
                    </a:tc>
                  </a:tr>
                  <a:tr h="255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Smoking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Yes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No</a:t>
                          </a:r>
                          <a:endParaRPr lang="en-US" sz="1050" dirty="0"/>
                        </a:p>
                      </a:txBody>
                      <a:tcPr/>
                    </a:tc>
                  </a:tr>
                  <a:tr h="269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Yes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6136" t="-202273" r="-150000" b="-1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0769" t="-202273" r="-1538" b="-106818"/>
                          </a:stretch>
                        </a:blipFill>
                      </a:tcPr>
                    </a:tc>
                  </a:tr>
                  <a:tr h="269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No</a:t>
                          </a:r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6136" t="-295556" r="-150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0769" t="-295556" r="-1538" b="-44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05450" y="1580117"/>
                <a:ext cx="4158831" cy="1046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𝒑𝒂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r>
                  <a:rPr lang="en-US" dirty="0"/>
                  <a:t> =</a:t>
                </a:r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50" y="1580117"/>
                <a:ext cx="4158831" cy="1046633"/>
              </a:xfrm>
              <a:prstGeom prst="rect">
                <a:avLst/>
              </a:prstGeom>
              <a:blipFill rotWithShape="0">
                <a:blip r:embed="rId4"/>
                <a:stretch>
                  <a:fillRect t="-44767" r="-293" b="-2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65343" y="2626750"/>
                <a:ext cx="4968091" cy="1015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𝑝𝑎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43" y="2626750"/>
                <a:ext cx="4968091" cy="10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96455" y="4261779"/>
                <a:ext cx="8255657" cy="1013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55" y="4261779"/>
                <a:ext cx="8255657" cy="10134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79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19556</TotalTime>
  <Words>12438</Words>
  <Application>Microsoft Macintosh PowerPoint</Application>
  <PresentationFormat>Widescreen</PresentationFormat>
  <Paragraphs>3161</Paragraphs>
  <Slides>118</Slides>
  <Notes>54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8" baseType="lpstr">
      <vt:lpstr>Arial</vt:lpstr>
      <vt:lpstr>Calibri</vt:lpstr>
      <vt:lpstr>Calibri Light</vt:lpstr>
      <vt:lpstr>Cambria Math</vt:lpstr>
      <vt:lpstr>Gill Sans MT</vt:lpstr>
      <vt:lpstr>Helvetica</vt:lpstr>
      <vt:lpstr>Kozuka Gothic Pro EL</vt:lpstr>
      <vt:lpstr>Lucida Calligraphy</vt:lpstr>
      <vt:lpstr>Times New Roman</vt:lpstr>
      <vt:lpstr>Office Theme</vt:lpstr>
      <vt:lpstr>Learning Causal Networks</vt:lpstr>
      <vt:lpstr>Recap  </vt:lpstr>
      <vt:lpstr>Today: Learning Causal Networks</vt:lpstr>
      <vt:lpstr>Causal Markov Condition</vt:lpstr>
      <vt:lpstr>d-connection and conditional dependencies </vt:lpstr>
      <vt:lpstr>Faithfulness</vt:lpstr>
      <vt:lpstr>Faithfulness </vt:lpstr>
      <vt:lpstr>Faithfulness</vt:lpstr>
      <vt:lpstr>Faithfulness</vt:lpstr>
      <vt:lpstr> Causal Markov Condition + Faithfulness</vt:lpstr>
      <vt:lpstr>Causal Bayesian Networks (CBNs)</vt:lpstr>
      <vt:lpstr>Reverse-engineering the graph</vt:lpstr>
      <vt:lpstr>Reverse-engineering the graph</vt:lpstr>
      <vt:lpstr>Markov Equivalence</vt:lpstr>
      <vt:lpstr>Markov Equivalence</vt:lpstr>
      <vt:lpstr>Markov Equivalence</vt:lpstr>
      <vt:lpstr>Reminder: (non) colliders</vt:lpstr>
      <vt:lpstr>Characterization of the Markov Equivalence Class</vt:lpstr>
      <vt:lpstr>Pattern DAGs</vt:lpstr>
      <vt:lpstr>Pattern DAGs</vt:lpstr>
      <vt:lpstr>Modelling Interventions with PDAGs</vt:lpstr>
      <vt:lpstr>Reverse-engineering</vt:lpstr>
      <vt:lpstr>Reverse-engineering</vt:lpstr>
      <vt:lpstr>Reverse-engineering</vt:lpstr>
      <vt:lpstr>Reverse-engineering</vt:lpstr>
      <vt:lpstr>Reverse-engineering the PDAG</vt:lpstr>
      <vt:lpstr>Learning Causal Networks is NP-complete</vt:lpstr>
      <vt:lpstr>Reverse-engineering</vt:lpstr>
      <vt:lpstr>Still NP-Complete</vt:lpstr>
      <vt:lpstr>Learning Causal Networks : Constraint-based approach </vt:lpstr>
      <vt:lpstr> Reminder : Causal Markov Condition + Faithfulness</vt:lpstr>
      <vt:lpstr>Learning the skeleton of a CBN</vt:lpstr>
      <vt:lpstr>Learning the skeleton of a CBN</vt:lpstr>
      <vt:lpstr>Learning the skeleton of a CBN: PC algorithm</vt:lpstr>
      <vt:lpstr>Learning the skeleton of a CBN: PC algorithm</vt:lpstr>
      <vt:lpstr>Learning the skeleton of a CBN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Unshielded colliders in CBNs</vt:lpstr>
      <vt:lpstr>Unshielded colliders in CBNs</vt:lpstr>
      <vt:lpstr>Orientation rules</vt:lpstr>
      <vt:lpstr>Orientation rules</vt:lpstr>
      <vt:lpstr>The PC algorithm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– an example</vt:lpstr>
      <vt:lpstr>PC Algorithm  output</vt:lpstr>
      <vt:lpstr>PC algorithm</vt:lpstr>
      <vt:lpstr>PC algorithm</vt:lpstr>
      <vt:lpstr>PC Algorithm - Complexity</vt:lpstr>
      <vt:lpstr>Learning causal networks as a model selection problem</vt:lpstr>
      <vt:lpstr>Posterior probability of the graph</vt:lpstr>
      <vt:lpstr>Posterior probability of the graph</vt:lpstr>
      <vt:lpstr>Scoring function</vt:lpstr>
      <vt:lpstr>Scoring function</vt:lpstr>
      <vt:lpstr>Scoring function</vt:lpstr>
      <vt:lpstr>Scoring function</vt:lpstr>
      <vt:lpstr>Scoring function</vt:lpstr>
      <vt:lpstr>Scoring function</vt:lpstr>
      <vt:lpstr>Scoring function</vt:lpstr>
      <vt:lpstr>Scoring function</vt:lpstr>
      <vt:lpstr>Example Search Strategy (Greedy Search)</vt:lpstr>
      <vt:lpstr>Example Search Strategy (Greedy Search)</vt:lpstr>
      <vt:lpstr>Example Search Strategy (Greedy Search)</vt:lpstr>
      <vt:lpstr>Example Search Strategy (Greedy Search)</vt:lpstr>
      <vt:lpstr>Example Search Strategy (Greedy Search)</vt:lpstr>
      <vt:lpstr>Search-and-Score CBN learning </vt:lpstr>
      <vt:lpstr>Comparison </vt:lpstr>
      <vt:lpstr>Study Material</vt:lpstr>
      <vt:lpstr>Acyclicity</vt:lpstr>
      <vt:lpstr>Causal Bayesian Networks (CBNs)</vt:lpstr>
      <vt:lpstr>Hidden Variables</vt:lpstr>
      <vt:lpstr>Hidden Variables</vt:lpstr>
      <vt:lpstr>Hidden Variables</vt:lpstr>
      <vt:lpstr>Hidden Variables</vt:lpstr>
      <vt:lpstr>Hidden Variables and Interventions</vt:lpstr>
      <vt:lpstr>Causal Sufficiency</vt:lpstr>
      <vt:lpstr>A closer look in the assumptions</vt:lpstr>
      <vt:lpstr>Study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</dc:title>
  <dc:creator>Sofia Triantafillou</dc:creator>
  <cp:lastModifiedBy>Sofia Triantafillou</cp:lastModifiedBy>
  <cp:revision>755</cp:revision>
  <dcterms:created xsi:type="dcterms:W3CDTF">2014-12-16T08:55:45Z</dcterms:created>
  <dcterms:modified xsi:type="dcterms:W3CDTF">2022-10-14T14:43:54Z</dcterms:modified>
</cp:coreProperties>
</file>