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6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F0F0F0"/>
              </a:solidFill>
              <a:prstDash val="solid"/>
              <a:miter lim="400000"/>
            </a:ln>
          </a:left>
          <a:right>
            <a:ln w="635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6350" cap="flat">
              <a:solidFill>
                <a:srgbClr val="F0F0F0"/>
              </a:solidFill>
              <a:prstDash val="solid"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1" name="Shape 91"/>
          <p:cNvSpPr/>
          <p:nvPr>
            <p:ph type="body" sz="quarter" idx="14"/>
          </p:nvPr>
        </p:nvSpPr>
        <p:spPr>
          <a:xfrm>
            <a:off x="1270000" y="42608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1" name="Shape 81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Shape 82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Relationship Id="rId9" Type="http://schemas.openxmlformats.org/officeDocument/2006/relationships/image" Target="../media/image12.png"/><Relationship Id="rId10" Type="http://schemas.openxmlformats.org/officeDocument/2006/relationships/image" Target="../media/image14.png"/><Relationship Id="rId11" Type="http://schemas.openxmlformats.org/officeDocument/2006/relationships/image" Target="../media/image9.png"/><Relationship Id="rId12" Type="http://schemas.openxmlformats.org/officeDocument/2006/relationships/image" Target="../media/image8.png"/><Relationship Id="rId13" Type="http://schemas.openxmlformats.org/officeDocument/2006/relationships/image" Target="../media/image2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058169" y="3238500"/>
            <a:ext cx="688846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白鹭引擎2.5 新特性解析</a:t>
            </a:r>
          </a:p>
        </p:txBody>
      </p:sp>
      <p:sp>
        <p:nvSpPr>
          <p:cNvPr id="117" name="Shape 117"/>
          <p:cNvSpPr/>
          <p:nvPr/>
        </p:nvSpPr>
        <p:spPr>
          <a:xfrm>
            <a:off x="5607394" y="4622799"/>
            <a:ext cx="179001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白鹭引擎</a:t>
            </a:r>
          </a:p>
          <a:p>
            <a:pPr>
              <a:lnSpc>
                <a:spcPct val="1500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首席架构师</a:t>
            </a:r>
          </a:p>
          <a:p>
            <a:pPr>
              <a:lnSpc>
                <a:spcPct val="1500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王泽</a:t>
            </a:r>
          </a:p>
        </p:txBody>
      </p:sp>
      <p:sp>
        <p:nvSpPr>
          <p:cNvPr id="118" name="Shape 118"/>
          <p:cNvSpPr/>
          <p:nvPr/>
        </p:nvSpPr>
        <p:spPr>
          <a:xfrm>
            <a:off x="3013464" y="4289954"/>
            <a:ext cx="69778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课程内容</a:t>
            </a:r>
          </a:p>
        </p:txBody>
      </p:sp>
      <p:sp>
        <p:nvSpPr>
          <p:cNvPr id="248" name="Shape 248"/>
          <p:cNvSpPr/>
          <p:nvPr/>
        </p:nvSpPr>
        <p:spPr>
          <a:xfrm>
            <a:off x="1152053" y="2377177"/>
            <a:ext cx="4043364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游戏引擎介绍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GitHub 版本控制系统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游戏渲染引擎分析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游戏动画引擎分析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游戏物理引擎分析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游戏 AI 分析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自我简介</a:t>
            </a:r>
          </a:p>
        </p:txBody>
      </p:sp>
      <p:sp>
        <p:nvSpPr>
          <p:cNvPr id="121" name="Shape 121"/>
          <p:cNvSpPr/>
          <p:nvPr/>
        </p:nvSpPr>
        <p:spPr>
          <a:xfrm>
            <a:off x="1152053" y="3393177"/>
            <a:ext cx="10139761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2006.9 - 2010.6       北京工业大学软件学院    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    本科生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2009.12 - 2013.12   奇矩互动（北京）科技有限公司 </a:t>
            </a:r>
            <a:br/>
            <a:r>
              <a:t>                                   研发工程师 / 技术经理 / 技术总监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2014.1 - 至今          北京白鹭时代信息技术有限公司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    首席架构师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217669" y="5007976"/>
            <a:ext cx="1739185" cy="179583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iOS </a:t>
            </a:r>
          </a:p>
        </p:txBody>
      </p:sp>
      <p:sp>
        <p:nvSpPr>
          <p:cNvPr id="124" name="Shape 124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自我简介</a:t>
            </a:r>
          </a:p>
        </p:txBody>
      </p:sp>
      <p:sp>
        <p:nvSpPr>
          <p:cNvPr id="125" name="Shape 125"/>
          <p:cNvSpPr/>
          <p:nvPr/>
        </p:nvSpPr>
        <p:spPr>
          <a:xfrm>
            <a:off x="2465368" y="2641680"/>
            <a:ext cx="3351439" cy="325568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Flash</a:t>
            </a:r>
          </a:p>
        </p:txBody>
      </p:sp>
      <p:sp>
        <p:nvSpPr>
          <p:cNvPr id="126" name="Shape 126"/>
          <p:cNvSpPr/>
          <p:nvPr/>
        </p:nvSpPr>
        <p:spPr>
          <a:xfrm>
            <a:off x="5632807" y="2726324"/>
            <a:ext cx="1739186" cy="179583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Android </a:t>
            </a:r>
          </a:p>
        </p:txBody>
      </p:sp>
      <p:sp>
        <p:nvSpPr>
          <p:cNvPr id="127" name="Shape 127"/>
          <p:cNvSpPr/>
          <p:nvPr/>
        </p:nvSpPr>
        <p:spPr>
          <a:xfrm>
            <a:off x="4523847" y="3725572"/>
            <a:ext cx="2103000" cy="208004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Cocos2d-x</a:t>
            </a:r>
          </a:p>
        </p:txBody>
      </p:sp>
      <p:sp>
        <p:nvSpPr>
          <p:cNvPr id="128" name="Shape 128"/>
          <p:cNvSpPr/>
          <p:nvPr/>
        </p:nvSpPr>
        <p:spPr>
          <a:xfrm>
            <a:off x="6414677" y="2896644"/>
            <a:ext cx="5097292" cy="504164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HTML5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Egret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egret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254" y="2756464"/>
            <a:ext cx="2446292" cy="33159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>
            <a:off x="5270345" y="5985933"/>
            <a:ext cx="246411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Engine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780374" y="3980979"/>
            <a:ext cx="1641476" cy="460376"/>
          </a:xfrm>
          <a:prstGeom prst="rect">
            <a:avLst/>
          </a:prstGeom>
          <a:ln w="3175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白鹭游戏项目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3400931" y="2342808"/>
            <a:ext cx="1329369" cy="1874094"/>
            <a:chOff x="0" y="-34925"/>
            <a:chExt cx="1329367" cy="1874093"/>
          </a:xfrm>
        </p:grpSpPr>
        <p:sp>
          <p:nvSpPr>
            <p:cNvPr id="134" name="Shape 134"/>
            <p:cNvSpPr/>
            <p:nvPr/>
          </p:nvSpPr>
          <p:spPr>
            <a:xfrm>
              <a:off x="0" y="-34926"/>
              <a:ext cx="498475" cy="3714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引擎</a:t>
              </a:r>
            </a:p>
          </p:txBody>
        </p:sp>
        <p:sp>
          <p:nvSpPr>
            <p:cNvPr id="135" name="Shape 135"/>
            <p:cNvSpPr/>
            <p:nvPr/>
          </p:nvSpPr>
          <p:spPr>
            <a:xfrm flipH="1" flipV="1">
              <a:off x="610615" y="205701"/>
              <a:ext cx="718753" cy="163346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37" name="Shape 137"/>
          <p:cNvSpPr/>
          <p:nvPr/>
        </p:nvSpPr>
        <p:spPr>
          <a:xfrm flipH="1">
            <a:off x="2168000" y="2535197"/>
            <a:ext cx="1159163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404465" y="2338045"/>
            <a:ext cx="16808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Engine</a:t>
            </a:r>
          </a:p>
        </p:txBody>
      </p:sp>
      <p:pic>
        <p:nvPicPr>
          <p:cNvPr id="139" name="eng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00" y="2338045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06158" y="5458538"/>
            <a:ext cx="17795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8BE27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DragonBones</a:t>
            </a:r>
          </a:p>
        </p:txBody>
      </p:sp>
      <p:pic>
        <p:nvPicPr>
          <p:cNvPr id="141" name="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00" y="5453920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 flipH="1">
            <a:off x="2180424" y="5649319"/>
            <a:ext cx="565151" cy="1"/>
          </a:xfrm>
          <a:prstGeom prst="line">
            <a:avLst/>
          </a:prstGeom>
          <a:ln w="38100">
            <a:solidFill>
              <a:srgbClr val="8BE270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06394" y="5862092"/>
            <a:ext cx="17516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BBF0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Feather</a:t>
            </a:r>
          </a:p>
        </p:txBody>
      </p:sp>
      <p:pic>
        <p:nvPicPr>
          <p:cNvPr id="144" name="feath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00" y="5858628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 flipH="1">
            <a:off x="2167724" y="6050860"/>
            <a:ext cx="565151" cy="1"/>
          </a:xfrm>
          <a:prstGeom prst="line">
            <a:avLst/>
          </a:prstGeom>
          <a:ln w="38100">
            <a:solidFill>
              <a:srgbClr val="FBBF02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50" name="Group 150"/>
          <p:cNvGrpSpPr/>
          <p:nvPr/>
        </p:nvGrpSpPr>
        <p:grpSpPr>
          <a:xfrm>
            <a:off x="2720174" y="4216901"/>
            <a:ext cx="2008643" cy="1839939"/>
            <a:chOff x="0" y="0"/>
            <a:chExt cx="2008641" cy="1839937"/>
          </a:xfrm>
        </p:grpSpPr>
        <p:sp>
          <p:nvSpPr>
            <p:cNvPr id="146" name="Shape 146"/>
            <p:cNvSpPr/>
            <p:nvPr/>
          </p:nvSpPr>
          <p:spPr>
            <a:xfrm flipH="1">
              <a:off x="-1" y="1402585"/>
              <a:ext cx="2" cy="43735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49" name="Group 149"/>
            <p:cNvGrpSpPr/>
            <p:nvPr/>
          </p:nvGrpSpPr>
          <p:grpSpPr>
            <a:xfrm>
              <a:off x="236257" y="-1"/>
              <a:ext cx="1772385" cy="1817921"/>
              <a:chOff x="0" y="0"/>
              <a:chExt cx="1772384" cy="1817919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1446444"/>
                <a:ext cx="879475" cy="37147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5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动画特效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 flipH="1">
                <a:off x="1045265" y="-1"/>
                <a:ext cx="727120" cy="1558081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  <a:tailEnd type="oval" w="med" len="med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effectLst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51" name="Shape 151"/>
          <p:cNvSpPr/>
          <p:nvPr/>
        </p:nvSpPr>
        <p:spPr>
          <a:xfrm>
            <a:off x="418553" y="2980067"/>
            <a:ext cx="14525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23A0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Wing</a:t>
            </a:r>
          </a:p>
        </p:txBody>
      </p:sp>
      <p:pic>
        <p:nvPicPr>
          <p:cNvPr id="152" name="w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600" y="2978912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 flipH="1">
            <a:off x="1937031" y="3169990"/>
            <a:ext cx="808544" cy="1"/>
          </a:xfrm>
          <a:prstGeom prst="line">
            <a:avLst/>
          </a:prstGeom>
          <a:ln w="38100">
            <a:solidFill>
              <a:srgbClr val="23A0F0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4" name="v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600" y="3374013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428131" y="3386713"/>
            <a:ext cx="11023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A48AF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EgretVS</a:t>
            </a:r>
          </a:p>
        </p:txBody>
      </p:sp>
      <p:sp>
        <p:nvSpPr>
          <p:cNvPr id="156" name="Shape 156"/>
          <p:cNvSpPr/>
          <p:nvPr/>
        </p:nvSpPr>
        <p:spPr>
          <a:xfrm flipH="1">
            <a:off x="1611762" y="3567289"/>
            <a:ext cx="1121113" cy="1"/>
          </a:xfrm>
          <a:prstGeom prst="line">
            <a:avLst/>
          </a:prstGeom>
          <a:ln w="38100">
            <a:solidFill>
              <a:srgbClr val="A48AFE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394498" y="3782391"/>
            <a:ext cx="19773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A1C5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Inspector</a:t>
            </a:r>
          </a:p>
        </p:txBody>
      </p:sp>
      <p:pic>
        <p:nvPicPr>
          <p:cNvPr id="158" name="inspecto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600" y="3780082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 flipH="1">
            <a:off x="2376280" y="3971737"/>
            <a:ext cx="369295" cy="1"/>
          </a:xfrm>
          <a:prstGeom prst="line">
            <a:avLst/>
          </a:prstGeom>
          <a:ln w="38100">
            <a:solidFill>
              <a:srgbClr val="A1C5FF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64" name="Group 164"/>
          <p:cNvGrpSpPr/>
          <p:nvPr/>
        </p:nvGrpSpPr>
        <p:grpSpPr>
          <a:xfrm>
            <a:off x="2720174" y="3151763"/>
            <a:ext cx="2012374" cy="1069788"/>
            <a:chOff x="0" y="0"/>
            <a:chExt cx="2012372" cy="1069786"/>
          </a:xfrm>
        </p:grpSpPr>
        <p:sp>
          <p:nvSpPr>
            <p:cNvPr id="160" name="Shape 160"/>
            <p:cNvSpPr/>
            <p:nvPr/>
          </p:nvSpPr>
          <p:spPr>
            <a:xfrm flipH="1">
              <a:off x="-1" y="0"/>
              <a:ext cx="2" cy="83105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63" name="Group 163"/>
            <p:cNvGrpSpPr/>
            <p:nvPr/>
          </p:nvGrpSpPr>
          <p:grpSpPr>
            <a:xfrm>
              <a:off x="236257" y="230516"/>
              <a:ext cx="1776116" cy="839271"/>
              <a:chOff x="0" y="-34925"/>
              <a:chExt cx="1776115" cy="83927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0" y="-34926"/>
                <a:ext cx="879475" cy="37147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5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编辑调试</a:t>
                </a: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 flipV="1">
                <a:off x="1072734" y="184756"/>
                <a:ext cx="703382" cy="61959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  <a:tailEnd type="oval" w="med" len="med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effectLst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65" name="Shape 165"/>
          <p:cNvSpPr/>
          <p:nvPr/>
        </p:nvSpPr>
        <p:spPr>
          <a:xfrm>
            <a:off x="421631" y="4427078"/>
            <a:ext cx="13704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E679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 Depot</a:t>
            </a:r>
          </a:p>
        </p:txBody>
      </p:sp>
      <p:pic>
        <p:nvPicPr>
          <p:cNvPr id="166" name="res depo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600" y="4415533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 flipH="1">
            <a:off x="1879478" y="4600836"/>
            <a:ext cx="866097" cy="1"/>
          </a:xfrm>
          <a:prstGeom prst="line">
            <a:avLst/>
          </a:prstGeom>
          <a:ln w="38100">
            <a:solidFill>
              <a:srgbClr val="E67947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418765" y="4818469"/>
            <a:ext cx="19306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34DB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Texture Merger</a:t>
            </a:r>
          </a:p>
        </p:txBody>
      </p:sp>
      <p:pic>
        <p:nvPicPr>
          <p:cNvPr id="169" name="texture merg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600" y="4809233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 flipH="1">
            <a:off x="2376280" y="5004351"/>
            <a:ext cx="369295" cy="1"/>
          </a:xfrm>
          <a:prstGeom prst="line">
            <a:avLst/>
          </a:prstGeom>
          <a:ln w="38100">
            <a:solidFill>
              <a:srgbClr val="34DBC0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75" name="Group 175"/>
          <p:cNvGrpSpPr/>
          <p:nvPr/>
        </p:nvGrpSpPr>
        <p:grpSpPr>
          <a:xfrm>
            <a:off x="2720174" y="4211166"/>
            <a:ext cx="2009342" cy="821362"/>
            <a:chOff x="0" y="0"/>
            <a:chExt cx="2009340" cy="821361"/>
          </a:xfrm>
        </p:grpSpPr>
        <p:sp>
          <p:nvSpPr>
            <p:cNvPr id="171" name="Shape 171"/>
            <p:cNvSpPr/>
            <p:nvPr/>
          </p:nvSpPr>
          <p:spPr>
            <a:xfrm flipH="1">
              <a:off x="-1" y="384009"/>
              <a:ext cx="2" cy="43735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74" name="Group 174"/>
            <p:cNvGrpSpPr/>
            <p:nvPr/>
          </p:nvGrpSpPr>
          <p:grpSpPr>
            <a:xfrm>
              <a:off x="236257" y="-1"/>
              <a:ext cx="1773084" cy="787744"/>
              <a:chOff x="0" y="0"/>
              <a:chExt cx="1773083" cy="787742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0" y="416267"/>
                <a:ext cx="879475" cy="37147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5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资源管理</a:t>
                </a: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1064507" y="-1"/>
                <a:ext cx="708577" cy="583730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400000"/>
                <a:tailEnd type="oval" w="med" len="med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effectLst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176" name="Shape 176"/>
          <p:cNvSpPr/>
          <p:nvPr/>
        </p:nvSpPr>
        <p:spPr>
          <a:xfrm>
            <a:off x="5005150" y="6449025"/>
            <a:ext cx="15542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E1330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Flash Game</a:t>
            </a:r>
          </a:p>
        </p:txBody>
      </p:sp>
      <p:pic>
        <p:nvPicPr>
          <p:cNvPr id="177" name="flash.fw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26217" y="6442098"/>
            <a:ext cx="381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512(1)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25735" y="5230228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4666566" y="5236000"/>
            <a:ext cx="22313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54B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Conversion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5601112" y="5686134"/>
            <a:ext cx="1" cy="659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5601112" y="4489321"/>
            <a:ext cx="1" cy="659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656163" y="5342682"/>
            <a:ext cx="20028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45BFF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WindowsPhone</a:t>
            </a:r>
          </a:p>
        </p:txBody>
      </p:sp>
      <p:pic>
        <p:nvPicPr>
          <p:cNvPr id="183" name="winphone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330810" y="5342682"/>
            <a:ext cx="280737" cy="381001"/>
          </a:xfrm>
          <a:prstGeom prst="rect">
            <a:avLst/>
          </a:prstGeom>
          <a:ln w="3175">
            <a:solidFill>
              <a:srgbClr val="FFFFFF"/>
            </a:solidFill>
            <a:miter lim="400000"/>
          </a:ln>
        </p:spPr>
      </p:pic>
      <p:sp>
        <p:nvSpPr>
          <p:cNvPr id="184" name="Shape 184"/>
          <p:cNvSpPr/>
          <p:nvPr/>
        </p:nvSpPr>
        <p:spPr>
          <a:xfrm flipH="1">
            <a:off x="7845146" y="5528227"/>
            <a:ext cx="388407" cy="1"/>
          </a:xfrm>
          <a:prstGeom prst="line">
            <a:avLst/>
          </a:prstGeom>
          <a:ln w="38100">
            <a:solidFill>
              <a:srgbClr val="23A0F0"/>
            </a:solidFill>
            <a:miter lim="400000"/>
            <a:head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610392" y="4852792"/>
            <a:ext cx="28423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A4C4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Android Support</a:t>
            </a:r>
          </a:p>
        </p:txBody>
      </p:sp>
      <p:pic>
        <p:nvPicPr>
          <p:cNvPr id="186" name="android support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267310" y="4844710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 flipH="1">
            <a:off x="7845146" y="5039251"/>
            <a:ext cx="388407" cy="1"/>
          </a:xfrm>
          <a:prstGeom prst="line">
            <a:avLst/>
          </a:prstGeom>
          <a:ln w="38100">
            <a:solidFill>
              <a:srgbClr val="A4C400"/>
            </a:solidFill>
            <a:miter lim="400000"/>
            <a:head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8612963" y="4362813"/>
            <a:ext cx="231571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B8BEC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iOS Support</a:t>
            </a:r>
          </a:p>
        </p:txBody>
      </p:sp>
      <p:pic>
        <p:nvPicPr>
          <p:cNvPr id="189" name="ios support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267310" y="4355886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 flipH="1">
            <a:off x="7845146" y="4559100"/>
            <a:ext cx="388407" cy="1"/>
          </a:xfrm>
          <a:prstGeom prst="line">
            <a:avLst/>
          </a:prstGeom>
          <a:ln w="38100">
            <a:solidFill>
              <a:srgbClr val="B6BBBF"/>
            </a:solidFill>
            <a:miter lim="400000"/>
            <a:head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94" name="Group 194"/>
          <p:cNvGrpSpPr/>
          <p:nvPr/>
        </p:nvGrpSpPr>
        <p:grpSpPr>
          <a:xfrm>
            <a:off x="6446420" y="4216399"/>
            <a:ext cx="1411436" cy="1339979"/>
            <a:chOff x="0" y="0"/>
            <a:chExt cx="1411434" cy="1339977"/>
          </a:xfrm>
        </p:grpSpPr>
        <p:sp>
          <p:nvSpPr>
            <p:cNvPr id="191" name="Shape 191"/>
            <p:cNvSpPr/>
            <p:nvPr/>
          </p:nvSpPr>
          <p:spPr>
            <a:xfrm>
              <a:off x="-1" y="-1"/>
              <a:ext cx="402865" cy="79675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52984" y="593197"/>
              <a:ext cx="625476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原生</a:t>
              </a:r>
            </a:p>
          </p:txBody>
        </p:sp>
        <p:sp>
          <p:nvSpPr>
            <p:cNvPr id="193" name="Shape 193"/>
            <p:cNvSpPr/>
            <p:nvPr/>
          </p:nvSpPr>
          <p:spPr>
            <a:xfrm flipH="1">
              <a:off x="1411434" y="331125"/>
              <a:ext cx="1" cy="100885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95" name="Shape 195"/>
          <p:cNvSpPr/>
          <p:nvPr/>
        </p:nvSpPr>
        <p:spPr>
          <a:xfrm>
            <a:off x="8645594" y="3491654"/>
            <a:ext cx="1850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948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Egret Runtime</a:t>
            </a:r>
          </a:p>
        </p:txBody>
      </p:sp>
      <p:pic>
        <p:nvPicPr>
          <p:cNvPr id="196" name="runtim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265523" y="3481263"/>
            <a:ext cx="381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 flipH="1">
            <a:off x="7843360" y="3674671"/>
            <a:ext cx="388406" cy="1"/>
          </a:xfrm>
          <a:prstGeom prst="line">
            <a:avLst/>
          </a:prstGeom>
          <a:ln w="38100">
            <a:solidFill>
              <a:srgbClr val="F94847"/>
            </a:solidFill>
            <a:miter lim="400000"/>
            <a:head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653258" y="2882379"/>
            <a:ext cx="17373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0652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HTML5 Game</a:t>
            </a:r>
          </a:p>
        </p:txBody>
      </p:sp>
      <p:pic>
        <p:nvPicPr>
          <p:cNvPr id="199" name="20110125121549336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278223" y="2882379"/>
            <a:ext cx="381001" cy="381001"/>
          </a:xfrm>
          <a:prstGeom prst="rect">
            <a:avLst/>
          </a:prstGeom>
          <a:ln w="3175">
            <a:solidFill>
              <a:srgbClr val="FFFFFF"/>
            </a:solidFill>
            <a:miter lim="400000"/>
          </a:ln>
        </p:spPr>
      </p:pic>
      <p:sp>
        <p:nvSpPr>
          <p:cNvPr id="200" name="Shape 200"/>
          <p:cNvSpPr/>
          <p:nvPr/>
        </p:nvSpPr>
        <p:spPr>
          <a:xfrm flipH="1">
            <a:off x="7843360" y="3072879"/>
            <a:ext cx="388406" cy="1"/>
          </a:xfrm>
          <a:prstGeom prst="line">
            <a:avLst/>
          </a:prstGeom>
          <a:ln w="38100">
            <a:solidFill>
              <a:srgbClr val="F06528"/>
            </a:solidFill>
            <a:miter lim="400000"/>
            <a:headEnd type="oval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04" name="Group 204"/>
          <p:cNvGrpSpPr/>
          <p:nvPr/>
        </p:nvGrpSpPr>
        <p:grpSpPr>
          <a:xfrm>
            <a:off x="6452268" y="3062153"/>
            <a:ext cx="1405419" cy="1153320"/>
            <a:chOff x="0" y="0"/>
            <a:chExt cx="1405418" cy="1153319"/>
          </a:xfrm>
        </p:grpSpPr>
        <p:sp>
          <p:nvSpPr>
            <p:cNvPr id="201" name="Shape 201"/>
            <p:cNvSpPr/>
            <p:nvPr/>
          </p:nvSpPr>
          <p:spPr>
            <a:xfrm flipV="1">
              <a:off x="-1" y="349477"/>
              <a:ext cx="397475" cy="803843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tail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10681" y="135976"/>
              <a:ext cx="837072" cy="3587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HTML5</a:t>
              </a:r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1405418" y="0"/>
              <a:ext cx="1" cy="63642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10369671" y="2255583"/>
            <a:ext cx="2008710" cy="881160"/>
            <a:chOff x="57732" y="-6350"/>
            <a:chExt cx="2008708" cy="881158"/>
          </a:xfrm>
        </p:grpSpPr>
        <p:sp>
          <p:nvSpPr>
            <p:cNvPr id="205" name="Shape 205"/>
            <p:cNvSpPr/>
            <p:nvPr/>
          </p:nvSpPr>
          <p:spPr>
            <a:xfrm>
              <a:off x="57732" y="-6351"/>
              <a:ext cx="2008710" cy="4095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open.egret.com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62087" y="477237"/>
              <a:ext cx="1" cy="39757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10664343" y="1191368"/>
            <a:ext cx="699425" cy="1027748"/>
            <a:chOff x="0" y="-48259"/>
            <a:chExt cx="699423" cy="1027747"/>
          </a:xfrm>
        </p:grpSpPr>
        <p:sp>
          <p:nvSpPr>
            <p:cNvPr id="208" name="Shape 208"/>
            <p:cNvSpPr/>
            <p:nvPr/>
          </p:nvSpPr>
          <p:spPr>
            <a:xfrm>
              <a:off x="0" y="-48260"/>
              <a:ext cx="625475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社交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319716" y="482194"/>
              <a:ext cx="379708" cy="49729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9870453" y="1191368"/>
            <a:ext cx="1493315" cy="1027748"/>
            <a:chOff x="0" y="-48259"/>
            <a:chExt cx="1493314" cy="1027747"/>
          </a:xfrm>
        </p:grpSpPr>
        <p:sp>
          <p:nvSpPr>
            <p:cNvPr id="211" name="Shape 211"/>
            <p:cNvSpPr/>
            <p:nvPr/>
          </p:nvSpPr>
          <p:spPr>
            <a:xfrm>
              <a:off x="0" y="-48260"/>
              <a:ext cx="625475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认证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3164" y="459803"/>
              <a:ext cx="1180151" cy="519685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1363767" y="1191368"/>
            <a:ext cx="719943" cy="1027748"/>
            <a:chOff x="0" y="-48259"/>
            <a:chExt cx="719941" cy="1027747"/>
          </a:xfrm>
        </p:grpSpPr>
        <p:sp>
          <p:nvSpPr>
            <p:cNvPr id="214" name="Shape 214"/>
            <p:cNvSpPr/>
            <p:nvPr/>
          </p:nvSpPr>
          <p:spPr>
            <a:xfrm>
              <a:off x="94466" y="-48260"/>
              <a:ext cx="625476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广告</a:t>
              </a:r>
            </a:p>
          </p:txBody>
        </p:sp>
        <p:sp>
          <p:nvSpPr>
            <p:cNvPr id="215" name="Shape 215"/>
            <p:cNvSpPr/>
            <p:nvPr/>
          </p:nvSpPr>
          <p:spPr>
            <a:xfrm flipH="1">
              <a:off x="0" y="481712"/>
              <a:ext cx="391043" cy="497776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363767" y="1191368"/>
            <a:ext cx="1513833" cy="1027748"/>
            <a:chOff x="0" y="-48259"/>
            <a:chExt cx="1513832" cy="1027746"/>
          </a:xfrm>
        </p:grpSpPr>
        <p:sp>
          <p:nvSpPr>
            <p:cNvPr id="217" name="Shape 217"/>
            <p:cNvSpPr/>
            <p:nvPr/>
          </p:nvSpPr>
          <p:spPr>
            <a:xfrm>
              <a:off x="888357" y="-48260"/>
              <a:ext cx="625476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支付</a:t>
              </a:r>
            </a:p>
          </p:txBody>
        </p:sp>
        <p:sp>
          <p:nvSpPr>
            <p:cNvPr id="218" name="Shape 218"/>
            <p:cNvSpPr/>
            <p:nvPr/>
          </p:nvSpPr>
          <p:spPr>
            <a:xfrm flipH="1">
              <a:off x="0" y="459247"/>
              <a:ext cx="1216236" cy="52024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10447597" y="3059306"/>
            <a:ext cx="1493167" cy="636422"/>
            <a:chOff x="57149" y="0"/>
            <a:chExt cx="1493166" cy="636420"/>
          </a:xfrm>
        </p:grpSpPr>
        <p:sp>
          <p:nvSpPr>
            <p:cNvPr id="220" name="Shape 220"/>
            <p:cNvSpPr/>
            <p:nvPr/>
          </p:nvSpPr>
          <p:spPr>
            <a:xfrm>
              <a:off x="416841" y="68897"/>
              <a:ext cx="1133476" cy="460376"/>
            </a:xfrm>
            <a:prstGeom prst="rect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开放平台</a:t>
              </a:r>
            </a:p>
          </p:txBody>
        </p:sp>
        <p:sp>
          <p:nvSpPr>
            <p:cNvPr id="221" name="Shape 221"/>
            <p:cNvSpPr/>
            <p:nvPr/>
          </p:nvSpPr>
          <p:spPr>
            <a:xfrm flipH="1">
              <a:off x="67346" y="0"/>
              <a:ext cx="1" cy="63642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7149" y="313015"/>
              <a:ext cx="280396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  <a:headEnd type="oval" w="med" len="med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9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2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6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0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"/>
                            </p:stCondLst>
                            <p:childTnLst>
                              <p:par>
                                <p:cTn id="52" presetClass="entr" nodeType="after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4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6"/>
      <p:bldP build="whole" bldLvl="1" animBg="1" rev="0" advAuto="0" spid="164" grpId="2"/>
      <p:bldP build="whole" bldLvl="1" animBg="1" rev="0" advAuto="0" spid="181" grpId="5"/>
      <p:bldP build="whole" bldLvl="1" animBg="1" rev="0" advAuto="0" spid="175" grpId="3"/>
      <p:bldP build="whole" bldLvl="1" animBg="1" rev="0" advAuto="0" spid="136" grpId="1"/>
      <p:bldP build="whole" bldLvl="1" animBg="1" rev="0" advAuto="0" spid="213" grpId="9"/>
      <p:bldP build="whole" bldLvl="1" animBg="1" rev="0" advAuto="0" spid="216" grpId="11"/>
      <p:bldP build="whole" bldLvl="1" animBg="1" rev="0" advAuto="0" spid="150" grpId="4"/>
      <p:bldP build="whole" bldLvl="1" animBg="1" rev="0" advAuto="0" spid="210" grpId="10"/>
      <p:bldP build="whole" bldLvl="1" animBg="1" rev="0" advAuto="0" spid="219" grpId="12"/>
      <p:bldP build="whole" bldLvl="1" animBg="1" rev="0" advAuto="0" spid="223" grpId="7"/>
      <p:bldP build="whole" bldLvl="1" animBg="1" rev="0" advAuto="0" spid="194" grpId="13"/>
      <p:bldP build="whole" bldLvl="1" animBg="1" rev="0" advAuto="0" spid="207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android supp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0882" y="5942682"/>
            <a:ext cx="941636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3920" y="3534057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feath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357" y="5942682"/>
            <a:ext cx="941636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nspect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9976" y="5942682"/>
            <a:ext cx="941637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os suppor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11787" y="5942682"/>
            <a:ext cx="941637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res depo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39072" y="5942682"/>
            <a:ext cx="941636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runtim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75471" y="3534057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texture merg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57262" y="5942682"/>
            <a:ext cx="941636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512(1)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5539" y="3534057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v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48167" y="5942682"/>
            <a:ext cx="941636" cy="941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wing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006464" y="3534057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engin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457390" y="3534057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fast" advClick="1" p14:dur="69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课程目标</a:t>
            </a:r>
          </a:p>
        </p:txBody>
      </p:sp>
      <p:sp>
        <p:nvSpPr>
          <p:cNvPr id="239" name="Shape 239"/>
          <p:cNvSpPr/>
          <p:nvPr/>
        </p:nvSpPr>
        <p:spPr>
          <a:xfrm>
            <a:off x="1152053" y="3393177"/>
            <a:ext cx="11019434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课程名称：游戏引擎分析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授课人群：北京工业大学软件学院 数字媒体技术专业 本科生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授课目标：分析游戏引擎的核心技术原理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  了解游戏行业的现状和努力方向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非课程目标</a:t>
            </a:r>
          </a:p>
        </p:txBody>
      </p:sp>
      <p:sp>
        <p:nvSpPr>
          <p:cNvPr id="242" name="Shape 242"/>
          <p:cNvSpPr/>
          <p:nvPr/>
        </p:nvSpPr>
        <p:spPr>
          <a:xfrm>
            <a:off x="1152053" y="3393177"/>
            <a:ext cx="429121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特定游戏引擎使用方法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白鹭引擎技术推广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775707" y="1328778"/>
            <a:ext cx="34533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课程考核</a:t>
            </a:r>
          </a:p>
        </p:txBody>
      </p:sp>
      <p:sp>
        <p:nvSpPr>
          <p:cNvPr id="245" name="Shape 245"/>
          <p:cNvSpPr/>
          <p:nvPr/>
        </p:nvSpPr>
        <p:spPr>
          <a:xfrm>
            <a:off x="1152053" y="3393177"/>
            <a:ext cx="3453385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平时成绩：20分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平时作业：60分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结课作业：20分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