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6" r:id="rId2"/>
    <p:sldId id="335" r:id="rId3"/>
    <p:sldId id="360" r:id="rId4"/>
    <p:sldId id="343" r:id="rId5"/>
    <p:sldId id="338" r:id="rId6"/>
    <p:sldId id="342" r:id="rId7"/>
    <p:sldId id="323" r:id="rId8"/>
    <p:sldId id="359" r:id="rId9"/>
    <p:sldId id="348" r:id="rId10"/>
    <p:sldId id="357" r:id="rId11"/>
    <p:sldId id="351" r:id="rId12"/>
    <p:sldId id="361" r:id="rId13"/>
    <p:sldId id="350" r:id="rId14"/>
    <p:sldId id="358" r:id="rId15"/>
    <p:sldId id="352" r:id="rId16"/>
    <p:sldId id="362" r:id="rId17"/>
    <p:sldId id="353" r:id="rId18"/>
    <p:sldId id="355" r:id="rId19"/>
    <p:sldId id="356" r:id="rId20"/>
    <p:sldId id="363" r:id="rId21"/>
    <p:sldId id="320"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558"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225626B1-1CA0-4BA3-9AB8-5B847E3287C1}" type="datetimeFigureOut">
              <a:rPr lang="zh-CN" altLang="en-US"/>
              <a:pPr>
                <a:defRPr/>
              </a:pPr>
              <a:t>2014-8-8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0095CEEE-C1C9-4EC0-BB73-11DEF3B6A359}" type="slidenum">
              <a:rPr lang="zh-CN" altLang="en-US"/>
              <a:pPr>
                <a:defRPr/>
              </a:pPr>
              <a:t>‹#›</a:t>
            </a:fld>
            <a:endParaRPr lang="zh-CN" altLang="en-US"/>
          </a:p>
        </p:txBody>
      </p:sp>
    </p:spTree>
    <p:extLst>
      <p:ext uri="{BB962C8B-B14F-4D97-AF65-F5344CB8AC3E}">
        <p14:creationId xmlns="" xmlns:p14="http://schemas.microsoft.com/office/powerpoint/2010/main" val="10262353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B058DD6-3AF2-4108-BA2F-029460038098}" type="slidenum">
              <a:rPr lang="zh-CN" altLang="en-US" smtClean="0"/>
              <a:pPr eaLnBrk="1" hangingPunct="1"/>
              <a:t>1</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19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13E0D2C-6618-470E-86AF-BDB3303A6EF9}" type="slidenum">
              <a:rPr lang="zh-CN" altLang="en-US" smtClean="0"/>
              <a:pPr eaLnBrk="1" hangingPunct="1"/>
              <a:t>21</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B1.jpg"/>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lgn="ctr">
              <a:defRPr sz="4400">
                <a:solidFill>
                  <a:schemeClr val="bg1"/>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32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76BC665-56D1-4F92-A0C5-B7ECB5A80B7D}" type="slidenum">
              <a:rPr lang="en-US" altLang="zh-CN"/>
              <a:pPr>
                <a:defRPr/>
              </a:pPr>
              <a:t>‹#›</a:t>
            </a:fld>
            <a:endParaRPr lang="en-US" altLang="zh-CN"/>
          </a:p>
        </p:txBody>
      </p:sp>
    </p:spTree>
    <p:extLst>
      <p:ext uri="{BB962C8B-B14F-4D97-AF65-F5344CB8AC3E}">
        <p14:creationId xmlns="" xmlns:p14="http://schemas.microsoft.com/office/powerpoint/2010/main" val="224164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descr="B2.jpg"/>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59F7313-A691-4F82-A342-629A138B9826}" type="slidenum">
              <a:rPr lang="en-US" altLang="zh-CN"/>
              <a:pPr>
                <a:defRPr/>
              </a:pPr>
              <a:t>‹#›</a:t>
            </a:fld>
            <a:endParaRPr lang="en-US" altLang="zh-CN"/>
          </a:p>
        </p:txBody>
      </p:sp>
    </p:spTree>
    <p:extLst>
      <p:ext uri="{BB962C8B-B14F-4D97-AF65-F5344CB8AC3E}">
        <p14:creationId xmlns="" xmlns:p14="http://schemas.microsoft.com/office/powerpoint/2010/main" val="2929008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图片 6" descr="B3.jpg"/>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5F50AC5-4A98-479E-8F13-377610EBC4BB}" type="slidenum">
              <a:rPr lang="en-US" altLang="zh-CN"/>
              <a:pPr>
                <a:defRPr/>
              </a:pPr>
              <a:t>‹#›</a:t>
            </a:fld>
            <a:endParaRPr lang="en-US" altLang="zh-CN"/>
          </a:p>
        </p:txBody>
      </p:sp>
    </p:spTree>
    <p:extLst>
      <p:ext uri="{BB962C8B-B14F-4D97-AF65-F5344CB8AC3E}">
        <p14:creationId xmlns="" xmlns:p14="http://schemas.microsoft.com/office/powerpoint/2010/main" val="255565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92BE014A-B7C0-4B1E-BA3F-573D649DD707}" type="datetimeFigureOut">
              <a:rPr lang="zh-CN" altLang="en-US"/>
              <a:pPr>
                <a:defRPr/>
              </a:pPr>
              <a:t>2014-8-8</a:t>
            </a:fld>
            <a:endParaRPr 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FCCA1DE1-2F6E-456A-A7B3-C93D0BB24A45}" type="slidenum">
              <a:rPr lang="zh-CN" alt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487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914400"/>
            <a:ext cx="8229600"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zh-CN" alt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zh-CN" alt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ea typeface="宋体" charset="-122"/>
              </a:defRPr>
            </a:lvl1pPr>
          </a:lstStyle>
          <a:p>
            <a:pPr>
              <a:defRPr/>
            </a:pPr>
            <a:fld id="{B67CA3E8-10AC-4E78-ABBA-EC390196E47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txStyles>
    <p:titleStyle>
      <a:lvl1pPr algn="r" rtl="0" eaLnBrk="0" fontAlgn="base" hangingPunct="0">
        <a:spcBef>
          <a:spcPct val="0"/>
        </a:spcBef>
        <a:spcAft>
          <a:spcPct val="0"/>
        </a:spcAft>
        <a:defRPr sz="2800">
          <a:solidFill>
            <a:schemeClr val="tx2"/>
          </a:solidFill>
          <a:latin typeface="+mj-lt"/>
          <a:ea typeface="+mj-ea"/>
          <a:cs typeface="+mj-cs"/>
        </a:defRPr>
      </a:lvl1pPr>
      <a:lvl2pPr algn="r" rtl="0" eaLnBrk="0" fontAlgn="base" hangingPunct="0">
        <a:spcBef>
          <a:spcPct val="0"/>
        </a:spcBef>
        <a:spcAft>
          <a:spcPct val="0"/>
        </a:spcAft>
        <a:defRPr sz="2800">
          <a:solidFill>
            <a:schemeClr val="tx2"/>
          </a:solidFill>
          <a:latin typeface="Arial" charset="0"/>
        </a:defRPr>
      </a:lvl2pPr>
      <a:lvl3pPr algn="r" rtl="0" eaLnBrk="0" fontAlgn="base" hangingPunct="0">
        <a:spcBef>
          <a:spcPct val="0"/>
        </a:spcBef>
        <a:spcAft>
          <a:spcPct val="0"/>
        </a:spcAft>
        <a:defRPr sz="2800">
          <a:solidFill>
            <a:schemeClr val="tx2"/>
          </a:solidFill>
          <a:latin typeface="Arial" charset="0"/>
        </a:defRPr>
      </a:lvl3pPr>
      <a:lvl4pPr algn="r" rtl="0" eaLnBrk="0" fontAlgn="base" hangingPunct="0">
        <a:spcBef>
          <a:spcPct val="0"/>
        </a:spcBef>
        <a:spcAft>
          <a:spcPct val="0"/>
        </a:spcAft>
        <a:defRPr sz="2800">
          <a:solidFill>
            <a:schemeClr val="tx2"/>
          </a:solidFill>
          <a:latin typeface="Arial" charset="0"/>
        </a:defRPr>
      </a:lvl4pPr>
      <a:lvl5pPr algn="r" rtl="0" eaLnBrk="0" fontAlgn="base" hangingPunct="0">
        <a:spcBef>
          <a:spcPct val="0"/>
        </a:spcBef>
        <a:spcAft>
          <a:spcPct val="0"/>
        </a:spcAft>
        <a:defRPr sz="28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svn.tc.com/RepADM/MAL%E5%B7%A5%E4%BD%9C%E6%89%8B%E5%86%8C/2014/%E4%BB%BB%E5%8A%A1%E5%BA%93%E9%9C%80%E6%B1%82/%E4%BB%BB%E5%8A%A1%E5%BA%93%E6%A6%82%E8%A6%81%E8%AE%BE%E8%AE%A1%E6%96%87%E6%A1%A3.doc" TargetMode="External"/><Relationship Id="rId2" Type="http://schemas.openxmlformats.org/officeDocument/2006/relationships/hyperlink" Target="http://svn.tc.com/RepADM/MAL&#24037;&#20316;&#25163;&#20876;/2014/&#20219;&#21153;&#24211;&#38656;&#27714;/"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539552" y="2060848"/>
            <a:ext cx="7772400" cy="1470025"/>
          </a:xfrm>
        </p:spPr>
        <p:txBody>
          <a:bodyPr/>
          <a:lstStyle/>
          <a:p>
            <a:pPr eaLnBrk="1" hangingPunct="1"/>
            <a:r>
              <a:rPr lang="en-US" altLang="zh-CN" dirty="0" err="1" smtClean="0"/>
              <a:t>Redmine</a:t>
            </a:r>
            <a:r>
              <a:rPr lang="en-US" altLang="zh-CN" dirty="0" smtClean="0"/>
              <a:t> </a:t>
            </a:r>
            <a:r>
              <a:rPr lang="zh-CN" altLang="en-US" smtClean="0"/>
              <a:t>任务库</a:t>
            </a:r>
            <a:r>
              <a:rPr lang="zh-CN" altLang="en-US" smtClean="0"/>
              <a:t>阶段性</a:t>
            </a:r>
            <a:r>
              <a:rPr lang="zh-CN" altLang="en-US" dirty="0" smtClean="0"/>
              <a:t>汇报</a:t>
            </a:r>
            <a:endParaRPr lang="zh-CN" altLang="en-US" dirty="0" smtClean="0">
              <a:ea typeface="宋体" pitchFamily="2" charset="-122"/>
            </a:endParaRPr>
          </a:p>
        </p:txBody>
      </p:sp>
      <p:sp>
        <p:nvSpPr>
          <p:cNvPr id="5123" name="副标题 2"/>
          <p:cNvSpPr>
            <a:spLocks noGrp="1"/>
          </p:cNvSpPr>
          <p:nvPr>
            <p:ph type="subTitle" idx="1"/>
          </p:nvPr>
        </p:nvSpPr>
        <p:spPr>
          <a:xfrm>
            <a:off x="1195536" y="3861048"/>
            <a:ext cx="6400800" cy="1752600"/>
          </a:xfrm>
        </p:spPr>
        <p:txBody>
          <a:bodyPr/>
          <a:lstStyle/>
          <a:p>
            <a:pPr eaLnBrk="1" hangingPunct="1"/>
            <a:r>
              <a:rPr lang="zh-CN" altLang="en-US" dirty="0" smtClean="0">
                <a:ea typeface="宋体" pitchFamily="2" charset="-122"/>
              </a:rPr>
              <a:t>陈疆路、胡志高</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2060"/>
                </a:solidFill>
              </a:rPr>
              <a:t>3. </a:t>
            </a:r>
            <a:r>
              <a:rPr lang="zh-CN" altLang="en-US" b="1" dirty="0" smtClean="0">
                <a:solidFill>
                  <a:srgbClr val="002060"/>
                </a:solidFill>
              </a:rPr>
              <a:t>任务库大表设计与实现</a:t>
            </a:r>
            <a:endParaRPr lang="zh-CN" altLang="en-US" b="1" dirty="0">
              <a:solidFill>
                <a:srgbClr val="002060"/>
              </a:solidFill>
            </a:endParaRPr>
          </a:p>
        </p:txBody>
      </p:sp>
      <p:sp>
        <p:nvSpPr>
          <p:cNvPr id="7" name="内容占位符 6"/>
          <p:cNvSpPr>
            <a:spLocks noGrp="1"/>
          </p:cNvSpPr>
          <p:nvPr>
            <p:ph idx="1"/>
          </p:nvPr>
        </p:nvSpPr>
        <p:spPr/>
        <p:txBody>
          <a:bodyPr/>
          <a:lstStyle/>
          <a:p>
            <a:pPr marL="514350" indent="-514350">
              <a:buNone/>
            </a:pPr>
            <a:r>
              <a:rPr lang="zh-CN" altLang="en-US" dirty="0" smtClean="0">
                <a:solidFill>
                  <a:srgbClr val="FF0000"/>
                </a:solidFill>
              </a:rPr>
              <a:t>实现要点：</a:t>
            </a:r>
            <a:endParaRPr lang="en-US" altLang="zh-CN" dirty="0" smtClean="0">
              <a:solidFill>
                <a:srgbClr val="FF0000"/>
              </a:solidFill>
            </a:endParaRPr>
          </a:p>
          <a:p>
            <a:pPr marL="514350" indent="-514350">
              <a:buNone/>
            </a:pPr>
            <a:r>
              <a:rPr lang="en-US" altLang="zh-CN" dirty="0" smtClean="0"/>
              <a:t>   (1) </a:t>
            </a:r>
            <a:r>
              <a:rPr lang="zh-CN" altLang="en-US" dirty="0" smtClean="0"/>
              <a:t>属于同一个工程的任务，前三列单元格合并。</a:t>
            </a:r>
            <a:endParaRPr lang="en-US" altLang="zh-CN" dirty="0" smtClean="0"/>
          </a:p>
          <a:p>
            <a:pPr marL="514350" indent="-514350">
              <a:buNone/>
            </a:pPr>
            <a:endParaRPr lang="en-US" altLang="zh-CN" dirty="0" smtClean="0"/>
          </a:p>
          <a:p>
            <a:pPr marL="514350" indent="-514350">
              <a:buNone/>
            </a:pPr>
            <a:r>
              <a:rPr lang="en-US" altLang="zh-CN" dirty="0" smtClean="0"/>
              <a:t>   (2) </a:t>
            </a:r>
            <a:r>
              <a:rPr lang="zh-CN" altLang="en-US" dirty="0" smtClean="0"/>
              <a:t>新建任务跟踪，使用</a:t>
            </a:r>
            <a:r>
              <a:rPr lang="en-US" altLang="zh-CN" dirty="0" err="1" smtClean="0"/>
              <a:t>Jquery</a:t>
            </a:r>
            <a:r>
              <a:rPr lang="zh-CN" altLang="en-US" dirty="0" smtClean="0"/>
              <a:t>自动获取所属项目的督办和牵头人字段，并隐藏在表单中。实现任务追踪的督办和牵头人属性继承所属项目的督办和牵头人属性，且对用户透明。</a:t>
            </a:r>
            <a:endParaRPr lang="en-US" altLang="zh-CN" dirty="0" smtClean="0"/>
          </a:p>
          <a:p>
            <a:pPr marL="514350" indent="-514350">
              <a:buNone/>
            </a:pPr>
            <a:endParaRPr lang="en-US" altLang="zh-CN" dirty="0" smtClean="0"/>
          </a:p>
          <a:p>
            <a:pPr marL="514350" indent="-514350">
              <a:buNone/>
            </a:pPr>
            <a:r>
              <a:rPr lang="en-US" altLang="zh-CN" dirty="0" smtClean="0"/>
              <a:t>   (3) </a:t>
            </a:r>
            <a:r>
              <a:rPr lang="zh-CN" altLang="en-US" dirty="0" smtClean="0"/>
              <a:t>工程的督办和牵头人字段修改之后，该工程包含的所有任务的督办和牵头人字段自动修改，实现级联修改功能。</a:t>
            </a:r>
            <a:endParaRPr lang="en-US" altLang="zh-CN" dirty="0" smtClean="0"/>
          </a:p>
          <a:p>
            <a:pPr marL="514350" indent="-514350">
              <a:buNone/>
            </a:pPr>
            <a:r>
              <a:rPr lang="en-US" altLang="zh-CN" dirty="0" smtClean="0"/>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2060"/>
                </a:solidFill>
              </a:rPr>
              <a:t>4.Sir</a:t>
            </a:r>
            <a:r>
              <a:rPr lang="zh-CN" altLang="en-US" b="1" dirty="0" smtClean="0">
                <a:solidFill>
                  <a:srgbClr val="002060"/>
                </a:solidFill>
              </a:rPr>
              <a:t> 单多</a:t>
            </a:r>
            <a:r>
              <a:rPr lang="en-US" altLang="zh-CN" b="1" dirty="0" smtClean="0">
                <a:solidFill>
                  <a:srgbClr val="002060"/>
                </a:solidFill>
              </a:rPr>
              <a:t>tab</a:t>
            </a:r>
            <a:r>
              <a:rPr lang="zh-CN" altLang="en-US" b="1" dirty="0" smtClean="0">
                <a:solidFill>
                  <a:srgbClr val="002060"/>
                </a:solidFill>
              </a:rPr>
              <a:t>显示和编辑</a:t>
            </a:r>
            <a:r>
              <a:rPr lang="en-US" altLang="zh-CN" b="1" dirty="0" smtClean="0">
                <a:solidFill>
                  <a:srgbClr val="002060"/>
                </a:solidFill>
              </a:rPr>
              <a:t> </a:t>
            </a:r>
            <a:endParaRPr lang="zh-CN" altLang="en-US" b="1" dirty="0">
              <a:solidFill>
                <a:srgbClr val="002060"/>
              </a:solidFill>
            </a:endParaRPr>
          </a:p>
        </p:txBody>
      </p:sp>
      <p:sp>
        <p:nvSpPr>
          <p:cNvPr id="7" name="内容占位符 6"/>
          <p:cNvSpPr>
            <a:spLocks noGrp="1"/>
          </p:cNvSpPr>
          <p:nvPr>
            <p:ph idx="1"/>
          </p:nvPr>
        </p:nvSpPr>
        <p:spPr/>
        <p:txBody>
          <a:bodyPr/>
          <a:lstStyle/>
          <a:p>
            <a:pPr marL="514350" indent="-514350">
              <a:buNone/>
            </a:pPr>
            <a:endParaRPr lang="en-US" altLang="zh-CN" dirty="0" smtClean="0"/>
          </a:p>
        </p:txBody>
      </p:sp>
      <p:pic>
        <p:nvPicPr>
          <p:cNvPr id="16387" name="Picture 3"/>
          <p:cNvPicPr>
            <a:picLocks noChangeAspect="1" noChangeArrowheads="1"/>
          </p:cNvPicPr>
          <p:nvPr/>
        </p:nvPicPr>
        <p:blipFill>
          <a:blip r:embed="rId2" cstate="print"/>
          <a:srcRect/>
          <a:stretch>
            <a:fillRect/>
          </a:stretch>
        </p:blipFill>
        <p:spPr bwMode="auto">
          <a:xfrm>
            <a:off x="611560" y="1052736"/>
            <a:ext cx="7884368" cy="4824536"/>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2060"/>
                </a:solidFill>
              </a:rPr>
              <a:t>4.Sir</a:t>
            </a:r>
            <a:r>
              <a:rPr lang="zh-CN" altLang="en-US" b="1" dirty="0" smtClean="0">
                <a:solidFill>
                  <a:srgbClr val="002060"/>
                </a:solidFill>
              </a:rPr>
              <a:t> 单多</a:t>
            </a:r>
            <a:r>
              <a:rPr lang="en-US" altLang="zh-CN" b="1" dirty="0" smtClean="0">
                <a:solidFill>
                  <a:srgbClr val="002060"/>
                </a:solidFill>
              </a:rPr>
              <a:t>tab</a:t>
            </a:r>
            <a:r>
              <a:rPr lang="zh-CN" altLang="en-US" b="1" dirty="0" smtClean="0">
                <a:solidFill>
                  <a:srgbClr val="002060"/>
                </a:solidFill>
              </a:rPr>
              <a:t>显示和编辑</a:t>
            </a:r>
            <a:r>
              <a:rPr lang="en-US" altLang="zh-CN" b="1" dirty="0" smtClean="0">
                <a:solidFill>
                  <a:srgbClr val="002060"/>
                </a:solidFill>
              </a:rPr>
              <a:t> </a:t>
            </a:r>
            <a:endParaRPr lang="zh-CN" altLang="en-US" b="1" dirty="0">
              <a:solidFill>
                <a:srgbClr val="002060"/>
              </a:solidFill>
            </a:endParaRPr>
          </a:p>
        </p:txBody>
      </p:sp>
      <p:sp>
        <p:nvSpPr>
          <p:cNvPr id="7" name="内容占位符 6"/>
          <p:cNvSpPr>
            <a:spLocks noGrp="1"/>
          </p:cNvSpPr>
          <p:nvPr>
            <p:ph idx="1"/>
          </p:nvPr>
        </p:nvSpPr>
        <p:spPr/>
        <p:txBody>
          <a:bodyPr/>
          <a:lstStyle/>
          <a:p>
            <a:pPr marL="514350" indent="-514350">
              <a:buNone/>
            </a:pPr>
            <a:r>
              <a:rPr lang="zh-CN" altLang="en-US" dirty="0" smtClean="0">
                <a:solidFill>
                  <a:srgbClr val="FF0000"/>
                </a:solidFill>
              </a:rPr>
              <a:t>实现要点：</a:t>
            </a:r>
            <a:endParaRPr lang="en-US" altLang="zh-CN" dirty="0" smtClean="0">
              <a:solidFill>
                <a:srgbClr val="FF0000"/>
              </a:solidFill>
            </a:endParaRPr>
          </a:p>
          <a:p>
            <a:pPr marL="514350" indent="-514350">
              <a:buNone/>
            </a:pPr>
            <a:r>
              <a:rPr lang="en-US" altLang="zh-CN" dirty="0" smtClean="0"/>
              <a:t>	</a:t>
            </a:r>
            <a:r>
              <a:rPr lang="zh-CN" altLang="en-US" dirty="0" smtClean="0"/>
              <a:t>（</a:t>
            </a:r>
            <a:r>
              <a:rPr lang="en-US" altLang="zh-CN" dirty="0" smtClean="0"/>
              <a:t>1</a:t>
            </a:r>
            <a:r>
              <a:rPr lang="zh-CN" altLang="en-US" dirty="0" smtClean="0"/>
              <a:t>）</a:t>
            </a:r>
            <a:r>
              <a:rPr lang="en-US" altLang="zh-CN" dirty="0" smtClean="0"/>
              <a:t>Sir</a:t>
            </a:r>
            <a:r>
              <a:rPr lang="zh-CN" altLang="en-US" dirty="0" smtClean="0"/>
              <a:t>单的自定义属性分为三块显示</a:t>
            </a:r>
            <a:endParaRPr lang="en-US" altLang="zh-CN" dirty="0" smtClean="0"/>
          </a:p>
          <a:p>
            <a:pPr marL="514350" indent="-514350">
              <a:buNone/>
            </a:pPr>
            <a:r>
              <a:rPr lang="en-US" altLang="zh-CN" dirty="0" smtClean="0"/>
              <a:t>	</a:t>
            </a:r>
            <a:r>
              <a:rPr lang="zh-CN" altLang="en-US" dirty="0" smtClean="0"/>
              <a:t>（</a:t>
            </a:r>
            <a:r>
              <a:rPr lang="en-US" altLang="zh-CN" dirty="0" smtClean="0"/>
              <a:t>2</a:t>
            </a:r>
            <a:r>
              <a:rPr lang="zh-CN" altLang="en-US" dirty="0" smtClean="0"/>
              <a:t>）根据任务的状态动态显示其中的几个选项 </a:t>
            </a:r>
            <a:endParaRPr lang="en-US" altLang="zh-CN" dirty="0" smtClean="0"/>
          </a:p>
          <a:p>
            <a:pPr marL="514350" indent="-514350">
              <a:buNone/>
            </a:pPr>
            <a:r>
              <a:rPr lang="en-US" altLang="zh-CN" dirty="0" smtClean="0"/>
              <a:t>		     </a:t>
            </a:r>
            <a:r>
              <a:rPr lang="zh-CN" altLang="en-US" dirty="0" smtClean="0"/>
              <a:t>卡</a:t>
            </a:r>
            <a:endParaRPr lang="en-US" altLang="zh-CN" dirty="0" smtClean="0"/>
          </a:p>
          <a:p>
            <a:pPr marL="514350" indent="-514350">
              <a:buNone/>
            </a:pPr>
            <a:r>
              <a:rPr lang="en-US" altLang="zh-CN" dirty="0" smtClean="0"/>
              <a:t>	</a:t>
            </a:r>
            <a:r>
              <a:rPr lang="zh-CN" altLang="en-US" dirty="0" smtClean="0"/>
              <a:t>（</a:t>
            </a:r>
            <a:r>
              <a:rPr lang="en-US" altLang="zh-CN" dirty="0" smtClean="0"/>
              <a:t>3</a:t>
            </a:r>
            <a:r>
              <a:rPr lang="zh-CN" altLang="en-US" dirty="0" smtClean="0"/>
              <a:t>）点击不同的选项卡， 显示相应属性值的内</a:t>
            </a:r>
            <a:endParaRPr lang="en-US" altLang="zh-CN" dirty="0" smtClean="0"/>
          </a:p>
          <a:p>
            <a:pPr marL="514350" indent="-514350">
              <a:buNone/>
            </a:pPr>
            <a:r>
              <a:rPr lang="en-US" altLang="zh-CN" dirty="0" smtClean="0"/>
              <a:t>    		      </a:t>
            </a:r>
            <a:r>
              <a:rPr lang="zh-CN" altLang="en-US" dirty="0" smtClean="0"/>
              <a:t>容</a:t>
            </a:r>
            <a:endParaRPr lang="en-US" altLang="zh-CN"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blinds(horizontal)">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blinds(horizontal)">
                                      <p:cBhvr>
                                        <p:cTn id="25" dur="500"/>
                                        <p:tgtEl>
                                          <p:spTgt spid="7">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blinds(horizontal)">
                                      <p:cBhvr>
                                        <p:cTn id="28"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2060"/>
                </a:solidFill>
              </a:rPr>
              <a:t>5.</a:t>
            </a:r>
            <a:r>
              <a:rPr lang="zh-CN" altLang="en-US" b="1" dirty="0" smtClean="0">
                <a:solidFill>
                  <a:srgbClr val="002060"/>
                </a:solidFill>
              </a:rPr>
              <a:t>任务库批量导入设计和实现</a:t>
            </a:r>
            <a:endParaRPr lang="zh-CN" altLang="en-US" b="1" dirty="0">
              <a:solidFill>
                <a:srgbClr val="002060"/>
              </a:solidFill>
            </a:endParaRPr>
          </a:p>
        </p:txBody>
      </p:sp>
      <p:sp>
        <p:nvSpPr>
          <p:cNvPr id="7" name="内容占位符 6"/>
          <p:cNvSpPr>
            <a:spLocks noGrp="1"/>
          </p:cNvSpPr>
          <p:nvPr>
            <p:ph idx="1"/>
          </p:nvPr>
        </p:nvSpPr>
        <p:spPr/>
        <p:txBody>
          <a:bodyPr/>
          <a:lstStyle/>
          <a:p>
            <a:pPr marL="514350" indent="-514350">
              <a:buNone/>
            </a:pPr>
            <a:endParaRPr lang="en-US" altLang="zh-CN" dirty="0" smtClean="0"/>
          </a:p>
        </p:txBody>
      </p:sp>
      <p:pic>
        <p:nvPicPr>
          <p:cNvPr id="19458" name="Picture 2" descr="C:\Documents and Settings\user\feiq\RichOle\3066052745.bmp"/>
          <p:cNvPicPr>
            <a:picLocks noChangeAspect="1" noChangeArrowheads="1"/>
          </p:cNvPicPr>
          <p:nvPr/>
        </p:nvPicPr>
        <p:blipFill>
          <a:blip r:embed="rId2" cstate="print"/>
          <a:srcRect/>
          <a:stretch>
            <a:fillRect/>
          </a:stretch>
        </p:blipFill>
        <p:spPr bwMode="auto">
          <a:xfrm>
            <a:off x="899592" y="936104"/>
            <a:ext cx="7416824" cy="5733256"/>
          </a:xfrm>
          <a:prstGeom prst="rect">
            <a:avLst/>
          </a:prstGeom>
          <a:noFill/>
        </p:spPr>
      </p:pic>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2060"/>
                </a:solidFill>
              </a:rPr>
              <a:t>5.</a:t>
            </a:r>
            <a:r>
              <a:rPr lang="zh-CN" altLang="en-US" b="1" dirty="0" smtClean="0">
                <a:solidFill>
                  <a:srgbClr val="002060"/>
                </a:solidFill>
              </a:rPr>
              <a:t>任务库批量导入设计和实现</a:t>
            </a:r>
            <a:endParaRPr lang="zh-CN" altLang="en-US" b="1" dirty="0">
              <a:solidFill>
                <a:srgbClr val="002060"/>
              </a:solidFill>
            </a:endParaRPr>
          </a:p>
        </p:txBody>
      </p:sp>
      <p:sp>
        <p:nvSpPr>
          <p:cNvPr id="7" name="内容占位符 6"/>
          <p:cNvSpPr>
            <a:spLocks noGrp="1"/>
          </p:cNvSpPr>
          <p:nvPr>
            <p:ph idx="1"/>
          </p:nvPr>
        </p:nvSpPr>
        <p:spPr/>
        <p:txBody>
          <a:bodyPr/>
          <a:lstStyle/>
          <a:p>
            <a:pPr marL="514350" indent="-514350">
              <a:buNone/>
            </a:pPr>
            <a:endParaRPr lang="en-US" altLang="zh-CN" dirty="0" smtClean="0"/>
          </a:p>
        </p:txBody>
      </p:sp>
      <p:pic>
        <p:nvPicPr>
          <p:cNvPr id="22530" name="Picture 2" descr="C:\Documents and Settings\user\feiq\RichOle\1248260048.bmp"/>
          <p:cNvPicPr>
            <a:picLocks noChangeAspect="1" noChangeArrowheads="1"/>
          </p:cNvPicPr>
          <p:nvPr/>
        </p:nvPicPr>
        <p:blipFill>
          <a:blip r:embed="rId2" cstate="print"/>
          <a:srcRect/>
          <a:stretch>
            <a:fillRect/>
          </a:stretch>
        </p:blipFill>
        <p:spPr bwMode="auto">
          <a:xfrm>
            <a:off x="251520" y="908720"/>
            <a:ext cx="8568951" cy="5760640"/>
          </a:xfrm>
          <a:prstGeom prst="rect">
            <a:avLst/>
          </a:prstGeom>
          <a:noFill/>
        </p:spPr>
      </p:pic>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2060"/>
                </a:solidFill>
              </a:rPr>
              <a:t>5.</a:t>
            </a:r>
            <a:r>
              <a:rPr lang="zh-CN" altLang="en-US" b="1" dirty="0" smtClean="0">
                <a:solidFill>
                  <a:srgbClr val="002060"/>
                </a:solidFill>
              </a:rPr>
              <a:t>任务库批量导入设计和实现</a:t>
            </a:r>
            <a:endParaRPr lang="zh-CN" altLang="en-US" b="1" dirty="0">
              <a:solidFill>
                <a:srgbClr val="002060"/>
              </a:solidFill>
            </a:endParaRPr>
          </a:p>
        </p:txBody>
      </p:sp>
      <p:sp>
        <p:nvSpPr>
          <p:cNvPr id="7" name="内容占位符 6"/>
          <p:cNvSpPr>
            <a:spLocks noGrp="1"/>
          </p:cNvSpPr>
          <p:nvPr>
            <p:ph idx="1"/>
          </p:nvPr>
        </p:nvSpPr>
        <p:spPr/>
        <p:txBody>
          <a:bodyPr/>
          <a:lstStyle/>
          <a:p>
            <a:pPr marL="514350" indent="-514350">
              <a:buNone/>
            </a:pPr>
            <a:r>
              <a:rPr lang="en-US" altLang="zh-CN" dirty="0" smtClean="0"/>
              <a:t> </a:t>
            </a:r>
          </a:p>
        </p:txBody>
      </p:sp>
      <p:pic>
        <p:nvPicPr>
          <p:cNvPr id="23554" name="Picture 2" descr="C:\Documents and Settings\user\feiq\RichOle\772436423.bmp"/>
          <p:cNvPicPr>
            <a:picLocks noChangeAspect="1" noChangeArrowheads="1"/>
          </p:cNvPicPr>
          <p:nvPr/>
        </p:nvPicPr>
        <p:blipFill>
          <a:blip r:embed="rId2" cstate="print"/>
          <a:srcRect/>
          <a:stretch>
            <a:fillRect/>
          </a:stretch>
        </p:blipFill>
        <p:spPr bwMode="auto">
          <a:xfrm>
            <a:off x="1691680" y="2203697"/>
            <a:ext cx="4810125" cy="1657351"/>
          </a:xfrm>
          <a:prstGeom prst="rect">
            <a:avLst/>
          </a:prstGeom>
          <a:noFill/>
        </p:spPr>
      </p:pic>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2060"/>
                </a:solidFill>
              </a:rPr>
              <a:t>5.</a:t>
            </a:r>
            <a:r>
              <a:rPr lang="zh-CN" altLang="en-US" b="1" dirty="0" smtClean="0">
                <a:solidFill>
                  <a:srgbClr val="002060"/>
                </a:solidFill>
              </a:rPr>
              <a:t>任务库批量导入设计和实现</a:t>
            </a:r>
            <a:endParaRPr lang="zh-CN" altLang="en-US" b="1" dirty="0">
              <a:solidFill>
                <a:srgbClr val="002060"/>
              </a:solidFill>
            </a:endParaRPr>
          </a:p>
        </p:txBody>
      </p:sp>
      <p:sp>
        <p:nvSpPr>
          <p:cNvPr id="7" name="内容占位符 6"/>
          <p:cNvSpPr>
            <a:spLocks noGrp="1"/>
          </p:cNvSpPr>
          <p:nvPr>
            <p:ph idx="1"/>
          </p:nvPr>
        </p:nvSpPr>
        <p:spPr/>
        <p:txBody>
          <a:bodyPr/>
          <a:lstStyle/>
          <a:p>
            <a:pPr marL="514350" indent="-514350">
              <a:buNone/>
            </a:pPr>
            <a:r>
              <a:rPr lang="zh-CN" altLang="en-US" dirty="0" smtClean="0">
                <a:solidFill>
                  <a:srgbClr val="FF0000"/>
                </a:solidFill>
              </a:rPr>
              <a:t>实现要点</a:t>
            </a:r>
            <a:r>
              <a:rPr lang="en-US" altLang="zh-CN" dirty="0" smtClean="0">
                <a:solidFill>
                  <a:srgbClr val="FF0000"/>
                </a:solidFill>
              </a:rPr>
              <a:t>:</a:t>
            </a:r>
          </a:p>
          <a:p>
            <a:pPr marL="514350" indent="-514350">
              <a:buNone/>
            </a:pPr>
            <a:r>
              <a:rPr lang="en-US" altLang="zh-CN" dirty="0" smtClean="0"/>
              <a:t>	</a:t>
            </a:r>
            <a:r>
              <a:rPr lang="zh-CN" altLang="en-US" dirty="0" smtClean="0"/>
              <a:t>（</a:t>
            </a:r>
            <a:r>
              <a:rPr lang="en-US" altLang="zh-CN" dirty="0" smtClean="0"/>
              <a:t>1</a:t>
            </a:r>
            <a:r>
              <a:rPr lang="zh-CN" altLang="en-US" dirty="0" smtClean="0"/>
              <a:t>）文件上传功能</a:t>
            </a:r>
            <a:endParaRPr lang="en-US" altLang="zh-CN" dirty="0" smtClean="0"/>
          </a:p>
          <a:p>
            <a:pPr marL="514350" indent="-514350">
              <a:buNone/>
            </a:pPr>
            <a:r>
              <a:rPr lang="en-US" altLang="zh-CN" dirty="0" smtClean="0"/>
              <a:t>	</a:t>
            </a:r>
            <a:r>
              <a:rPr lang="zh-CN" altLang="en-US" dirty="0" smtClean="0"/>
              <a:t>（</a:t>
            </a:r>
            <a:r>
              <a:rPr lang="en-US" altLang="zh-CN" dirty="0" smtClean="0"/>
              <a:t>2</a:t>
            </a:r>
            <a:r>
              <a:rPr lang="zh-CN" altLang="en-US" dirty="0" smtClean="0"/>
              <a:t>）</a:t>
            </a:r>
            <a:r>
              <a:rPr lang="en-US" altLang="zh-CN" dirty="0" smtClean="0"/>
              <a:t>CSV</a:t>
            </a:r>
            <a:r>
              <a:rPr lang="zh-CN" altLang="en-US" dirty="0" smtClean="0"/>
              <a:t>文件的解析</a:t>
            </a:r>
            <a:endParaRPr lang="en-US" altLang="zh-CN" dirty="0" smtClean="0"/>
          </a:p>
          <a:p>
            <a:pPr marL="514350" indent="-514350">
              <a:buNone/>
            </a:pPr>
            <a:r>
              <a:rPr lang="en-US" altLang="zh-CN" dirty="0" smtClean="0"/>
              <a:t>	</a:t>
            </a:r>
            <a:r>
              <a:rPr lang="zh-CN" altLang="en-US" dirty="0" smtClean="0"/>
              <a:t>（</a:t>
            </a:r>
            <a:r>
              <a:rPr lang="en-US" altLang="zh-CN" dirty="0" smtClean="0"/>
              <a:t>3</a:t>
            </a:r>
            <a:r>
              <a:rPr lang="zh-CN" altLang="en-US" dirty="0" smtClean="0"/>
              <a:t>）将解析之后的值存入对应的数据库中</a:t>
            </a:r>
            <a:endParaRPr lang="en-US" altLang="zh-CN" dirty="0" smtClean="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2060"/>
                </a:solidFill>
              </a:rPr>
              <a:t>分工情况</a:t>
            </a:r>
            <a:endParaRPr lang="zh-CN" altLang="en-US" b="1" dirty="0">
              <a:solidFill>
                <a:srgbClr val="002060"/>
              </a:solidFill>
            </a:endParaRPr>
          </a:p>
        </p:txBody>
      </p:sp>
      <p:sp>
        <p:nvSpPr>
          <p:cNvPr id="7" name="内容占位符 6"/>
          <p:cNvSpPr>
            <a:spLocks noGrp="1"/>
          </p:cNvSpPr>
          <p:nvPr>
            <p:ph idx="1"/>
          </p:nvPr>
        </p:nvSpPr>
        <p:spPr/>
        <p:txBody>
          <a:bodyPr/>
          <a:lstStyle/>
          <a:p>
            <a:pPr marL="514350" indent="-514350">
              <a:buNone/>
            </a:pPr>
            <a:r>
              <a:rPr lang="en-US" altLang="zh-CN" dirty="0" smtClean="0"/>
              <a:t> 1. </a:t>
            </a:r>
            <a:r>
              <a:rPr lang="zh-CN" altLang="en-US" dirty="0" smtClean="0"/>
              <a:t>整体界面设计：陈疆路、胡志高</a:t>
            </a:r>
            <a:endParaRPr lang="en-US" altLang="zh-CN" dirty="0" smtClean="0"/>
          </a:p>
          <a:p>
            <a:pPr marL="514350" indent="-514350">
              <a:buNone/>
            </a:pPr>
            <a:r>
              <a:rPr lang="en-US" altLang="zh-CN" dirty="0" smtClean="0"/>
              <a:t> 2. </a:t>
            </a:r>
            <a:r>
              <a:rPr lang="zh-CN" altLang="en-US" dirty="0" smtClean="0"/>
              <a:t>任务库配置： 胡志高</a:t>
            </a:r>
            <a:endParaRPr lang="en-US" altLang="zh-CN" dirty="0" smtClean="0"/>
          </a:p>
          <a:p>
            <a:pPr marL="514350" indent="-514350">
              <a:buNone/>
            </a:pPr>
            <a:r>
              <a:rPr lang="en-US" altLang="zh-CN" dirty="0" smtClean="0"/>
              <a:t> 3. </a:t>
            </a:r>
            <a:r>
              <a:rPr lang="zh-CN" altLang="en-US" dirty="0" smtClean="0"/>
              <a:t>任务跟踪新建：陈疆路（和普通跟踪新建需要区分）</a:t>
            </a:r>
            <a:endParaRPr lang="en-US" altLang="zh-CN" dirty="0" smtClean="0"/>
          </a:p>
          <a:p>
            <a:pPr marL="514350" indent="-514350">
              <a:buNone/>
            </a:pPr>
            <a:r>
              <a:rPr lang="en-US" altLang="zh-CN" dirty="0" smtClean="0"/>
              <a:t> 4. </a:t>
            </a:r>
            <a:r>
              <a:rPr lang="zh-CN" altLang="en-US" dirty="0" smtClean="0"/>
              <a:t>修改工程督办和牵头人属性，实现其下面所有任务追踪的督办和牵头人属性级联修改： 陈疆路</a:t>
            </a:r>
            <a:endParaRPr lang="en-US" altLang="zh-CN" dirty="0" smtClean="0"/>
          </a:p>
          <a:p>
            <a:pPr marL="514350" indent="-514350">
              <a:buNone/>
            </a:pPr>
            <a:r>
              <a:rPr lang="en-US" altLang="zh-CN" dirty="0" smtClean="0"/>
              <a:t> 5. </a:t>
            </a:r>
            <a:r>
              <a:rPr lang="zh-CN" altLang="en-US" dirty="0" smtClean="0"/>
              <a:t>任务大表视图：陈疆路（代码）胡志高（配置</a:t>
            </a:r>
            <a:r>
              <a:rPr lang="en-US" altLang="zh-CN" dirty="0" smtClean="0"/>
              <a:t>+</a:t>
            </a:r>
            <a:r>
              <a:rPr lang="zh-CN" altLang="en-US" dirty="0" smtClean="0"/>
              <a:t>代码修改）</a:t>
            </a:r>
            <a:endParaRPr lang="en-US" altLang="zh-CN" dirty="0" smtClean="0"/>
          </a:p>
          <a:p>
            <a:pPr marL="514350" indent="-514350">
              <a:buNone/>
            </a:pPr>
            <a:r>
              <a:rPr lang="en-US" altLang="zh-CN" dirty="0" smtClean="0"/>
              <a:t> 6. Sir</a:t>
            </a:r>
            <a:r>
              <a:rPr lang="zh-CN" altLang="en-US" dirty="0" smtClean="0"/>
              <a:t>单多</a:t>
            </a:r>
            <a:r>
              <a:rPr lang="en-US" altLang="zh-CN" dirty="0" smtClean="0"/>
              <a:t>tab</a:t>
            </a:r>
            <a:r>
              <a:rPr lang="zh-CN" altLang="en-US" dirty="0" smtClean="0"/>
              <a:t>显示：陈疆路</a:t>
            </a:r>
            <a:endParaRPr lang="en-US" altLang="zh-CN" dirty="0" smtClean="0"/>
          </a:p>
          <a:p>
            <a:pPr marL="514350" indent="-514350">
              <a:buNone/>
            </a:pPr>
            <a:r>
              <a:rPr lang="en-US" altLang="zh-CN" dirty="0" smtClean="0"/>
              <a:t> 7. </a:t>
            </a:r>
            <a:r>
              <a:rPr lang="zh-CN" altLang="en-US" dirty="0" smtClean="0"/>
              <a:t>任务库批量导入：胡志高和陈疆路</a:t>
            </a:r>
            <a:endParaRPr lang="en-US" altLang="zh-CN"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2060"/>
                </a:solidFill>
              </a:rPr>
              <a:t>关键技术</a:t>
            </a:r>
            <a:endParaRPr lang="zh-CN" altLang="en-US" b="1" dirty="0">
              <a:solidFill>
                <a:srgbClr val="002060"/>
              </a:solidFill>
            </a:endParaRPr>
          </a:p>
        </p:txBody>
      </p:sp>
      <p:sp>
        <p:nvSpPr>
          <p:cNvPr id="7" name="内容占位符 6"/>
          <p:cNvSpPr>
            <a:spLocks noGrp="1"/>
          </p:cNvSpPr>
          <p:nvPr>
            <p:ph idx="1"/>
          </p:nvPr>
        </p:nvSpPr>
        <p:spPr/>
        <p:txBody>
          <a:bodyPr/>
          <a:lstStyle/>
          <a:p>
            <a:pPr marL="514350" indent="-514350">
              <a:buAutoNum type="arabicPeriod"/>
            </a:pPr>
            <a:r>
              <a:rPr lang="en-US" altLang="zh-CN" dirty="0" err="1" smtClean="0"/>
              <a:t>jQuery</a:t>
            </a:r>
            <a:r>
              <a:rPr lang="en-US" altLang="zh-CN" dirty="0" smtClean="0"/>
              <a:t> </a:t>
            </a:r>
            <a:r>
              <a:rPr lang="zh-CN" altLang="en-US" dirty="0" smtClean="0"/>
              <a:t>技术</a:t>
            </a:r>
            <a:endParaRPr lang="en-US" altLang="zh-CN" dirty="0" smtClean="0"/>
          </a:p>
          <a:p>
            <a:pPr marL="514350" indent="-514350">
              <a:buAutoNum type="arabicPeriod"/>
            </a:pPr>
            <a:r>
              <a:rPr lang="en-US" altLang="zh-CN" dirty="0" smtClean="0"/>
              <a:t>JSON</a:t>
            </a:r>
          </a:p>
          <a:p>
            <a:pPr marL="514350" indent="-514350">
              <a:buAutoNum type="arabicPeriod"/>
            </a:pPr>
            <a:r>
              <a:rPr lang="en-US" altLang="zh-CN" dirty="0" smtClean="0"/>
              <a:t>CSV</a:t>
            </a:r>
            <a:r>
              <a:rPr lang="zh-CN" altLang="en-US" dirty="0" smtClean="0"/>
              <a:t>插件</a:t>
            </a:r>
            <a:endParaRPr lang="en-US" altLang="zh-CN" dirty="0" smtClean="0"/>
          </a:p>
          <a:p>
            <a:pPr marL="514350" indent="-514350">
              <a:buAutoNum type="arabicPeriod"/>
            </a:pPr>
            <a:r>
              <a:rPr lang="en-US" altLang="zh-CN" dirty="0" smtClean="0"/>
              <a:t>CSS</a:t>
            </a:r>
          </a:p>
          <a:p>
            <a:pPr marL="514350" indent="-514350">
              <a:buAutoNum type="arabicPeriod"/>
            </a:pPr>
            <a:r>
              <a:rPr lang="en-US" altLang="zh-CN" dirty="0" smtClean="0"/>
              <a:t>Ruby On Rails</a:t>
            </a:r>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问题以及解决情况</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zh-CN" altLang="en-US" sz="2400" dirty="0" smtClean="0"/>
              <a:t>普通任务列表显示，和任务大表一样单元格也被合并  </a:t>
            </a:r>
            <a:r>
              <a:rPr lang="en-US" altLang="zh-CN" sz="2400" dirty="0" smtClean="0"/>
              <a:t>fixed</a:t>
            </a:r>
          </a:p>
          <a:p>
            <a:pPr>
              <a:buFont typeface="Wingdings" pitchFamily="2" charset="2"/>
              <a:buChar char="Ø"/>
            </a:pPr>
            <a:r>
              <a:rPr lang="zh-CN" altLang="en-US" sz="2400" dirty="0" smtClean="0"/>
              <a:t>工程的督办和牵头人属性修改之后，任务库大表视图得不到反应    </a:t>
            </a:r>
            <a:r>
              <a:rPr lang="en-US" altLang="zh-CN" sz="2400" dirty="0" smtClean="0"/>
              <a:t>fixed (</a:t>
            </a:r>
            <a:r>
              <a:rPr lang="zh-CN" altLang="en-US" sz="2400" dirty="0" smtClean="0"/>
              <a:t>级联修改</a:t>
            </a:r>
            <a:r>
              <a:rPr lang="en-US" altLang="zh-CN" sz="2400" dirty="0" smtClean="0"/>
              <a:t>)</a:t>
            </a:r>
          </a:p>
          <a:p>
            <a:pPr>
              <a:buFont typeface="Wingdings" pitchFamily="2" charset="2"/>
              <a:buChar char="Ø"/>
            </a:pPr>
            <a:r>
              <a:rPr lang="zh-CN" altLang="en-US" sz="2400" dirty="0" smtClean="0"/>
              <a:t>任务库大表视图，点下一页，前三列单元格合并格式不正确     </a:t>
            </a:r>
            <a:r>
              <a:rPr lang="en-US" altLang="zh-CN" sz="2400" dirty="0" smtClean="0"/>
              <a:t>fixed </a:t>
            </a:r>
          </a:p>
          <a:p>
            <a:pPr>
              <a:buFont typeface="Wingdings" pitchFamily="2" charset="2"/>
              <a:buChar char="Ø"/>
            </a:pPr>
            <a:r>
              <a:rPr lang="zh-CN" altLang="en-US" sz="2400" dirty="0" smtClean="0"/>
              <a:t>新建任务跟踪时， 需要自己手动填写所属项目的督办和牵头人字段的值   </a:t>
            </a:r>
            <a:r>
              <a:rPr lang="en-US" altLang="zh-CN" sz="2400" dirty="0" smtClean="0"/>
              <a:t>fixed(</a:t>
            </a:r>
            <a:r>
              <a:rPr lang="zh-CN" altLang="en-US" sz="2400" dirty="0" smtClean="0"/>
              <a:t>改为自动从后台数据库获取</a:t>
            </a:r>
            <a:r>
              <a:rPr lang="en-US" altLang="zh-CN" sz="2400" dirty="0" smtClean="0"/>
              <a:t>)</a:t>
            </a:r>
          </a:p>
          <a:p>
            <a:pPr>
              <a:buFont typeface="Wingdings" pitchFamily="2" charset="2"/>
              <a:buChar char="Ø"/>
            </a:pPr>
            <a:r>
              <a:rPr lang="zh-CN" altLang="en-US" sz="2400" dirty="0" smtClean="0"/>
              <a:t>新建问题和</a:t>
            </a:r>
            <a:r>
              <a:rPr lang="en-US" altLang="zh-CN" sz="2400" dirty="0" smtClean="0"/>
              <a:t>Sir</a:t>
            </a:r>
            <a:r>
              <a:rPr lang="zh-CN" altLang="en-US" sz="2400" dirty="0" smtClean="0"/>
              <a:t>单时，出错</a:t>
            </a:r>
            <a:r>
              <a:rPr lang="en-US" altLang="zh-CN" sz="2400" dirty="0" smtClean="0"/>
              <a:t>(</a:t>
            </a:r>
            <a:r>
              <a:rPr lang="zh-CN" altLang="en-US" sz="2400" dirty="0" smtClean="0"/>
              <a:t>因为使用</a:t>
            </a:r>
            <a:r>
              <a:rPr lang="en-US" altLang="zh-CN" sz="2400" dirty="0" err="1" smtClean="0"/>
              <a:t>jQuery</a:t>
            </a:r>
            <a:r>
              <a:rPr lang="zh-CN" altLang="en-US" sz="2400" dirty="0" smtClean="0"/>
              <a:t>自动获取督办和牵头人的值，问题和</a:t>
            </a:r>
            <a:r>
              <a:rPr lang="en-US" altLang="zh-CN" sz="2400" dirty="0" smtClean="0"/>
              <a:t>Sir</a:t>
            </a:r>
            <a:r>
              <a:rPr lang="zh-CN" altLang="en-US" sz="2400" dirty="0" smtClean="0"/>
              <a:t>单没有该属性</a:t>
            </a:r>
            <a:r>
              <a:rPr lang="en-US" altLang="zh-CN" sz="2400" dirty="0" smtClean="0"/>
              <a:t>)  </a:t>
            </a:r>
            <a:r>
              <a:rPr lang="zh-CN" altLang="en-US" sz="2400" dirty="0" smtClean="0"/>
              <a:t> </a:t>
            </a:r>
            <a:r>
              <a:rPr lang="en-US" altLang="zh-CN" sz="2400" dirty="0" smtClean="0"/>
              <a:t>fixed</a:t>
            </a:r>
          </a:p>
          <a:p>
            <a:pPr>
              <a:buFont typeface="Wingdings" pitchFamily="2" charset="2"/>
              <a:buChar char="Ø"/>
            </a:pPr>
            <a:r>
              <a:rPr lang="en-US" altLang="zh-CN" sz="2400" dirty="0" smtClean="0"/>
              <a:t> Sir</a:t>
            </a:r>
            <a:r>
              <a:rPr lang="zh-CN" altLang="en-US" sz="2400" dirty="0" smtClean="0"/>
              <a:t>单界面问题   </a:t>
            </a:r>
            <a:r>
              <a:rPr lang="en-US" altLang="zh-CN" sz="2400" dirty="0" smtClean="0"/>
              <a:t>fixed</a:t>
            </a:r>
          </a:p>
          <a:p>
            <a:pPr>
              <a:buFont typeface="Wingdings" pitchFamily="2" charset="2"/>
              <a:buChar char="Ø"/>
            </a:pPr>
            <a:r>
              <a:rPr lang="en-US" altLang="zh-CN" sz="2400" dirty="0" smtClean="0"/>
              <a:t> </a:t>
            </a:r>
            <a:r>
              <a:rPr lang="zh-CN" altLang="en-US" sz="2400" dirty="0" smtClean="0"/>
              <a:t>任务库批量导入中文报错问题    </a:t>
            </a:r>
            <a:r>
              <a:rPr lang="en-US" altLang="zh-CN" sz="2400" dirty="0" smtClean="0"/>
              <a:t>fixed</a:t>
            </a:r>
            <a:endParaRPr lang="zh-CN" altLang="en-US" sz="24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title" idx="4294967295"/>
          </p:nvPr>
        </p:nvSpPr>
        <p:spPr/>
        <p:txBody>
          <a:bodyPr/>
          <a:lstStyle/>
          <a:p>
            <a:pPr eaLnBrk="1" hangingPunct="1"/>
            <a:r>
              <a:rPr lang="en-US" altLang="zh-CN" dirty="0" smtClean="0"/>
              <a:t>Outline</a:t>
            </a:r>
            <a:endParaRPr lang="zh-CN" altLang="zh-CN" dirty="0" smtClean="0"/>
          </a:p>
        </p:txBody>
      </p:sp>
      <p:grpSp>
        <p:nvGrpSpPr>
          <p:cNvPr id="2" name="Group 3"/>
          <p:cNvGrpSpPr>
            <a:grpSpLocks/>
          </p:cNvGrpSpPr>
          <p:nvPr/>
        </p:nvGrpSpPr>
        <p:grpSpPr bwMode="auto">
          <a:xfrm>
            <a:off x="1592809" y="1584052"/>
            <a:ext cx="4749800" cy="406400"/>
            <a:chOff x="1003300" y="0"/>
            <a:chExt cx="4749800" cy="406301"/>
          </a:xfrm>
        </p:grpSpPr>
        <p:sp>
          <p:nvSpPr>
            <p:cNvPr id="9221" name="圆角矩形 31"/>
            <p:cNvSpPr>
              <a:spLocks noChangeArrowheads="1"/>
            </p:cNvSpPr>
            <p:nvPr/>
          </p:nvSpPr>
          <p:spPr bwMode="auto">
            <a:xfrm>
              <a:off x="1003300" y="0"/>
              <a:ext cx="4749800" cy="406301"/>
            </a:xfrm>
            <a:prstGeom prst="roundRect">
              <a:avLst>
                <a:gd name="adj" fmla="val 50000"/>
              </a:avLst>
            </a:prstGeom>
            <a:gradFill rotWithShape="1">
              <a:gsLst>
                <a:gs pos="0">
                  <a:srgbClr val="4F9FD4"/>
                </a:gs>
                <a:gs pos="50000">
                  <a:srgbClr val="4F9FD4"/>
                </a:gs>
                <a:gs pos="100000">
                  <a:schemeClr val="bg1"/>
                </a:gs>
              </a:gsLst>
              <a:lin ang="0" scaled="1"/>
            </a:gradFill>
            <a:ln w="25400" cmpd="sng">
              <a:solidFill>
                <a:srgbClr val="4F9FD4"/>
              </a:solidFill>
              <a:round/>
              <a:headEnd/>
              <a:tailEnd/>
            </a:ln>
          </p:spPr>
          <p:txBody>
            <a:bodyPr anchor="ctr"/>
            <a:lstStyle/>
            <a:p>
              <a:pPr>
                <a:defRPr/>
              </a:pPr>
              <a:r>
                <a:rPr lang="zh-CN" altLang="en-US" dirty="0" smtClean="0">
                  <a:latin typeface="Calibri" pitchFamily="34" charset="0"/>
                </a:rPr>
                <a:t>        界面需求 </a:t>
              </a:r>
              <a:r>
                <a:rPr lang="en-US" altLang="zh-CN" dirty="0" smtClean="0">
                  <a:latin typeface="Calibri" pitchFamily="34" charset="0"/>
                </a:rPr>
                <a:t>&amp;</a:t>
              </a:r>
              <a:r>
                <a:rPr lang="zh-CN" altLang="en-US" dirty="0" smtClean="0">
                  <a:latin typeface="Calibri" pitchFamily="34" charset="0"/>
                </a:rPr>
                <a:t> 功能需求 　</a:t>
              </a:r>
              <a:endParaRPr lang="zh-CN" altLang="en-US" dirty="0">
                <a:latin typeface="Calibri" pitchFamily="34" charset="0"/>
              </a:endParaRPr>
            </a:p>
          </p:txBody>
        </p:sp>
        <p:grpSp>
          <p:nvGrpSpPr>
            <p:cNvPr id="4" name="Group 8"/>
            <p:cNvGrpSpPr>
              <a:grpSpLocks/>
            </p:cNvGrpSpPr>
            <p:nvPr/>
          </p:nvGrpSpPr>
          <p:grpSpPr bwMode="auto">
            <a:xfrm>
              <a:off x="1186307" y="72245"/>
              <a:ext cx="249936" cy="243781"/>
              <a:chOff x="0" y="0"/>
              <a:chExt cx="249936" cy="243840"/>
            </a:xfrm>
          </p:grpSpPr>
          <p:pic>
            <p:nvPicPr>
              <p:cNvPr id="8224" name="椭圆 30"/>
              <p:cNvPicPr>
                <a:picLocks noChangeArrowheads="1"/>
              </p:cNvPicPr>
              <p:nvPr/>
            </p:nvPicPr>
            <p:blipFill>
              <a:blip r:embed="rId2" cstate="print"/>
              <a:srcRect/>
              <a:stretch>
                <a:fillRect/>
              </a:stretch>
            </p:blipFill>
            <p:spPr bwMode="auto">
              <a:xfrm>
                <a:off x="0" y="0"/>
                <a:ext cx="249936" cy="243840"/>
              </a:xfrm>
              <a:prstGeom prst="rect">
                <a:avLst/>
              </a:prstGeom>
              <a:noFill/>
              <a:ln w="9525">
                <a:noFill/>
                <a:miter lim="800000"/>
                <a:headEnd/>
                <a:tailEnd/>
              </a:ln>
            </p:spPr>
          </p:pic>
          <p:sp>
            <p:nvSpPr>
              <p:cNvPr id="8225" name="Text Box 10"/>
              <p:cNvSpPr txBox="1">
                <a:spLocks noChangeArrowheads="1"/>
              </p:cNvSpPr>
              <p:nvPr/>
            </p:nvSpPr>
            <p:spPr bwMode="auto">
              <a:xfrm>
                <a:off x="51811" y="48284"/>
                <a:ext cx="152664" cy="152702"/>
              </a:xfrm>
              <a:prstGeom prst="rect">
                <a:avLst/>
              </a:prstGeom>
              <a:noFill/>
              <a:ln w="9525">
                <a:noFill/>
                <a:miter lim="800000"/>
                <a:headEnd/>
                <a:tailEnd/>
              </a:ln>
            </p:spPr>
            <p:txBody>
              <a:bodyPr anchor="ctr"/>
              <a:lstStyle/>
              <a:p>
                <a:pPr algn="ctr"/>
                <a:endParaRPr lang="zh-CN" altLang="en-US">
                  <a:solidFill>
                    <a:srgbClr val="FFFFFF"/>
                  </a:solidFill>
                  <a:latin typeface="Calibri" pitchFamily="34" charset="0"/>
                </a:endParaRPr>
              </a:p>
            </p:txBody>
          </p:sp>
        </p:grpSp>
      </p:grpSp>
      <p:grpSp>
        <p:nvGrpSpPr>
          <p:cNvPr id="5" name="Group 11"/>
          <p:cNvGrpSpPr>
            <a:grpSpLocks/>
          </p:cNvGrpSpPr>
          <p:nvPr/>
        </p:nvGrpSpPr>
        <p:grpSpPr bwMode="auto">
          <a:xfrm>
            <a:off x="1605509" y="2511152"/>
            <a:ext cx="4749800" cy="406400"/>
            <a:chOff x="1003300" y="0"/>
            <a:chExt cx="4749800" cy="406301"/>
          </a:xfrm>
        </p:grpSpPr>
        <p:sp>
          <p:nvSpPr>
            <p:cNvPr id="9229" name="圆角矩形 37"/>
            <p:cNvSpPr>
              <a:spLocks noChangeArrowheads="1"/>
            </p:cNvSpPr>
            <p:nvPr/>
          </p:nvSpPr>
          <p:spPr bwMode="auto">
            <a:xfrm>
              <a:off x="1003300" y="0"/>
              <a:ext cx="4749800" cy="406301"/>
            </a:xfrm>
            <a:prstGeom prst="roundRect">
              <a:avLst>
                <a:gd name="adj" fmla="val 50000"/>
              </a:avLst>
            </a:prstGeom>
            <a:gradFill rotWithShape="1">
              <a:gsLst>
                <a:gs pos="0">
                  <a:srgbClr val="FFC34B"/>
                </a:gs>
                <a:gs pos="50000">
                  <a:srgbClr val="FFC34B"/>
                </a:gs>
                <a:gs pos="100000">
                  <a:schemeClr val="bg1"/>
                </a:gs>
              </a:gsLst>
              <a:lin ang="0" scaled="1"/>
            </a:gradFill>
            <a:ln w="25400" cmpd="sng">
              <a:solidFill>
                <a:srgbClr val="FFC34B"/>
              </a:solidFill>
              <a:round/>
              <a:headEnd/>
              <a:tailEnd/>
            </a:ln>
          </p:spPr>
          <p:txBody>
            <a:bodyPr anchor="ctr"/>
            <a:lstStyle/>
            <a:p>
              <a:pPr>
                <a:defRPr/>
              </a:pPr>
              <a:r>
                <a:rPr lang="en-US" dirty="0">
                  <a:latin typeface="Calibri" pitchFamily="34" charset="0"/>
                </a:rPr>
                <a:t>        </a:t>
              </a:r>
              <a:r>
                <a:rPr lang="zh-CN" altLang="en-US" dirty="0" smtClean="0">
                  <a:latin typeface="Calibri" pitchFamily="34" charset="0"/>
                </a:rPr>
                <a:t>功能实现</a:t>
              </a:r>
              <a:endParaRPr lang="zh-CN" altLang="en-US" dirty="0">
                <a:latin typeface="Calibri" pitchFamily="34" charset="0"/>
              </a:endParaRPr>
            </a:p>
          </p:txBody>
        </p:sp>
        <p:grpSp>
          <p:nvGrpSpPr>
            <p:cNvPr id="7" name="Group 16"/>
            <p:cNvGrpSpPr>
              <a:grpSpLocks/>
            </p:cNvGrpSpPr>
            <p:nvPr/>
          </p:nvGrpSpPr>
          <p:grpSpPr bwMode="auto">
            <a:xfrm>
              <a:off x="1185799" y="71738"/>
              <a:ext cx="249936" cy="243781"/>
              <a:chOff x="0" y="0"/>
              <a:chExt cx="249936" cy="243840"/>
            </a:xfrm>
          </p:grpSpPr>
          <p:pic>
            <p:nvPicPr>
              <p:cNvPr id="8217" name="椭圆 36"/>
              <p:cNvPicPr>
                <a:picLocks noChangeArrowheads="1"/>
              </p:cNvPicPr>
              <p:nvPr/>
            </p:nvPicPr>
            <p:blipFill>
              <a:blip r:embed="rId3" cstate="print"/>
              <a:srcRect/>
              <a:stretch>
                <a:fillRect/>
              </a:stretch>
            </p:blipFill>
            <p:spPr bwMode="auto">
              <a:xfrm>
                <a:off x="0" y="0"/>
                <a:ext cx="249936" cy="243840"/>
              </a:xfrm>
              <a:prstGeom prst="rect">
                <a:avLst/>
              </a:prstGeom>
              <a:noFill/>
              <a:ln w="9525">
                <a:noFill/>
                <a:miter lim="800000"/>
                <a:headEnd/>
                <a:tailEnd/>
              </a:ln>
            </p:spPr>
          </p:pic>
          <p:sp>
            <p:nvSpPr>
              <p:cNvPr id="8218" name="Text Box 18"/>
              <p:cNvSpPr txBox="1">
                <a:spLocks noChangeArrowheads="1"/>
              </p:cNvSpPr>
              <p:nvPr/>
            </p:nvSpPr>
            <p:spPr bwMode="auto">
              <a:xfrm>
                <a:off x="52319" y="48792"/>
                <a:ext cx="152664" cy="152702"/>
              </a:xfrm>
              <a:prstGeom prst="rect">
                <a:avLst/>
              </a:prstGeom>
              <a:noFill/>
              <a:ln w="9525">
                <a:noFill/>
                <a:miter lim="800000"/>
                <a:headEnd/>
                <a:tailEnd/>
              </a:ln>
            </p:spPr>
            <p:txBody>
              <a:bodyPr anchor="ctr"/>
              <a:lstStyle/>
              <a:p>
                <a:pPr algn="ctr"/>
                <a:endParaRPr lang="zh-CN" altLang="en-US">
                  <a:solidFill>
                    <a:srgbClr val="FFFFFF"/>
                  </a:solidFill>
                  <a:latin typeface="Calibri" pitchFamily="34" charset="0"/>
                </a:endParaRPr>
              </a:p>
            </p:txBody>
          </p:sp>
        </p:grpSp>
      </p:grpSp>
      <p:grpSp>
        <p:nvGrpSpPr>
          <p:cNvPr id="12" name="Group 29"/>
          <p:cNvGrpSpPr>
            <a:grpSpLocks/>
          </p:cNvGrpSpPr>
          <p:nvPr/>
        </p:nvGrpSpPr>
        <p:grpSpPr bwMode="auto">
          <a:xfrm>
            <a:off x="1605509" y="4390752"/>
            <a:ext cx="4749800" cy="406400"/>
            <a:chOff x="1003300" y="0"/>
            <a:chExt cx="4749800" cy="406301"/>
          </a:xfrm>
        </p:grpSpPr>
        <p:sp>
          <p:nvSpPr>
            <p:cNvPr id="9247" name="圆角矩形 49"/>
            <p:cNvSpPr>
              <a:spLocks noChangeArrowheads="1"/>
            </p:cNvSpPr>
            <p:nvPr/>
          </p:nvSpPr>
          <p:spPr bwMode="auto">
            <a:xfrm>
              <a:off x="1003300" y="0"/>
              <a:ext cx="4749800" cy="406301"/>
            </a:xfrm>
            <a:prstGeom prst="roundRect">
              <a:avLst>
                <a:gd name="adj" fmla="val 50000"/>
              </a:avLst>
            </a:prstGeom>
            <a:gradFill rotWithShape="1">
              <a:gsLst>
                <a:gs pos="0">
                  <a:srgbClr val="44B093"/>
                </a:gs>
                <a:gs pos="50000">
                  <a:srgbClr val="44B093"/>
                </a:gs>
                <a:gs pos="100000">
                  <a:schemeClr val="bg1"/>
                </a:gs>
              </a:gsLst>
              <a:lin ang="0" scaled="1"/>
            </a:gradFill>
            <a:ln w="25400" cmpd="sng">
              <a:solidFill>
                <a:srgbClr val="44B093"/>
              </a:solidFill>
              <a:round/>
              <a:headEnd/>
              <a:tailEnd/>
            </a:ln>
          </p:spPr>
          <p:txBody>
            <a:bodyPr anchor="ctr"/>
            <a:lstStyle/>
            <a:p>
              <a:pPr>
                <a:defRPr/>
              </a:pPr>
              <a:r>
                <a:rPr lang="en-US" dirty="0">
                  <a:latin typeface="Calibri" pitchFamily="34" charset="0"/>
                </a:rPr>
                <a:t>       </a:t>
              </a:r>
              <a:r>
                <a:rPr lang="en-US" dirty="0" smtClean="0">
                  <a:latin typeface="Calibri" pitchFamily="34" charset="0"/>
                </a:rPr>
                <a:t> </a:t>
              </a:r>
              <a:r>
                <a:rPr lang="zh-CN" altLang="en-US" dirty="0" smtClean="0">
                  <a:latin typeface="Calibri" pitchFamily="34" charset="0"/>
                </a:rPr>
                <a:t>关键技术</a:t>
              </a:r>
              <a:endParaRPr lang="zh-CN" altLang="en-US" dirty="0">
                <a:latin typeface="Calibri" pitchFamily="34" charset="0"/>
              </a:endParaRPr>
            </a:p>
          </p:txBody>
        </p:sp>
        <p:grpSp>
          <p:nvGrpSpPr>
            <p:cNvPr id="14" name="Group 34"/>
            <p:cNvGrpSpPr>
              <a:grpSpLocks/>
            </p:cNvGrpSpPr>
            <p:nvPr/>
          </p:nvGrpSpPr>
          <p:grpSpPr bwMode="auto">
            <a:xfrm>
              <a:off x="1185799" y="69706"/>
              <a:ext cx="249936" cy="249875"/>
              <a:chOff x="0" y="0"/>
              <a:chExt cx="249936" cy="249936"/>
            </a:xfrm>
          </p:grpSpPr>
          <p:pic>
            <p:nvPicPr>
              <p:cNvPr id="8201" name="椭圆 48"/>
              <p:cNvPicPr>
                <a:picLocks noChangeArrowheads="1"/>
              </p:cNvPicPr>
              <p:nvPr/>
            </p:nvPicPr>
            <p:blipFill>
              <a:blip r:embed="rId4" cstate="print"/>
              <a:srcRect/>
              <a:stretch>
                <a:fillRect/>
              </a:stretch>
            </p:blipFill>
            <p:spPr bwMode="auto">
              <a:xfrm>
                <a:off x="0" y="0"/>
                <a:ext cx="249936" cy="249936"/>
              </a:xfrm>
              <a:prstGeom prst="rect">
                <a:avLst/>
              </a:prstGeom>
              <a:noFill/>
              <a:ln w="9525">
                <a:noFill/>
                <a:miter lim="800000"/>
                <a:headEnd/>
                <a:tailEnd/>
              </a:ln>
            </p:spPr>
          </p:pic>
          <p:sp>
            <p:nvSpPr>
              <p:cNvPr id="8202" name="Text Box 36"/>
              <p:cNvSpPr txBox="1">
                <a:spLocks noChangeArrowheads="1"/>
              </p:cNvSpPr>
              <p:nvPr/>
            </p:nvSpPr>
            <p:spPr bwMode="auto">
              <a:xfrm>
                <a:off x="52319" y="50824"/>
                <a:ext cx="152664" cy="152702"/>
              </a:xfrm>
              <a:prstGeom prst="rect">
                <a:avLst/>
              </a:prstGeom>
              <a:noFill/>
              <a:ln w="9525">
                <a:noFill/>
                <a:miter lim="800000"/>
                <a:headEnd/>
                <a:tailEnd/>
              </a:ln>
            </p:spPr>
            <p:txBody>
              <a:bodyPr anchor="ctr"/>
              <a:lstStyle/>
              <a:p>
                <a:pPr algn="ctr"/>
                <a:endParaRPr lang="zh-CN" altLang="en-US">
                  <a:solidFill>
                    <a:srgbClr val="FFFFFF"/>
                  </a:solidFill>
                  <a:latin typeface="Calibri" pitchFamily="34" charset="0"/>
                </a:endParaRPr>
              </a:p>
            </p:txBody>
          </p:sp>
        </p:grpSp>
      </p:grpSp>
      <p:grpSp>
        <p:nvGrpSpPr>
          <p:cNvPr id="25" name="Group 19"/>
          <p:cNvGrpSpPr>
            <a:grpSpLocks/>
          </p:cNvGrpSpPr>
          <p:nvPr/>
        </p:nvGrpSpPr>
        <p:grpSpPr bwMode="auto">
          <a:xfrm>
            <a:off x="1586840" y="3430251"/>
            <a:ext cx="4785360" cy="445008"/>
            <a:chOff x="984631" y="-20696"/>
            <a:chExt cx="4785360" cy="444900"/>
          </a:xfrm>
        </p:grpSpPr>
        <p:grpSp>
          <p:nvGrpSpPr>
            <p:cNvPr id="26" name="Group 21"/>
            <p:cNvGrpSpPr>
              <a:grpSpLocks/>
            </p:cNvGrpSpPr>
            <p:nvPr/>
          </p:nvGrpSpPr>
          <p:grpSpPr bwMode="auto">
            <a:xfrm>
              <a:off x="984631" y="-20696"/>
              <a:ext cx="4785360" cy="444900"/>
              <a:chOff x="0" y="0"/>
              <a:chExt cx="4785360" cy="445008"/>
            </a:xfrm>
          </p:grpSpPr>
          <p:pic>
            <p:nvPicPr>
              <p:cNvPr id="30" name="圆角矩形 43"/>
              <p:cNvPicPr>
                <a:picLocks noChangeArrowheads="1"/>
              </p:cNvPicPr>
              <p:nvPr/>
            </p:nvPicPr>
            <p:blipFill>
              <a:blip r:embed="rId5" cstate="print"/>
              <a:srcRect/>
              <a:stretch>
                <a:fillRect/>
              </a:stretch>
            </p:blipFill>
            <p:spPr bwMode="auto">
              <a:xfrm>
                <a:off x="0" y="0"/>
                <a:ext cx="4785360" cy="445008"/>
              </a:xfrm>
              <a:prstGeom prst="rect">
                <a:avLst/>
              </a:prstGeom>
              <a:noFill/>
              <a:ln w="9525">
                <a:noFill/>
                <a:miter lim="800000"/>
                <a:headEnd/>
                <a:tailEnd/>
              </a:ln>
            </p:spPr>
          </p:pic>
          <p:sp>
            <p:nvSpPr>
              <p:cNvPr id="31" name="Text Box 23"/>
              <p:cNvSpPr txBox="1">
                <a:spLocks noChangeArrowheads="1"/>
              </p:cNvSpPr>
              <p:nvPr/>
            </p:nvSpPr>
            <p:spPr bwMode="auto">
              <a:xfrm>
                <a:off x="78199" y="80231"/>
                <a:ext cx="4630740" cy="287439"/>
              </a:xfrm>
              <a:prstGeom prst="rect">
                <a:avLst/>
              </a:prstGeom>
              <a:noFill/>
              <a:ln w="9525">
                <a:noFill/>
                <a:miter lim="800000"/>
                <a:headEnd/>
                <a:tailEnd/>
              </a:ln>
            </p:spPr>
            <p:txBody>
              <a:bodyPr anchor="ctr"/>
              <a:lstStyle/>
              <a:p>
                <a:r>
                  <a:rPr lang="en-US" altLang="zh-CN" dirty="0">
                    <a:latin typeface="Calibri" pitchFamily="34" charset="0"/>
                  </a:rPr>
                  <a:t>      </a:t>
                </a:r>
                <a:r>
                  <a:rPr lang="en-US" altLang="zh-CN" dirty="0" smtClean="0">
                    <a:latin typeface="Calibri" pitchFamily="34" charset="0"/>
                  </a:rPr>
                  <a:t> </a:t>
                </a:r>
                <a:r>
                  <a:rPr lang="zh-CN" altLang="en-US" dirty="0" smtClean="0">
                    <a:latin typeface="Calibri" pitchFamily="34" charset="0"/>
                  </a:rPr>
                  <a:t> 分工情况</a:t>
                </a:r>
                <a:endParaRPr lang="zh-CN" altLang="en-US" dirty="0">
                  <a:latin typeface="Calibri" pitchFamily="34" charset="0"/>
                </a:endParaRPr>
              </a:p>
            </p:txBody>
          </p:sp>
        </p:grpSp>
        <p:grpSp>
          <p:nvGrpSpPr>
            <p:cNvPr id="27" name="Group 26"/>
            <p:cNvGrpSpPr>
              <a:grpSpLocks/>
            </p:cNvGrpSpPr>
            <p:nvPr/>
          </p:nvGrpSpPr>
          <p:grpSpPr bwMode="auto">
            <a:xfrm>
              <a:off x="1185799" y="70722"/>
              <a:ext cx="249936" cy="243781"/>
              <a:chOff x="0" y="0"/>
              <a:chExt cx="249936" cy="243840"/>
            </a:xfrm>
          </p:grpSpPr>
          <p:pic>
            <p:nvPicPr>
              <p:cNvPr id="28" name="椭圆 42"/>
              <p:cNvPicPr>
                <a:picLocks noChangeArrowheads="1"/>
              </p:cNvPicPr>
              <p:nvPr/>
            </p:nvPicPr>
            <p:blipFill>
              <a:blip r:embed="rId6" cstate="print"/>
              <a:srcRect/>
              <a:stretch>
                <a:fillRect/>
              </a:stretch>
            </p:blipFill>
            <p:spPr bwMode="auto">
              <a:xfrm>
                <a:off x="0" y="0"/>
                <a:ext cx="249936" cy="243840"/>
              </a:xfrm>
              <a:prstGeom prst="rect">
                <a:avLst/>
              </a:prstGeom>
              <a:noFill/>
              <a:ln w="9525">
                <a:noFill/>
                <a:miter lim="800000"/>
                <a:headEnd/>
                <a:tailEnd/>
              </a:ln>
            </p:spPr>
          </p:pic>
          <p:sp>
            <p:nvSpPr>
              <p:cNvPr id="29" name="Text Box 28"/>
              <p:cNvSpPr txBox="1">
                <a:spLocks noChangeArrowheads="1"/>
              </p:cNvSpPr>
              <p:nvPr/>
            </p:nvSpPr>
            <p:spPr bwMode="auto">
              <a:xfrm>
                <a:off x="52319" y="49808"/>
                <a:ext cx="152664" cy="152702"/>
              </a:xfrm>
              <a:prstGeom prst="rect">
                <a:avLst/>
              </a:prstGeom>
              <a:noFill/>
              <a:ln w="9525">
                <a:noFill/>
                <a:miter lim="800000"/>
                <a:headEnd/>
                <a:tailEnd/>
              </a:ln>
            </p:spPr>
            <p:txBody>
              <a:bodyPr anchor="ctr"/>
              <a:lstStyle/>
              <a:p>
                <a:pPr algn="ctr"/>
                <a:endParaRPr lang="zh-CN" altLang="en-US">
                  <a:solidFill>
                    <a:srgbClr val="FFFFFF"/>
                  </a:solidFill>
                  <a:latin typeface="Calibri"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a:t>
            </a:r>
            <a:endParaRPr lang="zh-CN" altLang="en-US" dirty="0"/>
          </a:p>
        </p:txBody>
      </p:sp>
      <p:sp>
        <p:nvSpPr>
          <p:cNvPr id="3" name="内容占位符 2"/>
          <p:cNvSpPr>
            <a:spLocks noGrp="1"/>
          </p:cNvSpPr>
          <p:nvPr>
            <p:ph idx="1"/>
          </p:nvPr>
        </p:nvSpPr>
        <p:spPr/>
        <p:txBody>
          <a:bodyPr/>
          <a:lstStyle/>
          <a:p>
            <a:r>
              <a:rPr lang="zh-CN" altLang="en-US" dirty="0" smtClean="0"/>
              <a:t>目录：</a:t>
            </a:r>
            <a:r>
              <a:rPr lang="en-US" altLang="zh-CN" dirty="0" smtClean="0"/>
              <a:t> </a:t>
            </a:r>
            <a:r>
              <a:rPr lang="en-US" altLang="zh-CN" dirty="0" smtClean="0">
                <a:hlinkClick r:id="rId2"/>
              </a:rPr>
              <a:t>http://svn.tc.com/RepADM/MAL</a:t>
            </a:r>
            <a:r>
              <a:rPr lang="zh-CN" altLang="en-US" dirty="0" smtClean="0">
                <a:hlinkClick r:id="rId2"/>
              </a:rPr>
              <a:t>工作手册</a:t>
            </a:r>
            <a:r>
              <a:rPr lang="en-US" altLang="zh-CN" dirty="0" smtClean="0">
                <a:hlinkClick r:id="rId2"/>
              </a:rPr>
              <a:t>/2014/</a:t>
            </a:r>
            <a:r>
              <a:rPr lang="zh-CN" altLang="en-US" dirty="0" smtClean="0">
                <a:hlinkClick r:id="rId2"/>
              </a:rPr>
              <a:t>任务库需求</a:t>
            </a:r>
            <a:r>
              <a:rPr lang="en-US" altLang="zh-CN" dirty="0" smtClean="0">
                <a:hlinkClick r:id="rId2"/>
              </a:rPr>
              <a:t>/</a:t>
            </a:r>
            <a:endParaRPr lang="en-US" altLang="zh-CN" dirty="0" smtClean="0"/>
          </a:p>
          <a:p>
            <a:r>
              <a:rPr lang="zh-CN" altLang="en-US" dirty="0" smtClean="0"/>
              <a:t>清单：</a:t>
            </a:r>
            <a:endParaRPr lang="en-US" altLang="zh-CN" dirty="0" smtClean="0"/>
          </a:p>
          <a:p>
            <a:pPr lvl="1"/>
            <a:r>
              <a:rPr lang="en-US" altLang="zh-CN" dirty="0" smtClean="0"/>
              <a:t>1. </a:t>
            </a:r>
            <a:r>
              <a:rPr lang="zh-CN" altLang="en-US" dirty="0" smtClean="0"/>
              <a:t>任务库需求</a:t>
            </a:r>
            <a:r>
              <a:rPr lang="en-US" altLang="zh-CN" dirty="0" smtClean="0"/>
              <a:t>.</a:t>
            </a:r>
            <a:r>
              <a:rPr lang="en-US" altLang="zh-CN" dirty="0" err="1" smtClean="0"/>
              <a:t>xlsx</a:t>
            </a:r>
            <a:endParaRPr lang="en-US" altLang="zh-CN" dirty="0" smtClean="0"/>
          </a:p>
          <a:p>
            <a:pPr lvl="1"/>
            <a:r>
              <a:rPr lang="en-US" altLang="zh-CN" dirty="0" smtClean="0"/>
              <a:t>2.</a:t>
            </a:r>
            <a:r>
              <a:rPr lang="zh-CN" altLang="en-US" dirty="0" smtClean="0"/>
              <a:t>任务库计划表</a:t>
            </a:r>
            <a:r>
              <a:rPr lang="en-US" altLang="zh-CN" dirty="0" smtClean="0"/>
              <a:t>.</a:t>
            </a:r>
            <a:r>
              <a:rPr lang="en-US" altLang="zh-CN" dirty="0" err="1" smtClean="0"/>
              <a:t>xlsx</a:t>
            </a:r>
            <a:endParaRPr lang="en-US" altLang="zh-CN" dirty="0" smtClean="0"/>
          </a:p>
          <a:p>
            <a:pPr lvl="1"/>
            <a:r>
              <a:rPr lang="en-US" altLang="zh-CN" dirty="0" smtClean="0"/>
              <a:t>3. </a:t>
            </a:r>
            <a:r>
              <a:rPr lang="zh-CN" altLang="en-US" dirty="0" smtClean="0">
                <a:hlinkClick r:id="rId3"/>
              </a:rPr>
              <a:t>任务库概要设计文档</a:t>
            </a:r>
            <a:r>
              <a:rPr lang="en-US" altLang="zh-CN" dirty="0" smtClean="0"/>
              <a:t>.doc</a:t>
            </a:r>
          </a:p>
          <a:p>
            <a:pPr lvl="1"/>
            <a:r>
              <a:rPr lang="en-US" altLang="zh-CN" dirty="0" smtClean="0"/>
              <a:t>4. </a:t>
            </a:r>
            <a:r>
              <a:rPr lang="zh-CN" altLang="en-US" dirty="0" smtClean="0"/>
              <a:t>任务库使用说明文档</a:t>
            </a:r>
            <a:r>
              <a:rPr lang="en-US" altLang="zh-CN" dirty="0" smtClean="0"/>
              <a:t>.doc</a:t>
            </a:r>
          </a:p>
          <a:p>
            <a:pPr lvl="1"/>
            <a:r>
              <a:rPr lang="en-US" altLang="zh-CN" dirty="0" smtClean="0"/>
              <a:t>5. </a:t>
            </a:r>
            <a:r>
              <a:rPr lang="en-US" altLang="zh-CN" dirty="0" err="1" smtClean="0"/>
              <a:t>redmine</a:t>
            </a:r>
            <a:r>
              <a:rPr lang="zh-CN" altLang="en-US" dirty="0" smtClean="0"/>
              <a:t>安装和部署说明文档</a:t>
            </a:r>
            <a:r>
              <a:rPr lang="en-US" altLang="zh-CN" dirty="0" smtClean="0"/>
              <a:t>.doc</a:t>
            </a:r>
          </a:p>
          <a:p>
            <a:pPr lvl="1"/>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endParaRPr lang="zh-CN" altLang="en-US" smtClean="0">
              <a:ea typeface="宋体" pitchFamily="2" charset="-122"/>
            </a:endParaRPr>
          </a:p>
        </p:txBody>
      </p:sp>
      <p:pic>
        <p:nvPicPr>
          <p:cNvPr id="22531" name="内容占位符 3" descr="B3.jpg"/>
          <p:cNvPicPr>
            <a:picLocks noGrp="1" noChangeAspect="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0" y="0"/>
            <a:ext cx="9144000" cy="6858000"/>
          </a:xfrm>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b="1" dirty="0">
              <a:solidFill>
                <a:srgbClr val="002060"/>
              </a:solidFill>
            </a:endParaRPr>
          </a:p>
        </p:txBody>
      </p:sp>
      <p:sp>
        <p:nvSpPr>
          <p:cNvPr id="7" name="内容占位符 6"/>
          <p:cNvSpPr>
            <a:spLocks noGrp="1"/>
          </p:cNvSpPr>
          <p:nvPr>
            <p:ph idx="1"/>
          </p:nvPr>
        </p:nvSpPr>
        <p:spPr/>
        <p:txBody>
          <a:bodyPr/>
          <a:lstStyle/>
          <a:p>
            <a:pPr marL="514350" indent="-514350">
              <a:buNone/>
            </a:pPr>
            <a:endParaRPr lang="en-US" altLang="zh-CN" dirty="0" smtClean="0"/>
          </a:p>
        </p:txBody>
      </p:sp>
      <p:sp>
        <p:nvSpPr>
          <p:cNvPr id="6" name="矩形 5"/>
          <p:cNvSpPr/>
          <p:nvPr/>
        </p:nvSpPr>
        <p:spPr>
          <a:xfrm>
            <a:off x="1403647" y="2276872"/>
            <a:ext cx="6109365" cy="1862048"/>
          </a:xfrm>
          <a:prstGeom prst="rect">
            <a:avLst/>
          </a:prstGeom>
          <a:noFill/>
        </p:spPr>
        <p:txBody>
          <a:bodyPr wrap="none" lIns="91440" tIns="45720" rIns="91440" bIns="45720">
            <a:spAutoFit/>
          </a:bodyPr>
          <a:lstStyle/>
          <a:p>
            <a:pPr algn="ctr"/>
            <a:r>
              <a:rPr lang="zh-CN" altLang="en-US" sz="115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需求确认</a:t>
            </a:r>
            <a:endParaRPr lang="zh-CN" altLang="en-US" sz="11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idx="4294967295"/>
          </p:nvPr>
        </p:nvSpPr>
        <p:spPr>
          <a:xfrm>
            <a:off x="1030932" y="116632"/>
            <a:ext cx="7429500" cy="720080"/>
          </a:xfrm>
        </p:spPr>
        <p:txBody>
          <a:bodyPr/>
          <a:lstStyle/>
          <a:p>
            <a:pPr eaLnBrk="1" hangingPunct="1"/>
            <a:r>
              <a:rPr lang="zh-CN" altLang="en-US" b="1" dirty="0" smtClean="0">
                <a:solidFill>
                  <a:srgbClr val="002060"/>
                </a:solidFill>
              </a:rPr>
              <a:t>界面要求</a:t>
            </a:r>
            <a:endParaRPr lang="zh-CN" altLang="zh-CN" b="1" dirty="0" smtClean="0"/>
          </a:p>
        </p:txBody>
      </p:sp>
      <p:pic>
        <p:nvPicPr>
          <p:cNvPr id="4" name="组合 5"/>
          <p:cNvPicPr>
            <a:picLocks noChangeArrowheads="1"/>
          </p:cNvPicPr>
          <p:nvPr/>
        </p:nvPicPr>
        <p:blipFill>
          <a:blip r:embed="rId2" cstate="print"/>
          <a:srcRect/>
          <a:stretch>
            <a:fillRect/>
          </a:stretch>
        </p:blipFill>
        <p:spPr bwMode="auto">
          <a:xfrm>
            <a:off x="515888" y="2124224"/>
            <a:ext cx="4937125" cy="2695575"/>
          </a:xfrm>
          <a:prstGeom prst="rect">
            <a:avLst/>
          </a:prstGeom>
          <a:noFill/>
          <a:ln w="9525">
            <a:noFill/>
            <a:miter lim="800000"/>
            <a:headEnd/>
            <a:tailEnd/>
          </a:ln>
        </p:spPr>
      </p:pic>
      <p:pic>
        <p:nvPicPr>
          <p:cNvPr id="6" name="组合 6"/>
          <p:cNvPicPr>
            <a:picLocks noChangeArrowheads="1"/>
          </p:cNvPicPr>
          <p:nvPr/>
        </p:nvPicPr>
        <p:blipFill>
          <a:blip r:embed="rId3" cstate="print"/>
          <a:srcRect/>
          <a:stretch>
            <a:fillRect/>
          </a:stretch>
        </p:blipFill>
        <p:spPr bwMode="auto">
          <a:xfrm>
            <a:off x="3563888" y="1844824"/>
            <a:ext cx="4937125" cy="2693988"/>
          </a:xfrm>
          <a:prstGeom prst="rect">
            <a:avLst/>
          </a:prstGeom>
          <a:noFill/>
          <a:ln w="9525">
            <a:noFill/>
            <a:miter lim="800000"/>
            <a:headEnd/>
            <a:tailEnd/>
          </a:ln>
        </p:spPr>
      </p:pic>
      <p:sp>
        <p:nvSpPr>
          <p:cNvPr id="7" name="椭圆 8"/>
          <p:cNvSpPr>
            <a:spLocks noChangeArrowheads="1"/>
          </p:cNvSpPr>
          <p:nvPr/>
        </p:nvSpPr>
        <p:spPr bwMode="auto">
          <a:xfrm>
            <a:off x="3787726" y="2492524"/>
            <a:ext cx="1554162" cy="1552575"/>
          </a:xfrm>
          <a:prstGeom prst="ellipse">
            <a:avLst/>
          </a:prstGeom>
          <a:solidFill>
            <a:srgbClr val="9ECA06"/>
          </a:solidFill>
          <a:ln w="76200">
            <a:solidFill>
              <a:srgbClr val="BCBCBC"/>
            </a:solidFill>
            <a:round/>
            <a:headEnd/>
            <a:tailEnd/>
          </a:ln>
        </p:spPr>
        <p:txBody>
          <a:bodyPr anchor="ctr"/>
          <a:lstStyle/>
          <a:p>
            <a:pPr algn="ctr"/>
            <a:r>
              <a:rPr lang="zh-CN" altLang="en-US" sz="2400" b="1" dirty="0" smtClean="0">
                <a:solidFill>
                  <a:srgbClr val="FFFFFF"/>
                </a:solidFill>
                <a:latin typeface="Calibri" pitchFamily="34" charset="0"/>
              </a:rPr>
              <a:t>界面要求</a:t>
            </a:r>
            <a:endParaRPr lang="zh-CN" altLang="en-US" sz="2400" b="1" dirty="0">
              <a:solidFill>
                <a:srgbClr val="FFFFFF"/>
              </a:solidFill>
              <a:latin typeface="Calibri" pitchFamily="34" charset="0"/>
            </a:endParaRPr>
          </a:p>
        </p:txBody>
      </p:sp>
      <p:sp>
        <p:nvSpPr>
          <p:cNvPr id="12" name="TextBox 15"/>
          <p:cNvSpPr txBox="1">
            <a:spLocks noChangeArrowheads="1"/>
          </p:cNvSpPr>
          <p:nvPr/>
        </p:nvSpPr>
        <p:spPr bwMode="auto">
          <a:xfrm>
            <a:off x="888951" y="3606949"/>
            <a:ext cx="2032000" cy="1015663"/>
          </a:xfrm>
          <a:prstGeom prst="rect">
            <a:avLst/>
          </a:prstGeom>
          <a:noFill/>
          <a:ln w="9525">
            <a:noFill/>
            <a:miter lim="800000"/>
            <a:headEnd/>
            <a:tailEnd/>
          </a:ln>
        </p:spPr>
        <p:txBody>
          <a:bodyPr>
            <a:spAutoFit/>
          </a:bodyPr>
          <a:lstStyle/>
          <a:p>
            <a:pPr>
              <a:buFont typeface="Wingdings" pitchFamily="2" charset="2"/>
              <a:buChar char="Ø"/>
            </a:pPr>
            <a:r>
              <a:rPr lang="zh-CN" altLang="en-US" sz="2000" b="1" dirty="0" smtClean="0">
                <a:solidFill>
                  <a:schemeClr val="bg1"/>
                </a:solidFill>
                <a:latin typeface="Calibri" pitchFamily="34" charset="0"/>
              </a:rPr>
              <a:t>整体美观</a:t>
            </a:r>
            <a:endParaRPr lang="en-US" altLang="zh-CN" sz="2000" b="1" dirty="0">
              <a:solidFill>
                <a:schemeClr val="bg1"/>
              </a:solidFill>
              <a:latin typeface="Calibri" pitchFamily="34" charset="0"/>
            </a:endParaRPr>
          </a:p>
          <a:p>
            <a:pPr>
              <a:buFont typeface="Wingdings" pitchFamily="2" charset="2"/>
              <a:buChar char="Ø"/>
            </a:pPr>
            <a:r>
              <a:rPr lang="zh-CN" altLang="en-US" sz="2000" b="1" dirty="0" smtClean="0">
                <a:solidFill>
                  <a:schemeClr val="bg1"/>
                </a:solidFill>
                <a:latin typeface="Calibri" pitchFamily="34" charset="0"/>
              </a:rPr>
              <a:t>舒适</a:t>
            </a:r>
            <a:endParaRPr lang="en-US" altLang="zh-CN" sz="2000" b="1" dirty="0" smtClean="0">
              <a:solidFill>
                <a:schemeClr val="bg1"/>
              </a:solidFill>
              <a:latin typeface="Calibri" pitchFamily="34" charset="0"/>
            </a:endParaRPr>
          </a:p>
          <a:p>
            <a:pPr>
              <a:buFont typeface="Wingdings" pitchFamily="2" charset="2"/>
              <a:buChar char="Ø"/>
            </a:pPr>
            <a:r>
              <a:rPr lang="zh-CN" altLang="en-US" sz="2000" b="1" dirty="0" smtClean="0">
                <a:solidFill>
                  <a:schemeClr val="bg1"/>
                </a:solidFill>
                <a:latin typeface="Calibri" pitchFamily="34" charset="0"/>
              </a:rPr>
              <a:t>简洁</a:t>
            </a:r>
            <a:endParaRPr lang="en-US" altLang="zh-CN" sz="2000" b="1" dirty="0">
              <a:solidFill>
                <a:schemeClr val="bg1"/>
              </a:solidFill>
              <a:latin typeface="Calibri" pitchFamily="34" charset="0"/>
            </a:endParaRPr>
          </a:p>
        </p:txBody>
      </p:sp>
      <p:sp>
        <p:nvSpPr>
          <p:cNvPr id="13" name="TextBox 16"/>
          <p:cNvSpPr txBox="1">
            <a:spLocks noChangeArrowheads="1"/>
          </p:cNvSpPr>
          <p:nvPr/>
        </p:nvSpPr>
        <p:spPr bwMode="auto">
          <a:xfrm>
            <a:off x="6078488" y="2133749"/>
            <a:ext cx="2030413" cy="1015663"/>
          </a:xfrm>
          <a:prstGeom prst="rect">
            <a:avLst/>
          </a:prstGeom>
          <a:noFill/>
          <a:ln w="9525">
            <a:noFill/>
            <a:miter lim="800000"/>
            <a:headEnd/>
            <a:tailEnd/>
          </a:ln>
        </p:spPr>
        <p:txBody>
          <a:bodyPr>
            <a:spAutoFit/>
          </a:bodyPr>
          <a:lstStyle/>
          <a:p>
            <a:pPr>
              <a:buFont typeface="Wingdings" pitchFamily="2" charset="2"/>
              <a:buChar char="Ø"/>
            </a:pPr>
            <a:r>
              <a:rPr lang="zh-CN" altLang="en-US" sz="2000" b="1" dirty="0" smtClean="0">
                <a:solidFill>
                  <a:schemeClr val="bg1"/>
                </a:solidFill>
                <a:latin typeface="Calibri" pitchFamily="34" charset="0"/>
              </a:rPr>
              <a:t>软件友好</a:t>
            </a:r>
            <a:endParaRPr lang="en-US" altLang="zh-CN" sz="2000" b="1" dirty="0">
              <a:solidFill>
                <a:schemeClr val="bg1"/>
              </a:solidFill>
              <a:latin typeface="Calibri" pitchFamily="34" charset="0"/>
            </a:endParaRPr>
          </a:p>
          <a:p>
            <a:pPr>
              <a:buFont typeface="Wingdings" pitchFamily="2" charset="2"/>
              <a:buChar char="Ø"/>
            </a:pPr>
            <a:r>
              <a:rPr lang="zh-CN" altLang="en-US" sz="2000" b="1" dirty="0" smtClean="0">
                <a:solidFill>
                  <a:schemeClr val="bg1"/>
                </a:solidFill>
                <a:latin typeface="Calibri" pitchFamily="34" charset="0"/>
              </a:rPr>
              <a:t>易用</a:t>
            </a:r>
            <a:endParaRPr lang="en-US" altLang="zh-CN" sz="2000" b="1" dirty="0" smtClean="0">
              <a:solidFill>
                <a:schemeClr val="bg1"/>
              </a:solidFill>
              <a:latin typeface="Calibri" pitchFamily="34" charset="0"/>
            </a:endParaRPr>
          </a:p>
          <a:p>
            <a:pPr>
              <a:buFont typeface="Wingdings" pitchFamily="2" charset="2"/>
              <a:buChar char="Ø"/>
            </a:pPr>
            <a:r>
              <a:rPr lang="zh-CN" altLang="en-US" sz="2000" b="1" dirty="0" smtClean="0">
                <a:solidFill>
                  <a:schemeClr val="bg1"/>
                </a:solidFill>
                <a:latin typeface="Calibri" pitchFamily="34" charset="0"/>
              </a:rPr>
              <a:t>高效</a:t>
            </a:r>
            <a:endParaRPr lang="en-US" altLang="zh-CN" sz="2000" b="1" dirty="0">
              <a:solidFill>
                <a:schemeClr val="bg1"/>
              </a:solidFill>
              <a:latin typeface="Calibri" pitchFamily="34" charset="0"/>
            </a:endParaRP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idx="4294967295"/>
          </p:nvPr>
        </p:nvSpPr>
        <p:spPr>
          <a:xfrm>
            <a:off x="928688" y="116632"/>
            <a:ext cx="7429500" cy="720080"/>
          </a:xfrm>
        </p:spPr>
        <p:txBody>
          <a:bodyPr/>
          <a:lstStyle/>
          <a:p>
            <a:pPr eaLnBrk="1" hangingPunct="1"/>
            <a:r>
              <a:rPr lang="zh-CN" altLang="en-US" b="1" dirty="0" smtClean="0">
                <a:solidFill>
                  <a:srgbClr val="002060"/>
                </a:solidFill>
              </a:rPr>
              <a:t>                       功能需求</a:t>
            </a:r>
            <a:endParaRPr lang="zh-CN" altLang="zh-CN" b="1" dirty="0" smtClean="0"/>
          </a:p>
        </p:txBody>
      </p:sp>
      <p:grpSp>
        <p:nvGrpSpPr>
          <p:cNvPr id="39" name="Group 3"/>
          <p:cNvGrpSpPr>
            <a:grpSpLocks/>
          </p:cNvGrpSpPr>
          <p:nvPr/>
        </p:nvGrpSpPr>
        <p:grpSpPr bwMode="auto">
          <a:xfrm>
            <a:off x="755576" y="2367633"/>
            <a:ext cx="1800200" cy="2716212"/>
            <a:chOff x="0" y="0"/>
            <a:chExt cx="1800534" cy="2715904"/>
          </a:xfrm>
        </p:grpSpPr>
        <p:grpSp>
          <p:nvGrpSpPr>
            <p:cNvPr id="40" name="Group 4"/>
            <p:cNvGrpSpPr>
              <a:grpSpLocks/>
            </p:cNvGrpSpPr>
            <p:nvPr/>
          </p:nvGrpSpPr>
          <p:grpSpPr bwMode="auto">
            <a:xfrm>
              <a:off x="0" y="0"/>
              <a:ext cx="1787857" cy="2715904"/>
              <a:chOff x="0" y="0"/>
              <a:chExt cx="1787857" cy="2715904"/>
            </a:xfrm>
          </p:grpSpPr>
          <p:sp>
            <p:nvSpPr>
              <p:cNvPr id="44" name="圆角矩形 3"/>
              <p:cNvSpPr>
                <a:spLocks noChangeArrowheads="1"/>
              </p:cNvSpPr>
              <p:nvPr/>
            </p:nvSpPr>
            <p:spPr bwMode="auto">
              <a:xfrm>
                <a:off x="0" y="0"/>
                <a:ext cx="1787857" cy="2715904"/>
              </a:xfrm>
              <a:prstGeom prst="roundRect">
                <a:avLst>
                  <a:gd name="adj" fmla="val 16667"/>
                </a:avLst>
              </a:prstGeom>
              <a:solidFill>
                <a:schemeClr val="bg1"/>
              </a:solidFill>
              <a:ln w="76200">
                <a:solidFill>
                  <a:srgbClr val="BFBFBF"/>
                </a:solidFill>
                <a:round/>
                <a:headEnd/>
                <a:tailEnd/>
              </a:ln>
            </p:spPr>
            <p:txBody>
              <a:bodyPr anchor="ctr"/>
              <a:lstStyle/>
              <a:p>
                <a:pPr algn="ctr"/>
                <a:endParaRPr lang="zh-CN" altLang="en-US">
                  <a:solidFill>
                    <a:srgbClr val="FFFFFF"/>
                  </a:solidFill>
                  <a:latin typeface="Calibri" pitchFamily="34" charset="0"/>
                </a:endParaRPr>
              </a:p>
            </p:txBody>
          </p:sp>
          <p:sp>
            <p:nvSpPr>
              <p:cNvPr id="45" name="圆角矩形 4"/>
              <p:cNvSpPr>
                <a:spLocks noChangeArrowheads="1"/>
              </p:cNvSpPr>
              <p:nvPr/>
            </p:nvSpPr>
            <p:spPr bwMode="auto">
              <a:xfrm>
                <a:off x="82565" y="71429"/>
                <a:ext cx="1622726" cy="923820"/>
              </a:xfrm>
              <a:prstGeom prst="roundRect">
                <a:avLst>
                  <a:gd name="adj" fmla="val 24505"/>
                </a:avLst>
              </a:prstGeom>
              <a:solidFill>
                <a:srgbClr val="00B0F0"/>
              </a:solidFill>
              <a:ln w="9525">
                <a:noFill/>
                <a:round/>
                <a:headEnd/>
                <a:tailEnd/>
              </a:ln>
            </p:spPr>
            <p:txBody>
              <a:bodyPr anchor="ctr"/>
              <a:lstStyle/>
              <a:p>
                <a:pPr algn="ctr"/>
                <a:endParaRPr lang="zh-CN" altLang="en-US">
                  <a:solidFill>
                    <a:srgbClr val="FFFFFF"/>
                  </a:solidFill>
                  <a:latin typeface="Calibri" pitchFamily="34" charset="0"/>
                </a:endParaRPr>
              </a:p>
            </p:txBody>
          </p:sp>
          <p:sp>
            <p:nvSpPr>
              <p:cNvPr id="46" name="矩形 5"/>
              <p:cNvSpPr>
                <a:spLocks noChangeArrowheads="1"/>
              </p:cNvSpPr>
              <p:nvPr/>
            </p:nvSpPr>
            <p:spPr bwMode="auto">
              <a:xfrm>
                <a:off x="74627" y="585721"/>
                <a:ext cx="1638604" cy="1914308"/>
              </a:xfrm>
              <a:prstGeom prst="rect">
                <a:avLst/>
              </a:prstGeom>
              <a:solidFill>
                <a:schemeClr val="bg1"/>
              </a:solidFill>
              <a:ln w="9525">
                <a:noFill/>
                <a:miter lim="800000"/>
                <a:headEnd/>
                <a:tailEnd/>
              </a:ln>
            </p:spPr>
            <p:txBody>
              <a:bodyPr anchor="ctr"/>
              <a:lstStyle/>
              <a:p>
                <a:pPr algn="ctr"/>
                <a:endParaRPr lang="zh-CN" altLang="en-US" dirty="0">
                  <a:solidFill>
                    <a:srgbClr val="FFFFFF"/>
                  </a:solidFill>
                  <a:latin typeface="Calibri" pitchFamily="34" charset="0"/>
                </a:endParaRPr>
              </a:p>
            </p:txBody>
          </p:sp>
        </p:grpSp>
        <p:sp>
          <p:nvSpPr>
            <p:cNvPr id="41" name="TextBox 7"/>
            <p:cNvSpPr txBox="1">
              <a:spLocks noChangeArrowheads="1"/>
            </p:cNvSpPr>
            <p:nvPr/>
          </p:nvSpPr>
          <p:spPr bwMode="auto">
            <a:xfrm>
              <a:off x="0" y="749253"/>
              <a:ext cx="1800534" cy="1754127"/>
            </a:xfrm>
            <a:prstGeom prst="rect">
              <a:avLst/>
            </a:prstGeom>
            <a:noFill/>
            <a:ln w="9525">
              <a:noFill/>
              <a:miter lim="800000"/>
              <a:headEnd/>
              <a:tailEnd/>
            </a:ln>
          </p:spPr>
          <p:txBody>
            <a:bodyPr wrap="square">
              <a:spAutoFit/>
            </a:bodyPr>
            <a:lstStyle/>
            <a:p>
              <a:r>
                <a:rPr lang="en-US" altLang="zh-CN" dirty="0" smtClean="0">
                  <a:latin typeface="Calibri" pitchFamily="34" charset="0"/>
                </a:rPr>
                <a:t>1.</a:t>
              </a:r>
              <a:r>
                <a:rPr lang="zh-CN" altLang="en-US" dirty="0" smtClean="0">
                  <a:latin typeface="Calibri" pitchFamily="34" charset="0"/>
                </a:rPr>
                <a:t>权限配置</a:t>
              </a:r>
              <a:endParaRPr lang="en-US" altLang="zh-CN" dirty="0" smtClean="0">
                <a:latin typeface="Calibri" pitchFamily="34" charset="0"/>
              </a:endParaRPr>
            </a:p>
            <a:p>
              <a:r>
                <a:rPr lang="en-US" altLang="zh-CN" dirty="0" smtClean="0">
                  <a:latin typeface="Calibri" pitchFamily="34" charset="0"/>
                </a:rPr>
                <a:t>2.</a:t>
              </a:r>
              <a:r>
                <a:rPr lang="zh-CN" altLang="en-US" dirty="0" smtClean="0">
                  <a:latin typeface="Calibri" pitchFamily="34" charset="0"/>
                </a:rPr>
                <a:t>工程配置</a:t>
              </a:r>
              <a:endParaRPr lang="en-US" altLang="zh-CN" dirty="0" smtClean="0">
                <a:latin typeface="Calibri" pitchFamily="34" charset="0"/>
              </a:endParaRPr>
            </a:p>
            <a:p>
              <a:r>
                <a:rPr lang="en-US" altLang="zh-CN" dirty="0" smtClean="0">
                  <a:latin typeface="Calibri" pitchFamily="34" charset="0"/>
                </a:rPr>
                <a:t>3.</a:t>
              </a:r>
              <a:r>
                <a:rPr lang="zh-CN" altLang="en-US" dirty="0" smtClean="0">
                  <a:latin typeface="Calibri" pitchFamily="34" charset="0"/>
                </a:rPr>
                <a:t>任务配置</a:t>
              </a:r>
              <a:endParaRPr lang="en-US" altLang="zh-CN" dirty="0" smtClean="0">
                <a:latin typeface="Calibri" pitchFamily="34" charset="0"/>
              </a:endParaRPr>
            </a:p>
            <a:p>
              <a:r>
                <a:rPr lang="en-US" altLang="zh-CN" dirty="0" smtClean="0">
                  <a:latin typeface="Calibri" pitchFamily="34" charset="0"/>
                </a:rPr>
                <a:t>4.</a:t>
              </a:r>
              <a:r>
                <a:rPr lang="zh-CN" altLang="en-US" dirty="0" smtClean="0">
                  <a:latin typeface="Calibri" pitchFamily="34" charset="0"/>
                </a:rPr>
                <a:t>邮件配置</a:t>
              </a:r>
              <a:endParaRPr lang="en-US" altLang="zh-CN" dirty="0" smtClean="0">
                <a:latin typeface="Calibri" pitchFamily="34" charset="0"/>
              </a:endParaRPr>
            </a:p>
            <a:p>
              <a:pPr algn="ctr"/>
              <a:endParaRPr lang="en-US" altLang="zh-CN" dirty="0" smtClean="0">
                <a:latin typeface="Calibri" pitchFamily="34" charset="0"/>
              </a:endParaRPr>
            </a:p>
            <a:p>
              <a:pPr algn="ctr"/>
              <a:endParaRPr lang="en-US" altLang="zh-CN" dirty="0" smtClean="0">
                <a:latin typeface="Calibri" pitchFamily="34" charset="0"/>
              </a:endParaRPr>
            </a:p>
          </p:txBody>
        </p:sp>
        <p:sp>
          <p:nvSpPr>
            <p:cNvPr id="42" name="TextBox 8"/>
            <p:cNvSpPr txBox="1">
              <a:spLocks noChangeArrowheads="1"/>
            </p:cNvSpPr>
            <p:nvPr/>
          </p:nvSpPr>
          <p:spPr bwMode="auto">
            <a:xfrm>
              <a:off x="131930" y="151026"/>
              <a:ext cx="1501254" cy="369332"/>
            </a:xfrm>
            <a:prstGeom prst="rect">
              <a:avLst/>
            </a:prstGeom>
            <a:noFill/>
            <a:ln w="9525">
              <a:noFill/>
              <a:miter lim="800000"/>
              <a:headEnd/>
              <a:tailEnd/>
            </a:ln>
          </p:spPr>
          <p:txBody>
            <a:bodyPr>
              <a:spAutoFit/>
            </a:bodyPr>
            <a:lstStyle/>
            <a:p>
              <a:pPr algn="ctr"/>
              <a:r>
                <a:rPr lang="zh-CN" altLang="en-US" b="1" dirty="0" smtClean="0">
                  <a:solidFill>
                    <a:schemeClr val="bg1"/>
                  </a:solidFill>
                  <a:latin typeface="Calibri" pitchFamily="34" charset="0"/>
                </a:rPr>
                <a:t>任务库配置</a:t>
              </a:r>
              <a:endParaRPr lang="en-US" altLang="zh-CN" b="1" dirty="0">
                <a:solidFill>
                  <a:schemeClr val="bg1"/>
                </a:solidFill>
                <a:latin typeface="Calibri" pitchFamily="34" charset="0"/>
              </a:endParaRPr>
            </a:p>
          </p:txBody>
        </p:sp>
        <p:sp>
          <p:nvSpPr>
            <p:cNvPr id="43" name="TextBox 9"/>
            <p:cNvSpPr txBox="1">
              <a:spLocks noChangeArrowheads="1"/>
            </p:cNvSpPr>
            <p:nvPr/>
          </p:nvSpPr>
          <p:spPr bwMode="auto">
            <a:xfrm>
              <a:off x="134963" y="2158755"/>
              <a:ext cx="1500466" cy="523816"/>
            </a:xfrm>
            <a:prstGeom prst="rect">
              <a:avLst/>
            </a:prstGeom>
            <a:noFill/>
            <a:ln w="9525">
              <a:noFill/>
              <a:miter lim="800000"/>
              <a:headEnd/>
              <a:tailEnd/>
            </a:ln>
          </p:spPr>
          <p:txBody>
            <a:bodyPr>
              <a:spAutoFit/>
            </a:bodyPr>
            <a:lstStyle/>
            <a:p>
              <a:pPr algn="ctr"/>
              <a:r>
                <a:rPr lang="en-US" altLang="zh-CN" sz="2800" b="1">
                  <a:solidFill>
                    <a:srgbClr val="BFBFBF"/>
                  </a:solidFill>
                  <a:latin typeface="微软雅黑" pitchFamily="34" charset="-122"/>
                  <a:ea typeface="微软雅黑" pitchFamily="34" charset="-122"/>
                </a:rPr>
                <a:t>1</a:t>
              </a:r>
            </a:p>
          </p:txBody>
        </p:sp>
      </p:grpSp>
      <p:grpSp>
        <p:nvGrpSpPr>
          <p:cNvPr id="47" name="Group 11"/>
          <p:cNvGrpSpPr>
            <a:grpSpLocks/>
          </p:cNvGrpSpPr>
          <p:nvPr/>
        </p:nvGrpSpPr>
        <p:grpSpPr bwMode="auto">
          <a:xfrm>
            <a:off x="2754734" y="2380333"/>
            <a:ext cx="1787525" cy="2716212"/>
            <a:chOff x="0" y="0"/>
            <a:chExt cx="1787857" cy="2715904"/>
          </a:xfrm>
        </p:grpSpPr>
        <p:grpSp>
          <p:nvGrpSpPr>
            <p:cNvPr id="48" name="Group 12"/>
            <p:cNvGrpSpPr>
              <a:grpSpLocks/>
            </p:cNvGrpSpPr>
            <p:nvPr/>
          </p:nvGrpSpPr>
          <p:grpSpPr bwMode="auto">
            <a:xfrm>
              <a:off x="0" y="0"/>
              <a:ext cx="1787857" cy="2715904"/>
              <a:chOff x="0" y="0"/>
              <a:chExt cx="1787857" cy="2715904"/>
            </a:xfrm>
          </p:grpSpPr>
          <p:sp>
            <p:nvSpPr>
              <p:cNvPr id="52" name="圆角矩形 16"/>
              <p:cNvSpPr>
                <a:spLocks noChangeArrowheads="1"/>
              </p:cNvSpPr>
              <p:nvPr/>
            </p:nvSpPr>
            <p:spPr bwMode="auto">
              <a:xfrm>
                <a:off x="0" y="0"/>
                <a:ext cx="1787857" cy="2715904"/>
              </a:xfrm>
              <a:prstGeom prst="roundRect">
                <a:avLst>
                  <a:gd name="adj" fmla="val 16667"/>
                </a:avLst>
              </a:prstGeom>
              <a:solidFill>
                <a:schemeClr val="bg1"/>
              </a:solidFill>
              <a:ln w="76200">
                <a:solidFill>
                  <a:srgbClr val="BFBFBF"/>
                </a:solidFill>
                <a:round/>
                <a:headEnd/>
                <a:tailEnd/>
              </a:ln>
            </p:spPr>
            <p:txBody>
              <a:bodyPr anchor="ctr"/>
              <a:lstStyle/>
              <a:p>
                <a:pPr algn="ctr"/>
                <a:endParaRPr lang="zh-CN" altLang="en-US">
                  <a:solidFill>
                    <a:srgbClr val="FFFFFF"/>
                  </a:solidFill>
                  <a:latin typeface="Calibri" pitchFamily="34" charset="0"/>
                </a:endParaRPr>
              </a:p>
            </p:txBody>
          </p:sp>
          <p:sp>
            <p:nvSpPr>
              <p:cNvPr id="53" name="圆角矩形 17"/>
              <p:cNvSpPr>
                <a:spLocks noChangeArrowheads="1"/>
              </p:cNvSpPr>
              <p:nvPr/>
            </p:nvSpPr>
            <p:spPr bwMode="auto">
              <a:xfrm>
                <a:off x="96359" y="71429"/>
                <a:ext cx="1622726" cy="923820"/>
              </a:xfrm>
              <a:prstGeom prst="roundRect">
                <a:avLst>
                  <a:gd name="adj" fmla="val 24505"/>
                </a:avLst>
              </a:prstGeom>
              <a:solidFill>
                <a:srgbClr val="44B093"/>
              </a:solidFill>
              <a:ln w="9525">
                <a:noFill/>
                <a:round/>
                <a:headEnd/>
                <a:tailEnd/>
              </a:ln>
            </p:spPr>
            <p:txBody>
              <a:bodyPr anchor="ctr"/>
              <a:lstStyle/>
              <a:p>
                <a:pPr algn="ctr"/>
                <a:endParaRPr lang="zh-CN" altLang="en-US">
                  <a:solidFill>
                    <a:srgbClr val="FFFFFF"/>
                  </a:solidFill>
                  <a:latin typeface="Calibri" pitchFamily="34" charset="0"/>
                </a:endParaRPr>
              </a:p>
            </p:txBody>
          </p:sp>
          <p:sp>
            <p:nvSpPr>
              <p:cNvPr id="54" name="矩形 18"/>
              <p:cNvSpPr>
                <a:spLocks noChangeArrowheads="1"/>
              </p:cNvSpPr>
              <p:nvPr/>
            </p:nvSpPr>
            <p:spPr bwMode="auto">
              <a:xfrm>
                <a:off x="74627" y="585721"/>
                <a:ext cx="1638604" cy="1914308"/>
              </a:xfrm>
              <a:prstGeom prst="rect">
                <a:avLst/>
              </a:prstGeom>
              <a:solidFill>
                <a:schemeClr val="bg1"/>
              </a:solidFill>
              <a:ln w="9525">
                <a:noFill/>
                <a:miter lim="800000"/>
                <a:headEnd/>
                <a:tailEnd/>
              </a:ln>
            </p:spPr>
            <p:txBody>
              <a:bodyPr anchor="ctr"/>
              <a:lstStyle/>
              <a:p>
                <a:pPr algn="ctr"/>
                <a:endParaRPr lang="zh-CN" altLang="en-US">
                  <a:solidFill>
                    <a:srgbClr val="FFFFFF"/>
                  </a:solidFill>
                  <a:latin typeface="Calibri" pitchFamily="34" charset="0"/>
                </a:endParaRPr>
              </a:p>
            </p:txBody>
          </p:sp>
        </p:grpSp>
        <p:sp>
          <p:nvSpPr>
            <p:cNvPr id="49" name="TextBox 13"/>
            <p:cNvSpPr txBox="1">
              <a:spLocks noChangeArrowheads="1"/>
            </p:cNvSpPr>
            <p:nvPr/>
          </p:nvSpPr>
          <p:spPr bwMode="auto">
            <a:xfrm>
              <a:off x="62594" y="749253"/>
              <a:ext cx="1719825" cy="1477160"/>
            </a:xfrm>
            <a:prstGeom prst="rect">
              <a:avLst/>
            </a:prstGeom>
            <a:noFill/>
            <a:ln w="9525">
              <a:noFill/>
              <a:miter lim="800000"/>
              <a:headEnd/>
              <a:tailEnd/>
            </a:ln>
          </p:spPr>
          <p:txBody>
            <a:bodyPr wrap="square">
              <a:spAutoFit/>
            </a:bodyPr>
            <a:lstStyle/>
            <a:p>
              <a:r>
                <a:rPr lang="en-US" altLang="zh-CN" dirty="0" smtClean="0">
                  <a:latin typeface="Calibri" pitchFamily="34" charset="0"/>
                </a:rPr>
                <a:t>1.</a:t>
              </a:r>
              <a:r>
                <a:rPr lang="zh-CN" altLang="en-US" dirty="0" smtClean="0">
                  <a:latin typeface="Calibri" pitchFamily="34" charset="0"/>
                </a:rPr>
                <a:t>任务大表的配置</a:t>
              </a:r>
              <a:endParaRPr lang="en-US" altLang="zh-CN" dirty="0" smtClean="0">
                <a:latin typeface="Calibri" pitchFamily="34" charset="0"/>
              </a:endParaRPr>
            </a:p>
            <a:p>
              <a:r>
                <a:rPr lang="en-US" altLang="zh-CN" dirty="0" smtClean="0">
                  <a:latin typeface="Calibri" pitchFamily="34" charset="0"/>
                </a:rPr>
                <a:t>2.</a:t>
              </a:r>
              <a:r>
                <a:rPr lang="zh-CN" altLang="en-US" dirty="0" smtClean="0">
                  <a:latin typeface="Calibri" pitchFamily="34" charset="0"/>
                </a:rPr>
                <a:t>参照格式要求显示任务大表视图</a:t>
              </a:r>
              <a:endParaRPr lang="en-US" altLang="zh-CN" dirty="0" smtClean="0">
                <a:latin typeface="Calibri" pitchFamily="34" charset="0"/>
              </a:endParaRPr>
            </a:p>
          </p:txBody>
        </p:sp>
        <p:sp>
          <p:nvSpPr>
            <p:cNvPr id="50" name="TextBox 14"/>
            <p:cNvSpPr txBox="1">
              <a:spLocks noChangeArrowheads="1"/>
            </p:cNvSpPr>
            <p:nvPr/>
          </p:nvSpPr>
          <p:spPr bwMode="auto">
            <a:xfrm>
              <a:off x="131930" y="151026"/>
              <a:ext cx="1587155" cy="369290"/>
            </a:xfrm>
            <a:prstGeom prst="rect">
              <a:avLst/>
            </a:prstGeom>
            <a:noFill/>
            <a:ln w="9525">
              <a:noFill/>
              <a:miter lim="800000"/>
              <a:headEnd/>
              <a:tailEnd/>
            </a:ln>
          </p:spPr>
          <p:txBody>
            <a:bodyPr wrap="square">
              <a:spAutoFit/>
            </a:bodyPr>
            <a:lstStyle/>
            <a:p>
              <a:pPr algn="ctr"/>
              <a:r>
                <a:rPr lang="zh-CN" altLang="en-US" b="1" dirty="0" smtClean="0">
                  <a:solidFill>
                    <a:schemeClr val="bg1"/>
                  </a:solidFill>
                  <a:latin typeface="Calibri" pitchFamily="34" charset="0"/>
                </a:rPr>
                <a:t>任务大表视图</a:t>
              </a:r>
              <a:endParaRPr lang="en-US" altLang="zh-CN" b="1" dirty="0">
                <a:solidFill>
                  <a:schemeClr val="bg1"/>
                </a:solidFill>
                <a:latin typeface="Calibri" pitchFamily="34" charset="0"/>
              </a:endParaRPr>
            </a:p>
          </p:txBody>
        </p:sp>
        <p:sp>
          <p:nvSpPr>
            <p:cNvPr id="51" name="TextBox 15"/>
            <p:cNvSpPr txBox="1">
              <a:spLocks noChangeArrowheads="1"/>
            </p:cNvSpPr>
            <p:nvPr/>
          </p:nvSpPr>
          <p:spPr bwMode="auto">
            <a:xfrm>
              <a:off x="134963" y="2158755"/>
              <a:ext cx="1500466" cy="523816"/>
            </a:xfrm>
            <a:prstGeom prst="rect">
              <a:avLst/>
            </a:prstGeom>
            <a:noFill/>
            <a:ln w="9525">
              <a:noFill/>
              <a:miter lim="800000"/>
              <a:headEnd/>
              <a:tailEnd/>
            </a:ln>
          </p:spPr>
          <p:txBody>
            <a:bodyPr>
              <a:spAutoFit/>
            </a:bodyPr>
            <a:lstStyle/>
            <a:p>
              <a:pPr algn="ctr"/>
              <a:r>
                <a:rPr lang="en-US" altLang="zh-CN" sz="2800" b="1">
                  <a:solidFill>
                    <a:srgbClr val="BFBFBF"/>
                  </a:solidFill>
                  <a:latin typeface="微软雅黑" pitchFamily="34" charset="-122"/>
                  <a:ea typeface="微软雅黑" pitchFamily="34" charset="-122"/>
                </a:rPr>
                <a:t>2</a:t>
              </a:r>
            </a:p>
          </p:txBody>
        </p:sp>
      </p:grpSp>
      <p:grpSp>
        <p:nvGrpSpPr>
          <p:cNvPr id="55" name="Group 19"/>
          <p:cNvGrpSpPr>
            <a:grpSpLocks/>
          </p:cNvGrpSpPr>
          <p:nvPr/>
        </p:nvGrpSpPr>
        <p:grpSpPr bwMode="auto">
          <a:xfrm>
            <a:off x="4685134" y="2380333"/>
            <a:ext cx="1787525" cy="2716212"/>
            <a:chOff x="0" y="0"/>
            <a:chExt cx="1787857" cy="2715904"/>
          </a:xfrm>
        </p:grpSpPr>
        <p:grpSp>
          <p:nvGrpSpPr>
            <p:cNvPr id="56" name="Group 20"/>
            <p:cNvGrpSpPr>
              <a:grpSpLocks/>
            </p:cNvGrpSpPr>
            <p:nvPr/>
          </p:nvGrpSpPr>
          <p:grpSpPr bwMode="auto">
            <a:xfrm>
              <a:off x="0" y="0"/>
              <a:ext cx="1787857" cy="2715904"/>
              <a:chOff x="0" y="0"/>
              <a:chExt cx="1787857" cy="2715904"/>
            </a:xfrm>
          </p:grpSpPr>
          <p:sp>
            <p:nvSpPr>
              <p:cNvPr id="60" name="圆角矩形 24"/>
              <p:cNvSpPr>
                <a:spLocks noChangeArrowheads="1"/>
              </p:cNvSpPr>
              <p:nvPr/>
            </p:nvSpPr>
            <p:spPr bwMode="auto">
              <a:xfrm>
                <a:off x="0" y="0"/>
                <a:ext cx="1787857" cy="2715904"/>
              </a:xfrm>
              <a:prstGeom prst="roundRect">
                <a:avLst>
                  <a:gd name="adj" fmla="val 16667"/>
                </a:avLst>
              </a:prstGeom>
              <a:solidFill>
                <a:schemeClr val="bg1"/>
              </a:solidFill>
              <a:ln w="76200">
                <a:solidFill>
                  <a:srgbClr val="BFBFBF"/>
                </a:solidFill>
                <a:round/>
                <a:headEnd/>
                <a:tailEnd/>
              </a:ln>
            </p:spPr>
            <p:txBody>
              <a:bodyPr anchor="ctr"/>
              <a:lstStyle/>
              <a:p>
                <a:pPr algn="ctr"/>
                <a:endParaRPr lang="zh-CN" altLang="en-US">
                  <a:solidFill>
                    <a:srgbClr val="FFFFFF"/>
                  </a:solidFill>
                  <a:latin typeface="Calibri" pitchFamily="34" charset="0"/>
                </a:endParaRPr>
              </a:p>
            </p:txBody>
          </p:sp>
          <p:sp>
            <p:nvSpPr>
              <p:cNvPr id="61" name="圆角矩形 25"/>
              <p:cNvSpPr>
                <a:spLocks noChangeArrowheads="1"/>
              </p:cNvSpPr>
              <p:nvPr/>
            </p:nvSpPr>
            <p:spPr bwMode="auto">
              <a:xfrm>
                <a:off x="82565" y="71429"/>
                <a:ext cx="1622726" cy="923820"/>
              </a:xfrm>
              <a:prstGeom prst="roundRect">
                <a:avLst>
                  <a:gd name="adj" fmla="val 24505"/>
                </a:avLst>
              </a:prstGeom>
              <a:solidFill>
                <a:srgbClr val="FFA902"/>
              </a:solidFill>
              <a:ln w="9525">
                <a:noFill/>
                <a:round/>
                <a:headEnd/>
                <a:tailEnd/>
              </a:ln>
            </p:spPr>
            <p:txBody>
              <a:bodyPr anchor="ctr"/>
              <a:lstStyle/>
              <a:p>
                <a:pPr algn="ctr"/>
                <a:endParaRPr lang="zh-CN" altLang="en-US">
                  <a:solidFill>
                    <a:srgbClr val="FFFFFF"/>
                  </a:solidFill>
                  <a:latin typeface="Calibri" pitchFamily="34" charset="0"/>
                </a:endParaRPr>
              </a:p>
            </p:txBody>
          </p:sp>
          <p:sp>
            <p:nvSpPr>
              <p:cNvPr id="62" name="矩形 26"/>
              <p:cNvSpPr>
                <a:spLocks noChangeArrowheads="1"/>
              </p:cNvSpPr>
              <p:nvPr/>
            </p:nvSpPr>
            <p:spPr bwMode="auto">
              <a:xfrm>
                <a:off x="74627" y="585721"/>
                <a:ext cx="1638604" cy="1914308"/>
              </a:xfrm>
              <a:prstGeom prst="rect">
                <a:avLst/>
              </a:prstGeom>
              <a:solidFill>
                <a:schemeClr val="bg1"/>
              </a:solidFill>
              <a:ln w="9525">
                <a:noFill/>
                <a:miter lim="800000"/>
                <a:headEnd/>
                <a:tailEnd/>
              </a:ln>
            </p:spPr>
            <p:txBody>
              <a:bodyPr anchor="ctr"/>
              <a:lstStyle/>
              <a:p>
                <a:pPr algn="ctr"/>
                <a:endParaRPr lang="zh-CN" altLang="en-US">
                  <a:solidFill>
                    <a:srgbClr val="FFFFFF"/>
                  </a:solidFill>
                  <a:latin typeface="Calibri" pitchFamily="34" charset="0"/>
                </a:endParaRPr>
              </a:p>
            </p:txBody>
          </p:sp>
        </p:grpSp>
        <p:sp>
          <p:nvSpPr>
            <p:cNvPr id="57" name="TextBox 21"/>
            <p:cNvSpPr txBox="1">
              <a:spLocks noChangeArrowheads="1"/>
            </p:cNvSpPr>
            <p:nvPr/>
          </p:nvSpPr>
          <p:spPr bwMode="auto">
            <a:xfrm>
              <a:off x="143303" y="749253"/>
              <a:ext cx="1501254" cy="923225"/>
            </a:xfrm>
            <a:prstGeom prst="rect">
              <a:avLst/>
            </a:prstGeom>
            <a:noFill/>
            <a:ln w="9525">
              <a:noFill/>
              <a:miter lim="800000"/>
              <a:headEnd/>
              <a:tailEnd/>
            </a:ln>
          </p:spPr>
          <p:txBody>
            <a:bodyPr>
              <a:spAutoFit/>
            </a:bodyPr>
            <a:lstStyle/>
            <a:p>
              <a:r>
                <a:rPr lang="en-US" altLang="zh-CN" dirty="0" smtClean="0">
                  <a:latin typeface="Calibri" pitchFamily="34" charset="0"/>
                </a:rPr>
                <a:t>1.Sir</a:t>
              </a:r>
              <a:r>
                <a:rPr lang="zh-CN" altLang="en-US" dirty="0" smtClean="0">
                  <a:latin typeface="Calibri" pitchFamily="34" charset="0"/>
                </a:rPr>
                <a:t>单的自定义属性实现多</a:t>
              </a:r>
              <a:r>
                <a:rPr lang="en-US" altLang="zh-CN" dirty="0" smtClean="0">
                  <a:latin typeface="Calibri" pitchFamily="34" charset="0"/>
                </a:rPr>
                <a:t>tab</a:t>
              </a:r>
              <a:r>
                <a:rPr lang="zh-CN" altLang="en-US" dirty="0" smtClean="0">
                  <a:latin typeface="Calibri" pitchFamily="34" charset="0"/>
                </a:rPr>
                <a:t>显示</a:t>
              </a:r>
              <a:endParaRPr lang="zh-CN" altLang="en-US" dirty="0">
                <a:latin typeface="Calibri" pitchFamily="34" charset="0"/>
              </a:endParaRPr>
            </a:p>
          </p:txBody>
        </p:sp>
        <p:sp>
          <p:nvSpPr>
            <p:cNvPr id="58" name="TextBox 22"/>
            <p:cNvSpPr txBox="1">
              <a:spLocks noChangeArrowheads="1"/>
            </p:cNvSpPr>
            <p:nvPr/>
          </p:nvSpPr>
          <p:spPr bwMode="auto">
            <a:xfrm>
              <a:off x="131930" y="151026"/>
              <a:ext cx="1501254" cy="369332"/>
            </a:xfrm>
            <a:prstGeom prst="rect">
              <a:avLst/>
            </a:prstGeom>
            <a:noFill/>
            <a:ln w="9525">
              <a:noFill/>
              <a:miter lim="800000"/>
              <a:headEnd/>
              <a:tailEnd/>
            </a:ln>
          </p:spPr>
          <p:txBody>
            <a:bodyPr>
              <a:spAutoFit/>
            </a:bodyPr>
            <a:lstStyle/>
            <a:p>
              <a:pPr algn="ctr"/>
              <a:r>
                <a:rPr lang="en-US" altLang="zh-CN" b="1" dirty="0" smtClean="0">
                  <a:solidFill>
                    <a:schemeClr val="bg1"/>
                  </a:solidFill>
                  <a:latin typeface="Calibri" pitchFamily="34" charset="0"/>
                </a:rPr>
                <a:t>Sir</a:t>
              </a:r>
              <a:r>
                <a:rPr lang="zh-CN" altLang="en-US" b="1" dirty="0" smtClean="0">
                  <a:solidFill>
                    <a:schemeClr val="bg1"/>
                  </a:solidFill>
                  <a:latin typeface="Calibri" pitchFamily="34" charset="0"/>
                </a:rPr>
                <a:t>多</a:t>
              </a:r>
              <a:r>
                <a:rPr lang="en-US" altLang="zh-CN" b="1" dirty="0" smtClean="0">
                  <a:solidFill>
                    <a:schemeClr val="bg1"/>
                  </a:solidFill>
                  <a:latin typeface="Calibri" pitchFamily="34" charset="0"/>
                </a:rPr>
                <a:t>tab</a:t>
              </a:r>
              <a:r>
                <a:rPr lang="zh-CN" altLang="en-US" b="1" dirty="0" smtClean="0">
                  <a:solidFill>
                    <a:schemeClr val="bg1"/>
                  </a:solidFill>
                  <a:latin typeface="Calibri" pitchFamily="34" charset="0"/>
                </a:rPr>
                <a:t>显示</a:t>
              </a:r>
              <a:endParaRPr lang="en-US" altLang="zh-CN" b="1" dirty="0">
                <a:solidFill>
                  <a:schemeClr val="bg1"/>
                </a:solidFill>
                <a:latin typeface="Calibri" pitchFamily="34" charset="0"/>
              </a:endParaRPr>
            </a:p>
          </p:txBody>
        </p:sp>
        <p:sp>
          <p:nvSpPr>
            <p:cNvPr id="59" name="TextBox 23"/>
            <p:cNvSpPr txBox="1">
              <a:spLocks noChangeArrowheads="1"/>
            </p:cNvSpPr>
            <p:nvPr/>
          </p:nvSpPr>
          <p:spPr bwMode="auto">
            <a:xfrm>
              <a:off x="134963" y="2158755"/>
              <a:ext cx="1500466" cy="523816"/>
            </a:xfrm>
            <a:prstGeom prst="rect">
              <a:avLst/>
            </a:prstGeom>
            <a:noFill/>
            <a:ln w="9525">
              <a:noFill/>
              <a:miter lim="800000"/>
              <a:headEnd/>
              <a:tailEnd/>
            </a:ln>
          </p:spPr>
          <p:txBody>
            <a:bodyPr>
              <a:spAutoFit/>
            </a:bodyPr>
            <a:lstStyle/>
            <a:p>
              <a:pPr algn="ctr"/>
              <a:r>
                <a:rPr lang="en-US" altLang="zh-CN" sz="2800" b="1">
                  <a:solidFill>
                    <a:srgbClr val="BFBFBF"/>
                  </a:solidFill>
                  <a:latin typeface="微软雅黑" pitchFamily="34" charset="-122"/>
                  <a:ea typeface="微软雅黑" pitchFamily="34" charset="-122"/>
                </a:rPr>
                <a:t>3</a:t>
              </a:r>
            </a:p>
          </p:txBody>
        </p:sp>
      </p:grpSp>
      <p:grpSp>
        <p:nvGrpSpPr>
          <p:cNvPr id="63" name="Group 27"/>
          <p:cNvGrpSpPr>
            <a:grpSpLocks/>
          </p:cNvGrpSpPr>
          <p:nvPr/>
        </p:nvGrpSpPr>
        <p:grpSpPr bwMode="auto">
          <a:xfrm>
            <a:off x="6539875" y="2420888"/>
            <a:ext cx="1848549" cy="2716212"/>
            <a:chOff x="-35776" y="0"/>
            <a:chExt cx="1848893" cy="2715904"/>
          </a:xfrm>
        </p:grpSpPr>
        <p:grpSp>
          <p:nvGrpSpPr>
            <p:cNvPr id="64" name="Group 28"/>
            <p:cNvGrpSpPr>
              <a:grpSpLocks/>
            </p:cNvGrpSpPr>
            <p:nvPr/>
          </p:nvGrpSpPr>
          <p:grpSpPr bwMode="auto">
            <a:xfrm>
              <a:off x="0" y="0"/>
              <a:ext cx="1787857" cy="2715904"/>
              <a:chOff x="0" y="0"/>
              <a:chExt cx="1787857" cy="2715904"/>
            </a:xfrm>
          </p:grpSpPr>
          <p:sp>
            <p:nvSpPr>
              <p:cNvPr id="68" name="圆角矩形 32"/>
              <p:cNvSpPr>
                <a:spLocks noChangeArrowheads="1"/>
              </p:cNvSpPr>
              <p:nvPr/>
            </p:nvSpPr>
            <p:spPr bwMode="auto">
              <a:xfrm>
                <a:off x="0" y="0"/>
                <a:ext cx="1787857" cy="2715904"/>
              </a:xfrm>
              <a:prstGeom prst="roundRect">
                <a:avLst>
                  <a:gd name="adj" fmla="val 16667"/>
                </a:avLst>
              </a:prstGeom>
              <a:solidFill>
                <a:schemeClr val="bg1"/>
              </a:solidFill>
              <a:ln w="76200">
                <a:solidFill>
                  <a:srgbClr val="BFBFBF"/>
                </a:solidFill>
                <a:round/>
                <a:headEnd/>
                <a:tailEnd/>
              </a:ln>
            </p:spPr>
            <p:txBody>
              <a:bodyPr anchor="ctr"/>
              <a:lstStyle/>
              <a:p>
                <a:pPr algn="ctr"/>
                <a:endParaRPr lang="zh-CN" altLang="en-US">
                  <a:solidFill>
                    <a:srgbClr val="FFFFFF"/>
                  </a:solidFill>
                  <a:latin typeface="Calibri" pitchFamily="34" charset="0"/>
                </a:endParaRPr>
              </a:p>
            </p:txBody>
          </p:sp>
          <p:sp>
            <p:nvSpPr>
              <p:cNvPr id="69" name="圆角矩形 33"/>
              <p:cNvSpPr>
                <a:spLocks noChangeArrowheads="1"/>
              </p:cNvSpPr>
              <p:nvPr/>
            </p:nvSpPr>
            <p:spPr bwMode="auto">
              <a:xfrm>
                <a:off x="82565" y="71429"/>
                <a:ext cx="1622726" cy="923820"/>
              </a:xfrm>
              <a:prstGeom prst="roundRect">
                <a:avLst>
                  <a:gd name="adj" fmla="val 24505"/>
                </a:avLst>
              </a:prstGeom>
              <a:solidFill>
                <a:srgbClr val="9ECA06"/>
              </a:solidFill>
              <a:ln w="9525">
                <a:noFill/>
                <a:round/>
                <a:headEnd/>
                <a:tailEnd/>
              </a:ln>
            </p:spPr>
            <p:txBody>
              <a:bodyPr anchor="ctr"/>
              <a:lstStyle/>
              <a:p>
                <a:pPr algn="ctr"/>
                <a:endParaRPr lang="zh-CN" altLang="en-US">
                  <a:solidFill>
                    <a:srgbClr val="FFFFFF"/>
                  </a:solidFill>
                  <a:latin typeface="Calibri" pitchFamily="34" charset="0"/>
                </a:endParaRPr>
              </a:p>
            </p:txBody>
          </p:sp>
          <p:sp>
            <p:nvSpPr>
              <p:cNvPr id="70" name="矩形 34"/>
              <p:cNvSpPr>
                <a:spLocks noChangeArrowheads="1"/>
              </p:cNvSpPr>
              <p:nvPr/>
            </p:nvSpPr>
            <p:spPr bwMode="auto">
              <a:xfrm>
                <a:off x="74627" y="585721"/>
                <a:ext cx="1638604" cy="1914308"/>
              </a:xfrm>
              <a:prstGeom prst="rect">
                <a:avLst/>
              </a:prstGeom>
              <a:solidFill>
                <a:schemeClr val="bg1"/>
              </a:solidFill>
              <a:ln w="9525">
                <a:noFill/>
                <a:miter lim="800000"/>
                <a:headEnd/>
                <a:tailEnd/>
              </a:ln>
            </p:spPr>
            <p:txBody>
              <a:bodyPr anchor="ctr"/>
              <a:lstStyle/>
              <a:p>
                <a:pPr algn="ctr"/>
                <a:endParaRPr lang="zh-CN" altLang="en-US">
                  <a:solidFill>
                    <a:srgbClr val="FFFFFF"/>
                  </a:solidFill>
                  <a:latin typeface="Calibri" pitchFamily="34" charset="0"/>
                </a:endParaRPr>
              </a:p>
            </p:txBody>
          </p:sp>
        </p:grpSp>
        <p:sp>
          <p:nvSpPr>
            <p:cNvPr id="65" name="TextBox 29"/>
            <p:cNvSpPr txBox="1">
              <a:spLocks noChangeArrowheads="1"/>
            </p:cNvSpPr>
            <p:nvPr/>
          </p:nvSpPr>
          <p:spPr bwMode="auto">
            <a:xfrm>
              <a:off x="143302" y="749253"/>
              <a:ext cx="1501254" cy="1477160"/>
            </a:xfrm>
            <a:prstGeom prst="rect">
              <a:avLst/>
            </a:prstGeom>
            <a:noFill/>
            <a:ln w="9525">
              <a:noFill/>
              <a:miter lim="800000"/>
              <a:headEnd/>
              <a:tailEnd/>
            </a:ln>
          </p:spPr>
          <p:txBody>
            <a:bodyPr>
              <a:spAutoFit/>
            </a:bodyPr>
            <a:lstStyle/>
            <a:p>
              <a:r>
                <a:rPr lang="en-US" altLang="zh-CN" dirty="0" smtClean="0">
                  <a:latin typeface="Calibri" pitchFamily="34" charset="0"/>
                </a:rPr>
                <a:t>1.</a:t>
              </a:r>
              <a:r>
                <a:rPr lang="zh-CN" altLang="en-US" dirty="0" smtClean="0">
                  <a:latin typeface="Calibri" pitchFamily="34" charset="0"/>
                </a:rPr>
                <a:t>给一个指定格式的</a:t>
              </a:r>
              <a:r>
                <a:rPr lang="en-US" altLang="zh-CN" dirty="0" err="1" smtClean="0">
                  <a:latin typeface="Calibri" pitchFamily="34" charset="0"/>
                </a:rPr>
                <a:t>csv</a:t>
              </a:r>
              <a:r>
                <a:rPr lang="zh-CN" altLang="en-US" dirty="0" smtClean="0">
                  <a:latin typeface="Calibri" pitchFamily="34" charset="0"/>
                </a:rPr>
                <a:t>文件，实现任务库批量导入数据库</a:t>
              </a:r>
              <a:endParaRPr lang="en-US" altLang="zh-CN" dirty="0">
                <a:latin typeface="Calibri" pitchFamily="34" charset="0"/>
              </a:endParaRPr>
            </a:p>
          </p:txBody>
        </p:sp>
        <p:sp>
          <p:nvSpPr>
            <p:cNvPr id="66" name="TextBox 30"/>
            <p:cNvSpPr txBox="1">
              <a:spLocks noChangeArrowheads="1"/>
            </p:cNvSpPr>
            <p:nvPr/>
          </p:nvSpPr>
          <p:spPr bwMode="auto">
            <a:xfrm>
              <a:off x="-35776" y="151026"/>
              <a:ext cx="1848893" cy="369290"/>
            </a:xfrm>
            <a:prstGeom prst="rect">
              <a:avLst/>
            </a:prstGeom>
            <a:noFill/>
            <a:ln w="9525">
              <a:noFill/>
              <a:miter lim="800000"/>
              <a:headEnd/>
              <a:tailEnd/>
            </a:ln>
          </p:spPr>
          <p:txBody>
            <a:bodyPr wrap="square">
              <a:spAutoFit/>
            </a:bodyPr>
            <a:lstStyle/>
            <a:p>
              <a:pPr algn="ctr"/>
              <a:r>
                <a:rPr lang="zh-CN" altLang="en-US" b="1" dirty="0" smtClean="0">
                  <a:solidFill>
                    <a:schemeClr val="bg1"/>
                  </a:solidFill>
                  <a:latin typeface="Calibri" pitchFamily="34" charset="0"/>
                </a:rPr>
                <a:t>任务库批量导入</a:t>
              </a:r>
              <a:endParaRPr lang="en-US" altLang="zh-CN" b="1" dirty="0">
                <a:solidFill>
                  <a:schemeClr val="bg1"/>
                </a:solidFill>
                <a:latin typeface="Calibri" pitchFamily="34" charset="0"/>
              </a:endParaRPr>
            </a:p>
          </p:txBody>
        </p:sp>
        <p:sp>
          <p:nvSpPr>
            <p:cNvPr id="67" name="TextBox 31"/>
            <p:cNvSpPr txBox="1">
              <a:spLocks noChangeArrowheads="1"/>
            </p:cNvSpPr>
            <p:nvPr/>
          </p:nvSpPr>
          <p:spPr bwMode="auto">
            <a:xfrm>
              <a:off x="134963" y="2158755"/>
              <a:ext cx="1500466" cy="523816"/>
            </a:xfrm>
            <a:prstGeom prst="rect">
              <a:avLst/>
            </a:prstGeom>
            <a:noFill/>
            <a:ln w="9525">
              <a:noFill/>
              <a:miter lim="800000"/>
              <a:headEnd/>
              <a:tailEnd/>
            </a:ln>
          </p:spPr>
          <p:txBody>
            <a:bodyPr>
              <a:spAutoFit/>
            </a:bodyPr>
            <a:lstStyle/>
            <a:p>
              <a:pPr algn="ctr"/>
              <a:r>
                <a:rPr lang="en-US" altLang="zh-CN" sz="2800" b="1">
                  <a:solidFill>
                    <a:srgbClr val="BFBFBF"/>
                  </a:solidFill>
                  <a:latin typeface="微软雅黑" pitchFamily="34" charset="-122"/>
                  <a:ea typeface="微软雅黑" pitchFamily="34" charset="-122"/>
                </a:rPr>
                <a:t>4</a:t>
              </a:r>
            </a:p>
          </p:txBody>
        </p:sp>
      </p:grpSp>
      <p:cxnSp>
        <p:nvCxnSpPr>
          <p:cNvPr id="71" name="直接连接符 36"/>
          <p:cNvCxnSpPr>
            <a:cxnSpLocks noChangeShapeType="1"/>
          </p:cNvCxnSpPr>
          <p:nvPr/>
        </p:nvCxnSpPr>
        <p:spPr bwMode="auto">
          <a:xfrm flipV="1">
            <a:off x="1655341" y="1919759"/>
            <a:ext cx="5868987" cy="26988"/>
          </a:xfrm>
          <a:prstGeom prst="line">
            <a:avLst/>
          </a:prstGeom>
          <a:noFill/>
          <a:ln w="76200">
            <a:solidFill>
              <a:srgbClr val="BFBFBF"/>
            </a:solidFill>
            <a:round/>
            <a:headEnd/>
            <a:tailEnd/>
          </a:ln>
        </p:spPr>
      </p:cxnSp>
      <p:cxnSp>
        <p:nvCxnSpPr>
          <p:cNvPr id="72" name="直接连接符 37"/>
          <p:cNvCxnSpPr>
            <a:cxnSpLocks noChangeShapeType="1"/>
          </p:cNvCxnSpPr>
          <p:nvPr/>
        </p:nvCxnSpPr>
        <p:spPr bwMode="auto">
          <a:xfrm rot="5400000">
            <a:off x="1460078" y="2130897"/>
            <a:ext cx="407988" cy="11112"/>
          </a:xfrm>
          <a:prstGeom prst="line">
            <a:avLst/>
          </a:prstGeom>
          <a:noFill/>
          <a:ln w="76200">
            <a:solidFill>
              <a:srgbClr val="BFBFBF"/>
            </a:solidFill>
            <a:round/>
            <a:headEnd/>
            <a:tailEnd/>
          </a:ln>
        </p:spPr>
      </p:cxnSp>
      <p:cxnSp>
        <p:nvCxnSpPr>
          <p:cNvPr id="73" name="直接连接符 45"/>
          <p:cNvCxnSpPr>
            <a:cxnSpLocks noChangeShapeType="1"/>
          </p:cNvCxnSpPr>
          <p:nvPr/>
        </p:nvCxnSpPr>
        <p:spPr bwMode="auto">
          <a:xfrm rot="16200000" flipH="1">
            <a:off x="3397621" y="2169791"/>
            <a:ext cx="411163" cy="19050"/>
          </a:xfrm>
          <a:prstGeom prst="line">
            <a:avLst/>
          </a:prstGeom>
          <a:noFill/>
          <a:ln w="76200">
            <a:solidFill>
              <a:srgbClr val="BFBFBF"/>
            </a:solidFill>
            <a:round/>
            <a:headEnd/>
            <a:tailEnd/>
          </a:ln>
        </p:spPr>
      </p:cxnSp>
      <p:cxnSp>
        <p:nvCxnSpPr>
          <p:cNvPr id="74" name="直接连接符 46"/>
          <p:cNvCxnSpPr>
            <a:cxnSpLocks noChangeShapeType="1"/>
          </p:cNvCxnSpPr>
          <p:nvPr/>
        </p:nvCxnSpPr>
        <p:spPr bwMode="auto">
          <a:xfrm rot="16200000" flipH="1">
            <a:off x="5397078" y="2135659"/>
            <a:ext cx="433388" cy="1588"/>
          </a:xfrm>
          <a:prstGeom prst="line">
            <a:avLst/>
          </a:prstGeom>
          <a:noFill/>
          <a:ln w="76200">
            <a:solidFill>
              <a:srgbClr val="BFBFBF"/>
            </a:solidFill>
            <a:round/>
            <a:headEnd/>
            <a:tailEnd/>
          </a:ln>
        </p:spPr>
      </p:cxnSp>
      <p:cxnSp>
        <p:nvCxnSpPr>
          <p:cNvPr id="75" name="直接连接符 50"/>
          <p:cNvCxnSpPr>
            <a:cxnSpLocks noChangeShapeType="1"/>
          </p:cNvCxnSpPr>
          <p:nvPr/>
        </p:nvCxnSpPr>
        <p:spPr bwMode="auto">
          <a:xfrm rot="16200000" flipH="1">
            <a:off x="7283028" y="2137247"/>
            <a:ext cx="433387" cy="1588"/>
          </a:xfrm>
          <a:prstGeom prst="line">
            <a:avLst/>
          </a:prstGeom>
          <a:noFill/>
          <a:ln w="76200">
            <a:solidFill>
              <a:srgbClr val="BFBFBF"/>
            </a:solidFill>
            <a:round/>
            <a:headEnd/>
            <a:tailEnd/>
          </a:ln>
        </p:spPr>
      </p:cxnSp>
      <p:cxnSp>
        <p:nvCxnSpPr>
          <p:cNvPr id="76" name="直接连接符 52"/>
          <p:cNvCxnSpPr>
            <a:cxnSpLocks noChangeShapeType="1"/>
          </p:cNvCxnSpPr>
          <p:nvPr/>
        </p:nvCxnSpPr>
        <p:spPr bwMode="auto">
          <a:xfrm rot="16200000" flipH="1">
            <a:off x="4427314" y="1701478"/>
            <a:ext cx="433388" cy="0"/>
          </a:xfrm>
          <a:prstGeom prst="line">
            <a:avLst/>
          </a:prstGeom>
          <a:noFill/>
          <a:ln w="76200">
            <a:solidFill>
              <a:srgbClr val="BFBFBF"/>
            </a:solidFill>
            <a:round/>
            <a:headEnd/>
            <a:tailEnd/>
          </a:ln>
        </p:spPr>
      </p:cxnSp>
      <p:sp>
        <p:nvSpPr>
          <p:cNvPr id="77" name="圆角矩形 53"/>
          <p:cNvSpPr>
            <a:spLocks noChangeArrowheads="1"/>
          </p:cNvSpPr>
          <p:nvPr/>
        </p:nvSpPr>
        <p:spPr bwMode="auto">
          <a:xfrm>
            <a:off x="2505298" y="908720"/>
            <a:ext cx="4298950" cy="614363"/>
          </a:xfrm>
          <a:prstGeom prst="roundRect">
            <a:avLst>
              <a:gd name="adj" fmla="val 50000"/>
            </a:avLst>
          </a:prstGeom>
          <a:solidFill>
            <a:schemeClr val="bg1">
              <a:alpha val="78822"/>
            </a:schemeClr>
          </a:solidFill>
          <a:ln w="76200">
            <a:solidFill>
              <a:srgbClr val="00B0F0"/>
            </a:solidFill>
            <a:round/>
            <a:headEnd/>
            <a:tailEnd/>
          </a:ln>
        </p:spPr>
        <p:txBody>
          <a:bodyPr anchor="ctr"/>
          <a:lstStyle/>
          <a:p>
            <a:pPr algn="ctr"/>
            <a:r>
              <a:rPr lang="zh-CN" altLang="en-US" sz="2000" dirty="0" smtClean="0">
                <a:latin typeface="微软雅黑" pitchFamily="34" charset="-122"/>
                <a:ea typeface="微软雅黑" pitchFamily="34" charset="-122"/>
              </a:rPr>
              <a:t>任务库功能需求 </a:t>
            </a:r>
            <a:endParaRPr lang="zh-CN" altLang="en-US" sz="2000" dirty="0">
              <a:latin typeface="微软雅黑" pitchFamily="34" charset="-122"/>
              <a:ea typeface="微软雅黑" pitchFamily="34" charset="-122"/>
            </a:endParaRPr>
          </a:p>
        </p:txBody>
      </p:sp>
    </p:spTree>
  </p:cSld>
  <p:clrMapOvr>
    <a:masterClrMapping/>
  </p:clrMapOvr>
  <p:transition>
    <p:cut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b="1" dirty="0">
              <a:solidFill>
                <a:srgbClr val="002060"/>
              </a:solidFill>
            </a:endParaRPr>
          </a:p>
        </p:txBody>
      </p:sp>
      <p:sp>
        <p:nvSpPr>
          <p:cNvPr id="7" name="内容占位符 6"/>
          <p:cNvSpPr>
            <a:spLocks noGrp="1"/>
          </p:cNvSpPr>
          <p:nvPr>
            <p:ph idx="1"/>
          </p:nvPr>
        </p:nvSpPr>
        <p:spPr/>
        <p:txBody>
          <a:bodyPr/>
          <a:lstStyle/>
          <a:p>
            <a:pPr marL="514350" indent="-514350">
              <a:buNone/>
            </a:pPr>
            <a:endParaRPr lang="en-US" altLang="zh-CN" dirty="0" smtClean="0"/>
          </a:p>
        </p:txBody>
      </p:sp>
      <p:sp>
        <p:nvSpPr>
          <p:cNvPr id="6" name="矩形 5"/>
          <p:cNvSpPr/>
          <p:nvPr/>
        </p:nvSpPr>
        <p:spPr>
          <a:xfrm>
            <a:off x="1475656" y="1700808"/>
            <a:ext cx="6109365" cy="3631763"/>
          </a:xfrm>
          <a:prstGeom prst="rect">
            <a:avLst/>
          </a:prstGeom>
          <a:noFill/>
        </p:spPr>
        <p:txBody>
          <a:bodyPr wrap="none" lIns="91440" tIns="45720" rIns="91440" bIns="45720">
            <a:spAutoFit/>
          </a:bodyPr>
          <a:lstStyle/>
          <a:p>
            <a:pPr algn="ctr"/>
            <a:r>
              <a:rPr lang="zh-CN" altLang="en-US" sz="115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功能设计</a:t>
            </a:r>
            <a:endParaRPr lang="en-US" altLang="zh-CN" sz="115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pPr algn="ctr"/>
            <a:r>
              <a:rPr lang="zh-CN" altLang="en-US" sz="115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和实现</a:t>
            </a:r>
            <a:endParaRPr lang="zh-CN" altLang="en-US" sz="11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ransition>
    <p:cut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40" y="421358"/>
            <a:ext cx="8229600" cy="487362"/>
          </a:xfrm>
        </p:spPr>
        <p:txBody>
          <a:bodyPr/>
          <a:lstStyle/>
          <a:p>
            <a:r>
              <a:rPr lang="en-US" altLang="zh-CN" b="1" dirty="0" smtClean="0">
                <a:solidFill>
                  <a:srgbClr val="002060"/>
                </a:solidFill>
              </a:rPr>
              <a:t>1. </a:t>
            </a:r>
            <a:r>
              <a:rPr lang="zh-CN" altLang="en-US" b="1" dirty="0" smtClean="0">
                <a:solidFill>
                  <a:srgbClr val="002060"/>
                </a:solidFill>
              </a:rPr>
              <a:t>界面设计和实现</a:t>
            </a:r>
            <a:endParaRPr lang="zh-CN" altLang="en-US" b="1" dirty="0">
              <a:solidFill>
                <a:srgbClr val="002060"/>
              </a:solidFill>
            </a:endParaRPr>
          </a:p>
        </p:txBody>
      </p:sp>
      <p:sp>
        <p:nvSpPr>
          <p:cNvPr id="4" name="内容占位符 3"/>
          <p:cNvSpPr>
            <a:spLocks noGrp="1"/>
          </p:cNvSpPr>
          <p:nvPr>
            <p:ph idx="1"/>
          </p:nvPr>
        </p:nvSpPr>
        <p:spPr/>
        <p:txBody>
          <a:bodyPr/>
          <a:lstStyle/>
          <a:p>
            <a:endParaRPr lang="zh-CN" altLang="en-US"/>
          </a:p>
        </p:txBody>
      </p:sp>
      <p:pic>
        <p:nvPicPr>
          <p:cNvPr id="3073" name="Picture 1"/>
          <p:cNvPicPr>
            <a:picLocks noChangeAspect="1" noChangeArrowheads="1"/>
          </p:cNvPicPr>
          <p:nvPr/>
        </p:nvPicPr>
        <p:blipFill>
          <a:blip r:embed="rId2" cstate="print"/>
          <a:srcRect/>
          <a:stretch>
            <a:fillRect/>
          </a:stretch>
        </p:blipFill>
        <p:spPr bwMode="auto">
          <a:xfrm>
            <a:off x="180528" y="1052736"/>
            <a:ext cx="8783960" cy="5688632"/>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2060"/>
                </a:solidFill>
              </a:rPr>
              <a:t>2. </a:t>
            </a:r>
            <a:r>
              <a:rPr lang="zh-CN" altLang="en-US" b="1" dirty="0" smtClean="0">
                <a:solidFill>
                  <a:srgbClr val="002060"/>
                </a:solidFill>
              </a:rPr>
              <a:t>任务库设计和实现</a:t>
            </a:r>
            <a:r>
              <a:rPr lang="en-US" altLang="zh-CN" b="1" dirty="0" smtClean="0">
                <a:solidFill>
                  <a:srgbClr val="002060"/>
                </a:solidFill>
              </a:rPr>
              <a:t>  </a:t>
            </a:r>
            <a:endParaRPr lang="zh-CN" altLang="en-US" b="1" dirty="0">
              <a:solidFill>
                <a:srgbClr val="002060"/>
              </a:solidFill>
            </a:endParaRPr>
          </a:p>
        </p:txBody>
      </p:sp>
      <p:sp>
        <p:nvSpPr>
          <p:cNvPr id="7" name="内容占位符 6"/>
          <p:cNvSpPr>
            <a:spLocks noGrp="1"/>
          </p:cNvSpPr>
          <p:nvPr>
            <p:ph idx="1"/>
          </p:nvPr>
        </p:nvSpPr>
        <p:spPr/>
        <p:txBody>
          <a:bodyPr/>
          <a:lstStyle/>
          <a:p>
            <a:pPr marL="514350" indent="-514350">
              <a:buNone/>
            </a:pPr>
            <a:endParaRPr lang="en-US" altLang="zh-CN" dirty="0" smtClean="0"/>
          </a:p>
        </p:txBody>
      </p:sp>
      <p:pic>
        <p:nvPicPr>
          <p:cNvPr id="2052" name="Picture 4" descr="C:\Documents and Settings\user\feiq\RichOle\1753695349.bmp"/>
          <p:cNvPicPr>
            <a:picLocks noChangeAspect="1" noChangeArrowheads="1"/>
          </p:cNvPicPr>
          <p:nvPr/>
        </p:nvPicPr>
        <p:blipFill>
          <a:blip r:embed="rId2" cstate="print"/>
          <a:srcRect/>
          <a:stretch>
            <a:fillRect/>
          </a:stretch>
        </p:blipFill>
        <p:spPr bwMode="auto">
          <a:xfrm>
            <a:off x="323528" y="980728"/>
            <a:ext cx="8532440" cy="5688632"/>
          </a:xfrm>
          <a:prstGeom prst="rect">
            <a:avLst/>
          </a:prstGeom>
          <a:noFill/>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2060"/>
                </a:solidFill>
              </a:rPr>
              <a:t>3. </a:t>
            </a:r>
            <a:r>
              <a:rPr lang="zh-CN" altLang="en-US" b="1" dirty="0" smtClean="0">
                <a:solidFill>
                  <a:srgbClr val="002060"/>
                </a:solidFill>
              </a:rPr>
              <a:t>任务库大表设计与实现</a:t>
            </a:r>
            <a:endParaRPr lang="zh-CN" altLang="en-US" b="1" dirty="0">
              <a:solidFill>
                <a:srgbClr val="002060"/>
              </a:solidFill>
            </a:endParaRPr>
          </a:p>
        </p:txBody>
      </p:sp>
      <p:sp>
        <p:nvSpPr>
          <p:cNvPr id="7" name="内容占位符 6"/>
          <p:cNvSpPr>
            <a:spLocks noGrp="1"/>
          </p:cNvSpPr>
          <p:nvPr>
            <p:ph idx="1"/>
          </p:nvPr>
        </p:nvSpPr>
        <p:spPr/>
        <p:txBody>
          <a:bodyPr/>
          <a:lstStyle/>
          <a:p>
            <a:pPr marL="514350" indent="-514350">
              <a:buNone/>
            </a:pPr>
            <a:r>
              <a:rPr lang="en-US" altLang="zh-CN" dirty="0" smtClean="0"/>
              <a:t>2. </a:t>
            </a:r>
            <a:r>
              <a:rPr lang="zh-CN" altLang="en-US" dirty="0" smtClean="0"/>
              <a:t>任务大表视图</a:t>
            </a:r>
            <a:endParaRPr lang="en-US" altLang="zh-CN" dirty="0" smtClean="0"/>
          </a:p>
          <a:p>
            <a:pPr marL="514350" indent="-514350">
              <a:buNone/>
            </a:pPr>
            <a:endParaRPr lang="en-US" altLang="zh-CN" dirty="0" smtClean="0"/>
          </a:p>
        </p:txBody>
      </p:sp>
      <p:pic>
        <p:nvPicPr>
          <p:cNvPr id="25601" name="Picture 1"/>
          <p:cNvPicPr>
            <a:picLocks noChangeAspect="1" noChangeArrowheads="1"/>
          </p:cNvPicPr>
          <p:nvPr/>
        </p:nvPicPr>
        <p:blipFill>
          <a:blip r:embed="rId2" cstate="print"/>
          <a:srcRect/>
          <a:stretch>
            <a:fillRect/>
          </a:stretch>
        </p:blipFill>
        <p:spPr bwMode="auto">
          <a:xfrm>
            <a:off x="179512" y="980728"/>
            <a:ext cx="8748464" cy="5688632"/>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SSE-蓝色">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SSE-蓝色</Template>
  <TotalTime>17961</TotalTime>
  <Words>657</Words>
  <Application>Microsoft Office PowerPoint</Application>
  <PresentationFormat>全屏显示(4:3)</PresentationFormat>
  <Paragraphs>97</Paragraphs>
  <Slides>21</Slides>
  <Notes>2</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SSE-蓝色</vt:lpstr>
      <vt:lpstr>Redmine 任务库阶段性汇报</vt:lpstr>
      <vt:lpstr>Outline</vt:lpstr>
      <vt:lpstr>幻灯片 3</vt:lpstr>
      <vt:lpstr>界面要求</vt:lpstr>
      <vt:lpstr>                       功能需求</vt:lpstr>
      <vt:lpstr>幻灯片 6</vt:lpstr>
      <vt:lpstr>1. 界面设计和实现</vt:lpstr>
      <vt:lpstr>2. 任务库设计和实现  </vt:lpstr>
      <vt:lpstr>3. 任务库大表设计与实现</vt:lpstr>
      <vt:lpstr>3. 任务库大表设计与实现</vt:lpstr>
      <vt:lpstr>4.Sir 单多tab显示和编辑 </vt:lpstr>
      <vt:lpstr>4.Sir 单多tab显示和编辑 </vt:lpstr>
      <vt:lpstr>5.任务库批量导入设计和实现</vt:lpstr>
      <vt:lpstr>5.任务库批量导入设计和实现</vt:lpstr>
      <vt:lpstr>5.任务库批量导入设计和实现</vt:lpstr>
      <vt:lpstr>5.任务库批量导入设计和实现</vt:lpstr>
      <vt:lpstr>分工情况</vt:lpstr>
      <vt:lpstr>关键技术</vt:lpstr>
      <vt:lpstr>问题以及解决情况</vt:lpstr>
      <vt:lpstr>文档</vt:lpstr>
      <vt:lpstr>幻灯片 21</vt:lpstr>
    </vt:vector>
  </TitlesOfParts>
  <Company>sss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配置管理现状及设想</dc:title>
  <dc:creator>reni.yiren.xu</dc:creator>
  <cp:lastModifiedBy>user</cp:lastModifiedBy>
  <cp:revision>929</cp:revision>
  <cp:lastPrinted>1601-01-01T00:00:00Z</cp:lastPrinted>
  <dcterms:created xsi:type="dcterms:W3CDTF">2012-04-27T05:29:06Z</dcterms:created>
  <dcterms:modified xsi:type="dcterms:W3CDTF">2014-08-08T02:43:33Z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